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8"/>
  </p:notesMasterIdLst>
  <p:sldIdLst>
    <p:sldId id="256" r:id="rId2"/>
    <p:sldId id="386" r:id="rId3"/>
    <p:sldId id="387" r:id="rId4"/>
    <p:sldId id="519" r:id="rId5"/>
    <p:sldId id="727" r:id="rId6"/>
    <p:sldId id="740" r:id="rId7"/>
    <p:sldId id="741" r:id="rId8"/>
    <p:sldId id="742" r:id="rId9"/>
    <p:sldId id="729" r:id="rId10"/>
    <p:sldId id="730" r:id="rId11"/>
    <p:sldId id="731" r:id="rId12"/>
    <p:sldId id="732" r:id="rId13"/>
    <p:sldId id="733" r:id="rId14"/>
    <p:sldId id="734" r:id="rId15"/>
    <p:sldId id="735" r:id="rId16"/>
    <p:sldId id="736" r:id="rId17"/>
    <p:sldId id="743" r:id="rId18"/>
    <p:sldId id="744" r:id="rId19"/>
    <p:sldId id="746" r:id="rId20"/>
    <p:sldId id="737" r:id="rId21"/>
    <p:sldId id="738" r:id="rId22"/>
    <p:sldId id="739" r:id="rId23"/>
    <p:sldId id="655" r:id="rId24"/>
    <p:sldId id="658" r:id="rId25"/>
    <p:sldId id="514" r:id="rId26"/>
    <p:sldId id="515" r:id="rId27"/>
    <p:sldId id="516" r:id="rId28"/>
    <p:sldId id="517" r:id="rId29"/>
    <p:sldId id="518" r:id="rId30"/>
    <p:sldId id="747" r:id="rId31"/>
    <p:sldId id="748" r:id="rId32"/>
    <p:sldId id="749" r:id="rId33"/>
    <p:sldId id="750" r:id="rId34"/>
    <p:sldId id="675" r:id="rId35"/>
    <p:sldId id="674" r:id="rId36"/>
    <p:sldId id="676" r:id="rId37"/>
    <p:sldId id="677" r:id="rId38"/>
    <p:sldId id="678" r:id="rId39"/>
    <p:sldId id="679" r:id="rId40"/>
    <p:sldId id="751" r:id="rId41"/>
    <p:sldId id="680" r:id="rId42"/>
    <p:sldId id="681" r:id="rId43"/>
    <p:sldId id="682" r:id="rId44"/>
    <p:sldId id="683" r:id="rId45"/>
    <p:sldId id="684" r:id="rId46"/>
    <p:sldId id="685" r:id="rId47"/>
    <p:sldId id="686" r:id="rId48"/>
    <p:sldId id="687" r:id="rId49"/>
    <p:sldId id="688" r:id="rId50"/>
    <p:sldId id="689" r:id="rId51"/>
    <p:sldId id="690" r:id="rId52"/>
    <p:sldId id="691" r:id="rId53"/>
    <p:sldId id="692" r:id="rId54"/>
    <p:sldId id="752" r:id="rId55"/>
    <p:sldId id="753" r:id="rId56"/>
    <p:sldId id="754" r:id="rId57"/>
    <p:sldId id="755" r:id="rId58"/>
    <p:sldId id="756" r:id="rId59"/>
    <p:sldId id="695" r:id="rId60"/>
    <p:sldId id="696" r:id="rId61"/>
    <p:sldId id="699" r:id="rId62"/>
    <p:sldId id="700" r:id="rId63"/>
    <p:sldId id="702" r:id="rId64"/>
    <p:sldId id="701" r:id="rId65"/>
    <p:sldId id="703" r:id="rId66"/>
    <p:sldId id="704" r:id="rId67"/>
    <p:sldId id="705" r:id="rId68"/>
    <p:sldId id="706" r:id="rId69"/>
    <p:sldId id="707" r:id="rId70"/>
    <p:sldId id="708" r:id="rId71"/>
    <p:sldId id="709" r:id="rId72"/>
    <p:sldId id="710" r:id="rId73"/>
    <p:sldId id="711" r:id="rId74"/>
    <p:sldId id="713" r:id="rId75"/>
    <p:sldId id="714" r:id="rId76"/>
    <p:sldId id="715" r:id="rId77"/>
    <p:sldId id="716" r:id="rId78"/>
    <p:sldId id="757" r:id="rId79"/>
    <p:sldId id="758" r:id="rId80"/>
    <p:sldId id="759" r:id="rId81"/>
    <p:sldId id="760" r:id="rId82"/>
    <p:sldId id="761" r:id="rId83"/>
    <p:sldId id="762" r:id="rId84"/>
    <p:sldId id="763" r:id="rId85"/>
    <p:sldId id="764" r:id="rId86"/>
    <p:sldId id="765" r:id="rId87"/>
    <p:sldId id="766" r:id="rId88"/>
    <p:sldId id="767" r:id="rId89"/>
    <p:sldId id="768" r:id="rId90"/>
    <p:sldId id="769" r:id="rId91"/>
    <p:sldId id="770" r:id="rId92"/>
    <p:sldId id="771" r:id="rId93"/>
    <p:sldId id="772" r:id="rId94"/>
    <p:sldId id="773" r:id="rId95"/>
    <p:sldId id="774" r:id="rId96"/>
    <p:sldId id="775" r:id="rId97"/>
    <p:sldId id="776" r:id="rId98"/>
    <p:sldId id="777" r:id="rId99"/>
    <p:sldId id="778" r:id="rId100"/>
    <p:sldId id="779" r:id="rId101"/>
    <p:sldId id="784" r:id="rId102"/>
    <p:sldId id="785" r:id="rId103"/>
    <p:sldId id="786" r:id="rId104"/>
    <p:sldId id="787" r:id="rId105"/>
    <p:sldId id="780" r:id="rId106"/>
    <p:sldId id="781" r:id="rId107"/>
    <p:sldId id="782" r:id="rId108"/>
    <p:sldId id="783" r:id="rId109"/>
    <p:sldId id="788" r:id="rId110"/>
    <p:sldId id="789" r:id="rId111"/>
    <p:sldId id="790" r:id="rId112"/>
    <p:sldId id="791" r:id="rId113"/>
    <p:sldId id="798" r:id="rId114"/>
    <p:sldId id="792" r:id="rId115"/>
    <p:sldId id="793" r:id="rId116"/>
    <p:sldId id="794" r:id="rId117"/>
    <p:sldId id="795" r:id="rId118"/>
    <p:sldId id="796" r:id="rId119"/>
    <p:sldId id="797" r:id="rId120"/>
    <p:sldId id="799" r:id="rId121"/>
    <p:sldId id="800" r:id="rId122"/>
    <p:sldId id="801" r:id="rId123"/>
    <p:sldId id="802" r:id="rId124"/>
    <p:sldId id="803" r:id="rId125"/>
    <p:sldId id="804" r:id="rId126"/>
    <p:sldId id="805" r:id="rId127"/>
    <p:sldId id="815" r:id="rId128"/>
    <p:sldId id="816" r:id="rId129"/>
    <p:sldId id="817" r:id="rId130"/>
    <p:sldId id="818" r:id="rId131"/>
    <p:sldId id="814" r:id="rId132"/>
    <p:sldId id="819" r:id="rId133"/>
    <p:sldId id="820" r:id="rId134"/>
    <p:sldId id="821" r:id="rId135"/>
    <p:sldId id="822" r:id="rId136"/>
    <p:sldId id="823" r:id="rId137"/>
    <p:sldId id="824" r:id="rId138"/>
    <p:sldId id="825" r:id="rId139"/>
    <p:sldId id="826" r:id="rId140"/>
    <p:sldId id="827" r:id="rId141"/>
    <p:sldId id="828" r:id="rId142"/>
    <p:sldId id="829" r:id="rId143"/>
    <p:sldId id="830" r:id="rId144"/>
    <p:sldId id="831" r:id="rId145"/>
    <p:sldId id="833" r:id="rId146"/>
    <p:sldId id="834" r:id="rId147"/>
    <p:sldId id="835" r:id="rId148"/>
    <p:sldId id="836" r:id="rId149"/>
    <p:sldId id="837" r:id="rId150"/>
    <p:sldId id="520" r:id="rId151"/>
    <p:sldId id="521" r:id="rId152"/>
    <p:sldId id="721" r:id="rId153"/>
    <p:sldId id="722" r:id="rId154"/>
    <p:sldId id="723" r:id="rId155"/>
    <p:sldId id="724" r:id="rId156"/>
    <p:sldId id="381" r:id="rId15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2094" y="-8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样样样\5\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3" descr="E:\样样样\5\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4" y="637"/>
            <a:ext cx="9144563" cy="512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5\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7" y="8257"/>
            <a:ext cx="9114646" cy="512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3" r:id="rId4"/>
    <p:sldLayoutId id="2147483652" r:id="rId5"/>
    <p:sldLayoutId id="2147483655"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package" Target="../embeddings/Microsoft_Word_Document25.docx"/><Relationship Id="rId2" Type="http://schemas.openxmlformats.org/officeDocument/2006/relationships/slideLayout" Target="../slideLayouts/slideLayout5.xml"/><Relationship Id="rId1" Type="http://schemas.openxmlformats.org/officeDocument/2006/relationships/vmlDrawing" Target="../drawings/vmlDrawing25.vml"/><Relationship Id="rId4" Type="http://schemas.openxmlformats.org/officeDocument/2006/relationships/image" Target="../media/image30.emf"/></Relationships>
</file>

<file path=ppt/slides/_rels/slide101.xml.rels><?xml version="1.0" encoding="UTF-8" standalone="yes"?>
<Relationships xmlns="http://schemas.openxmlformats.org/package/2006/relationships"><Relationship Id="rId3" Type="http://schemas.openxmlformats.org/officeDocument/2006/relationships/package" Target="../embeddings/Microsoft_Word_Document26.docx"/><Relationship Id="rId2" Type="http://schemas.openxmlformats.org/officeDocument/2006/relationships/slideLayout" Target="../slideLayouts/slideLayout5.xml"/><Relationship Id="rId1" Type="http://schemas.openxmlformats.org/officeDocument/2006/relationships/vmlDrawing" Target="../drawings/vmlDrawing26.vml"/><Relationship Id="rId4" Type="http://schemas.openxmlformats.org/officeDocument/2006/relationships/image" Target="../media/image31.emf"/></Relationships>
</file>

<file path=ppt/slides/_rels/slide102.xml.rels><?xml version="1.0" encoding="UTF-8" standalone="yes"?>
<Relationships xmlns="http://schemas.openxmlformats.org/package/2006/relationships"><Relationship Id="rId3" Type="http://schemas.openxmlformats.org/officeDocument/2006/relationships/package" Target="../embeddings/Microsoft_Word_Document27.docx"/><Relationship Id="rId2" Type="http://schemas.openxmlformats.org/officeDocument/2006/relationships/slideLayout" Target="../slideLayouts/slideLayout5.xml"/><Relationship Id="rId1" Type="http://schemas.openxmlformats.org/officeDocument/2006/relationships/vmlDrawing" Target="../drawings/vmlDrawing27.vml"/><Relationship Id="rId4" Type="http://schemas.openxmlformats.org/officeDocument/2006/relationships/image" Target="../media/image32.emf"/></Relationships>
</file>

<file path=ppt/slides/_rels/slide103.xml.rels><?xml version="1.0" encoding="UTF-8" standalone="yes"?>
<Relationships xmlns="http://schemas.openxmlformats.org/package/2006/relationships"><Relationship Id="rId3" Type="http://schemas.openxmlformats.org/officeDocument/2006/relationships/package" Target="../embeddings/Microsoft_Word_Document28.docx"/><Relationship Id="rId2" Type="http://schemas.openxmlformats.org/officeDocument/2006/relationships/slideLayout" Target="../slideLayouts/slideLayout5.xml"/><Relationship Id="rId1" Type="http://schemas.openxmlformats.org/officeDocument/2006/relationships/vmlDrawing" Target="../drawings/vmlDrawing28.vml"/><Relationship Id="rId4" Type="http://schemas.openxmlformats.org/officeDocument/2006/relationships/image" Target="../media/image33.emf"/></Relationships>
</file>

<file path=ppt/slides/_rels/slide104.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5.xml"/><Relationship Id="rId1" Type="http://schemas.openxmlformats.org/officeDocument/2006/relationships/vmlDrawing" Target="../drawings/vmlDrawing29.vml"/><Relationship Id="rId4" Type="http://schemas.openxmlformats.org/officeDocument/2006/relationships/image" Target="../media/image34.e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3" Type="http://schemas.openxmlformats.org/officeDocument/2006/relationships/package" Target="../embeddings/Microsoft_Word_Document30.docx"/><Relationship Id="rId2" Type="http://schemas.openxmlformats.org/officeDocument/2006/relationships/slideLayout" Target="../slideLayouts/slideLayout5.xml"/><Relationship Id="rId1" Type="http://schemas.openxmlformats.org/officeDocument/2006/relationships/vmlDrawing" Target="../drawings/vmlDrawing30.vml"/><Relationship Id="rId4" Type="http://schemas.openxmlformats.org/officeDocument/2006/relationships/image" Target="../media/image35.e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3" Type="http://schemas.openxmlformats.org/officeDocument/2006/relationships/package" Target="../embeddings/Microsoft_Word_Document31.docx"/><Relationship Id="rId2" Type="http://schemas.openxmlformats.org/officeDocument/2006/relationships/slideLayout" Target="../slideLayouts/slideLayout5.xml"/><Relationship Id="rId1" Type="http://schemas.openxmlformats.org/officeDocument/2006/relationships/vmlDrawing" Target="../drawings/vmlDrawing31.vml"/><Relationship Id="rId4" Type="http://schemas.openxmlformats.org/officeDocument/2006/relationships/image" Target="../media/image36.emf"/></Relationships>
</file>

<file path=ppt/slides/_rels/slide127.xml.rels><?xml version="1.0" encoding="UTF-8" standalone="yes"?>
<Relationships xmlns="http://schemas.openxmlformats.org/package/2006/relationships"><Relationship Id="rId3" Type="http://schemas.openxmlformats.org/officeDocument/2006/relationships/package" Target="../embeddings/Microsoft_Word_Document32.docx"/><Relationship Id="rId2" Type="http://schemas.openxmlformats.org/officeDocument/2006/relationships/slideLayout" Target="../slideLayouts/slideLayout5.xml"/><Relationship Id="rId1" Type="http://schemas.openxmlformats.org/officeDocument/2006/relationships/vmlDrawing" Target="../drawings/vmlDrawing32.vml"/><Relationship Id="rId4" Type="http://schemas.openxmlformats.org/officeDocument/2006/relationships/image" Target="../media/image37.emf"/></Relationships>
</file>

<file path=ppt/slides/_rels/slide128.xml.rels><?xml version="1.0" encoding="UTF-8" standalone="yes"?>
<Relationships xmlns="http://schemas.openxmlformats.org/package/2006/relationships"><Relationship Id="rId3" Type="http://schemas.openxmlformats.org/officeDocument/2006/relationships/package" Target="../embeddings/Microsoft_Word_Document33.docx"/><Relationship Id="rId2" Type="http://schemas.openxmlformats.org/officeDocument/2006/relationships/slideLayout" Target="../slideLayouts/slideLayout5.xml"/><Relationship Id="rId1" Type="http://schemas.openxmlformats.org/officeDocument/2006/relationships/vmlDrawing" Target="../drawings/vmlDrawing33.vml"/><Relationship Id="rId4" Type="http://schemas.openxmlformats.org/officeDocument/2006/relationships/image" Target="../media/image38.emf"/></Relationships>
</file>

<file path=ppt/slides/_rels/slide129.xml.rels><?xml version="1.0" encoding="UTF-8" standalone="yes"?>
<Relationships xmlns="http://schemas.openxmlformats.org/package/2006/relationships"><Relationship Id="rId3" Type="http://schemas.openxmlformats.org/officeDocument/2006/relationships/package" Target="../embeddings/Microsoft_Word_Document34.docx"/><Relationship Id="rId2" Type="http://schemas.openxmlformats.org/officeDocument/2006/relationships/slideLayout" Target="../slideLayouts/slideLayout5.xml"/><Relationship Id="rId1" Type="http://schemas.openxmlformats.org/officeDocument/2006/relationships/vmlDrawing" Target="../drawings/vmlDrawing34.vml"/><Relationship Id="rId4" Type="http://schemas.openxmlformats.org/officeDocument/2006/relationships/image" Target="../media/image3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3" Type="http://schemas.openxmlformats.org/officeDocument/2006/relationships/package" Target="../embeddings/Microsoft_Word_Document35.docx"/><Relationship Id="rId2" Type="http://schemas.openxmlformats.org/officeDocument/2006/relationships/slideLayout" Target="../slideLayouts/slideLayout5.xml"/><Relationship Id="rId1" Type="http://schemas.openxmlformats.org/officeDocument/2006/relationships/vmlDrawing" Target="../drawings/vmlDrawing35.vml"/><Relationship Id="rId4" Type="http://schemas.openxmlformats.org/officeDocument/2006/relationships/image" Target="../media/image40.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3" Type="http://schemas.openxmlformats.org/officeDocument/2006/relationships/package" Target="../embeddings/Microsoft_Word_Document36.docx"/><Relationship Id="rId2" Type="http://schemas.openxmlformats.org/officeDocument/2006/relationships/slideLayout" Target="../slideLayouts/slideLayout5.xml"/><Relationship Id="rId1" Type="http://schemas.openxmlformats.org/officeDocument/2006/relationships/vmlDrawing" Target="../drawings/vmlDrawing36.vml"/><Relationship Id="rId4" Type="http://schemas.openxmlformats.org/officeDocument/2006/relationships/image" Target="../media/image41.e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5.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image" Target="../media/image18.TIF"/><Relationship Id="rId4" Type="http://schemas.openxmlformats.org/officeDocument/2006/relationships/image" Target="../media/image17.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5.xml"/><Relationship Id="rId1" Type="http://schemas.openxmlformats.org/officeDocument/2006/relationships/vmlDrawing" Target="../drawings/vmlDrawing15.vml"/><Relationship Id="rId5" Type="http://schemas.openxmlformats.org/officeDocument/2006/relationships/image" Target="../media/image18.TIF"/><Relationship Id="rId4" Type="http://schemas.openxmlformats.org/officeDocument/2006/relationships/image" Target="../media/image19.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image" Target="../media/image20.emf"/></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5.xml"/><Relationship Id="rId1" Type="http://schemas.openxmlformats.org/officeDocument/2006/relationships/vmlDrawing" Target="../drawings/vmlDrawing17.vml"/><Relationship Id="rId4" Type="http://schemas.openxmlformats.org/officeDocument/2006/relationships/image" Target="../media/image21.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8.TIF"/><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8.TIF"/><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package" Target="../embeddings/Microsoft_Word_Document18.docx"/><Relationship Id="rId2" Type="http://schemas.openxmlformats.org/officeDocument/2006/relationships/slideLayout" Target="../slideLayouts/slideLayout5.xml"/><Relationship Id="rId1" Type="http://schemas.openxmlformats.org/officeDocument/2006/relationships/vmlDrawing" Target="../drawings/vmlDrawing18.vml"/><Relationship Id="rId5" Type="http://schemas.openxmlformats.org/officeDocument/2006/relationships/image" Target="../media/image23.TIF"/><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18.TIF"/><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18.TIF"/><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5.xml"/><Relationship Id="rId1" Type="http://schemas.openxmlformats.org/officeDocument/2006/relationships/vmlDrawing" Target="../drawings/vmlDrawing19.vml"/><Relationship Id="rId4" Type="http://schemas.openxmlformats.org/officeDocument/2006/relationships/image" Target="../media/image24.emf"/></Relationships>
</file>

<file path=ppt/slides/_rels/slide78.xml.rels><?xml version="1.0" encoding="UTF-8" standalone="yes"?>
<Relationships xmlns="http://schemas.openxmlformats.org/package/2006/relationships"><Relationship Id="rId3" Type="http://schemas.openxmlformats.org/officeDocument/2006/relationships/package" Target="../embeddings/Microsoft_Word_Document20.docx"/><Relationship Id="rId2" Type="http://schemas.openxmlformats.org/officeDocument/2006/relationships/slideLayout" Target="../slideLayouts/slideLayout5.xml"/><Relationship Id="rId1" Type="http://schemas.openxmlformats.org/officeDocument/2006/relationships/vmlDrawing" Target="../drawings/vmlDrawing20.vml"/><Relationship Id="rId4" Type="http://schemas.openxmlformats.org/officeDocument/2006/relationships/image" Target="../media/image25.emf"/></Relationships>
</file>

<file path=ppt/slides/_rels/slide79.xml.rels><?xml version="1.0" encoding="UTF-8" standalone="yes"?>
<Relationships xmlns="http://schemas.openxmlformats.org/package/2006/relationships"><Relationship Id="rId3" Type="http://schemas.openxmlformats.org/officeDocument/2006/relationships/package" Target="../embeddings/Microsoft_Word_Document21.docx"/><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26.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80.xml.rels><?xml version="1.0" encoding="UTF-8" standalone="yes"?>
<Relationships xmlns="http://schemas.openxmlformats.org/package/2006/relationships"><Relationship Id="rId3" Type="http://schemas.openxmlformats.org/officeDocument/2006/relationships/package" Target="../embeddings/Microsoft_Word_Document22.docx"/><Relationship Id="rId2" Type="http://schemas.openxmlformats.org/officeDocument/2006/relationships/slideLayout" Target="../slideLayouts/slideLayout5.xml"/><Relationship Id="rId1" Type="http://schemas.openxmlformats.org/officeDocument/2006/relationships/vmlDrawing" Target="../drawings/vmlDrawing22.vml"/><Relationship Id="rId4" Type="http://schemas.openxmlformats.org/officeDocument/2006/relationships/image" Target="../media/image27.emf"/></Relationships>
</file>

<file path=ppt/slides/_rels/slide81.xml.rels><?xml version="1.0" encoding="UTF-8" standalone="yes"?>
<Relationships xmlns="http://schemas.openxmlformats.org/package/2006/relationships"><Relationship Id="rId3" Type="http://schemas.openxmlformats.org/officeDocument/2006/relationships/package" Target="../embeddings/Microsoft_Word_Document23.docx"/><Relationship Id="rId2" Type="http://schemas.openxmlformats.org/officeDocument/2006/relationships/slideLayout" Target="../slideLayouts/slideLayout5.xml"/><Relationship Id="rId1" Type="http://schemas.openxmlformats.org/officeDocument/2006/relationships/vmlDrawing" Target="../drawings/vmlDrawing23.vml"/><Relationship Id="rId4" Type="http://schemas.openxmlformats.org/officeDocument/2006/relationships/image" Target="../media/image28.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package" Target="../embeddings/Microsoft_Word_Document24.docx"/><Relationship Id="rId2" Type="http://schemas.openxmlformats.org/officeDocument/2006/relationships/slideLayout" Target="../slideLayouts/slideLayout5.xml"/><Relationship Id="rId1" Type="http://schemas.openxmlformats.org/officeDocument/2006/relationships/vmlDrawing" Target="../drawings/vmlDrawing24.vml"/><Relationship Id="rId4" Type="http://schemas.openxmlformats.org/officeDocument/2006/relationships/image" Target="../media/image29.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60244" y="2795394"/>
            <a:ext cx="5570756" cy="523220"/>
          </a:xfrm>
          <a:prstGeom prst="rect">
            <a:avLst/>
          </a:prstGeom>
          <a:noFill/>
        </p:spPr>
        <p:txBody>
          <a:bodyPr wrap="none" rtlCol="0">
            <a:spAutoFit/>
          </a:bodyPr>
          <a:lstStyle/>
          <a:p>
            <a:pPr algn="ctr"/>
            <a:r>
              <a:rPr lang="en-US" altLang="zh-CN" sz="2800" b="1" dirty="0">
                <a:solidFill>
                  <a:srgbClr val="7030A0"/>
                </a:solidFill>
                <a:latin typeface="Times New Roman" pitchFamily="18" charset="0"/>
                <a:ea typeface="微软雅黑" pitchFamily="34" charset="-122"/>
                <a:cs typeface="Times New Roman" pitchFamily="18" charset="0"/>
              </a:rPr>
              <a:t>——</a:t>
            </a:r>
            <a:r>
              <a:rPr lang="zh-CN" altLang="en-US" sz="2800" b="1" dirty="0">
                <a:solidFill>
                  <a:srgbClr val="7030A0"/>
                </a:solidFill>
                <a:latin typeface="Times New Roman" pitchFamily="18" charset="0"/>
                <a:ea typeface="微软雅黑" pitchFamily="34" charset="-122"/>
                <a:cs typeface="Times New Roman" pitchFamily="18" charset="0"/>
              </a:rPr>
              <a:t>精做课标真题，把握复习方向</a:t>
            </a:r>
            <a:endParaRPr lang="zh-CN" altLang="zh-CN" sz="2800" b="1" dirty="0">
              <a:solidFill>
                <a:srgbClr val="7030A0"/>
              </a:solidFill>
              <a:latin typeface="Times New Roman" pitchFamily="18" charset="0"/>
              <a:ea typeface="微软雅黑" pitchFamily="34" charset="-122"/>
              <a:cs typeface="Times New Roman" pitchFamily="18" charset="0"/>
            </a:endParaRPr>
          </a:p>
        </p:txBody>
      </p:sp>
      <p:sp>
        <p:nvSpPr>
          <p:cNvPr id="12" name="TextBox 11"/>
          <p:cNvSpPr txBox="1"/>
          <p:nvPr/>
        </p:nvSpPr>
        <p:spPr>
          <a:xfrm>
            <a:off x="2688559" y="1866910"/>
            <a:ext cx="3467617" cy="584775"/>
          </a:xfrm>
          <a:prstGeom prst="rect">
            <a:avLst/>
          </a:prstGeom>
          <a:noFill/>
        </p:spPr>
        <p:txBody>
          <a:bodyPr wrap="none" rtlCol="0">
            <a:spAutoFit/>
          </a:bodyPr>
          <a:lstStyle/>
          <a:p>
            <a:pPr algn="ctr"/>
            <a:r>
              <a:rPr lang="zh-CN" altLang="zh-CN" sz="3200" b="1" dirty="0">
                <a:solidFill>
                  <a:srgbClr val="FFFFCC"/>
                </a:solidFill>
                <a:latin typeface="Times New Roman" pitchFamily="18" charset="0"/>
                <a:ea typeface="微软雅黑" pitchFamily="34" charset="-122"/>
                <a:cs typeface="Times New Roman" pitchFamily="18" charset="0"/>
              </a:rPr>
              <a:t>专题一　真题真练</a:t>
            </a:r>
          </a:p>
        </p:txBody>
      </p:sp>
      <p:sp>
        <p:nvSpPr>
          <p:cNvPr id="13" name="TextBox 12"/>
          <p:cNvSpPr txBox="1"/>
          <p:nvPr/>
        </p:nvSpPr>
        <p:spPr>
          <a:xfrm>
            <a:off x="539552" y="756692"/>
            <a:ext cx="3430747"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a:latin typeface="黑体" pitchFamily="49" charset="-122"/>
                <a:ea typeface="黑体" pitchFamily="49" charset="-122"/>
              </a:rPr>
              <a:t>一</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文言文</a:t>
            </a:r>
            <a:r>
              <a:rPr lang="zh-CN" altLang="zh-CN" sz="2800" b="1" dirty="0" smtClean="0">
                <a:latin typeface="黑体" pitchFamily="49" charset="-122"/>
                <a:ea typeface="黑体" pitchFamily="49" charset="-122"/>
              </a:rPr>
              <a:t>阅读</a:t>
            </a:r>
            <a:endParaRPr lang="zh-CN" altLang="en-US" sz="2800" b="1" dirty="0">
              <a:latin typeface="黑体" pitchFamily="49" charset="-122"/>
              <a:ea typeface="黑体" pitchFamily="49" charset="-122"/>
            </a:endParaRPr>
          </a:p>
        </p:txBody>
      </p:sp>
      <p:sp>
        <p:nvSpPr>
          <p:cNvPr id="14" name="TextBox 13"/>
          <p:cNvSpPr txBox="1"/>
          <p:nvPr/>
        </p:nvSpPr>
        <p:spPr>
          <a:xfrm>
            <a:off x="6697394" y="4432414"/>
            <a:ext cx="2339102" cy="523220"/>
          </a:xfrm>
          <a:prstGeom prst="rect">
            <a:avLst/>
          </a:prstGeom>
          <a:noFill/>
        </p:spPr>
        <p:txBody>
          <a:bodyPr wrap="none" rtlCol="0">
            <a:spAutoFit/>
          </a:bodyPr>
          <a:lstStyle/>
          <a:p>
            <a:r>
              <a:rPr lang="zh-CN" altLang="en-US" sz="2800" dirty="0">
                <a:solidFill>
                  <a:schemeClr val="bg1">
                    <a:lumMod val="50000"/>
                  </a:schemeClr>
                </a:solidFill>
                <a:latin typeface="汉仪大黑简" pitchFamily="49" charset="-122"/>
                <a:ea typeface="汉仪大黑简" pitchFamily="49" charset="-122"/>
              </a:rPr>
              <a:t>古代诗文阅读</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5480" y="515283"/>
            <a:ext cx="8596501" cy="3617401"/>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以下各组句子中，全都表明何灌行事有成的一组是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灌亲申画界堠，遏其来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或著崖石皆没镞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至洞胸出背，叠贯后骑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愿以运费增价就籴之　</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得善田二万六千顷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陪辽使射玉津园，一发破的</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①②⑤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①③④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②④⑥</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③⑤⑥</a:t>
            </a:r>
            <a:endParaRPr lang="zh-CN" altLang="zh-CN" sz="1050" kern="100" dirty="0">
              <a:effectLst/>
              <a:latin typeface="宋体"/>
              <a:cs typeface="Courier New"/>
            </a:endParaRPr>
          </a:p>
        </p:txBody>
      </p:sp>
    </p:spTree>
    <p:extLst>
      <p:ext uri="{BB962C8B-B14F-4D97-AF65-F5344CB8AC3E}">
        <p14:creationId xmlns:p14="http://schemas.microsoft.com/office/powerpoint/2010/main" val="331168380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099467690"/>
              </p:ext>
            </p:extLst>
          </p:nvPr>
        </p:nvGraphicFramePr>
        <p:xfrm>
          <a:off x="276225" y="438150"/>
          <a:ext cx="8620125" cy="5457825"/>
        </p:xfrm>
        <a:graphic>
          <a:graphicData uri="http://schemas.openxmlformats.org/presentationml/2006/ole">
            <mc:AlternateContent xmlns:mc="http://schemas.openxmlformats.org/markup-compatibility/2006">
              <mc:Choice xmlns:v="urn:schemas-microsoft-com:vml" Requires="v">
                <p:oleObj spid="_x0000_s28684" name="文档" r:id="rId3" imgW="8623046" imgH="5473716" progId="Word.Document.12">
                  <p:embed/>
                </p:oleObj>
              </mc:Choice>
              <mc:Fallback>
                <p:oleObj name="文档" r:id="rId3" imgW="8623046" imgH="5473716" progId="Word.Document.12">
                  <p:embed/>
                  <p:pic>
                    <p:nvPicPr>
                      <p:cNvPr id="0" name=""/>
                      <p:cNvPicPr/>
                      <p:nvPr/>
                    </p:nvPicPr>
                    <p:blipFill>
                      <a:blip r:embed="rId4"/>
                      <a:stretch>
                        <a:fillRect/>
                      </a:stretch>
                    </p:blipFill>
                    <p:spPr>
                      <a:xfrm>
                        <a:off x="276225" y="438150"/>
                        <a:ext cx="8620125" cy="5457825"/>
                      </a:xfrm>
                      <a:prstGeom prst="rect">
                        <a:avLst/>
                      </a:prstGeom>
                    </p:spPr>
                  </p:pic>
                </p:oleObj>
              </mc:Fallback>
            </mc:AlternateContent>
          </a:graphicData>
        </a:graphic>
      </p:graphicFrame>
    </p:spTree>
    <p:extLst>
      <p:ext uri="{BB962C8B-B14F-4D97-AF65-F5344CB8AC3E}">
        <p14:creationId xmlns:p14="http://schemas.microsoft.com/office/powerpoint/2010/main" val="393492336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60058954"/>
              </p:ext>
            </p:extLst>
          </p:nvPr>
        </p:nvGraphicFramePr>
        <p:xfrm>
          <a:off x="276225" y="267494"/>
          <a:ext cx="8620125" cy="4752975"/>
        </p:xfrm>
        <a:graphic>
          <a:graphicData uri="http://schemas.openxmlformats.org/presentationml/2006/ole">
            <mc:AlternateContent xmlns:mc="http://schemas.openxmlformats.org/markup-compatibility/2006">
              <mc:Choice xmlns:v="urn:schemas-microsoft-com:vml" Requires="v">
                <p:oleObj spid="_x0000_s29708" name="文档" r:id="rId3" imgW="8623046" imgH="4773955" progId="Word.Document.12">
                  <p:embed/>
                </p:oleObj>
              </mc:Choice>
              <mc:Fallback>
                <p:oleObj name="文档" r:id="rId3" imgW="8623046" imgH="4773955" progId="Word.Document.12">
                  <p:embed/>
                  <p:pic>
                    <p:nvPicPr>
                      <p:cNvPr id="0" name=""/>
                      <p:cNvPicPr/>
                      <p:nvPr/>
                    </p:nvPicPr>
                    <p:blipFill>
                      <a:blip r:embed="rId4"/>
                      <a:stretch>
                        <a:fillRect/>
                      </a:stretch>
                    </p:blipFill>
                    <p:spPr>
                      <a:xfrm>
                        <a:off x="276225" y="267494"/>
                        <a:ext cx="8620125" cy="4752975"/>
                      </a:xfrm>
                      <a:prstGeom prst="rect">
                        <a:avLst/>
                      </a:prstGeom>
                    </p:spPr>
                  </p:pic>
                </p:oleObj>
              </mc:Fallback>
            </mc:AlternateContent>
          </a:graphicData>
        </a:graphic>
      </p:graphicFrame>
    </p:spTree>
    <p:extLst>
      <p:ext uri="{BB962C8B-B14F-4D97-AF65-F5344CB8AC3E}">
        <p14:creationId xmlns:p14="http://schemas.microsoft.com/office/powerpoint/2010/main" val="63560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38820286"/>
              </p:ext>
            </p:extLst>
          </p:nvPr>
        </p:nvGraphicFramePr>
        <p:xfrm>
          <a:off x="266700" y="438150"/>
          <a:ext cx="8620125" cy="4752975"/>
        </p:xfrm>
        <a:graphic>
          <a:graphicData uri="http://schemas.openxmlformats.org/presentationml/2006/ole">
            <mc:AlternateContent xmlns:mc="http://schemas.openxmlformats.org/markup-compatibility/2006">
              <mc:Choice xmlns:v="urn:schemas-microsoft-com:vml" Requires="v">
                <p:oleObj spid="_x0000_s30732" name="文档" r:id="rId3" imgW="8623046" imgH="4767826" progId="Word.Document.12">
                  <p:embed/>
                </p:oleObj>
              </mc:Choice>
              <mc:Fallback>
                <p:oleObj name="文档" r:id="rId3" imgW="8623046" imgH="4767826" progId="Word.Document.12">
                  <p:embed/>
                  <p:pic>
                    <p:nvPicPr>
                      <p:cNvPr id="0" name=""/>
                      <p:cNvPicPr/>
                      <p:nvPr/>
                    </p:nvPicPr>
                    <p:blipFill>
                      <a:blip r:embed="rId4"/>
                      <a:stretch>
                        <a:fillRect/>
                      </a:stretch>
                    </p:blipFill>
                    <p:spPr>
                      <a:xfrm>
                        <a:off x="266700" y="438150"/>
                        <a:ext cx="8620125" cy="4752975"/>
                      </a:xfrm>
                      <a:prstGeom prst="rect">
                        <a:avLst/>
                      </a:prstGeom>
                    </p:spPr>
                  </p:pic>
                </p:oleObj>
              </mc:Fallback>
            </mc:AlternateContent>
          </a:graphicData>
        </a:graphic>
      </p:graphicFrame>
    </p:spTree>
    <p:extLst>
      <p:ext uri="{BB962C8B-B14F-4D97-AF65-F5344CB8AC3E}">
        <p14:creationId xmlns:p14="http://schemas.microsoft.com/office/powerpoint/2010/main" val="51745090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027035194"/>
              </p:ext>
            </p:extLst>
          </p:nvPr>
        </p:nvGraphicFramePr>
        <p:xfrm>
          <a:off x="247650" y="609600"/>
          <a:ext cx="8620125" cy="3476625"/>
        </p:xfrm>
        <a:graphic>
          <a:graphicData uri="http://schemas.openxmlformats.org/presentationml/2006/ole">
            <mc:AlternateContent xmlns:mc="http://schemas.openxmlformats.org/markup-compatibility/2006">
              <mc:Choice xmlns:v="urn:schemas-microsoft-com:vml" Requires="v">
                <p:oleObj spid="_x0000_s31757" name="文档" r:id="rId3" imgW="8623046" imgH="3484749" progId="Word.Document.12">
                  <p:embed/>
                </p:oleObj>
              </mc:Choice>
              <mc:Fallback>
                <p:oleObj name="文档" r:id="rId3" imgW="8623046" imgH="3484749" progId="Word.Document.12">
                  <p:embed/>
                  <p:pic>
                    <p:nvPicPr>
                      <p:cNvPr id="0" name=""/>
                      <p:cNvPicPr/>
                      <p:nvPr/>
                    </p:nvPicPr>
                    <p:blipFill>
                      <a:blip r:embed="rId4"/>
                      <a:stretch>
                        <a:fillRect/>
                      </a:stretch>
                    </p:blipFill>
                    <p:spPr>
                      <a:xfrm>
                        <a:off x="247650" y="609600"/>
                        <a:ext cx="8620125" cy="3476625"/>
                      </a:xfrm>
                      <a:prstGeom prst="rect">
                        <a:avLst/>
                      </a:prstGeom>
                    </p:spPr>
                  </p:pic>
                </p:oleObj>
              </mc:Fallback>
            </mc:AlternateContent>
          </a:graphicData>
        </a:graphic>
      </p:graphicFrame>
    </p:spTree>
    <p:extLst>
      <p:ext uri="{BB962C8B-B14F-4D97-AF65-F5344CB8AC3E}">
        <p14:creationId xmlns:p14="http://schemas.microsoft.com/office/powerpoint/2010/main" val="8319274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73722162"/>
              </p:ext>
            </p:extLst>
          </p:nvPr>
        </p:nvGraphicFramePr>
        <p:xfrm>
          <a:off x="276225" y="438150"/>
          <a:ext cx="8620125" cy="3333750"/>
        </p:xfrm>
        <a:graphic>
          <a:graphicData uri="http://schemas.openxmlformats.org/presentationml/2006/ole">
            <mc:AlternateContent xmlns:mc="http://schemas.openxmlformats.org/markup-compatibility/2006">
              <mc:Choice xmlns:v="urn:schemas-microsoft-com:vml" Requires="v">
                <p:oleObj spid="_x0000_s32781" name="文档" r:id="rId3" imgW="8630617" imgH="3468897" progId="Word.Document.12">
                  <p:embed/>
                </p:oleObj>
              </mc:Choice>
              <mc:Fallback>
                <p:oleObj name="文档" r:id="rId3" imgW="8630617" imgH="3468897" progId="Word.Document.12">
                  <p:embed/>
                  <p:pic>
                    <p:nvPicPr>
                      <p:cNvPr id="0" name=""/>
                      <p:cNvPicPr/>
                      <p:nvPr/>
                    </p:nvPicPr>
                    <p:blipFill>
                      <a:blip r:embed="rId4"/>
                      <a:stretch>
                        <a:fillRect/>
                      </a:stretch>
                    </p:blipFill>
                    <p:spPr>
                      <a:xfrm>
                        <a:off x="276225" y="438150"/>
                        <a:ext cx="8620125" cy="3333750"/>
                      </a:xfrm>
                      <a:prstGeom prst="rect">
                        <a:avLst/>
                      </a:prstGeom>
                    </p:spPr>
                  </p:pic>
                </p:oleObj>
              </mc:Fallback>
            </mc:AlternateContent>
          </a:graphicData>
        </a:graphic>
      </p:graphicFrame>
      <p:sp>
        <p:nvSpPr>
          <p:cNvPr id="4" name="矩形 3"/>
          <p:cNvSpPr/>
          <p:nvPr/>
        </p:nvSpPr>
        <p:spPr>
          <a:xfrm>
            <a:off x="161682" y="3620880"/>
            <a:ext cx="7861369" cy="61657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本题考查文言实词的含义。</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项著：登记</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6" name="矩形 5"/>
          <p:cNvSpPr/>
          <p:nvPr/>
        </p:nvSpPr>
        <p:spPr>
          <a:xfrm>
            <a:off x="7688993" y="445418"/>
            <a:ext cx="425116" cy="492443"/>
          </a:xfrm>
          <a:prstGeom prst="rect">
            <a:avLst/>
          </a:prstGeom>
        </p:spPr>
        <p:txBody>
          <a:bodyPr wrap="none">
            <a:spAutoFit/>
          </a:bodyPr>
          <a:lstStyle/>
          <a:p>
            <a:r>
              <a:rPr lang="en-US" altLang="zh-CN" sz="2600" kern="100" dirty="0" smtClean="0">
                <a:solidFill>
                  <a:srgbClr val="E46C0A"/>
                </a:solidFill>
                <a:latin typeface="Times New Roman"/>
                <a:ea typeface="华文细黑"/>
                <a:cs typeface="Courier New"/>
              </a:rPr>
              <a:t>D</a:t>
            </a:r>
            <a:endParaRPr lang="zh-CN" altLang="en-US" dirty="0"/>
          </a:p>
        </p:txBody>
      </p:sp>
    </p:spTree>
    <p:extLst>
      <p:ext uri="{BB962C8B-B14F-4D97-AF65-F5344CB8AC3E}">
        <p14:creationId xmlns:p14="http://schemas.microsoft.com/office/powerpoint/2010/main" val="255588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184" y="812275"/>
            <a:ext cx="8770682" cy="3093154"/>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该题所考的四个实词，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Times New Roman"/>
                <a:ea typeface="华文细黑"/>
                <a:cs typeface="Courier New"/>
              </a:rPr>
              <a:t>120</a:t>
            </a:r>
            <a:r>
              <a:rPr lang="zh-CN" altLang="zh-CN" sz="2600" kern="100" dirty="0">
                <a:latin typeface="Times New Roman"/>
                <a:ea typeface="华文细黑"/>
                <a:cs typeface="Times New Roman"/>
              </a:rPr>
              <a:t>个实词之一。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振</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年新课标全国卷</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中出现过，这里连续考查，不知是疏忽，还是有意为之。其余两个也都在教材中出现过，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只要用代入法检验即可判断出其错误。该题与</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年难度相当。</a:t>
            </a:r>
            <a:endParaRPr lang="zh-CN" altLang="zh-CN" sz="1050" kern="100" dirty="0">
              <a:effectLst/>
              <a:latin typeface="宋体"/>
              <a:cs typeface="Courier New"/>
            </a:endParaRPr>
          </a:p>
        </p:txBody>
      </p:sp>
    </p:spTree>
    <p:extLst>
      <p:ext uri="{BB962C8B-B14F-4D97-AF65-F5344CB8AC3E}">
        <p14:creationId xmlns:p14="http://schemas.microsoft.com/office/powerpoint/2010/main" val="18075869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708" y="783700"/>
            <a:ext cx="8938291" cy="3093154"/>
          </a:xfrm>
          <a:prstGeom prst="rect">
            <a:avLst/>
          </a:prstGeom>
        </p:spPr>
        <p:txBody>
          <a:bodyPr wrap="square">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对文中画波浪线部分的断句，正确的一项是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而是时青宫旧奄刘瑾等八人</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号</a:t>
            </a:r>
            <a:r>
              <a:rPr lang="en-US" altLang="zh-CN" sz="2600" kern="100" dirty="0">
                <a:latin typeface="+mj-ea"/>
                <a:ea typeface="+mj-ea"/>
                <a:cs typeface="Times New Roman"/>
              </a:rPr>
              <a:t>“</a:t>
            </a:r>
            <a:r>
              <a:rPr lang="zh-CN" altLang="zh-CN" sz="2600" kern="100" dirty="0">
                <a:latin typeface="IPAPANNEW"/>
                <a:ea typeface="华文细黑"/>
                <a:cs typeface="Times New Roman"/>
              </a:rPr>
              <a:t>八虎</a:t>
            </a:r>
            <a:r>
              <a:rPr lang="en-US" altLang="zh-CN" sz="2600" kern="100" dirty="0">
                <a:latin typeface="+mj-ea"/>
                <a:ea typeface="+mj-ea"/>
                <a:cs typeface="Times New Roman"/>
              </a:rPr>
              <a:t>”</a:t>
            </a:r>
            <a:r>
              <a:rPr lang="zh-CN" altLang="zh-CN" sz="2600" kern="100" dirty="0">
                <a:latin typeface="IPAPANNEW"/>
                <a:ea typeface="华文细黑"/>
                <a:cs typeface="Times New Roman"/>
              </a:rPr>
              <a:t>日导帝</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狗马</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鹰兔</a:t>
            </a:r>
            <a:r>
              <a:rPr lang="en-US" altLang="zh-CN" sz="2600" kern="100" dirty="0" smtClean="0">
                <a:latin typeface="IPAPANNEW"/>
                <a:ea typeface="华文细黑"/>
                <a:cs typeface="Times New Roman"/>
              </a:rPr>
              <a:t>/</a:t>
            </a:r>
          </a:p>
          <a:p>
            <a:pPr algn="just">
              <a:lnSpc>
                <a:spcPct val="150000"/>
              </a:lnSpc>
              <a:spcAft>
                <a:spcPts val="0"/>
              </a:spcAft>
            </a:pPr>
            <a:r>
              <a:rPr lang="en-US" altLang="zh-CN" sz="2600" kern="100" dirty="0">
                <a:latin typeface="IPAPANNEW"/>
                <a:ea typeface="华文细黑"/>
                <a:cs typeface="Times New Roman"/>
              </a:rPr>
              <a:t> </a:t>
            </a:r>
            <a:r>
              <a:rPr lang="en-US" altLang="zh-CN" sz="2600" kern="100" dirty="0" smtClean="0">
                <a:latin typeface="IPAPANNEW"/>
                <a:ea typeface="华文细黑"/>
                <a:cs typeface="Times New Roman"/>
              </a:rPr>
              <a:t>  </a:t>
            </a:r>
            <a:r>
              <a:rPr lang="zh-CN" altLang="zh-CN" sz="2600" kern="100" dirty="0" smtClean="0">
                <a:latin typeface="Times New Roman"/>
                <a:ea typeface="华文细黑"/>
                <a:cs typeface="Times New Roman"/>
              </a:rPr>
              <a:t>歌舞</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角抵</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不亲万几</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文每退朝</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对僚属语及</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辄泣下</a:t>
            </a:r>
            <a:r>
              <a:rPr lang="en-US" altLang="zh-CN" sz="26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而是时青宫旧奄刘瑾等八人</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号</a:t>
            </a:r>
            <a:r>
              <a:rPr lang="en-US" altLang="zh-CN" sz="2600" kern="100" dirty="0">
                <a:latin typeface="+mj-ea"/>
                <a:ea typeface="+mj-ea"/>
                <a:cs typeface="Times New Roman"/>
              </a:rPr>
              <a:t>“</a:t>
            </a:r>
            <a:r>
              <a:rPr lang="zh-CN" altLang="zh-CN" sz="2600" kern="100" dirty="0">
                <a:latin typeface="IPAPANNEW"/>
                <a:ea typeface="华文细黑"/>
                <a:cs typeface="Times New Roman"/>
              </a:rPr>
              <a:t>八虎</a:t>
            </a:r>
            <a:r>
              <a:rPr lang="en-US" altLang="zh-CN" sz="2600" kern="100" dirty="0">
                <a:latin typeface="+mj-ea"/>
                <a:ea typeface="+mj-ea"/>
                <a:cs typeface="Times New Roman"/>
              </a:rPr>
              <a:t>”</a:t>
            </a:r>
            <a:r>
              <a:rPr lang="zh-CN" altLang="zh-CN" sz="2600" kern="100" dirty="0">
                <a:latin typeface="IPAPANNEW"/>
                <a:ea typeface="华文细黑"/>
                <a:cs typeface="Times New Roman"/>
              </a:rPr>
              <a:t>日导帝</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狗马</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鹰兔</a:t>
            </a:r>
            <a:r>
              <a:rPr lang="en-US" altLang="zh-CN" sz="2600" kern="100" dirty="0" smtClean="0">
                <a:latin typeface="IPAPANNEW"/>
                <a:ea typeface="华文细黑"/>
                <a:cs typeface="Times New Roman"/>
              </a:rPr>
              <a:t>/</a:t>
            </a:r>
          </a:p>
          <a:p>
            <a:pPr algn="just">
              <a:lnSpc>
                <a:spcPct val="150000"/>
              </a:lnSpc>
              <a:spcAft>
                <a:spcPts val="0"/>
              </a:spcAft>
            </a:pPr>
            <a:r>
              <a:rPr lang="en-US" altLang="zh-CN" sz="2600" kern="100" dirty="0">
                <a:latin typeface="IPAPANNEW"/>
                <a:ea typeface="华文细黑"/>
                <a:cs typeface="Times New Roman"/>
              </a:rPr>
              <a:t> </a:t>
            </a:r>
            <a:r>
              <a:rPr lang="en-US" altLang="zh-CN" sz="2600" kern="100" dirty="0" smtClean="0">
                <a:latin typeface="IPAPANNEW"/>
                <a:ea typeface="华文细黑"/>
                <a:cs typeface="Times New Roman"/>
              </a:rPr>
              <a:t>  </a:t>
            </a:r>
            <a:r>
              <a:rPr lang="zh-CN" altLang="zh-CN" sz="2600" kern="100" dirty="0" smtClean="0">
                <a:latin typeface="Times New Roman"/>
                <a:ea typeface="华文细黑"/>
                <a:cs typeface="Times New Roman"/>
              </a:rPr>
              <a:t>歌舞</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角抵</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不亲万几</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文每退朝对僚属</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语及辄泣下</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878784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659" y="942856"/>
            <a:ext cx="8770682"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而是时青宫旧奄刘瑾等八人号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八虎</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日导帝狗马</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鹰兔</a:t>
            </a:r>
            <a:r>
              <a:rPr lang="en-US" altLang="zh-CN" sz="2600" kern="100" dirty="0" smtClean="0">
                <a:latin typeface="IPAPANNEW"/>
                <a:ea typeface="华文细黑"/>
                <a:cs typeface="Times New Roman"/>
              </a:rPr>
              <a:t>/   </a:t>
            </a:r>
          </a:p>
          <a:p>
            <a:pPr algn="just">
              <a:lnSpc>
                <a:spcPct val="150000"/>
              </a:lnSpc>
              <a:spcAft>
                <a:spcPts val="0"/>
              </a:spcAft>
            </a:pPr>
            <a:r>
              <a:rPr lang="en-US" altLang="zh-CN" sz="2600" kern="100" dirty="0">
                <a:latin typeface="IPAPANNEW"/>
                <a:ea typeface="华文细黑"/>
                <a:cs typeface="Times New Roman"/>
              </a:rPr>
              <a:t> </a:t>
            </a:r>
            <a:r>
              <a:rPr lang="en-US" altLang="zh-CN" sz="2600" kern="100" dirty="0" smtClean="0">
                <a:latin typeface="IPAPANNEW"/>
                <a:ea typeface="华文细黑"/>
                <a:cs typeface="Times New Roman"/>
              </a:rPr>
              <a:t> </a:t>
            </a:r>
            <a:r>
              <a:rPr lang="zh-CN" altLang="zh-CN" sz="2600" kern="100" dirty="0" smtClean="0">
                <a:latin typeface="IPAPANNEW"/>
                <a:ea typeface="华文细黑"/>
                <a:cs typeface="Times New Roman"/>
              </a:rPr>
              <a:t>歌舞</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角抵</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不亲万几</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文每退朝</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对僚属语及</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辄泣下</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而是时青宫旧奄刘瑾等八人号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八虎</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日导帝狗马</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鹰兔</a:t>
            </a:r>
            <a:r>
              <a:rPr lang="en-US" altLang="zh-CN" sz="2600" kern="100" dirty="0" smtClean="0">
                <a:latin typeface="IPAPANNEW"/>
                <a:ea typeface="华文细黑"/>
                <a:cs typeface="Times New Roman"/>
              </a:rPr>
              <a:t>/</a:t>
            </a:r>
          </a:p>
          <a:p>
            <a:pPr algn="just">
              <a:lnSpc>
                <a:spcPct val="150000"/>
              </a:lnSpc>
              <a:spcAft>
                <a:spcPts val="0"/>
              </a:spcAft>
            </a:pPr>
            <a:r>
              <a:rPr lang="en-US" altLang="zh-CN" sz="2600" kern="100" dirty="0">
                <a:latin typeface="IPAPANNEW"/>
                <a:ea typeface="华文细黑"/>
                <a:cs typeface="Times New Roman"/>
              </a:rPr>
              <a:t> </a:t>
            </a:r>
            <a:r>
              <a:rPr lang="en-US" altLang="zh-CN" sz="2600" kern="100" dirty="0" smtClean="0">
                <a:latin typeface="IPAPANNEW"/>
                <a:ea typeface="华文细黑"/>
                <a:cs typeface="Times New Roman"/>
              </a:rPr>
              <a:t> </a:t>
            </a:r>
            <a:r>
              <a:rPr lang="zh-CN" altLang="zh-CN" sz="2600" kern="100" dirty="0" smtClean="0">
                <a:latin typeface="IPAPANNEW"/>
                <a:ea typeface="华文细黑"/>
                <a:cs typeface="Times New Roman"/>
              </a:rPr>
              <a:t>歌舞</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角抵</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不亲万几</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文每退朝对僚属</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语及辄泣下</a:t>
            </a:r>
            <a:r>
              <a:rPr lang="en-US" altLang="zh-CN" sz="2600" kern="100" dirty="0" smtClean="0">
                <a:latin typeface="IPAPANNEW"/>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397810278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8989" y="301402"/>
            <a:ext cx="8946973" cy="4293483"/>
          </a:xfrm>
          <a:prstGeom prst="rect">
            <a:avLst/>
          </a:prstGeom>
        </p:spPr>
        <p:txBody>
          <a:bodyPr>
            <a:spAutoFit/>
          </a:bodyPr>
          <a:lstStyle/>
          <a:p>
            <a:pPr lvl="0" algn="just">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solidFill>
                  <a:prstClr val="black"/>
                </a:solidFill>
                <a:latin typeface="Times New Roman"/>
                <a:ea typeface="华文细黑"/>
                <a:cs typeface="Times New Roman"/>
              </a:rPr>
              <a:t>　本题考查文言文断句。首先通读画波浪线的句子，理解大概意思，然后断开比较明显的地方。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刘瑾等八人号</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八虎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主、谓、宾俱全，它们之间不能断开，排除</a:t>
            </a:r>
            <a:r>
              <a:rPr lang="en-US" altLang="zh-CN" sz="2600" kern="100" dirty="0">
                <a:solidFill>
                  <a:prstClr val="black"/>
                </a:solidFill>
                <a:latin typeface="Times New Roman"/>
                <a:ea typeface="华文细黑"/>
                <a:cs typeface="Courier New"/>
              </a:rPr>
              <a:t>A</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B</a:t>
            </a:r>
            <a:r>
              <a:rPr lang="zh-CN" altLang="zh-CN" sz="2600" kern="100" dirty="0">
                <a:solidFill>
                  <a:prstClr val="black"/>
                </a:solidFill>
                <a:latin typeface="Times New Roman"/>
                <a:ea typeface="华文细黑"/>
                <a:cs typeface="Times New Roman"/>
              </a:rPr>
              <a:t>两项</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文每退朝对僚属语及辄泣下</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部分，根据句子意思，要在</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前断开，排除</a:t>
            </a: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项。</a:t>
            </a:r>
            <a:endParaRPr lang="zh-CN" altLang="zh-CN" sz="105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C</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14343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7609" y="680492"/>
            <a:ext cx="8770682" cy="3093154"/>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该题以选择题的形式考查断句能力，这在课标卷中尚属首次。不过，难度不大。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八人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号称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八虎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，主谓句，故要在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八虎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后断开，排除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两项。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语及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谈到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对僚属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是介宾短语，话没结束，不能独立，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对僚属语及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是条件，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辄泣下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是结果。</a:t>
            </a:r>
            <a:endParaRPr lang="zh-CN" altLang="zh-CN" sz="1050" kern="100" dirty="0">
              <a:effectLst/>
              <a:latin typeface="宋体"/>
              <a:cs typeface="Courier New"/>
            </a:endParaRPr>
          </a:p>
        </p:txBody>
      </p:sp>
    </p:spTree>
    <p:extLst>
      <p:ext uri="{BB962C8B-B14F-4D97-AF65-F5344CB8AC3E}">
        <p14:creationId xmlns:p14="http://schemas.microsoft.com/office/powerpoint/2010/main" val="2966148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2022" y="411510"/>
            <a:ext cx="8682466" cy="241707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①④</a:t>
            </a:r>
            <a:r>
              <a:rPr lang="zh-CN" altLang="zh-CN" sz="2600" kern="100" dirty="0">
                <a:latin typeface="Times New Roman"/>
                <a:ea typeface="华文细黑"/>
                <a:cs typeface="Times New Roman"/>
              </a:rPr>
              <a:t>介绍何灌的作为，但均未有成效。</a:t>
            </a:r>
            <a:r>
              <a:rPr lang="en-US" altLang="zh-CN" sz="2600" kern="100" dirty="0">
                <a:latin typeface="宋体"/>
                <a:ea typeface="华文细黑"/>
                <a:cs typeface="Times New Roman"/>
              </a:rPr>
              <a:t>②③</a:t>
            </a:r>
            <a:r>
              <a:rPr lang="zh-CN" altLang="zh-CN" sz="2600" kern="100" dirty="0">
                <a:latin typeface="Times New Roman"/>
                <a:ea typeface="华文细黑"/>
                <a:cs typeface="Times New Roman"/>
              </a:rPr>
              <a:t>的结果是使敌人退兵，</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是何灌建言的功效，</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显示其射技超人。</a:t>
            </a:r>
            <a:r>
              <a:rPr lang="en-US" altLang="zh-CN" sz="2600" kern="100" dirty="0">
                <a:latin typeface="宋体"/>
                <a:ea typeface="华文细黑"/>
                <a:cs typeface="Times New Roman"/>
              </a:rPr>
              <a:t>②③⑤⑥</a:t>
            </a:r>
            <a:r>
              <a:rPr lang="zh-CN" altLang="zh-CN" sz="2600" kern="100" dirty="0">
                <a:latin typeface="Times New Roman"/>
                <a:ea typeface="华文细黑"/>
                <a:cs typeface="Times New Roman"/>
              </a:rPr>
              <a:t>都表明他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行事有成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D</a:t>
            </a:r>
            <a:endParaRPr lang="zh-CN" altLang="zh-CN" sz="1050" kern="100" dirty="0">
              <a:latin typeface="宋体"/>
              <a:cs typeface="Courier New"/>
            </a:endParaRPr>
          </a:p>
        </p:txBody>
      </p:sp>
    </p:spTree>
    <p:extLst>
      <p:ext uri="{BB962C8B-B14F-4D97-AF65-F5344CB8AC3E}">
        <p14:creationId xmlns:p14="http://schemas.microsoft.com/office/powerpoint/2010/main" val="380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134" y="411510"/>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下列对原文有关内容的概括和分析，不正确的一项是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韩文为官清正，关注民众生活。他在湖广，妥善处理九</a:t>
            </a:r>
            <a:r>
              <a:rPr lang="zh-CN" altLang="zh-CN" sz="2600" kern="100" dirty="0" smtClean="0">
                <a:latin typeface="Times New Roman"/>
                <a:ea typeface="华文细黑"/>
                <a:cs typeface="Times New Roman"/>
              </a:rPr>
              <a:t>溪</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土</a:t>
            </a:r>
            <a:r>
              <a:rPr lang="zh-CN" altLang="zh-CN" sz="2600" kern="100" dirty="0">
                <a:latin typeface="Times New Roman"/>
                <a:ea typeface="华文细黑"/>
                <a:cs typeface="Times New Roman"/>
              </a:rPr>
              <a:t>酋与邻境争地一事；担任南京兵部尚书时，年成歉收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开仓取粮十六万石，平抑米价。</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韩文刚正不屈，敢于奏议国事。武宗继位，诸项费用</a:t>
            </a:r>
            <a:r>
              <a:rPr lang="zh-CN" altLang="zh-CN" sz="2600" kern="100" dirty="0" smtClean="0">
                <a:latin typeface="Times New Roman"/>
                <a:ea typeface="华文细黑"/>
                <a:cs typeface="Times New Roman"/>
              </a:rPr>
              <a:t>供给</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不足</a:t>
            </a:r>
            <a:r>
              <a:rPr lang="zh-CN" altLang="zh-CN" sz="2600" kern="100" dirty="0">
                <a:latin typeface="Times New Roman"/>
                <a:ea typeface="华文细黑"/>
                <a:cs typeface="Times New Roman"/>
              </a:rPr>
              <a:t>，他不顾非议，一再提出自己看法；有关机构冗员</a:t>
            </a:r>
            <a:r>
              <a:rPr lang="zh-CN" altLang="zh-CN" sz="2600" kern="100" dirty="0" smtClean="0">
                <a:latin typeface="Times New Roman"/>
                <a:ea typeface="华文细黑"/>
                <a:cs typeface="Times New Roman"/>
              </a:rPr>
              <a:t>渐</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增</a:t>
            </a:r>
            <a:r>
              <a:rPr lang="zh-CN" altLang="zh-CN" sz="2600" kern="100" dirty="0">
                <a:latin typeface="Times New Roman"/>
                <a:ea typeface="华文细黑"/>
                <a:cs typeface="Times New Roman"/>
              </a:rPr>
              <a:t>，他援引成例，着手压缩编制。</a:t>
            </a:r>
            <a:endParaRPr lang="zh-CN" altLang="zh-CN" sz="1050" kern="100" dirty="0">
              <a:effectLst/>
              <a:latin typeface="宋体"/>
              <a:cs typeface="Courier New"/>
            </a:endParaRPr>
          </a:p>
        </p:txBody>
      </p:sp>
    </p:spTree>
    <p:extLst>
      <p:ext uri="{BB962C8B-B14F-4D97-AF65-F5344CB8AC3E}">
        <p14:creationId xmlns:p14="http://schemas.microsoft.com/office/powerpoint/2010/main" val="7103514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7609" y="661442"/>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韩文疾恶如仇，尽力遏制权幸。宦官刘瑾等每日引诱</a:t>
            </a:r>
            <a:r>
              <a:rPr lang="zh-CN" altLang="zh-CN" sz="2600" kern="100" dirty="0" smtClean="0">
                <a:latin typeface="Times New Roman"/>
                <a:ea typeface="华文细黑"/>
                <a:cs typeface="Times New Roman"/>
              </a:rPr>
              <a:t>皇上</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沉溺</a:t>
            </a:r>
            <a:r>
              <a:rPr lang="zh-CN" altLang="zh-CN" sz="2600" kern="100" dirty="0">
                <a:latin typeface="Times New Roman"/>
                <a:ea typeface="华文细黑"/>
                <a:cs typeface="Times New Roman"/>
              </a:rPr>
              <a:t>于声色狗马，不理政事，他采用李梦阳的建议，冒</a:t>
            </a:r>
            <a:r>
              <a:rPr lang="zh-CN" altLang="zh-CN" sz="2600" kern="100" dirty="0" smtClean="0">
                <a:latin typeface="Times New Roman"/>
                <a:ea typeface="华文细黑"/>
                <a:cs typeface="Times New Roman"/>
              </a:rPr>
              <a:t>死</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谏诤</a:t>
            </a:r>
            <a:r>
              <a:rPr lang="zh-CN" altLang="zh-CN" sz="2600" kern="100" dirty="0">
                <a:latin typeface="Times New Roman"/>
                <a:ea typeface="华文细黑"/>
                <a:cs typeface="Times New Roman"/>
              </a:rPr>
              <a:t>，打击了刘瑾等的嚣张气焰。</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韩文刚者易折，饱受政敌陷害。刘瑾以遗失部籍作为罪名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逮捕</a:t>
            </a:r>
            <a:r>
              <a:rPr lang="zh-CN" altLang="zh-CN" sz="2600" kern="100" dirty="0">
                <a:latin typeface="Times New Roman"/>
                <a:ea typeface="华文细黑"/>
                <a:cs typeface="Times New Roman"/>
              </a:rPr>
              <a:t>韩文，释放后又两次罚米，使他倾家荡产；直到</a:t>
            </a:r>
            <a:r>
              <a:rPr lang="zh-CN" altLang="zh-CN" sz="2600" kern="100" dirty="0" smtClean="0">
                <a:latin typeface="Times New Roman"/>
                <a:ea typeface="华文细黑"/>
                <a:cs typeface="Times New Roman"/>
              </a:rPr>
              <a:t>刘瑾</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被</a:t>
            </a:r>
            <a:r>
              <a:rPr lang="zh-CN" altLang="zh-CN" sz="2600" kern="100" dirty="0">
                <a:latin typeface="Times New Roman"/>
                <a:ea typeface="华文细黑"/>
                <a:cs typeface="Times New Roman"/>
              </a:rPr>
              <a:t>诛后，韩文才复官而后退休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7269449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7609" y="680492"/>
            <a:ext cx="8770682" cy="241707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本题考查对文章内容的把握。</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项无中生有，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他不顾非议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文中没有提及；表述不当，原文中韩文只是请求裁减冗员，并没有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着手压缩编制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B</a:t>
            </a:r>
            <a:endParaRPr lang="zh-CN" altLang="zh-CN" sz="1050" kern="100" dirty="0">
              <a:latin typeface="宋体"/>
              <a:cs typeface="Courier New"/>
            </a:endParaRPr>
          </a:p>
        </p:txBody>
      </p:sp>
    </p:spTree>
    <p:extLst>
      <p:ext uri="{BB962C8B-B14F-4D97-AF65-F5344CB8AC3E}">
        <p14:creationId xmlns:p14="http://schemas.microsoft.com/office/powerpoint/2010/main" val="32977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7609" y="680492"/>
            <a:ext cx="8770682" cy="1892826"/>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该题考查对文意的概括和分析。同</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年一样，仍在句末设错。该句错误有两处，一是无中生有，二是曲解文意。故难度不大。</a:t>
            </a:r>
            <a:endParaRPr lang="zh-CN" altLang="zh-CN" sz="1050" kern="100" dirty="0">
              <a:effectLst/>
              <a:latin typeface="宋体"/>
              <a:cs typeface="Courier New"/>
            </a:endParaRPr>
          </a:p>
        </p:txBody>
      </p:sp>
    </p:spTree>
    <p:extLst>
      <p:ext uri="{BB962C8B-B14F-4D97-AF65-F5344CB8AC3E}">
        <p14:creationId xmlns:p14="http://schemas.microsoft.com/office/powerpoint/2010/main" val="69124364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709" y="358552"/>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把文中画横线的句子翻译成现代汉语。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淳安公主赐田三百顷，复欲夺任丘民业，文力争乃止。</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______________________________________________</a:t>
            </a:r>
            <a:endParaRPr lang="en-US" altLang="zh-CN" sz="1050" kern="100" dirty="0" smtClean="0">
              <a:latin typeface="宋体"/>
              <a:cs typeface="Courier New"/>
            </a:endParaRPr>
          </a:p>
          <a:p>
            <a:pPr>
              <a:lnSpc>
                <a:spcPct val="150000"/>
              </a:lnSpc>
            </a:pPr>
            <a:r>
              <a:rPr lang="zh-CN" altLang="zh-CN" sz="26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本题考查理解并翻译文中的句子</a:t>
            </a:r>
            <a:r>
              <a:rPr lang="zh-CN" altLang="zh-CN" sz="2600" dirty="0" smtClean="0">
                <a:latin typeface="Times New Roman"/>
                <a:ea typeface="华文细黑"/>
                <a:cs typeface="Times New Roman"/>
              </a:rPr>
              <a:t>。</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夺</a:t>
            </a:r>
            <a:r>
              <a:rPr lang="en-US" altLang="zh-CN" sz="2600" dirty="0">
                <a:latin typeface="宋体"/>
                <a:ea typeface="华文细黑"/>
                <a:cs typeface="Times New Roman"/>
              </a:rPr>
              <a:t>”</a:t>
            </a:r>
            <a:r>
              <a:rPr lang="zh-CN" altLang="zh-CN" sz="2600" dirty="0">
                <a:latin typeface="Times New Roman"/>
                <a:ea typeface="华文细黑"/>
                <a:cs typeface="Times New Roman"/>
              </a:rPr>
              <a:t>的意思是</a:t>
            </a:r>
            <a:r>
              <a:rPr lang="en-US" altLang="zh-CN" sz="2600" dirty="0">
                <a:latin typeface="宋体"/>
                <a:ea typeface="华文细黑"/>
                <a:cs typeface="Times New Roman"/>
              </a:rPr>
              <a:t>“</a:t>
            </a:r>
            <a:r>
              <a:rPr lang="zh-CN" altLang="zh-CN" sz="2600" dirty="0">
                <a:latin typeface="Times New Roman"/>
                <a:ea typeface="华文细黑"/>
                <a:cs typeface="Times New Roman"/>
              </a:rPr>
              <a:t>强夺</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乃</a:t>
            </a:r>
            <a:r>
              <a:rPr lang="en-US" altLang="zh-CN" sz="2600" dirty="0">
                <a:latin typeface="宋体"/>
                <a:ea typeface="华文细黑"/>
                <a:cs typeface="Times New Roman"/>
              </a:rPr>
              <a:t>”</a:t>
            </a:r>
            <a:r>
              <a:rPr lang="zh-CN" altLang="zh-CN" sz="2600" dirty="0">
                <a:latin typeface="Times New Roman"/>
                <a:ea typeface="华文细黑"/>
                <a:cs typeface="Times New Roman"/>
              </a:rPr>
              <a:t>是副词</a:t>
            </a:r>
            <a:r>
              <a:rPr lang="en-US" altLang="zh-CN" sz="2600" dirty="0">
                <a:latin typeface="宋体"/>
                <a:ea typeface="华文细黑"/>
                <a:cs typeface="Times New Roman"/>
              </a:rPr>
              <a:t>“</a:t>
            </a:r>
            <a:r>
              <a:rPr lang="zh-CN" altLang="zh-CN" sz="2600" dirty="0">
                <a:latin typeface="Times New Roman"/>
                <a:ea typeface="华文细黑"/>
                <a:cs typeface="Times New Roman"/>
              </a:rPr>
              <a:t>才</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淳</a:t>
            </a:r>
            <a:r>
              <a:rPr lang="zh-CN" altLang="zh-CN" sz="2600" kern="100" dirty="0">
                <a:solidFill>
                  <a:srgbClr val="E46C0A"/>
                </a:solidFill>
                <a:latin typeface="Times New Roman"/>
                <a:ea typeface="华文细黑"/>
                <a:cs typeface="Times New Roman"/>
              </a:rPr>
              <a:t>安公主受赐田地有三百顷，又想强夺任丘民众的产业，因韩文尽力相争才停止</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8045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7609" y="680492"/>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即偕诸大臣伏阙上疏，疏入，帝惊泣不食，瑾等大惧。</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_____________________________________________</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伏阙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拜伏宫阙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奏章</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当即</a:t>
            </a:r>
            <a:r>
              <a:rPr lang="zh-CN" altLang="zh-CN" sz="2600" kern="100" dirty="0">
                <a:solidFill>
                  <a:srgbClr val="E46C0A"/>
                </a:solidFill>
                <a:latin typeface="Times New Roman"/>
                <a:ea typeface="华文细黑"/>
                <a:cs typeface="Times New Roman"/>
              </a:rPr>
              <a:t>与各位大臣一道拜伏宫阙上奏，奏章呈进，皇上惊哭不食，刘瑾等人大为恐惧</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6261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1503" y="842273"/>
            <a:ext cx="8683844" cy="2492990"/>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en-US" altLang="zh-CN" sz="2600" kern="100" dirty="0" smtClean="0">
                <a:solidFill>
                  <a:srgbClr val="E36C0A"/>
                </a:solidFill>
                <a:latin typeface="Times New Roman"/>
                <a:ea typeface="华文细黑"/>
                <a:cs typeface="Times New Roman"/>
              </a:rPr>
              <a:t> </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道翻译题，重点考查的是实词。如第</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字，应译为被动语态；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力争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不可不译。第</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伏阙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是个难点，它实际上是个敬辞。整体说起来，翻译难度不大。</a:t>
            </a:r>
            <a:endParaRPr lang="zh-CN" altLang="zh-CN" sz="1050" kern="100" dirty="0">
              <a:effectLst/>
              <a:latin typeface="宋体"/>
              <a:cs typeface="Courier New"/>
            </a:endParaRPr>
          </a:p>
        </p:txBody>
      </p:sp>
    </p:spTree>
    <p:extLst>
      <p:ext uri="{BB962C8B-B14F-4D97-AF65-F5344CB8AC3E}">
        <p14:creationId xmlns:p14="http://schemas.microsoft.com/office/powerpoint/2010/main" val="44235693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154061332"/>
              </p:ext>
            </p:extLst>
          </p:nvPr>
        </p:nvGraphicFramePr>
        <p:xfrm>
          <a:off x="520502" y="214536"/>
          <a:ext cx="8196262" cy="4175125"/>
        </p:xfrm>
        <a:graphic>
          <a:graphicData uri="http://schemas.openxmlformats.org/presentationml/2006/ole">
            <mc:AlternateContent xmlns:mc="http://schemas.openxmlformats.org/markup-compatibility/2006">
              <mc:Choice xmlns:v="urn:schemas-microsoft-com:vml" Requires="v">
                <p:oleObj spid="_x0000_s36876" name="文档" r:id="rId3" imgW="8195859" imgH="4174390" progId="Word.Document.12">
                  <p:embed/>
                </p:oleObj>
              </mc:Choice>
              <mc:Fallback>
                <p:oleObj name="文档" r:id="rId3" imgW="8195859" imgH="4174390" progId="Word.Document.12">
                  <p:embed/>
                  <p:pic>
                    <p:nvPicPr>
                      <p:cNvPr id="0" name=""/>
                      <p:cNvPicPr/>
                      <p:nvPr/>
                    </p:nvPicPr>
                    <p:blipFill>
                      <a:blip r:embed="rId4"/>
                      <a:stretch>
                        <a:fillRect/>
                      </a:stretch>
                    </p:blipFill>
                    <p:spPr>
                      <a:xfrm>
                        <a:off x="520502" y="214536"/>
                        <a:ext cx="8196262" cy="4175125"/>
                      </a:xfrm>
                      <a:prstGeom prst="rect">
                        <a:avLst/>
                      </a:prstGeom>
                    </p:spPr>
                  </p:pic>
                </p:oleObj>
              </mc:Fallback>
            </mc:AlternateContent>
          </a:graphicData>
        </a:graphic>
      </p:graphicFrame>
      <p:sp>
        <p:nvSpPr>
          <p:cNvPr id="6" name="矩形 5"/>
          <p:cNvSpPr/>
          <p:nvPr/>
        </p:nvSpPr>
        <p:spPr>
          <a:xfrm>
            <a:off x="403473" y="4203551"/>
            <a:ext cx="4572000" cy="61574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坐：判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罪</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8" name="矩形 7"/>
          <p:cNvSpPr/>
          <p:nvPr/>
        </p:nvSpPr>
        <p:spPr>
          <a:xfrm>
            <a:off x="7931993" y="893271"/>
            <a:ext cx="425116" cy="492443"/>
          </a:xfrm>
          <a:prstGeom prst="rect">
            <a:avLst/>
          </a:prstGeom>
        </p:spPr>
        <p:txBody>
          <a:bodyPr wrap="none">
            <a:spAutoFit/>
          </a:bodyPr>
          <a:lstStyle/>
          <a:p>
            <a:r>
              <a:rPr lang="en-US" altLang="zh-CN" sz="2600" kern="100" dirty="0">
                <a:solidFill>
                  <a:srgbClr val="E46C0A"/>
                </a:solidFill>
                <a:latin typeface="Times New Roman"/>
                <a:ea typeface="华文细黑"/>
                <a:cs typeface="Courier New"/>
              </a:rPr>
              <a:t>D</a:t>
            </a:r>
            <a:endParaRPr lang="zh-CN" altLang="en-US" dirty="0"/>
          </a:p>
        </p:txBody>
      </p:sp>
    </p:spTree>
    <p:extLst>
      <p:ext uri="{BB962C8B-B14F-4D97-AF65-F5344CB8AC3E}">
        <p14:creationId xmlns:p14="http://schemas.microsoft.com/office/powerpoint/2010/main" val="96155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0553" y="483518"/>
            <a:ext cx="8683844"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翻译下列句子。</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而是时青宫</a:t>
            </a:r>
            <a:r>
              <a:rPr lang="en-US" altLang="zh-CN" sz="2600" kern="100" baseline="30000" dirty="0" smtClean="0">
                <a:latin typeface="宋体"/>
                <a:ea typeface="华文细黑"/>
                <a:cs typeface="Times New Roman"/>
              </a:rPr>
              <a:t>①</a:t>
            </a:r>
            <a:r>
              <a:rPr lang="zh-CN" altLang="zh-CN" sz="2600" kern="100" dirty="0" smtClean="0">
                <a:latin typeface="Times New Roman"/>
                <a:ea typeface="华文细黑"/>
                <a:cs typeface="Times New Roman"/>
              </a:rPr>
              <a:t>旧奄刘瑾等八人号</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八虎</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，日导帝狗马、鹰兔、歌舞、角抵</a:t>
            </a:r>
            <a:r>
              <a:rPr lang="en-US" altLang="zh-CN" sz="2600" kern="100" baseline="30000" dirty="0" smtClean="0">
                <a:latin typeface="宋体"/>
                <a:ea typeface="华文细黑"/>
                <a:cs typeface="Times New Roman"/>
              </a:rPr>
              <a:t>②</a:t>
            </a:r>
            <a:r>
              <a:rPr lang="zh-CN" altLang="zh-CN" sz="2600" kern="100" dirty="0" smtClean="0">
                <a:latin typeface="Times New Roman"/>
                <a:ea typeface="华文细黑"/>
                <a:cs typeface="Times New Roman"/>
              </a:rPr>
              <a:t>，不亲万几。</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青宫：太子宫。太子居青宫，东方色为青，故称。</a:t>
            </a:r>
            <a:r>
              <a:rPr lang="zh-CN" altLang="zh-CN" sz="2600" kern="100" dirty="0">
                <a:latin typeface="宋体"/>
                <a:cs typeface="宋体"/>
              </a:rPr>
              <a:t>②</a:t>
            </a:r>
            <a:r>
              <a:rPr lang="zh-CN" altLang="zh-CN" sz="2600" kern="100" dirty="0">
                <a:latin typeface="Times New Roman"/>
                <a:ea typeface="华文细黑"/>
                <a:cs typeface="Times New Roman"/>
              </a:rPr>
              <a:t>角抵：古代一种较力游戏，类似于今天的摔跤。</a:t>
            </a:r>
            <a:endParaRPr lang="zh-CN" altLang="zh-CN" sz="2600" kern="100" dirty="0">
              <a:latin typeface="宋体"/>
              <a:cs typeface="Courier New"/>
            </a:endParaRPr>
          </a:p>
          <a:p>
            <a:pPr algn="just">
              <a:lnSpc>
                <a:spcPct val="150000"/>
              </a:lnSpc>
              <a:spcAft>
                <a:spcPts val="0"/>
              </a:spcAft>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_____________________________________________</a:t>
            </a:r>
            <a:endParaRPr lang="zh-CN" altLang="zh-CN" sz="2600" kern="100" dirty="0">
              <a:latin typeface="宋体"/>
              <a:cs typeface="Courier New"/>
            </a:endParaRPr>
          </a:p>
        </p:txBody>
      </p:sp>
    </p:spTree>
    <p:extLst>
      <p:ext uri="{BB962C8B-B14F-4D97-AF65-F5344CB8AC3E}">
        <p14:creationId xmlns:p14="http://schemas.microsoft.com/office/powerpoint/2010/main" val="401444509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2593" y="927716"/>
            <a:ext cx="8597865" cy="241707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而</a:t>
            </a:r>
            <a:r>
              <a:rPr lang="zh-CN" altLang="zh-CN" sz="2600" kern="100" dirty="0">
                <a:solidFill>
                  <a:srgbClr val="E46C0A"/>
                </a:solidFill>
                <a:latin typeface="Times New Roman"/>
                <a:ea typeface="华文细黑"/>
                <a:cs typeface="Times New Roman"/>
              </a:rPr>
              <a:t>这时东宫以前的太监刘瑾等八人号称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八虎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，每日引诱皇上游玩打猎、欣赏歌舞、摔跤角逐，不理政事。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要点：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不亲万几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省略的主语，大意对</a:t>
            </a:r>
            <a:r>
              <a:rPr lang="en-US" altLang="zh-CN" sz="2600" kern="100" dirty="0">
                <a:solidFill>
                  <a:srgbClr val="E46C0A"/>
                </a:solidFill>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537067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2022" y="411510"/>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华文细黑"/>
                <a:ea typeface="华文细黑"/>
                <a:cs typeface="Times New Roman"/>
              </a:rPr>
              <a:t>                 </a:t>
            </a:r>
            <a:r>
              <a:rPr lang="en-US" altLang="zh-CN" sz="2600" kern="100" dirty="0">
                <a:latin typeface="华文细黑"/>
                <a:ea typeface="华文细黑"/>
                <a:cs typeface="Times New Roman"/>
              </a:rPr>
              <a:t>　</a:t>
            </a:r>
            <a:r>
              <a:rPr lang="en-US" altLang="zh-CN" sz="2600" kern="100" dirty="0" smtClean="0">
                <a:latin typeface="华文细黑"/>
                <a:ea typeface="华文细黑"/>
                <a:cs typeface="Times New Roman"/>
              </a:rPr>
              <a:t> 该题考查的是筛选文中的信息的能力</a:t>
            </a:r>
            <a:r>
              <a:rPr lang="en-US" altLang="zh-CN" sz="2600" kern="100" dirty="0">
                <a:latin typeface="华文细黑"/>
                <a:ea typeface="华文细黑"/>
                <a:cs typeface="Times New Roman"/>
              </a:rPr>
              <a:t>。做这类题先要理解透彻信息筛选的标准。该题标准是何灌</a:t>
            </a:r>
            <a:r>
              <a:rPr lang="en-US" altLang="zh-CN" sz="2600" kern="100" dirty="0">
                <a:latin typeface="+mj-ea"/>
                <a:ea typeface="+mj-ea"/>
                <a:cs typeface="Times New Roman"/>
              </a:rPr>
              <a:t>“</a:t>
            </a:r>
            <a:r>
              <a:rPr lang="en-US" altLang="zh-CN" sz="2600" kern="100" dirty="0">
                <a:latin typeface="华文细黑"/>
                <a:ea typeface="华文细黑"/>
                <a:cs typeface="Times New Roman"/>
              </a:rPr>
              <a:t>行事有成</a:t>
            </a:r>
            <a:r>
              <a:rPr lang="en-US" altLang="zh-CN" sz="2600" kern="100" dirty="0">
                <a:latin typeface="+mj-ea"/>
                <a:ea typeface="+mj-ea"/>
                <a:cs typeface="Times New Roman"/>
              </a:rPr>
              <a:t>”</a:t>
            </a:r>
            <a:r>
              <a:rPr lang="en-US" altLang="zh-CN" sz="2600" kern="100" dirty="0">
                <a:latin typeface="华文细黑"/>
                <a:ea typeface="华文细黑"/>
                <a:cs typeface="Times New Roman"/>
              </a:rPr>
              <a:t>，筛选的对象是从原文中选出的六句原文。</a:t>
            </a:r>
            <a:r>
              <a:rPr lang="en-US" altLang="zh-CN" sz="2600" kern="100" dirty="0">
                <a:latin typeface="+mj-ea"/>
                <a:ea typeface="+mj-ea"/>
                <a:cs typeface="Times New Roman"/>
              </a:rPr>
              <a:t>“</a:t>
            </a:r>
            <a:r>
              <a:rPr lang="en-US" altLang="zh-CN" sz="2600" kern="100" dirty="0">
                <a:latin typeface="华文细黑"/>
                <a:ea typeface="华文细黑"/>
                <a:cs typeface="Times New Roman"/>
              </a:rPr>
              <a:t>行事有成</a:t>
            </a:r>
            <a:r>
              <a:rPr lang="en-US" altLang="zh-CN" sz="2600" kern="100" dirty="0">
                <a:latin typeface="+mj-ea"/>
                <a:ea typeface="+mj-ea"/>
                <a:cs typeface="Times New Roman"/>
              </a:rPr>
              <a:t>”</a:t>
            </a:r>
            <a:r>
              <a:rPr lang="en-US" altLang="zh-CN" sz="2600" kern="100" dirty="0">
                <a:latin typeface="华文细黑"/>
                <a:ea typeface="华文细黑"/>
                <a:cs typeface="Times New Roman"/>
              </a:rPr>
              <a:t>，重在</a:t>
            </a:r>
            <a:r>
              <a:rPr lang="en-US" altLang="zh-CN" sz="2600" kern="100" dirty="0">
                <a:latin typeface="+mj-ea"/>
                <a:ea typeface="+mj-ea"/>
                <a:cs typeface="Times New Roman"/>
              </a:rPr>
              <a:t>“</a:t>
            </a:r>
            <a:r>
              <a:rPr lang="en-US" altLang="zh-CN" sz="2600" kern="100" dirty="0">
                <a:latin typeface="华文细黑"/>
                <a:ea typeface="华文细黑"/>
                <a:cs typeface="Times New Roman"/>
              </a:rPr>
              <a:t>成</a:t>
            </a:r>
            <a:r>
              <a:rPr lang="en-US" altLang="zh-CN" sz="2600" kern="100" dirty="0">
                <a:latin typeface="+mj-ea"/>
                <a:ea typeface="+mj-ea"/>
                <a:cs typeface="Times New Roman"/>
              </a:rPr>
              <a:t>”</a:t>
            </a:r>
            <a:r>
              <a:rPr lang="en-US" altLang="zh-CN" sz="2600" kern="100" dirty="0">
                <a:latin typeface="华文细黑"/>
                <a:ea typeface="华文细黑"/>
                <a:cs typeface="Times New Roman"/>
              </a:rPr>
              <a:t>，</a:t>
            </a:r>
            <a:r>
              <a:rPr lang="en-US" altLang="zh-CN" sz="2600" kern="100" dirty="0">
                <a:latin typeface="+mj-ea"/>
                <a:ea typeface="+mj-ea"/>
                <a:cs typeface="Times New Roman"/>
              </a:rPr>
              <a:t>“</a:t>
            </a:r>
            <a:r>
              <a:rPr lang="en-US" altLang="zh-CN" sz="2600" kern="100" dirty="0">
                <a:latin typeface="华文细黑"/>
                <a:ea typeface="华文细黑"/>
                <a:cs typeface="Times New Roman"/>
              </a:rPr>
              <a:t>成</a:t>
            </a:r>
            <a:r>
              <a:rPr lang="en-US" altLang="zh-CN" sz="2600" kern="100" dirty="0">
                <a:latin typeface="+mj-ea"/>
                <a:ea typeface="+mj-ea"/>
                <a:cs typeface="Times New Roman"/>
              </a:rPr>
              <a:t>”</a:t>
            </a:r>
            <a:r>
              <a:rPr lang="en-US" altLang="zh-CN" sz="2600" kern="100" dirty="0">
                <a:latin typeface="华文细黑"/>
                <a:ea typeface="华文细黑"/>
                <a:cs typeface="Times New Roman"/>
              </a:rPr>
              <a:t>就是</a:t>
            </a:r>
            <a:r>
              <a:rPr lang="en-US" altLang="zh-CN" sz="2600" kern="100" dirty="0">
                <a:latin typeface="+mj-ea"/>
                <a:ea typeface="+mj-ea"/>
                <a:cs typeface="Times New Roman"/>
              </a:rPr>
              <a:t>“</a:t>
            </a:r>
            <a:r>
              <a:rPr lang="en-US" altLang="zh-CN" sz="2600" kern="100" dirty="0">
                <a:latin typeface="华文细黑"/>
                <a:ea typeface="华文细黑"/>
                <a:cs typeface="Times New Roman"/>
              </a:rPr>
              <a:t>成功</a:t>
            </a:r>
            <a:r>
              <a:rPr lang="en-US" altLang="zh-CN" sz="2600" kern="100" dirty="0">
                <a:latin typeface="+mj-ea"/>
                <a:ea typeface="+mj-ea"/>
                <a:cs typeface="Times New Roman"/>
              </a:rPr>
              <a:t>”</a:t>
            </a:r>
            <a:r>
              <a:rPr lang="en-US" altLang="zh-CN" sz="2600" kern="100" dirty="0">
                <a:latin typeface="华文细黑"/>
                <a:ea typeface="华文细黑"/>
                <a:cs typeface="Times New Roman"/>
              </a:rPr>
              <a:t>，是一种结果。</a:t>
            </a:r>
            <a:r>
              <a:rPr lang="en-US" altLang="zh-CN" sz="2600" kern="100" dirty="0">
                <a:latin typeface="Times New Roman"/>
                <a:ea typeface="华文细黑"/>
                <a:cs typeface="Times New Roman"/>
              </a:rPr>
              <a:t>①④</a:t>
            </a:r>
            <a:r>
              <a:rPr lang="en-US" altLang="zh-CN" sz="2600" kern="100" dirty="0" err="1">
                <a:latin typeface="华文细黑"/>
                <a:ea typeface="华文细黑"/>
                <a:cs typeface="Times New Roman"/>
              </a:rPr>
              <a:t>句均不是</a:t>
            </a:r>
            <a:r>
              <a:rPr lang="en-US" altLang="zh-CN" sz="2600" kern="100" dirty="0" err="1">
                <a:latin typeface="+mj-ea"/>
                <a:ea typeface="+mj-ea"/>
                <a:cs typeface="Times New Roman"/>
              </a:rPr>
              <a:t>“</a:t>
            </a:r>
            <a:r>
              <a:rPr lang="en-US" altLang="zh-CN" sz="2600" kern="100" dirty="0" err="1">
                <a:latin typeface="华文细黑"/>
                <a:ea typeface="华文细黑"/>
                <a:cs typeface="Times New Roman"/>
              </a:rPr>
              <a:t>成功</a:t>
            </a:r>
            <a:r>
              <a:rPr lang="en-US" altLang="zh-CN" sz="2600" kern="100" dirty="0">
                <a:latin typeface="+mj-ea"/>
                <a:ea typeface="+mj-ea"/>
                <a:cs typeface="Times New Roman"/>
              </a:rPr>
              <a:t>”</a:t>
            </a:r>
            <a:r>
              <a:rPr lang="en-US" altLang="zh-CN" sz="2600" kern="100" dirty="0">
                <a:latin typeface="华文细黑"/>
                <a:ea typeface="华文细黑"/>
                <a:cs typeface="Times New Roman"/>
              </a:rPr>
              <a:t>。</a:t>
            </a:r>
            <a:endParaRPr lang="en-US" altLang="zh-CN" sz="2600" kern="100" dirty="0">
              <a:latin typeface="Times New Roman"/>
              <a:ea typeface="华文细黑"/>
              <a:cs typeface="Courier New"/>
            </a:endParaRPr>
          </a:p>
          <a:p>
            <a:pPr algn="just">
              <a:lnSpc>
                <a:spcPct val="150000"/>
              </a:lnSpc>
              <a:spcAft>
                <a:spcPts val="0"/>
              </a:spcAft>
            </a:pPr>
            <a:r>
              <a:rPr lang="zh-CN" altLang="zh-CN" sz="2600" kern="100" dirty="0">
                <a:latin typeface="Times New Roman"/>
                <a:ea typeface="华文细黑"/>
                <a:cs typeface="Times New Roman"/>
              </a:rPr>
              <a:t>新课标卷此类题一般会设置两个不符合、四个符合的句子，难度不大。注意使用排除法即可。</a:t>
            </a:r>
            <a:endParaRPr lang="zh-CN" altLang="zh-CN" sz="1050" kern="100" dirty="0">
              <a:effectLst/>
              <a:latin typeface="宋体"/>
              <a:cs typeface="Courier New"/>
            </a:endParaRPr>
          </a:p>
        </p:txBody>
      </p:sp>
      <p:sp>
        <p:nvSpPr>
          <p:cNvPr id="3" name="矩形 2"/>
          <p:cNvSpPr/>
          <p:nvPr/>
        </p:nvSpPr>
        <p:spPr>
          <a:xfrm>
            <a:off x="101580" y="542756"/>
            <a:ext cx="2185214" cy="492443"/>
          </a:xfrm>
          <a:prstGeom prst="rect">
            <a:avLst/>
          </a:prstGeom>
        </p:spPr>
        <p:txBody>
          <a:bodyPr wrap="none">
            <a:spAutoFit/>
          </a:bodyPr>
          <a:lstStyle/>
          <a:p>
            <a:r>
              <a:rPr lang="zh-CN" altLang="zh-CN" sz="2600" kern="100" dirty="0">
                <a:solidFill>
                  <a:srgbClr val="E36C0A"/>
                </a:solidFill>
                <a:latin typeface="Times New Roman"/>
                <a:ea typeface="华文细黑"/>
                <a:cs typeface="Times New Roman"/>
              </a:rPr>
              <a:t>【试题评点】</a:t>
            </a:r>
            <a:endParaRPr lang="zh-CN" altLang="en-US" dirty="0"/>
          </a:p>
        </p:txBody>
      </p:sp>
    </p:spTree>
    <p:extLst>
      <p:ext uri="{BB962C8B-B14F-4D97-AF65-F5344CB8AC3E}">
        <p14:creationId xmlns:p14="http://schemas.microsoft.com/office/powerpoint/2010/main" val="365041594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0553" y="483518"/>
            <a:ext cx="8683844"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公诚及此时率大臣固争，去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八虎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易易耳。</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_____________________________________________</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您</a:t>
            </a:r>
            <a:r>
              <a:rPr lang="zh-CN" altLang="zh-CN" sz="2600" kern="100" dirty="0">
                <a:solidFill>
                  <a:srgbClr val="E46C0A"/>
                </a:solidFill>
                <a:latin typeface="Times New Roman"/>
                <a:ea typeface="华文细黑"/>
                <a:cs typeface="Times New Roman"/>
              </a:rPr>
              <a:t>如果趁着这个时候带领诸位大臣极力进谏，除掉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八虎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很容易。</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要点：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，如果；</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，坚决；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，容易</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23874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856" y="102274"/>
            <a:ext cx="8858389" cy="4893647"/>
          </a:xfrm>
          <a:prstGeom prst="rect">
            <a:avLst/>
          </a:prstGeom>
        </p:spPr>
        <p:txBody>
          <a:bodyPr>
            <a:spAutoFit/>
          </a:bodyPr>
          <a:lstStyle/>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韩</a:t>
            </a:r>
            <a:r>
              <a:rPr lang="zh-CN" altLang="zh-CN" sz="2600" dirty="0">
                <a:latin typeface="Times New Roman"/>
                <a:ea typeface="华文细黑"/>
                <a:cs typeface="Times New Roman"/>
              </a:rPr>
              <a:t>文，字贯道，明朝成化二年考中进士，被任命为工科给事中，外放任湖广右参议。宦官视察太和山，贪污国家财物。韩文极力阻止他，用盈余的国家财物换取了一万石粮食，预备救济之用。九溪本地的酋长与邻境争夺土地相互攻打，韩文前去给他们讲明道理，他们都服从。弘治十六年被授予南京兵部尚书。年成歉收，米价飞涨。韩文请求预先发放三个月的军饷</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户部感到为难。韩文说：“救灾荒如救火</a:t>
            </a:r>
            <a:r>
              <a:rPr lang="zh-CN" altLang="en-US"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373943253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4115" y="108620"/>
            <a:ext cx="8512738" cy="4893647"/>
          </a:xfrm>
          <a:prstGeom prst="rect">
            <a:avLst/>
          </a:prstGeom>
        </p:spPr>
        <p:txBody>
          <a:bodyPr>
            <a:spAutoFit/>
          </a:bodyPr>
          <a:lstStyle/>
          <a:p>
            <a:pPr algn="dist">
              <a:lnSpc>
                <a:spcPct val="150000"/>
              </a:lnSpc>
              <a:spcAft>
                <a:spcPts val="0"/>
              </a:spcAft>
            </a:pPr>
            <a:r>
              <a:rPr lang="zh-CN" altLang="zh-CN" sz="2600" dirty="0">
                <a:latin typeface="Times New Roman"/>
                <a:ea typeface="华文细黑"/>
                <a:cs typeface="Times New Roman"/>
              </a:rPr>
              <a:t>如果皇上降罪，我一人承担。</a:t>
            </a:r>
            <a:r>
              <a:rPr lang="en-US" altLang="zh-CN" sz="2600" dirty="0">
                <a:latin typeface="宋体"/>
                <a:ea typeface="华文细黑"/>
                <a:cs typeface="Times New Roman"/>
              </a:rPr>
              <a:t>”</a:t>
            </a:r>
            <a:r>
              <a:rPr lang="zh-CN" altLang="zh-CN" sz="2600" dirty="0">
                <a:latin typeface="Times New Roman"/>
                <a:ea typeface="华文细黑"/>
                <a:cs typeface="Times New Roman"/>
              </a:rPr>
              <a:t>于是他开仓发放粮食十六万石，米价因此平衡下来。第二年皇上召见并升迁他为户部尚书。韩文稳重敦厚、和蔼纯朴，平时谨慎谦恭。等到面临大事，刚毅果断无所屈服。武宗即位，赏赐大臣以及修建陵墓、大婚等各项费用，需银一百八十万两还多，库银供应不上。韩文请求先打开承运库，皇上不允许。韩文说：</a:t>
            </a:r>
            <a:r>
              <a:rPr lang="en-US" altLang="zh-CN" sz="2600" dirty="0">
                <a:latin typeface="宋体"/>
                <a:ea typeface="华文细黑"/>
                <a:cs typeface="Times New Roman"/>
              </a:rPr>
              <a:t>“</a:t>
            </a:r>
            <a:r>
              <a:rPr lang="zh-CN" altLang="zh-CN" sz="2600" dirty="0">
                <a:latin typeface="Times New Roman"/>
                <a:ea typeface="华文细黑"/>
                <a:cs typeface="Times New Roman"/>
              </a:rPr>
              <a:t>国库空虚，赏赐除了镇守京师和边境的军士外</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请分别供给银钞，再用内库及内府的钱逐渐增加</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19482713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64" y="102274"/>
            <a:ext cx="8946973" cy="4893647"/>
          </a:xfrm>
          <a:prstGeom prst="rect">
            <a:avLst/>
          </a:prstGeom>
        </p:spPr>
        <p:txBody>
          <a:bodyPr>
            <a:spAutoFit/>
          </a:bodyPr>
          <a:lstStyle/>
          <a:p>
            <a:pPr algn="just">
              <a:lnSpc>
                <a:spcPct val="150000"/>
              </a:lnSpc>
              <a:spcAft>
                <a:spcPts val="0"/>
              </a:spcAft>
            </a:pPr>
            <a:r>
              <a:rPr lang="zh-CN" altLang="zh-CN" sz="2600" dirty="0">
                <a:solidFill>
                  <a:prstClr val="black"/>
                </a:solidFill>
                <a:latin typeface="Times New Roman"/>
                <a:ea typeface="华文细黑"/>
                <a:cs typeface="Times New Roman"/>
              </a:rPr>
              <a:t>并暂借皇上赐给有功勋的皇亲国戚的庄田税</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并下令承运库官员核查积攒的金银，登记在册。并且将各项不急的费用全部去除掉。</a:t>
            </a:r>
            <a:r>
              <a:rPr lang="en-US" altLang="zh-CN" sz="2600" dirty="0">
                <a:latin typeface="宋体"/>
                <a:ea typeface="华文细黑"/>
                <a:cs typeface="Times New Roman"/>
              </a:rPr>
              <a:t>”</a:t>
            </a:r>
            <a:r>
              <a:rPr lang="zh-CN" altLang="zh-CN" sz="2600" dirty="0">
                <a:latin typeface="Times New Roman"/>
                <a:ea typeface="华文细黑"/>
                <a:cs typeface="Times New Roman"/>
              </a:rPr>
              <a:t>按旧的制度，监局、仓库太监不过二三人，后来逐渐增多，有的一仓十多人，韩文极力请求裁减。淳安公主受赐田地有三百顷，又想强夺任丘民众的产业，因韩文尽力相争才停止。韩文掌管国家经济有两年</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竭力遏制有权势和受皇帝宠爱之人的利益，这些人非常痛恨他。而这时东宫以前的太监刘瑾等八人号称</a:t>
            </a:r>
            <a:r>
              <a:rPr lang="en-US" altLang="zh-CN" sz="2600" dirty="0">
                <a:latin typeface="宋体"/>
                <a:ea typeface="华文细黑"/>
                <a:cs typeface="Times New Roman"/>
              </a:rPr>
              <a:t>“</a:t>
            </a:r>
            <a:r>
              <a:rPr lang="zh-CN" altLang="zh-CN" sz="2600" dirty="0">
                <a:latin typeface="Times New Roman"/>
                <a:ea typeface="华文细黑"/>
                <a:cs typeface="Times New Roman"/>
              </a:rPr>
              <a:t>八虎</a:t>
            </a:r>
            <a:r>
              <a:rPr lang="en-US" altLang="zh-CN" sz="2600" dirty="0" smtClean="0">
                <a:latin typeface="宋体"/>
                <a:ea typeface="华文细黑"/>
                <a:cs typeface="Times New Roman"/>
              </a:rPr>
              <a:t>”</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每日</a:t>
            </a:r>
            <a:r>
              <a:rPr lang="zh-CN" altLang="zh-CN" sz="2600" dirty="0">
                <a:latin typeface="Times New Roman"/>
                <a:ea typeface="华文细黑"/>
                <a:cs typeface="Times New Roman"/>
              </a:rPr>
              <a:t>引诱皇上游玩打猎、</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206537682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331" y="102274"/>
            <a:ext cx="8858389" cy="4893647"/>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欣赏歌舞、摔跤角逐，不理政事。韩文每次退朝，对官员们说起这件事就流泪。郎中李梦阳进言说：</a:t>
            </a:r>
            <a:r>
              <a:rPr lang="en-US" altLang="zh-CN" sz="2600" dirty="0">
                <a:latin typeface="宋体"/>
                <a:ea typeface="华文细黑"/>
                <a:cs typeface="Times New Roman"/>
              </a:rPr>
              <a:t>“</a:t>
            </a:r>
            <a:r>
              <a:rPr lang="zh-CN" altLang="zh-CN" sz="2600" dirty="0">
                <a:latin typeface="Times New Roman"/>
                <a:ea typeface="华文细黑"/>
                <a:cs typeface="Times New Roman"/>
              </a:rPr>
              <a:t>您如果趁着这个时候带领诸位大臣极力进谏，除掉</a:t>
            </a:r>
            <a:r>
              <a:rPr lang="en-US" altLang="zh-CN" sz="2600" dirty="0">
                <a:latin typeface="宋体"/>
                <a:ea typeface="华文细黑"/>
                <a:cs typeface="Times New Roman"/>
              </a:rPr>
              <a:t>‘</a:t>
            </a:r>
            <a:r>
              <a:rPr lang="zh-CN" altLang="zh-CN" sz="2600" dirty="0">
                <a:latin typeface="Times New Roman"/>
                <a:ea typeface="华文细黑"/>
                <a:cs typeface="Times New Roman"/>
              </a:rPr>
              <a:t>八虎</a:t>
            </a:r>
            <a:r>
              <a:rPr lang="en-US" altLang="zh-CN" sz="2600" dirty="0">
                <a:latin typeface="宋体"/>
                <a:ea typeface="华文细黑"/>
                <a:cs typeface="Times New Roman"/>
              </a:rPr>
              <a:t>’</a:t>
            </a:r>
            <a:r>
              <a:rPr lang="zh-CN" altLang="zh-CN" sz="2600" dirty="0">
                <a:latin typeface="Times New Roman"/>
                <a:ea typeface="华文细黑"/>
                <a:cs typeface="Times New Roman"/>
              </a:rPr>
              <a:t>很容易。</a:t>
            </a:r>
            <a:r>
              <a:rPr lang="en-US" altLang="zh-CN" sz="2600" dirty="0">
                <a:latin typeface="宋体"/>
                <a:ea typeface="华文细黑"/>
                <a:cs typeface="Times New Roman"/>
              </a:rPr>
              <a:t>”</a:t>
            </a:r>
            <a:r>
              <a:rPr lang="zh-CN" altLang="zh-CN" sz="2600" dirty="0">
                <a:latin typeface="Times New Roman"/>
                <a:ea typeface="华文细黑"/>
                <a:cs typeface="Times New Roman"/>
              </a:rPr>
              <a:t>韩文捋着胡须挺直肩背，毅然动容地说：</a:t>
            </a:r>
            <a:r>
              <a:rPr lang="en-US" altLang="zh-CN" sz="2600" dirty="0">
                <a:latin typeface="宋体"/>
                <a:ea typeface="华文细黑"/>
                <a:cs typeface="Times New Roman"/>
              </a:rPr>
              <a:t>“</a:t>
            </a:r>
            <a:r>
              <a:rPr lang="zh-CN" altLang="zh-CN" sz="2600" dirty="0">
                <a:latin typeface="Times New Roman"/>
                <a:ea typeface="华文细黑"/>
                <a:cs typeface="Times New Roman"/>
              </a:rPr>
              <a:t>好。纵然事情不成功，我这个年纪死了，也值了，不死不足以报效国家。</a:t>
            </a:r>
            <a:r>
              <a:rPr lang="en-US" altLang="zh-CN" sz="2600" dirty="0">
                <a:latin typeface="宋体"/>
                <a:ea typeface="华文细黑"/>
                <a:cs typeface="Times New Roman"/>
              </a:rPr>
              <a:t>”</a:t>
            </a:r>
            <a:r>
              <a:rPr lang="zh-CN" altLang="zh-CN" sz="2600" dirty="0">
                <a:latin typeface="Times New Roman"/>
                <a:ea typeface="华文细黑"/>
                <a:cs typeface="Times New Roman"/>
              </a:rPr>
              <a:t>当即与各位大臣一道拜伏宫阙上奏，奏章呈进，皇上惊哭不食，刘瑾等人大为恐惧。刘瑾非常憎恨韩文，每日让人窥伺韩文的过失。过了一个月</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有人把假银送到皇宫的府库</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刘瑾就把</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429297326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856" y="644992"/>
            <a:ext cx="8858389" cy="301640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这件事作为韩文的罪状。皇上下诏韩文官降一级退休回家。刘瑾余恨未消，以遗失部籍作为罪名，逮捕韩文下狱。几个月后才释放，罚米千石送到大同。过了不久又第二次罚米，韩文家产荡尽。刘瑾被杀后，韩文恢复官职，直到退休。嘉靖五年去世，享年八十六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6671133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440404477"/>
              </p:ext>
            </p:extLst>
          </p:nvPr>
        </p:nvGraphicFramePr>
        <p:xfrm>
          <a:off x="190500" y="552450"/>
          <a:ext cx="8743950" cy="4257675"/>
        </p:xfrm>
        <a:graphic>
          <a:graphicData uri="http://schemas.openxmlformats.org/presentationml/2006/ole">
            <mc:AlternateContent xmlns:mc="http://schemas.openxmlformats.org/markup-compatibility/2006">
              <mc:Choice xmlns:v="urn:schemas-microsoft-com:vml" Requires="v">
                <p:oleObj spid="_x0000_s37900" name="文档" r:id="rId3" imgW="8746829" imgH="4273198" progId="Word.Document.12">
                  <p:embed/>
                </p:oleObj>
              </mc:Choice>
              <mc:Fallback>
                <p:oleObj name="文档" r:id="rId3" imgW="8746829" imgH="4273198" progId="Word.Document.12">
                  <p:embed/>
                  <p:pic>
                    <p:nvPicPr>
                      <p:cNvPr id="0" name=""/>
                      <p:cNvPicPr/>
                      <p:nvPr/>
                    </p:nvPicPr>
                    <p:blipFill>
                      <a:blip r:embed="rId4"/>
                      <a:stretch>
                        <a:fillRect/>
                      </a:stretch>
                    </p:blipFill>
                    <p:spPr>
                      <a:xfrm>
                        <a:off x="190500" y="552450"/>
                        <a:ext cx="8743950" cy="4257675"/>
                      </a:xfrm>
                      <a:prstGeom prst="rect">
                        <a:avLst/>
                      </a:prstGeom>
                    </p:spPr>
                  </p:pic>
                </p:oleObj>
              </mc:Fallback>
            </mc:AlternateContent>
          </a:graphicData>
        </a:graphic>
      </p:graphicFrame>
    </p:spTree>
    <p:extLst>
      <p:ext uri="{BB962C8B-B14F-4D97-AF65-F5344CB8AC3E}">
        <p14:creationId xmlns:p14="http://schemas.microsoft.com/office/powerpoint/2010/main" val="382200117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33722132"/>
              </p:ext>
            </p:extLst>
          </p:nvPr>
        </p:nvGraphicFramePr>
        <p:xfrm>
          <a:off x="179512" y="339502"/>
          <a:ext cx="8820150" cy="4176464"/>
        </p:xfrm>
        <a:graphic>
          <a:graphicData uri="http://schemas.openxmlformats.org/presentationml/2006/ole">
            <mc:AlternateContent xmlns:mc="http://schemas.openxmlformats.org/markup-compatibility/2006">
              <mc:Choice xmlns:v="urn:schemas-microsoft-com:vml" Requires="v">
                <p:oleObj spid="_x0000_s38924" name="文档" r:id="rId3" imgW="8823113" imgH="4166485" progId="Word.Document.12">
                  <p:embed/>
                </p:oleObj>
              </mc:Choice>
              <mc:Fallback>
                <p:oleObj name="文档" r:id="rId3" imgW="8823113" imgH="4166485" progId="Word.Document.12">
                  <p:embed/>
                  <p:pic>
                    <p:nvPicPr>
                      <p:cNvPr id="0" name=""/>
                      <p:cNvPicPr/>
                      <p:nvPr/>
                    </p:nvPicPr>
                    <p:blipFill>
                      <a:blip r:embed="rId4"/>
                      <a:stretch>
                        <a:fillRect/>
                      </a:stretch>
                    </p:blipFill>
                    <p:spPr>
                      <a:xfrm>
                        <a:off x="179512" y="339502"/>
                        <a:ext cx="8820150" cy="4176464"/>
                      </a:xfrm>
                      <a:prstGeom prst="rect">
                        <a:avLst/>
                      </a:prstGeom>
                    </p:spPr>
                  </p:pic>
                </p:oleObj>
              </mc:Fallback>
            </mc:AlternateContent>
          </a:graphicData>
        </a:graphic>
      </p:graphicFrame>
    </p:spTree>
    <p:extLst>
      <p:ext uri="{BB962C8B-B14F-4D97-AF65-F5344CB8AC3E}">
        <p14:creationId xmlns:p14="http://schemas.microsoft.com/office/powerpoint/2010/main" val="256390750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593760706"/>
              </p:ext>
            </p:extLst>
          </p:nvPr>
        </p:nvGraphicFramePr>
        <p:xfrm>
          <a:off x="209550" y="419100"/>
          <a:ext cx="8743950" cy="4152900"/>
        </p:xfrm>
        <a:graphic>
          <a:graphicData uri="http://schemas.openxmlformats.org/presentationml/2006/ole">
            <mc:AlternateContent xmlns:mc="http://schemas.openxmlformats.org/markup-compatibility/2006">
              <mc:Choice xmlns:v="urn:schemas-microsoft-com:vml" Requires="v">
                <p:oleObj spid="_x0000_s39948" name="文档" r:id="rId3" imgW="8746829" imgH="4166485" progId="Word.Document.12">
                  <p:embed/>
                </p:oleObj>
              </mc:Choice>
              <mc:Fallback>
                <p:oleObj name="文档" r:id="rId3" imgW="8746829" imgH="4166485" progId="Word.Document.12">
                  <p:embed/>
                  <p:pic>
                    <p:nvPicPr>
                      <p:cNvPr id="0" name=""/>
                      <p:cNvPicPr/>
                      <p:nvPr/>
                    </p:nvPicPr>
                    <p:blipFill>
                      <a:blip r:embed="rId4"/>
                      <a:stretch>
                        <a:fillRect/>
                      </a:stretch>
                    </p:blipFill>
                    <p:spPr>
                      <a:xfrm>
                        <a:off x="209550" y="419100"/>
                        <a:ext cx="8743950" cy="4152900"/>
                      </a:xfrm>
                      <a:prstGeom prst="rect">
                        <a:avLst/>
                      </a:prstGeom>
                    </p:spPr>
                  </p:pic>
                </p:oleObj>
              </mc:Fallback>
            </mc:AlternateContent>
          </a:graphicData>
        </a:graphic>
      </p:graphicFrame>
    </p:spTree>
    <p:extLst>
      <p:ext uri="{BB962C8B-B14F-4D97-AF65-F5344CB8AC3E}">
        <p14:creationId xmlns:p14="http://schemas.microsoft.com/office/powerpoint/2010/main" val="375600026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39436264"/>
              </p:ext>
            </p:extLst>
          </p:nvPr>
        </p:nvGraphicFramePr>
        <p:xfrm>
          <a:off x="190500" y="552450"/>
          <a:ext cx="8743950" cy="2762250"/>
        </p:xfrm>
        <a:graphic>
          <a:graphicData uri="http://schemas.openxmlformats.org/presentationml/2006/ole">
            <mc:AlternateContent xmlns:mc="http://schemas.openxmlformats.org/markup-compatibility/2006">
              <mc:Choice xmlns:v="urn:schemas-microsoft-com:vml" Requires="v">
                <p:oleObj spid="_x0000_s40972" name="文档" r:id="rId3" imgW="8754508" imgH="2775190" progId="Word.Document.12">
                  <p:embed/>
                </p:oleObj>
              </mc:Choice>
              <mc:Fallback>
                <p:oleObj name="文档" r:id="rId3" imgW="8754508" imgH="2775190" progId="Word.Document.12">
                  <p:embed/>
                  <p:pic>
                    <p:nvPicPr>
                      <p:cNvPr id="0" name=""/>
                      <p:cNvPicPr/>
                      <p:nvPr/>
                    </p:nvPicPr>
                    <p:blipFill>
                      <a:blip r:embed="rId4"/>
                      <a:stretch>
                        <a:fillRect/>
                      </a:stretch>
                    </p:blipFill>
                    <p:spPr>
                      <a:xfrm>
                        <a:off x="190500" y="552450"/>
                        <a:ext cx="8743950" cy="2762250"/>
                      </a:xfrm>
                      <a:prstGeom prst="rect">
                        <a:avLst/>
                      </a:prstGeom>
                    </p:spPr>
                  </p:pic>
                </p:oleObj>
              </mc:Fallback>
            </mc:AlternateContent>
          </a:graphicData>
        </a:graphic>
      </p:graphicFrame>
    </p:spTree>
    <p:extLst>
      <p:ext uri="{BB962C8B-B14F-4D97-AF65-F5344CB8AC3E}">
        <p14:creationId xmlns:p14="http://schemas.microsoft.com/office/powerpoint/2010/main" val="1379531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8610" y="267494"/>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下列对原文有关内容的概括和分析，不正确的一项是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何灌有军事才能，射技震惊契丹。经略使韩缜极为</a:t>
            </a:r>
            <a:r>
              <a:rPr lang="zh-CN" altLang="zh-CN" sz="2600" kern="100" dirty="0" smtClean="0">
                <a:latin typeface="Times New Roman"/>
                <a:ea typeface="华文细黑"/>
                <a:cs typeface="Times New Roman"/>
              </a:rPr>
              <a:t>赏识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，认为终将取代自己；在守边时，何灌大显神威，</a:t>
            </a:r>
            <a:r>
              <a:rPr lang="zh-CN" altLang="zh-CN" sz="2600" kern="100" dirty="0" smtClean="0">
                <a:latin typeface="Times New Roman"/>
                <a:ea typeface="华文细黑"/>
                <a:cs typeface="Times New Roman"/>
              </a:rPr>
              <a:t>以</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致</a:t>
            </a:r>
            <a:r>
              <a:rPr lang="zh-CN" altLang="zh-CN" sz="2600" kern="100" dirty="0">
                <a:latin typeface="Times New Roman"/>
                <a:ea typeface="华文细黑"/>
                <a:cs typeface="Times New Roman"/>
              </a:rPr>
              <a:t>三十年后提及往事契丹太师都惊恐起拜。</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何灌深谙西北边事，受到徽宗赞许。他任河东将时</a:t>
            </a:r>
            <a:r>
              <a:rPr lang="zh-CN" altLang="zh-CN" sz="2600" kern="100" dirty="0" smtClean="0">
                <a:latin typeface="Times New Roman"/>
                <a:ea typeface="华文细黑"/>
                <a:cs typeface="Times New Roman"/>
              </a:rPr>
              <a:t>奋勇</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击退</a:t>
            </a:r>
            <a:r>
              <a:rPr lang="zh-CN" altLang="zh-CN" sz="2600" kern="100" dirty="0">
                <a:latin typeface="Times New Roman"/>
                <a:ea typeface="华文细黑"/>
                <a:cs typeface="Times New Roman"/>
              </a:rPr>
              <a:t>外敌，经举荐得到徽宗召问，他用笏板指画以助</a:t>
            </a:r>
            <a:r>
              <a:rPr lang="zh-CN" altLang="zh-CN" sz="2600" kern="100" dirty="0" smtClean="0">
                <a:latin typeface="Times New Roman"/>
                <a:ea typeface="华文细黑"/>
                <a:cs typeface="Times New Roman"/>
              </a:rPr>
              <a:t>讲</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解</a:t>
            </a:r>
            <a:r>
              <a:rPr lang="zh-CN" altLang="zh-CN" sz="2600" kern="100" dirty="0">
                <a:latin typeface="Times New Roman"/>
                <a:ea typeface="华文细黑"/>
                <a:cs typeface="Times New Roman"/>
              </a:rPr>
              <a:t>，形象生动，徽宗很快明白了边战形势。</a:t>
            </a:r>
            <a:endParaRPr lang="zh-CN" altLang="zh-CN" sz="1050" kern="100" dirty="0">
              <a:effectLst/>
              <a:latin typeface="宋体"/>
              <a:cs typeface="Courier New"/>
            </a:endParaRPr>
          </a:p>
        </p:txBody>
      </p:sp>
    </p:spTree>
    <p:extLst>
      <p:ext uri="{BB962C8B-B14F-4D97-AF65-F5344CB8AC3E}">
        <p14:creationId xmlns:p14="http://schemas.microsoft.com/office/powerpoint/2010/main" val="78206415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953570756"/>
              </p:ext>
            </p:extLst>
          </p:nvPr>
        </p:nvGraphicFramePr>
        <p:xfrm>
          <a:off x="238125" y="680492"/>
          <a:ext cx="8743950" cy="3381375"/>
        </p:xfrm>
        <a:graphic>
          <a:graphicData uri="http://schemas.openxmlformats.org/presentationml/2006/ole">
            <mc:AlternateContent xmlns:mc="http://schemas.openxmlformats.org/markup-compatibility/2006">
              <mc:Choice xmlns:v="urn:schemas-microsoft-com:vml" Requires="v">
                <p:oleObj spid="_x0000_s41997" name="文档" r:id="rId3" imgW="8754508" imgH="3468897" progId="Word.Document.12">
                  <p:embed/>
                </p:oleObj>
              </mc:Choice>
              <mc:Fallback>
                <p:oleObj name="文档" r:id="rId3" imgW="8754508" imgH="3468897" progId="Word.Document.12">
                  <p:embed/>
                  <p:pic>
                    <p:nvPicPr>
                      <p:cNvPr id="0" name=""/>
                      <p:cNvPicPr/>
                      <p:nvPr/>
                    </p:nvPicPr>
                    <p:blipFill>
                      <a:blip r:embed="rId4"/>
                      <a:stretch>
                        <a:fillRect/>
                      </a:stretch>
                    </p:blipFill>
                    <p:spPr>
                      <a:xfrm>
                        <a:off x="238125" y="680492"/>
                        <a:ext cx="8743950" cy="3381375"/>
                      </a:xfrm>
                      <a:prstGeom prst="rect">
                        <a:avLst/>
                      </a:prstGeom>
                    </p:spPr>
                  </p:pic>
                </p:oleObj>
              </mc:Fallback>
            </mc:AlternateContent>
          </a:graphicData>
        </a:graphic>
      </p:graphicFrame>
    </p:spTree>
    <p:extLst>
      <p:ext uri="{BB962C8B-B14F-4D97-AF65-F5344CB8AC3E}">
        <p14:creationId xmlns:p14="http://schemas.microsoft.com/office/powerpoint/2010/main" val="3798440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3281" y="16549"/>
            <a:ext cx="8858389" cy="5067798"/>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本题考查文言实词。</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善属文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连缀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属文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撰写文章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践祚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也写作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践阼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帝王即位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励精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振奋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励精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振奋精神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之义。解释为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专心致志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荡覆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，结合原文提供的背景，意为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动荡倾覆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。正确。</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C</a:t>
            </a:r>
            <a:endParaRPr lang="zh-CN" altLang="zh-CN" sz="1050" kern="100" dirty="0">
              <a:effectLst/>
              <a:latin typeface="宋体"/>
              <a:cs typeface="Courier New"/>
            </a:endParaRPr>
          </a:p>
        </p:txBody>
      </p:sp>
    </p:spTree>
    <p:extLst>
      <p:ext uri="{BB962C8B-B14F-4D97-AF65-F5344CB8AC3E}">
        <p14:creationId xmlns:p14="http://schemas.microsoft.com/office/powerpoint/2010/main" val="238095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806" y="618009"/>
            <a:ext cx="8858389" cy="3693319"/>
          </a:xfrm>
          <a:prstGeom prst="rect">
            <a:avLst/>
          </a:prstGeom>
        </p:spPr>
        <p:txBody>
          <a:bodyPr>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题考查实词解释，最大的变化在于选词上，不再像往常那样选单个字，而是选两个字。两字词语在古代汉语中有的相当于一个词，不必拆开解释，如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践祚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；有的是两个词，当拆开解释，如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荡覆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。因首次在高考中接触这类词语，难度有些大。不过，做题方法仍同单字题一样，如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励精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就可联系成语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励精图治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来解释。</a:t>
            </a:r>
            <a:endParaRPr lang="zh-CN" altLang="zh-CN" sz="1050" kern="100" dirty="0">
              <a:effectLst/>
              <a:latin typeface="宋体"/>
              <a:cs typeface="Courier New"/>
            </a:endParaRPr>
          </a:p>
        </p:txBody>
      </p:sp>
    </p:spTree>
    <p:extLst>
      <p:ext uri="{BB962C8B-B14F-4D97-AF65-F5344CB8AC3E}">
        <p14:creationId xmlns:p14="http://schemas.microsoft.com/office/powerpoint/2010/main" val="41418127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3281" y="7024"/>
            <a:ext cx="8858389" cy="5133713"/>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对文中画波浪线部分的断句，正确的一项是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宰相李揆矜能忌贤</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以休烈修国史与己齐列</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嫉之</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奏为国</a:t>
            </a:r>
            <a:r>
              <a:rPr lang="zh-CN" altLang="zh-CN" sz="2600" kern="100" dirty="0" smtClean="0">
                <a:latin typeface="IPAPANNEW"/>
                <a:ea typeface="华文细黑"/>
                <a:cs typeface="Times New Roman"/>
              </a:rPr>
              <a:t>子</a:t>
            </a:r>
            <a:endParaRPr lang="en-US" altLang="zh-CN" sz="2600" kern="100" dirty="0" smtClean="0">
              <a:latin typeface="IPAPANNEW"/>
              <a:ea typeface="华文细黑"/>
              <a:cs typeface="Times New Roman"/>
            </a:endParaRPr>
          </a:p>
          <a:p>
            <a:pPr algn="just">
              <a:lnSpc>
                <a:spcPct val="140000"/>
              </a:lnSpc>
              <a:spcAft>
                <a:spcPts val="0"/>
              </a:spcAft>
            </a:pPr>
            <a:r>
              <a:rPr lang="en-US" altLang="zh-CN" sz="2600" kern="100" dirty="0">
                <a:latin typeface="IPAPANNEW"/>
                <a:ea typeface="华文细黑"/>
                <a:cs typeface="Times New Roman"/>
              </a:rPr>
              <a:t> </a:t>
            </a:r>
            <a:r>
              <a:rPr lang="en-US" altLang="zh-CN" sz="2600" kern="100" dirty="0" smtClean="0">
                <a:latin typeface="IPAPANNEW"/>
                <a:ea typeface="华文细黑"/>
                <a:cs typeface="Times New Roman"/>
              </a:rPr>
              <a:t>  </a:t>
            </a:r>
            <a:r>
              <a:rPr lang="zh-CN" altLang="zh-CN" sz="2600" kern="100" dirty="0" smtClean="0">
                <a:latin typeface="IPAPANNEW"/>
                <a:ea typeface="华文细黑"/>
                <a:cs typeface="Times New Roman"/>
              </a:rPr>
              <a:t>祭酒</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权留史馆</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修撰以下之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休烈恬然自持</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殊不介意</a:t>
            </a:r>
            <a:r>
              <a:rPr lang="en-US" altLang="zh-CN" sz="2600" kern="100" dirty="0">
                <a:latin typeface="IPAPANNEW"/>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宰相李揆矜能忌贤</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以休烈修国史与己齐列</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嫉之</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奏为国</a:t>
            </a:r>
            <a:r>
              <a:rPr lang="zh-CN" altLang="zh-CN" sz="2600" kern="100" dirty="0" smtClean="0">
                <a:latin typeface="IPAPANNEW"/>
                <a:ea typeface="华文细黑"/>
                <a:cs typeface="Times New Roman"/>
              </a:rPr>
              <a:t>子</a:t>
            </a:r>
            <a:endParaRPr lang="en-US" altLang="zh-CN" sz="2600" kern="100" dirty="0" smtClean="0">
              <a:latin typeface="IPAPANNEW"/>
              <a:ea typeface="华文细黑"/>
              <a:cs typeface="Times New Roman"/>
            </a:endParaRPr>
          </a:p>
          <a:p>
            <a:pPr algn="just">
              <a:lnSpc>
                <a:spcPct val="140000"/>
              </a:lnSpc>
              <a:spcAft>
                <a:spcPts val="0"/>
              </a:spcAft>
            </a:pPr>
            <a:r>
              <a:rPr lang="en-US" altLang="zh-CN" sz="2600" kern="100" dirty="0">
                <a:latin typeface="IPAPANNEW"/>
                <a:ea typeface="华文细黑"/>
                <a:cs typeface="Times New Roman"/>
              </a:rPr>
              <a:t> </a:t>
            </a:r>
            <a:r>
              <a:rPr lang="en-US" altLang="zh-CN" sz="2600" kern="100" dirty="0" smtClean="0">
                <a:latin typeface="IPAPANNEW"/>
                <a:ea typeface="华文细黑"/>
                <a:cs typeface="Times New Roman"/>
              </a:rPr>
              <a:t>  </a:t>
            </a:r>
            <a:r>
              <a:rPr lang="zh-CN" altLang="zh-CN" sz="2600" kern="100" dirty="0" smtClean="0">
                <a:latin typeface="IPAPANNEW"/>
                <a:ea typeface="华文细黑"/>
                <a:cs typeface="Times New Roman"/>
              </a:rPr>
              <a:t>祭酒</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权留史馆修撰以下之</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休烈恬然自持</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殊不介意</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宰相李揆矜能忌贤</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以休烈修国史与己齐列</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嫉之</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奏为国</a:t>
            </a:r>
            <a:r>
              <a:rPr lang="zh-CN" altLang="zh-CN" sz="2600" kern="100" dirty="0" smtClean="0">
                <a:latin typeface="IPAPANNEW"/>
                <a:ea typeface="华文细黑"/>
                <a:cs typeface="Times New Roman"/>
              </a:rPr>
              <a:t>子</a:t>
            </a:r>
            <a:endParaRPr lang="en-US" altLang="zh-CN" sz="2600" kern="100" dirty="0" smtClean="0">
              <a:latin typeface="IPAPANNEW"/>
              <a:ea typeface="华文细黑"/>
              <a:cs typeface="Times New Roman"/>
            </a:endParaRPr>
          </a:p>
          <a:p>
            <a:pPr algn="just">
              <a:lnSpc>
                <a:spcPct val="140000"/>
              </a:lnSpc>
              <a:spcAft>
                <a:spcPts val="0"/>
              </a:spcAft>
            </a:pPr>
            <a:r>
              <a:rPr lang="en-US" altLang="zh-CN" sz="2600" kern="100" dirty="0">
                <a:latin typeface="IPAPANNEW"/>
                <a:ea typeface="华文细黑"/>
                <a:cs typeface="Times New Roman"/>
              </a:rPr>
              <a:t> </a:t>
            </a:r>
            <a:r>
              <a:rPr lang="en-US" altLang="zh-CN" sz="2600" kern="100" dirty="0" smtClean="0">
                <a:latin typeface="IPAPANNEW"/>
                <a:ea typeface="华文细黑"/>
                <a:cs typeface="Times New Roman"/>
              </a:rPr>
              <a:t>  </a:t>
            </a:r>
            <a:r>
              <a:rPr lang="zh-CN" altLang="zh-CN" sz="2600" kern="100" dirty="0" smtClean="0">
                <a:latin typeface="IPAPANNEW"/>
                <a:ea typeface="华文细黑"/>
                <a:cs typeface="Times New Roman"/>
              </a:rPr>
              <a:t>祭酒</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权留史馆</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修撰以下之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休烈恬然</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自持殊不介意</a:t>
            </a:r>
            <a:r>
              <a:rPr lang="en-US" altLang="zh-CN" sz="2600" kern="100" dirty="0">
                <a:latin typeface="IPAPANNEW"/>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宰相李揆矜能忌贤</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以休烈修国史与己齐列</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嫉之</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奏为国</a:t>
            </a:r>
            <a:r>
              <a:rPr lang="zh-CN" altLang="zh-CN" sz="2600" kern="100" dirty="0" smtClean="0">
                <a:latin typeface="IPAPANNEW"/>
                <a:ea typeface="华文细黑"/>
                <a:cs typeface="Times New Roman"/>
              </a:rPr>
              <a:t>子</a:t>
            </a:r>
            <a:endParaRPr lang="en-US" altLang="zh-CN" sz="2600" kern="100" dirty="0" smtClean="0">
              <a:latin typeface="IPAPANNEW"/>
              <a:ea typeface="华文细黑"/>
              <a:cs typeface="Times New Roman"/>
            </a:endParaRPr>
          </a:p>
          <a:p>
            <a:pPr algn="just">
              <a:lnSpc>
                <a:spcPct val="140000"/>
              </a:lnSpc>
              <a:spcAft>
                <a:spcPts val="0"/>
              </a:spcAft>
            </a:pPr>
            <a:r>
              <a:rPr lang="en-US" altLang="zh-CN" sz="2600" kern="100" dirty="0">
                <a:latin typeface="IPAPANNEW"/>
                <a:ea typeface="华文细黑"/>
                <a:cs typeface="Times New Roman"/>
              </a:rPr>
              <a:t> </a:t>
            </a:r>
            <a:r>
              <a:rPr lang="en-US" altLang="zh-CN" sz="2600" kern="100" dirty="0" smtClean="0">
                <a:latin typeface="IPAPANNEW"/>
                <a:ea typeface="华文细黑"/>
                <a:cs typeface="Times New Roman"/>
              </a:rPr>
              <a:t>  </a:t>
            </a:r>
            <a:r>
              <a:rPr lang="zh-CN" altLang="zh-CN" sz="2600" kern="100" dirty="0" smtClean="0">
                <a:latin typeface="IPAPANNEW"/>
                <a:ea typeface="华文细黑"/>
                <a:cs typeface="Times New Roman"/>
              </a:rPr>
              <a:t>祭酒</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权留史馆修撰以下之</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休烈恬然</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自持殊不介意</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60431726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231" y="922666"/>
            <a:ext cx="8858389" cy="301723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本题考查的是文言文断句的能力。文言文断句的前提是对文意的领会。首先，通读文章，了解文意，依据语境断句。有时可借助标志词断开比较明显的地方。如本语段中的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和两个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B</a:t>
            </a:r>
            <a:endParaRPr lang="zh-CN" altLang="zh-CN" sz="1050" kern="100" dirty="0">
              <a:latin typeface="宋体"/>
              <a:cs typeface="Courier New"/>
            </a:endParaRPr>
          </a:p>
        </p:txBody>
      </p:sp>
    </p:spTree>
    <p:extLst>
      <p:ext uri="{BB962C8B-B14F-4D97-AF65-F5344CB8AC3E}">
        <p14:creationId xmlns:p14="http://schemas.microsoft.com/office/powerpoint/2010/main" val="280356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3281" y="150168"/>
            <a:ext cx="8858389" cy="4816896"/>
          </a:xfrm>
          <a:prstGeom prst="rect">
            <a:avLst/>
          </a:prstGeom>
        </p:spPr>
        <p:txBody>
          <a:bodyPr>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题同</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年新课标全国卷</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一样以选择题的形式考查断句能力。因首次考，难度不大。该题可以抓住句中的人名、专有名词及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等虚词，干扰项只涉及两个句子。一是对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权留史馆修撰以下之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的理解。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暂且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史馆修撰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是官名，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连词，表目的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轻视，贬低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。合起来就是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权且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让于休烈</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留在史馆修撰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史书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以此来压制他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意。二是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恬然自持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，这个应该较容易理解</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6178755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3281" y="366499"/>
            <a:ext cx="8858389"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下列对原文有关内容的概括和分析，不正确的一项是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休烈忠诚机敏，谨遵职业操守。他自幼好学，入仕后</a:t>
            </a:r>
            <a:r>
              <a:rPr lang="zh-CN" altLang="zh-CN" sz="2600" kern="100" dirty="0" smtClean="0">
                <a:latin typeface="Times New Roman"/>
                <a:ea typeface="华文细黑"/>
                <a:cs typeface="Times New Roman"/>
              </a:rPr>
              <a:t>受到</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杨</a:t>
            </a:r>
            <a:r>
              <a:rPr lang="zh-CN" altLang="zh-CN" sz="2600" kern="100" dirty="0">
                <a:latin typeface="Times New Roman"/>
                <a:ea typeface="华文细黑"/>
                <a:cs typeface="Times New Roman"/>
              </a:rPr>
              <a:t>国忠排挤，离京到地方任职；安禄山叛乱后，他直言</a:t>
            </a:r>
            <a:r>
              <a:rPr lang="zh-CN" altLang="zh-CN" sz="2600" kern="100" dirty="0" smtClean="0">
                <a:latin typeface="Times New Roman"/>
                <a:ea typeface="华文细黑"/>
                <a:cs typeface="Times New Roman"/>
              </a:rPr>
              <a:t>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讳</a:t>
            </a:r>
            <a:r>
              <a:rPr lang="zh-CN" altLang="zh-CN" sz="2600" kern="100" dirty="0">
                <a:latin typeface="Times New Roman"/>
                <a:ea typeface="华文细黑"/>
                <a:cs typeface="Times New Roman"/>
              </a:rPr>
              <a:t>地回答了肃宗关于史官职责的问题。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休烈审察形势，做好本职事务。当时历经战乱，典章</a:t>
            </a:r>
            <a:r>
              <a:rPr lang="zh-CN" altLang="zh-CN" sz="2600" kern="100" dirty="0" smtClean="0">
                <a:latin typeface="Times New Roman"/>
                <a:ea typeface="华文细黑"/>
                <a:cs typeface="Times New Roman"/>
              </a:rPr>
              <a:t>史籍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散佚</a:t>
            </a:r>
            <a:r>
              <a:rPr lang="zh-CN" altLang="zh-CN" sz="2600" kern="100" dirty="0">
                <a:latin typeface="Times New Roman"/>
                <a:ea typeface="华文细黑"/>
                <a:cs typeface="Times New Roman"/>
              </a:rPr>
              <a:t>，他提出购求当朝大典以备查检使用，最终得到前</a:t>
            </a:r>
            <a:r>
              <a:rPr lang="zh-CN" altLang="zh-CN" sz="2600" kern="100" dirty="0" smtClean="0">
                <a:latin typeface="Times New Roman"/>
                <a:ea typeface="华文细黑"/>
                <a:cs typeface="Times New Roman"/>
              </a:rPr>
              <a:t>修</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史官</a:t>
            </a:r>
            <a:r>
              <a:rPr lang="zh-CN" altLang="zh-CN" sz="2600" kern="100" dirty="0">
                <a:latin typeface="Times New Roman"/>
                <a:ea typeface="华文细黑"/>
                <a:cs typeface="Times New Roman"/>
              </a:rPr>
              <a:t>韦述家藏《国史》一百余卷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5839179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3281" y="534615"/>
            <a:ext cx="8858389"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休烈淡泊名利，终生好学不倦。他虽遭贬职，却恬然处之</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毫不在意</a:t>
            </a:r>
            <a:r>
              <a:rPr lang="zh-CN" altLang="zh-CN" sz="2600" kern="100" dirty="0">
                <a:latin typeface="Times New Roman"/>
                <a:ea typeface="华文细黑"/>
                <a:cs typeface="Times New Roman"/>
              </a:rPr>
              <a:t>，在朝三十余年，历任要职，并无多少积蓄；</a:t>
            </a:r>
            <a:r>
              <a:rPr lang="zh-CN" altLang="zh-CN" sz="2600" kern="100" dirty="0" smtClean="0">
                <a:latin typeface="Times New Roman"/>
                <a:ea typeface="华文细黑"/>
                <a:cs typeface="Times New Roman"/>
              </a:rPr>
              <a:t>喜</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好</a:t>
            </a:r>
            <a:r>
              <a:rPr lang="zh-CN" altLang="zh-CN" sz="2600" kern="100" dirty="0">
                <a:latin typeface="Times New Roman"/>
                <a:ea typeface="华文细黑"/>
                <a:cs typeface="Times New Roman"/>
              </a:rPr>
              <a:t>典籍，终日捧读，直至去世。</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休烈夫妇去世，尽享身后哀荣。他夫人去世，皇上特诏</a:t>
            </a:r>
            <a:r>
              <a:rPr lang="zh-CN" altLang="zh-CN" sz="2600" kern="100" dirty="0" smtClean="0">
                <a:latin typeface="Times New Roman"/>
                <a:ea typeface="华文细黑"/>
                <a:cs typeface="Times New Roman"/>
              </a:rPr>
              <a:t>追</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赠</a:t>
            </a:r>
            <a:r>
              <a:rPr lang="zh-CN" altLang="zh-CN" sz="2600" kern="100" dirty="0">
                <a:latin typeface="Times New Roman"/>
                <a:ea typeface="华文细黑"/>
                <a:cs typeface="Times New Roman"/>
              </a:rPr>
              <a:t>她国夫人；他本人去世，皇上追念许久，追赠他尚书</a:t>
            </a:r>
            <a:r>
              <a:rPr lang="zh-CN" altLang="zh-CN" sz="2600" kern="100" dirty="0" smtClean="0">
                <a:latin typeface="Times New Roman"/>
                <a:ea typeface="华文细黑"/>
                <a:cs typeface="Times New Roman"/>
              </a:rPr>
              <a:t>左</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仆射，并派专人到他家表示慰问。</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74699086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806" y="736357"/>
            <a:ext cx="8858389" cy="2492990"/>
          </a:xfrm>
          <a:prstGeom prst="rect">
            <a:avLst/>
          </a:prstGeom>
        </p:spPr>
        <p:txBody>
          <a:bodyPr>
            <a:spAutoFit/>
          </a:bodyPr>
          <a:lstStyle/>
          <a:p>
            <a:pPr lvl="0" algn="just">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solidFill>
                  <a:prstClr val="black"/>
                </a:solidFill>
                <a:latin typeface="Times New Roman"/>
                <a:ea typeface="华文细黑"/>
                <a:cs typeface="Times New Roman"/>
              </a:rPr>
              <a:t>　本题从颠倒是非的角度设误，考查对文章内容的把握。</a:t>
            </a:r>
            <a:r>
              <a:rPr lang="en-US" altLang="zh-CN" sz="2600" kern="100" dirty="0">
                <a:solidFill>
                  <a:prstClr val="black"/>
                </a:solidFill>
                <a:latin typeface="Times New Roman"/>
                <a:ea typeface="华文细黑"/>
                <a:cs typeface="Courier New"/>
              </a:rPr>
              <a:t>A</a:t>
            </a:r>
            <a:r>
              <a:rPr lang="zh-CN" altLang="zh-CN" sz="2600" kern="100" dirty="0">
                <a:solidFill>
                  <a:prstClr val="black"/>
                </a:solidFill>
                <a:latin typeface="Times New Roman"/>
                <a:ea typeface="华文细黑"/>
                <a:cs typeface="Times New Roman"/>
              </a:rPr>
              <a:t>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直言不讳</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一词与原文不符。于休烈借赞圣主明君委婉地回答了肃宗。</a:t>
            </a:r>
            <a:endParaRPr lang="zh-CN" altLang="zh-CN" sz="260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srgbClr val="E46C0A"/>
                </a:solidFill>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A</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402558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8084" y="841683"/>
            <a:ext cx="8770682" cy="2416239"/>
          </a:xfrm>
          <a:prstGeom prst="rect">
            <a:avLst/>
          </a:prstGeom>
        </p:spPr>
        <p:txBody>
          <a:bodyPr>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题考查对文意的分析和概括能力。错误项仍设在句子尾部，属颠倒事非。不过，句子概括部分与后面的分析不一致。即说他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谨遵职业操守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，原文并无相关表述，依据不足。这个设误点是以往未有过的，要引起注意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12697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5005" y="411510"/>
            <a:ext cx="859650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何灌善于治理政务，举措得到皇上认可。为完成运粮</a:t>
            </a:r>
            <a:r>
              <a:rPr lang="zh-CN" altLang="zh-CN" sz="2600" kern="100" dirty="0" smtClean="0">
                <a:latin typeface="Times New Roman"/>
                <a:ea typeface="华文细黑"/>
                <a:cs typeface="Times New Roman"/>
              </a:rPr>
              <a:t>任</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务</a:t>
            </a:r>
            <a:r>
              <a:rPr lang="zh-CN" altLang="zh-CN" sz="2600" kern="100" dirty="0">
                <a:latin typeface="Times New Roman"/>
                <a:ea typeface="华文细黑"/>
                <a:cs typeface="Times New Roman"/>
              </a:rPr>
              <a:t>，他建议将水运改为陆运；在招募射士时，又提出</a:t>
            </a:r>
            <a:r>
              <a:rPr lang="zh-CN" altLang="zh-CN" sz="2600" kern="100" dirty="0" smtClean="0">
                <a:latin typeface="Times New Roman"/>
                <a:ea typeface="华文细黑"/>
                <a:cs typeface="Times New Roman"/>
              </a:rPr>
              <a:t>修</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渠</a:t>
            </a:r>
            <a:r>
              <a:rPr lang="zh-CN" altLang="zh-CN" sz="2600" kern="100" dirty="0">
                <a:latin typeface="Times New Roman"/>
                <a:ea typeface="华文细黑"/>
                <a:cs typeface="Times New Roman"/>
              </a:rPr>
              <a:t>引水，兴造良田，使剩余劳力乐于应募。</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何灌力守京城，拒不降敌，不幸阵亡。金兵南下，梁</a:t>
            </a:r>
            <a:r>
              <a:rPr lang="zh-CN" altLang="zh-CN" sz="2600" kern="100" dirty="0" smtClean="0">
                <a:latin typeface="Times New Roman"/>
                <a:ea typeface="华文细黑"/>
                <a:cs typeface="Times New Roman"/>
              </a:rPr>
              <a:t>方</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平</a:t>
            </a:r>
            <a:r>
              <a:rPr lang="zh-CN" altLang="zh-CN" sz="2600" kern="100" dirty="0">
                <a:latin typeface="Times New Roman"/>
                <a:ea typeface="华文细黑"/>
                <a:cs typeface="Times New Roman"/>
              </a:rPr>
              <a:t>弃城逃遁，何灌阻止溃退未成；金兵长驱直下，</a:t>
            </a:r>
            <a:r>
              <a:rPr lang="zh-CN" altLang="zh-CN" sz="2600" kern="100" dirty="0" smtClean="0">
                <a:latin typeface="Times New Roman"/>
                <a:ea typeface="华文细黑"/>
                <a:cs typeface="Times New Roman"/>
              </a:rPr>
              <a:t>逼近</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京城</a:t>
            </a:r>
            <a:r>
              <a:rPr lang="zh-CN" altLang="zh-CN" sz="2600" kern="100" dirty="0">
                <a:latin typeface="Times New Roman"/>
                <a:ea typeface="华文细黑"/>
                <a:cs typeface="Times New Roman"/>
              </a:rPr>
              <a:t>，何灌领命背城抗敌三日，受伤战死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4546517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3281" y="16549"/>
            <a:ext cx="8858389"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把文中画横线的句子翻译成现代汉语。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禹、汤罪己，其兴也勃焉。有德之君，不忘规过，臣不胜大庆。</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______________________________________________</a:t>
            </a:r>
            <a:endParaRPr lang="en-US" altLang="zh-CN" sz="1050" kern="100" dirty="0" smtClean="0">
              <a:latin typeface="宋体"/>
              <a:cs typeface="Courier New"/>
            </a:endParaRPr>
          </a:p>
          <a:p>
            <a:pPr algn="just">
              <a:lnSpc>
                <a:spcPct val="150000"/>
              </a:lnSpc>
              <a:spcAft>
                <a:spcPts val="0"/>
              </a:spcAft>
            </a:pPr>
            <a:r>
              <a:rPr lang="zh-CN" altLang="zh-CN" sz="2600" dirty="0" smtClean="0">
                <a:solidFill>
                  <a:srgbClr val="0000FF"/>
                </a:solidFill>
                <a:latin typeface="Times New Roman"/>
                <a:ea typeface="华文细黑"/>
                <a:cs typeface="Times New Roman"/>
              </a:rPr>
              <a:t>解析</a:t>
            </a:r>
            <a:r>
              <a:rPr lang="zh-CN" altLang="zh-CN" sz="2600" dirty="0" smtClean="0">
                <a:latin typeface="Times New Roman"/>
                <a:ea typeface="华文细黑"/>
                <a:cs typeface="Times New Roman"/>
              </a:rPr>
              <a:t>　本题考查文言文翻译。译出大意，注意重点词语</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罪己</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规过</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的翻译。</a:t>
            </a:r>
            <a:endParaRPr lang="en-US" altLang="zh-CN" sz="2600" dirty="0" smtClean="0">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大禹</a:t>
            </a:r>
            <a:r>
              <a:rPr lang="zh-CN" altLang="zh-CN" sz="2600" kern="100" dirty="0">
                <a:solidFill>
                  <a:srgbClr val="E46C0A"/>
                </a:solidFill>
                <a:latin typeface="Times New Roman"/>
                <a:ea typeface="华文细黑"/>
                <a:cs typeface="Times New Roman"/>
              </a:rPr>
              <a:t>、商汤归罪自己，他们能够蓬勃兴起。有道德的君王，不忘改正过错，我深表庆贺</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2076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806" y="472132"/>
            <a:ext cx="8858389"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而亲贤下士，推毂后进，虽位崇年高，曾无倦色。</a:t>
            </a:r>
            <a:endParaRPr lang="zh-CN" altLang="zh-CN" sz="2600" kern="100" dirty="0">
              <a:latin typeface="宋体"/>
              <a:cs typeface="Courier New"/>
            </a:endParaRPr>
          </a:p>
          <a:p>
            <a:pPr>
              <a:lnSpc>
                <a:spcPct val="150000"/>
              </a:lnSpc>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______________________________________________</a:t>
            </a:r>
            <a:endParaRPr lang="en-US" altLang="zh-CN" sz="2600" kern="100" dirty="0" smtClean="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译出大意，注意重点词语</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亲贤</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推毂</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曾</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的翻译。</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而</a:t>
            </a:r>
            <a:r>
              <a:rPr lang="zh-CN" altLang="zh-CN" sz="2600" kern="100" dirty="0">
                <a:solidFill>
                  <a:srgbClr val="E46C0A"/>
                </a:solidFill>
                <a:latin typeface="Times New Roman"/>
                <a:ea typeface="华文细黑"/>
                <a:cs typeface="Times New Roman"/>
              </a:rPr>
              <a:t>亲近贤才，屈身交接士人，荐举后辈，虽然位尊年高，一点倦怠的神色都没有</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5994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806" y="472132"/>
            <a:ext cx="8858389" cy="4293483"/>
          </a:xfrm>
          <a:prstGeom prst="rect">
            <a:avLst/>
          </a:prstGeom>
        </p:spPr>
        <p:txBody>
          <a:bodyPr>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道翻译题考查重点仍放在实词上，没有特别的句式。实词中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推毂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是个较生僻的词语。其本义是助人推车前进，比喻助人成事，也比喻推荐人才。虽生僻，但当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一起出现，以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为形符，其意应与推车有关，而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推毂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的对象是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，根据语境，应该能够理解。其他实词如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规过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虽常见，但准确落实也非易事。</a:t>
            </a:r>
            <a:endParaRPr lang="zh-CN" altLang="zh-CN" sz="1050" kern="100" dirty="0">
              <a:effectLst/>
              <a:latin typeface="宋体"/>
              <a:cs typeface="Courier New"/>
            </a:endParaRPr>
          </a:p>
        </p:txBody>
      </p:sp>
    </p:spTree>
    <p:extLst>
      <p:ext uri="{BB962C8B-B14F-4D97-AF65-F5344CB8AC3E}">
        <p14:creationId xmlns:p14="http://schemas.microsoft.com/office/powerpoint/2010/main" val="361204034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845726239"/>
              </p:ext>
            </p:extLst>
          </p:nvPr>
        </p:nvGraphicFramePr>
        <p:xfrm>
          <a:off x="410394" y="214536"/>
          <a:ext cx="8239125" cy="4152900"/>
        </p:xfrm>
        <a:graphic>
          <a:graphicData uri="http://schemas.openxmlformats.org/presentationml/2006/ole">
            <mc:AlternateContent xmlns:mc="http://schemas.openxmlformats.org/markup-compatibility/2006">
              <mc:Choice xmlns:v="urn:schemas-microsoft-com:vml" Requires="v">
                <p:oleObj spid="_x0000_s52237" name="文档" r:id="rId3" imgW="8233646" imgH="4174390" progId="Word.Document.12">
                  <p:embed/>
                </p:oleObj>
              </mc:Choice>
              <mc:Fallback>
                <p:oleObj name="文档" r:id="rId3" imgW="8233646" imgH="4174390" progId="Word.Document.12">
                  <p:embed/>
                  <p:pic>
                    <p:nvPicPr>
                      <p:cNvPr id="0" name=""/>
                      <p:cNvPicPr/>
                      <p:nvPr/>
                    </p:nvPicPr>
                    <p:blipFill>
                      <a:blip r:embed="rId4"/>
                      <a:stretch>
                        <a:fillRect/>
                      </a:stretch>
                    </p:blipFill>
                    <p:spPr>
                      <a:xfrm>
                        <a:off x="410394" y="214536"/>
                        <a:ext cx="8239125" cy="4152900"/>
                      </a:xfrm>
                      <a:prstGeom prst="rect">
                        <a:avLst/>
                      </a:prstGeom>
                    </p:spPr>
                  </p:pic>
                </p:oleObj>
              </mc:Fallback>
            </mc:AlternateContent>
          </a:graphicData>
        </a:graphic>
      </p:graphicFrame>
      <p:sp>
        <p:nvSpPr>
          <p:cNvPr id="4" name="矩形 3"/>
          <p:cNvSpPr/>
          <p:nvPr/>
        </p:nvSpPr>
        <p:spPr>
          <a:xfrm>
            <a:off x="338386" y="4111180"/>
            <a:ext cx="4572000" cy="61574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宣慰：宣旨慰问</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6" name="矩形 5"/>
          <p:cNvSpPr/>
          <p:nvPr/>
        </p:nvSpPr>
        <p:spPr>
          <a:xfrm>
            <a:off x="7963308" y="776561"/>
            <a:ext cx="425116" cy="692497"/>
          </a:xfrm>
          <a:prstGeom prst="rect">
            <a:avLst/>
          </a:prstGeom>
        </p:spPr>
        <p:txBody>
          <a:bodyPr wrap="none">
            <a:spAutoFit/>
          </a:bodyPr>
          <a:lstStyle/>
          <a:p>
            <a:pPr lvl="0" algn="just">
              <a:lnSpc>
                <a:spcPct val="150000"/>
              </a:lnSpc>
            </a:pPr>
            <a:r>
              <a:rPr lang="en-US" altLang="zh-CN" sz="2600" kern="100" dirty="0">
                <a:solidFill>
                  <a:srgbClr val="E46C0A"/>
                </a:solidFill>
                <a:latin typeface="Times New Roman"/>
                <a:ea typeface="华文细黑"/>
                <a:cs typeface="Courier New"/>
              </a:rPr>
              <a:t>D</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92115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9499" y="339502"/>
            <a:ext cx="8345003"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翻译下列句子。</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宰相李揆矜能忌贤，以休烈修国史与己齐列，嫉之。</a:t>
            </a:r>
            <a:endParaRPr lang="zh-CN" altLang="zh-CN" sz="2600" kern="100" dirty="0">
              <a:latin typeface="宋体"/>
              <a:cs typeface="Courier New"/>
            </a:endParaRPr>
          </a:p>
          <a:p>
            <a:pPr>
              <a:lnSpc>
                <a:spcPct val="150000"/>
              </a:lnSpc>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a:t>
            </a: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宰相李揆为人骄傲且嫉妒贤能，因为于休烈修撰国史与自己齐列，嫉妒他。</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要点：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矜</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，夸耀；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，因为；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列</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，平列，地位平等</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84047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0078" y="104428"/>
            <a:ext cx="8683844" cy="4893647"/>
          </a:xfrm>
          <a:prstGeom prst="rect">
            <a:avLst/>
          </a:prstGeom>
        </p:spPr>
        <p:txBody>
          <a:bodyPr>
            <a:spAutoFit/>
          </a:bodyPr>
          <a:lstStyle/>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于</a:t>
            </a:r>
            <a:r>
              <a:rPr lang="zh-CN" altLang="zh-CN" sz="2600" dirty="0">
                <a:latin typeface="Times New Roman"/>
                <a:ea typeface="华文细黑"/>
                <a:cs typeface="Times New Roman"/>
              </a:rPr>
              <a:t>休烈是河南人。于休烈性情坚贞忠厚，机敏聪明。自幼好学，善于撰写文章。考中进士，被授予秘书省正字。调动官职改任比部员外郎，郎中。杨国忠辅佐朝政，排挤不依附自己的人，于休烈外调任中部郡太守。正值安禄山叛乱，肃宗登上皇位，于休烈升任太常少卿，掌管礼仪事务，兼修撰国史。肃宗从凤翔返回京城，振奋精神听从善言，曾经对于休烈说：</a:t>
            </a:r>
            <a:r>
              <a:rPr lang="en-US" altLang="zh-CN" sz="2600" dirty="0">
                <a:latin typeface="宋体"/>
                <a:ea typeface="华文细黑"/>
                <a:cs typeface="Times New Roman"/>
              </a:rPr>
              <a:t>“</a:t>
            </a:r>
            <a:r>
              <a:rPr lang="zh-CN" altLang="zh-CN" sz="2600" dirty="0">
                <a:latin typeface="Times New Roman"/>
                <a:ea typeface="华文细黑"/>
                <a:cs typeface="Times New Roman"/>
              </a:rPr>
              <a:t>君主的任何举动一定要记录下来</a:t>
            </a:r>
            <a:r>
              <a:rPr lang="zh-CN" altLang="zh-CN"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1730403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7531" y="185961"/>
            <a:ext cx="8512738" cy="4816896"/>
          </a:xfrm>
          <a:prstGeom prst="rect">
            <a:avLst/>
          </a:prstGeom>
        </p:spPr>
        <p:txBody>
          <a:bodyPr>
            <a:spAutoFit/>
          </a:bodyPr>
          <a:lstStyle/>
          <a:p>
            <a:pPr algn="dist">
              <a:lnSpc>
                <a:spcPct val="150000"/>
              </a:lnSpc>
              <a:spcAft>
                <a:spcPts val="0"/>
              </a:spcAft>
            </a:pPr>
            <a:r>
              <a:rPr lang="zh-CN" altLang="zh-CN" sz="2600" dirty="0">
                <a:solidFill>
                  <a:prstClr val="black"/>
                </a:solidFill>
                <a:latin typeface="Times New Roman"/>
                <a:ea typeface="华文细黑"/>
                <a:cs typeface="Times New Roman"/>
              </a:rPr>
              <a:t>这才是好的史官。我有过失，您写了吗？</a:t>
            </a:r>
            <a:r>
              <a:rPr lang="en-US" altLang="zh-CN" sz="2600" dirty="0" smtClean="0">
                <a:solidFill>
                  <a:prstClr val="black"/>
                </a:solidFill>
                <a:latin typeface="宋体"/>
                <a:ea typeface="华文细黑"/>
                <a:cs typeface="Times New Roman"/>
              </a:rPr>
              <a:t>”</a:t>
            </a:r>
            <a:r>
              <a:rPr lang="zh-CN" altLang="zh-CN" sz="2600" dirty="0">
                <a:latin typeface="Times New Roman"/>
                <a:ea typeface="华文细黑"/>
                <a:cs typeface="Times New Roman"/>
              </a:rPr>
              <a:t>于休烈回答说：</a:t>
            </a:r>
            <a:r>
              <a:rPr lang="en-US" altLang="zh-CN" sz="2600" dirty="0">
                <a:latin typeface="宋体"/>
                <a:ea typeface="华文细黑"/>
                <a:cs typeface="Times New Roman"/>
              </a:rPr>
              <a:t>“</a:t>
            </a:r>
            <a:r>
              <a:rPr lang="zh-CN" altLang="zh-CN" sz="2600" dirty="0">
                <a:latin typeface="Times New Roman"/>
                <a:ea typeface="华文细黑"/>
                <a:cs typeface="Times New Roman"/>
              </a:rPr>
              <a:t>大禹、商汤归罪自己，他们能够蓬勃兴起。有道德的君王，不忘改正过错，我深表庆贺。</a:t>
            </a:r>
            <a:r>
              <a:rPr lang="en-US" altLang="zh-CN" sz="2600" dirty="0">
                <a:latin typeface="宋体"/>
                <a:ea typeface="华文细黑"/>
                <a:cs typeface="Times New Roman"/>
              </a:rPr>
              <a:t>”</a:t>
            </a:r>
            <a:r>
              <a:rPr lang="zh-CN" altLang="zh-CN" sz="2600" dirty="0">
                <a:latin typeface="Times New Roman"/>
                <a:ea typeface="华文细黑"/>
                <a:cs typeface="Times New Roman"/>
              </a:rPr>
              <a:t>当时中原地区动荡倾覆，典章几乎散尽，没有史籍可以检索查寻。于休烈上奏折说：</a:t>
            </a:r>
            <a:r>
              <a:rPr lang="en-US" altLang="zh-CN" sz="2600" dirty="0">
                <a:latin typeface="宋体"/>
                <a:ea typeface="华文细黑"/>
                <a:cs typeface="Times New Roman"/>
              </a:rPr>
              <a:t>“</a:t>
            </a:r>
            <a:r>
              <a:rPr lang="zh-CN" altLang="zh-CN" sz="2600" dirty="0">
                <a:latin typeface="Times New Roman"/>
                <a:ea typeface="华文细黑"/>
                <a:cs typeface="Times New Roman"/>
              </a:rPr>
              <a:t>《国史》《实录》，是圣朝大典，修撰了很长时间了，现在没有并行的版本</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希望皇上下旨令御史台推究勘察史馆的渊源，命令府县招引查访。有人另外收得《国史》《实录》，如果送到官府，重金奖赏购买。</a:t>
            </a:r>
            <a:r>
              <a:rPr lang="en-US" altLang="zh-CN" sz="2600" dirty="0" smtClean="0">
                <a:latin typeface="宋体"/>
                <a:ea typeface="华文细黑"/>
                <a:cs typeface="Times New Roman"/>
              </a:rPr>
              <a:t>”</a:t>
            </a:r>
          </a:p>
        </p:txBody>
      </p:sp>
    </p:spTree>
    <p:extLst>
      <p:ext uri="{BB962C8B-B14F-4D97-AF65-F5344CB8AC3E}">
        <p14:creationId xmlns:p14="http://schemas.microsoft.com/office/powerpoint/2010/main" val="403022385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018" y="376087"/>
            <a:ext cx="8597865" cy="4221412"/>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原先的修史官工部侍郎韦述身陷叛军之中，进入东京，到此把他家收藏的《国史》一百一十三卷送到官府。于休烈不久调任工部侍郎、修撰国史，进献《五代帝王论》，皇帝非常赞许他。宰相李揆为人骄傲且嫉妒贤能，因为于休烈修撰国史与自己齐列，嫉妒他，上奏折让于休烈任国子祭酒，权且留在史馆修撰</a:t>
            </a:r>
            <a:r>
              <a:rPr lang="en-US" altLang="zh-CN" sz="2600" dirty="0">
                <a:latin typeface="Times New Roman"/>
                <a:ea typeface="华文细黑"/>
              </a:rPr>
              <a:t>(</a:t>
            </a:r>
            <a:r>
              <a:rPr lang="zh-CN" altLang="zh-CN" sz="2600" dirty="0">
                <a:latin typeface="Times New Roman"/>
                <a:ea typeface="华文细黑"/>
                <a:cs typeface="Times New Roman"/>
              </a:rPr>
              <a:t>史书</a:t>
            </a:r>
            <a:r>
              <a:rPr lang="en-US" altLang="zh-CN" sz="2600" dirty="0">
                <a:latin typeface="Times New Roman"/>
                <a:ea typeface="华文细黑"/>
              </a:rPr>
              <a:t>)</a:t>
            </a:r>
            <a:r>
              <a:rPr lang="zh-CN" altLang="zh-CN" sz="2600" dirty="0">
                <a:latin typeface="Times New Roman"/>
                <a:ea typeface="华文细黑"/>
                <a:cs typeface="Times New Roman"/>
              </a:rPr>
              <a:t>以此来压制他。于休烈恬然处之，丝毫不介意</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代宗即位后，考察官员的名位品次</a:t>
            </a:r>
            <a:r>
              <a:rPr lang="zh-CN" altLang="en-US"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204612184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493" y="142528"/>
            <a:ext cx="8597865" cy="4816896"/>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宰臣元载称赞于休烈，于是拜授右散骑常侍，依据先前兼修国史，多次晋封为东海郡公，另加金紫光禄大夫。在朝为官共三十多年，历任清贵显职，家中没有多少积蓄。恭谨、简朴、温良、仁德，从没有将喜怒之情表现在脸上。而亲近贤才，屈身交接士人，荐举后辈，虽然位尊年高，一点倦怠的神色都没有。喜好古代典籍，手不释卷，直到去世。大历七年去世，享年八十一岁。这一年春天，于休烈的妻子韦氏去世</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皇上特地下诏追赠韦氏国夫人的称号</a:t>
            </a:r>
            <a:r>
              <a:rPr lang="zh-CN" altLang="en-US"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2445425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8549" y="736357"/>
            <a:ext cx="8345003" cy="2492990"/>
          </a:xfrm>
          <a:prstGeom prst="rect">
            <a:avLst/>
          </a:prstGeom>
        </p:spPr>
        <p:txBody>
          <a:bodyPr>
            <a:spAutoFit/>
          </a:bodyPr>
          <a:lstStyle/>
          <a:p>
            <a:pPr lvl="0" algn="just">
              <a:lnSpc>
                <a:spcPct val="150000"/>
              </a:lnSpc>
            </a:pPr>
            <a:r>
              <a:rPr lang="zh-CN" altLang="en-US" sz="2600" dirty="0">
                <a:solidFill>
                  <a:prstClr val="black"/>
                </a:solidFill>
                <a:latin typeface="Times New Roman"/>
                <a:ea typeface="华文细黑"/>
                <a:cs typeface="Times New Roman"/>
              </a:rPr>
              <a:t>下葬之日赐给卤簿鼓吹。等到听说于休烈去世，皇帝追悼了很长时间，褒奖追赠为尚书左仆射，赏赐绢百匹、布五十端。皇帝派遣谒者内常侍吴承倩到于休烈住处表示慰问。为官之人，所得的荣耀很难与他相比。</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08682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2022" y="411510"/>
            <a:ext cx="8682466" cy="1816908"/>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何灌力守京城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何灌阻止溃退未成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于文无据，原文中说的是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灌亦望风迎溃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rgbClr val="E46C0A"/>
                </a:solidFill>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D</a:t>
            </a:r>
            <a:endParaRPr lang="zh-CN" altLang="zh-CN" sz="1050" kern="100" dirty="0">
              <a:latin typeface="宋体"/>
              <a:cs typeface="Courier New"/>
            </a:endParaRPr>
          </a:p>
        </p:txBody>
      </p:sp>
    </p:spTree>
    <p:extLst>
      <p:ext uri="{BB962C8B-B14F-4D97-AF65-F5344CB8AC3E}">
        <p14:creationId xmlns:p14="http://schemas.microsoft.com/office/powerpoint/2010/main" val="137467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4" y="555526"/>
            <a:ext cx="8427116" cy="4270400"/>
          </a:xfrm>
          <a:prstGeom prst="rect">
            <a:avLst/>
          </a:prstGeom>
          <a:noFill/>
        </p:spPr>
        <p:txBody>
          <a:bodyPr wrap="square" rtlCol="0">
            <a:spAutoFit/>
          </a:bodyPr>
          <a:lstStyle/>
          <a:p>
            <a:pPr algn="ctr">
              <a:lnSpc>
                <a:spcPts val="4500"/>
              </a:lnSpc>
              <a:spcAft>
                <a:spcPts val="0"/>
              </a:spcAft>
            </a:pPr>
            <a:r>
              <a:rPr lang="zh-CN" altLang="zh-CN" sz="2600" b="1" kern="100" dirty="0" smtClean="0">
                <a:solidFill>
                  <a:srgbClr val="0000FF"/>
                </a:solidFill>
                <a:latin typeface="微软雅黑" pitchFamily="34" charset="-122"/>
                <a:ea typeface="微软雅黑" pitchFamily="34" charset="-122"/>
                <a:cs typeface="Times New Roman"/>
              </a:rPr>
              <a:t>命题</a:t>
            </a:r>
            <a:r>
              <a:rPr lang="zh-CN" altLang="zh-CN" sz="2600" b="1" kern="100" dirty="0">
                <a:solidFill>
                  <a:srgbClr val="0000FF"/>
                </a:solidFill>
                <a:latin typeface="微软雅黑" pitchFamily="34" charset="-122"/>
                <a:ea typeface="微软雅黑" pitchFamily="34" charset="-122"/>
                <a:cs typeface="Times New Roman"/>
              </a:rPr>
              <a:t>探究及备考启示</a:t>
            </a: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新课标卷在文言文阅读考查上有何特点？常见考题又有何特点？</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新课标卷在文言文阅读考查上的特点是稳定。表现在：</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选材稳定，全为人物传记；</a:t>
            </a: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考点稳定，四道题分别考查文言实词、筛选信息、内容辨析和文言语句翻译。</a:t>
            </a:r>
            <a:endParaRPr lang="zh-CN" altLang="zh-CN" sz="1050" kern="100" dirty="0">
              <a:effectLst/>
              <a:latin typeface="宋体"/>
              <a:cs typeface="Courier New"/>
            </a:endParaRPr>
          </a:p>
        </p:txBody>
      </p:sp>
    </p:spTree>
    <p:extLst>
      <p:ext uri="{BB962C8B-B14F-4D97-AF65-F5344CB8AC3E}">
        <p14:creationId xmlns:p14="http://schemas.microsoft.com/office/powerpoint/2010/main" val="244268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92460"/>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常见考题的特点：</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实词解释题。</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考查对象为常见常用词，均为动词，偶尔涉及</a:t>
            </a:r>
            <a:r>
              <a:rPr lang="en-US" altLang="zh-CN" sz="2600" kern="100" dirty="0">
                <a:solidFill>
                  <a:srgbClr val="E46C0A"/>
                </a:solidFill>
                <a:latin typeface="Times New Roman"/>
                <a:ea typeface="华文细黑"/>
                <a:cs typeface="Courier New"/>
              </a:rPr>
              <a:t>120</a:t>
            </a:r>
            <a:r>
              <a:rPr lang="zh-CN" altLang="zh-CN" sz="2600" kern="100" dirty="0">
                <a:solidFill>
                  <a:srgbClr val="E46C0A"/>
                </a:solidFill>
                <a:latin typeface="Times New Roman"/>
                <a:ea typeface="华文细黑"/>
                <a:cs typeface="Times New Roman"/>
              </a:rPr>
              <a:t>个实词，无论哪类实词，均要求在语境中确定其义。</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实词知识点中，重点考查多义词。</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实词多与教材有联系。</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题型为选择题，且要求选出的是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不正确的一项</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dirty="0">
                <a:solidFill>
                  <a:srgbClr val="E46C0A"/>
                </a:solidFill>
                <a:latin typeface="Times New Roman"/>
                <a:ea typeface="华文细黑"/>
              </a:rPr>
              <a:t>(2)</a:t>
            </a:r>
            <a:r>
              <a:rPr lang="zh-CN" altLang="zh-CN" sz="2600" dirty="0">
                <a:solidFill>
                  <a:srgbClr val="E46C0A"/>
                </a:solidFill>
                <a:latin typeface="Times New Roman"/>
                <a:ea typeface="华文细黑"/>
                <a:cs typeface="Times New Roman"/>
              </a:rPr>
              <a:t>信息筛选题。</a:t>
            </a:r>
            <a:r>
              <a:rPr lang="en-US" altLang="zh-CN" sz="2600" dirty="0">
                <a:solidFill>
                  <a:srgbClr val="E46C0A"/>
                </a:solidFill>
                <a:latin typeface="宋体"/>
                <a:ea typeface="华文细黑"/>
                <a:cs typeface="Times New Roman"/>
              </a:rPr>
              <a:t>①</a:t>
            </a:r>
            <a:r>
              <a:rPr lang="zh-CN" altLang="zh-CN" sz="2600" dirty="0">
                <a:solidFill>
                  <a:srgbClr val="E46C0A"/>
                </a:solidFill>
                <a:latin typeface="Times New Roman"/>
                <a:ea typeface="华文细黑"/>
                <a:cs typeface="Times New Roman"/>
              </a:rPr>
              <a:t>信息筛选涉及的内容主要是：</a:t>
            </a:r>
            <a:r>
              <a:rPr lang="en-US" altLang="zh-CN" sz="2600" dirty="0">
                <a:solidFill>
                  <a:srgbClr val="E46C0A"/>
                </a:solidFill>
                <a:latin typeface="Times New Roman"/>
                <a:ea typeface="华文细黑"/>
              </a:rPr>
              <a:t>a.</a:t>
            </a:r>
            <a:r>
              <a:rPr lang="zh-CN" altLang="zh-CN" sz="2600" dirty="0">
                <a:solidFill>
                  <a:srgbClr val="E46C0A"/>
                </a:solidFill>
                <a:latin typeface="Times New Roman"/>
                <a:ea typeface="华文细黑"/>
                <a:cs typeface="Times New Roman"/>
              </a:rPr>
              <a:t>表现人物行为举止特点的信息，</a:t>
            </a:r>
            <a:r>
              <a:rPr lang="en-US" altLang="zh-CN" sz="2600" dirty="0">
                <a:solidFill>
                  <a:srgbClr val="E46C0A"/>
                </a:solidFill>
                <a:latin typeface="Times New Roman"/>
                <a:ea typeface="华文细黑"/>
              </a:rPr>
              <a:t>b.</a:t>
            </a:r>
            <a:r>
              <a:rPr lang="zh-CN" altLang="zh-CN" sz="2600" dirty="0">
                <a:solidFill>
                  <a:srgbClr val="E46C0A"/>
                </a:solidFill>
                <a:latin typeface="Times New Roman"/>
                <a:ea typeface="华文细黑"/>
                <a:cs typeface="Times New Roman"/>
              </a:rPr>
              <a:t>表现人物志向和思想主张的信息，</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9426407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3669"/>
            <a:ext cx="8769291" cy="4816896"/>
          </a:xfrm>
          <a:prstGeom prst="rect">
            <a:avLst/>
          </a:prstGeom>
          <a:noFill/>
        </p:spPr>
        <p:txBody>
          <a:bodyPr wrap="square" rtlCol="0">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c.</a:t>
            </a:r>
            <a:r>
              <a:rPr lang="zh-CN" altLang="zh-CN" sz="2600" kern="100" dirty="0">
                <a:solidFill>
                  <a:srgbClr val="E46C0A"/>
                </a:solidFill>
                <a:latin typeface="Times New Roman"/>
                <a:ea typeface="华文细黑"/>
                <a:cs typeface="Times New Roman"/>
              </a:rPr>
              <a:t>反映人物道德品行和聪明才智的信息，</a:t>
            </a:r>
            <a:r>
              <a:rPr lang="en-US" altLang="zh-CN" sz="2600" kern="100" dirty="0">
                <a:solidFill>
                  <a:srgbClr val="E46C0A"/>
                </a:solidFill>
                <a:latin typeface="Times New Roman"/>
                <a:ea typeface="华文细黑"/>
                <a:cs typeface="Courier New"/>
              </a:rPr>
              <a:t>d.</a:t>
            </a:r>
            <a:r>
              <a:rPr lang="zh-CN" altLang="zh-CN" sz="2600" kern="100" dirty="0">
                <a:solidFill>
                  <a:srgbClr val="E46C0A"/>
                </a:solidFill>
                <a:latin typeface="Times New Roman"/>
                <a:ea typeface="华文细黑"/>
                <a:cs typeface="Times New Roman"/>
              </a:rPr>
              <a:t>展现人物性格和情感方面的信息。</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命题形式：一般采用客观选择题形式考查考生对某一方面信息进行筛选和辨识的能力；也可能从阅读材料中选出六句话，分别编为四组，要求选出符合某一方面信息的选项。这是高考考查的主要题型。</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(3)</a:t>
            </a:r>
            <a:r>
              <a:rPr lang="zh-CN" altLang="zh-CN" sz="2600" kern="100" dirty="0">
                <a:solidFill>
                  <a:srgbClr val="E46C0A"/>
                </a:solidFill>
                <a:latin typeface="Times New Roman"/>
                <a:ea typeface="华文细黑"/>
                <a:cs typeface="Times New Roman"/>
              </a:rPr>
              <a:t>内容辨析题。</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选项构成有特点，前部分是对人物的概括与评价，是观点；后部分是对文本的分析，是论据。</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设误点多在后部分，且具有隐蔽性和迷惑性，需要认真比对</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1858100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974" y="392460"/>
            <a:ext cx="8682466" cy="4216732"/>
          </a:xfrm>
          <a:prstGeom prst="rect">
            <a:avLst/>
          </a:prstGeom>
          <a:noFill/>
        </p:spPr>
        <p:txBody>
          <a:bodyPr wrap="square" rtlCol="0">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(4)</a:t>
            </a:r>
            <a:r>
              <a:rPr lang="zh-CN" altLang="zh-CN" sz="2600" kern="100" dirty="0">
                <a:solidFill>
                  <a:srgbClr val="E46C0A"/>
                </a:solidFill>
                <a:latin typeface="Times New Roman"/>
                <a:ea typeface="华文细黑"/>
                <a:cs typeface="Times New Roman"/>
              </a:rPr>
              <a:t>文言翻译题。</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选句为两句，分值重，占文言文总分的一半还多。</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词汇量大，尤其是重要实词多。</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考查点突出文言实词这一重点，尤其是实词中的多义词、古今异义词为常考点。</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特别注意虚词的考查。</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值得注意的是</a:t>
            </a:r>
            <a:r>
              <a:rPr lang="en-US" altLang="zh-CN" sz="2600" kern="100" dirty="0">
                <a:solidFill>
                  <a:srgbClr val="E46C0A"/>
                </a:solidFill>
                <a:latin typeface="Times New Roman"/>
                <a:ea typeface="华文细黑"/>
                <a:cs typeface="Courier New"/>
              </a:rPr>
              <a:t>2014</a:t>
            </a:r>
            <a:r>
              <a:rPr lang="zh-CN" altLang="zh-CN" sz="2600" kern="100" dirty="0">
                <a:solidFill>
                  <a:srgbClr val="E46C0A"/>
                </a:solidFill>
                <a:latin typeface="Times New Roman"/>
                <a:ea typeface="华文细黑"/>
                <a:cs typeface="Times New Roman"/>
              </a:rPr>
              <a:t>年增加的断句题，这是新课标卷求变的信号。明年或许会继续保留这种题型，为此，要做好应对的准备</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5674192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7753"/>
            <a:ext cx="8769291"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新课标卷在文言文阅读方面的命题特点对于文言文复习来说有何启示？</a:t>
            </a:r>
            <a:endParaRPr lang="zh-CN" altLang="zh-CN" sz="260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重视课本学习。要按照《考试说明》要求，全面梳理教材文言文中的各个知识点，并注意前后勾连，构筑起一个坚实的教材文言文知识网络。</a:t>
            </a:r>
            <a:endParaRPr lang="zh-CN" altLang="zh-CN" sz="2600" kern="100" dirty="0">
              <a:latin typeface="宋体"/>
              <a:cs typeface="Courier New"/>
            </a:endParaRPr>
          </a:p>
          <a:p>
            <a:pPr algn="just">
              <a:lnSpc>
                <a:spcPct val="14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坚持以积累为主，注意知识积累与推断能力相结合。文言文阅读的重点是实词，要做好</a:t>
            </a:r>
            <a:r>
              <a:rPr lang="en-US" altLang="zh-CN" sz="2600" kern="100" dirty="0">
                <a:solidFill>
                  <a:srgbClr val="E46C0A"/>
                </a:solidFill>
                <a:latin typeface="Times New Roman"/>
                <a:ea typeface="华文细黑"/>
                <a:cs typeface="Courier New"/>
              </a:rPr>
              <a:t>120</a:t>
            </a:r>
            <a:r>
              <a:rPr lang="zh-CN" altLang="zh-CN" sz="2600" kern="100" dirty="0">
                <a:solidFill>
                  <a:srgbClr val="E46C0A"/>
                </a:solidFill>
                <a:latin typeface="Times New Roman"/>
                <a:ea typeface="华文细黑"/>
                <a:cs typeface="Times New Roman"/>
              </a:rPr>
              <a:t>个基本实词的积累，并扩大到教材文言文中的常见实词。同时，要聚焦关键点作合情合理的推断，尤其是训练做题过程中的推断能力</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7231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99" y="803583"/>
            <a:ext cx="8682466" cy="2416239"/>
          </a:xfrm>
          <a:prstGeom prst="rect">
            <a:avLst/>
          </a:prstGeom>
          <a:noFill/>
        </p:spPr>
        <p:txBody>
          <a:bodyPr wrap="square" rtlCol="0">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(3)</a:t>
            </a:r>
            <a:r>
              <a:rPr lang="zh-CN" altLang="zh-CN" sz="2600" kern="100" dirty="0">
                <a:solidFill>
                  <a:srgbClr val="E46C0A"/>
                </a:solidFill>
                <a:latin typeface="Times New Roman"/>
                <a:ea typeface="华文细黑"/>
                <a:cs typeface="Times New Roman"/>
              </a:rPr>
              <a:t>强化训练。其实，文言文学习就是两个词：积累、训练。积累，只有在训练中才得以巩固。训练，尤其是经过一段时间的训练，一定会掌握比较固定的解题方法，并且在短时间内会有明显的成效。</a:t>
            </a:r>
            <a:endParaRPr lang="zh-CN" altLang="zh-CN" sz="1050" kern="100" dirty="0">
              <a:effectLst/>
              <a:latin typeface="宋体"/>
              <a:cs typeface="Courier New"/>
            </a:endParaRPr>
          </a:p>
        </p:txBody>
      </p:sp>
      <p:grpSp>
        <p:nvGrpSpPr>
          <p:cNvPr id="3" name="组合 2"/>
          <p:cNvGrpSpPr/>
          <p:nvPr/>
        </p:nvGrpSpPr>
        <p:grpSpPr>
          <a:xfrm rot="5400000">
            <a:off x="8390749" y="4443815"/>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58257073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6297" y="3845"/>
            <a:ext cx="8682466"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综合考查了归纳、概括、分析与评价能力，是一种对文言文阅读的综合分析和鉴赏评价能力。选项中有对原文内容的转述或概括，也有对原文内容的评价。此题四个选项，每项都由两部分组成，前部分是概括出的观点，后部分是用文本具体内容组成的论据，命题者设误一般在后部分的论据。不过，本题</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项错误例外，前部分的观点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力守京城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有误，后部分的论据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何灌阻止溃退未成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与原文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灌亦望风迎溃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不符，这两处都比较细小，不太容易辨出，增加了试题的难度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44430" y="110902"/>
            <a:ext cx="2185214" cy="492443"/>
          </a:xfrm>
          <a:prstGeom prst="rect">
            <a:avLst/>
          </a:prstGeom>
        </p:spPr>
        <p:txBody>
          <a:bodyPr wrap="none">
            <a:spAutoFit/>
          </a:bodyPr>
          <a:lstStyle/>
          <a:p>
            <a:r>
              <a:rPr lang="zh-CN" altLang="zh-CN" sz="2600" kern="100" dirty="0">
                <a:solidFill>
                  <a:srgbClr val="E36C0A"/>
                </a:solidFill>
                <a:latin typeface="Times New Roman"/>
                <a:ea typeface="华文细黑"/>
                <a:cs typeface="Times New Roman"/>
              </a:rPr>
              <a:t>【试题评点】</a:t>
            </a:r>
            <a:endParaRPr lang="zh-CN" altLang="en-US" dirty="0"/>
          </a:p>
        </p:txBody>
      </p:sp>
    </p:spTree>
    <p:extLst>
      <p:ext uri="{BB962C8B-B14F-4D97-AF65-F5344CB8AC3E}">
        <p14:creationId xmlns:p14="http://schemas.microsoft.com/office/powerpoint/2010/main" val="2302254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922" y="784265"/>
            <a:ext cx="8682466"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把文中画横线的句子翻译成现代汉语。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整弓复中之，观者诵叹，帝亲赐酒劳之。</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灌至，乞入见，不许，而令控守西隅。</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val="1510630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7380" y="158870"/>
            <a:ext cx="8596501" cy="241707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整弓，整理弓箭。第一个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代指靶心，第二个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指何灌</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指拜见。这是一个省略句：乞入见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帝</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帝</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不许，而令</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控守西隅。控守，把守。</a:t>
            </a:r>
            <a:endParaRPr lang="zh-CN" altLang="zh-CN" sz="1050" kern="100" dirty="0">
              <a:effectLst/>
              <a:latin typeface="宋体"/>
              <a:cs typeface="Courier New"/>
            </a:endParaRPr>
          </a:p>
        </p:txBody>
      </p:sp>
      <p:sp>
        <p:nvSpPr>
          <p:cNvPr id="3" name="TextBox 2"/>
          <p:cNvSpPr txBox="1"/>
          <p:nvPr/>
        </p:nvSpPr>
        <p:spPr>
          <a:xfrm>
            <a:off x="282022" y="2632358"/>
            <a:ext cx="8682466"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何灌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整理弓箭再次射中靶心，观看的人赞叹，皇上亲自赐酒犒劳他。</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何灌来到，请求入见，皇上不允许，而命令他把守西部边角</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7207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6772" y="661442"/>
            <a:ext cx="8682466" cy="2416239"/>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题考查理解并翻译文中句子的能力。除重点实词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外，重点考查了省略句式，如第</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句主语的省略，第</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后宾语的省略，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前主语的省略。</a:t>
            </a:r>
            <a:endParaRPr lang="zh-CN" altLang="zh-CN" sz="1050" kern="100" dirty="0">
              <a:effectLst/>
              <a:latin typeface="宋体"/>
              <a:cs typeface="Courier New"/>
            </a:endParaRPr>
          </a:p>
        </p:txBody>
      </p:sp>
      <p:sp>
        <p:nvSpPr>
          <p:cNvPr id="3" name="矩形 2"/>
          <p:cNvSpPr/>
          <p:nvPr/>
        </p:nvSpPr>
        <p:spPr>
          <a:xfrm>
            <a:off x="34905" y="811932"/>
            <a:ext cx="2185214" cy="492443"/>
          </a:xfrm>
          <a:prstGeom prst="rect">
            <a:avLst/>
          </a:prstGeom>
        </p:spPr>
        <p:txBody>
          <a:bodyPr wrap="none">
            <a:spAutoFit/>
          </a:bodyPr>
          <a:lstStyle/>
          <a:p>
            <a:r>
              <a:rPr lang="zh-CN" altLang="zh-CN" sz="2600" kern="100" dirty="0">
                <a:solidFill>
                  <a:srgbClr val="E36C0A"/>
                </a:solidFill>
                <a:latin typeface="Times New Roman"/>
                <a:ea typeface="华文细黑"/>
                <a:cs typeface="Times New Roman"/>
              </a:rPr>
              <a:t>【试题评点】</a:t>
            </a:r>
            <a:endParaRPr lang="zh-CN" altLang="en-US" dirty="0"/>
          </a:p>
        </p:txBody>
      </p:sp>
    </p:spTree>
    <p:extLst>
      <p:ext uri="{BB962C8B-B14F-4D97-AF65-F5344CB8AC3E}">
        <p14:creationId xmlns:p14="http://schemas.microsoft.com/office/powerpoint/2010/main" val="2494499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80" y="557376"/>
            <a:ext cx="8596501" cy="3734356"/>
          </a:xfrm>
          <a:prstGeom prst="rect">
            <a:avLst/>
          </a:prstGeom>
          <a:noFill/>
        </p:spPr>
        <p:txBody>
          <a:bodyPr wrap="square" rtlCol="0">
            <a:spAutoFit/>
          </a:bodyPr>
          <a:lstStyle/>
          <a:p>
            <a:pPr algn="just">
              <a:lnSpc>
                <a:spcPts val="5000"/>
              </a:lnSpc>
              <a:spcAft>
                <a:spcPts val="0"/>
              </a:spcAft>
            </a:pPr>
            <a:r>
              <a:rPr lang="en-US" altLang="zh-CN" sz="2600" b="1" kern="100" dirty="0">
                <a:solidFill>
                  <a:srgbClr val="E36C0A"/>
                </a:solidFill>
                <a:latin typeface="IPAPANNEW"/>
                <a:ea typeface="微软雅黑"/>
                <a:cs typeface="Times New Roman"/>
              </a:rPr>
              <a:t>[</a:t>
            </a:r>
            <a:r>
              <a:rPr lang="zh-CN" altLang="zh-CN" sz="2600" b="1" kern="100" dirty="0">
                <a:solidFill>
                  <a:srgbClr val="E36C0A"/>
                </a:solidFill>
                <a:latin typeface="IPAPANNEW"/>
                <a:ea typeface="微软雅黑"/>
                <a:cs typeface="Times New Roman"/>
              </a:rPr>
              <a:t>考点要求</a:t>
            </a:r>
            <a:r>
              <a:rPr lang="en-US" altLang="zh-CN" sz="2600" b="1" kern="100" dirty="0" smtClean="0">
                <a:solidFill>
                  <a:srgbClr val="E36C0A"/>
                </a:solidFill>
                <a:latin typeface="IPAPANNEW"/>
                <a:ea typeface="微软雅黑"/>
                <a:cs typeface="Times New Roman"/>
              </a:rPr>
              <a:t>]</a:t>
            </a:r>
            <a:endParaRPr lang="zh-CN" altLang="zh-CN" sz="2600" b="1" kern="100" dirty="0">
              <a:solidFill>
                <a:srgbClr val="E36C0A"/>
              </a:solidFill>
              <a:latin typeface="IPAPANNEW"/>
              <a:ea typeface="微软雅黑"/>
              <a:cs typeface="Times New Roman"/>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理解　</a:t>
            </a:r>
            <a:r>
              <a:rPr lang="en-US" altLang="zh-CN" sz="2600" kern="100" dirty="0">
                <a:latin typeface="Times New Roman"/>
                <a:ea typeface="华文细黑"/>
                <a:cs typeface="Courier New"/>
              </a:rPr>
              <a:t>B</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理解常见文言实词在文中的含义</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理解常见文言虚词在文中的意义和用法</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常见文言虚词：而、何、乎、乃、其、且、若、所、为、焉、也、以、因、于、与、则、者、之。</a:t>
            </a:r>
            <a:endParaRPr lang="zh-CN" altLang="zh-CN" sz="1050" kern="100" dirty="0">
              <a:effectLst/>
              <a:latin typeface="宋体"/>
              <a:cs typeface="Courier New"/>
            </a:endParaRPr>
          </a:p>
        </p:txBody>
      </p:sp>
    </p:spTree>
    <p:extLst>
      <p:ext uri="{BB962C8B-B14F-4D97-AF65-F5344CB8AC3E}">
        <p14:creationId xmlns:p14="http://schemas.microsoft.com/office/powerpoint/2010/main" val="988029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47561479"/>
              </p:ext>
            </p:extLst>
          </p:nvPr>
        </p:nvGraphicFramePr>
        <p:xfrm>
          <a:off x="398463" y="295628"/>
          <a:ext cx="8386762" cy="4175125"/>
        </p:xfrm>
        <a:graphic>
          <a:graphicData uri="http://schemas.openxmlformats.org/presentationml/2006/ole">
            <mc:AlternateContent xmlns:mc="http://schemas.openxmlformats.org/markup-compatibility/2006">
              <mc:Choice xmlns:v="urn:schemas-microsoft-com:vml" Requires="v">
                <p:oleObj spid="_x0000_s7182" name="文档" r:id="rId3" imgW="8386235" imgH="4174390" progId="Word.Document.12">
                  <p:embed/>
                </p:oleObj>
              </mc:Choice>
              <mc:Fallback>
                <p:oleObj name="文档" r:id="rId3" imgW="8386235" imgH="4174390" progId="Word.Document.12">
                  <p:embed/>
                  <p:pic>
                    <p:nvPicPr>
                      <p:cNvPr id="0" name=""/>
                      <p:cNvPicPr/>
                      <p:nvPr/>
                    </p:nvPicPr>
                    <p:blipFill>
                      <a:blip r:embed="rId4"/>
                      <a:stretch>
                        <a:fillRect/>
                      </a:stretch>
                    </p:blipFill>
                    <p:spPr>
                      <a:xfrm>
                        <a:off x="398463" y="295628"/>
                        <a:ext cx="8386762" cy="4175125"/>
                      </a:xfrm>
                      <a:prstGeom prst="rect">
                        <a:avLst/>
                      </a:prstGeom>
                    </p:spPr>
                  </p:pic>
                </p:oleObj>
              </mc:Fallback>
            </mc:AlternateContent>
          </a:graphicData>
        </a:graphic>
      </p:graphicFrame>
      <p:sp>
        <p:nvSpPr>
          <p:cNvPr id="4" name="矩形 3"/>
          <p:cNvSpPr/>
          <p:nvPr/>
        </p:nvSpPr>
        <p:spPr>
          <a:xfrm>
            <a:off x="289620" y="4231685"/>
            <a:ext cx="4572000" cy="61574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报：回复</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7" name="矩形 6"/>
          <p:cNvSpPr/>
          <p:nvPr/>
        </p:nvSpPr>
        <p:spPr>
          <a:xfrm>
            <a:off x="7807208" y="856834"/>
            <a:ext cx="407484" cy="692497"/>
          </a:xfrm>
          <a:prstGeom prst="rect">
            <a:avLst/>
          </a:prstGeom>
        </p:spPr>
        <p:txBody>
          <a:bodyPr wrap="none">
            <a:spAutoFit/>
          </a:bodyPr>
          <a:lstStyle/>
          <a:p>
            <a:pPr lvl="0" algn="just">
              <a:lnSpc>
                <a:spcPct val="150000"/>
              </a:lnSpc>
            </a:pPr>
            <a:r>
              <a:rPr lang="en-US" altLang="zh-CN" sz="2600" kern="100" dirty="0">
                <a:solidFill>
                  <a:srgbClr val="E46C0A"/>
                </a:solidFill>
                <a:latin typeface="Times New Roman"/>
                <a:ea typeface="华文细黑"/>
                <a:cs typeface="Courier New"/>
              </a:rPr>
              <a:t>B</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72760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922" y="546001"/>
            <a:ext cx="8682466"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翻译下列句子。</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沿边方登麦，愿以运费增价就籴之。</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陪辽使射玉津园，一发破的，再发则否。</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____________________________________________</a:t>
            </a:r>
            <a:endParaRPr lang="zh-CN" altLang="zh-CN" sz="1050" kern="100" dirty="0">
              <a:latin typeface="宋体"/>
              <a:cs typeface="Courier New"/>
            </a:endParaRPr>
          </a:p>
        </p:txBody>
      </p:sp>
    </p:spTree>
    <p:extLst>
      <p:ext uri="{BB962C8B-B14F-4D97-AF65-F5344CB8AC3E}">
        <p14:creationId xmlns:p14="http://schemas.microsoft.com/office/powerpoint/2010/main" val="26356447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2022" y="553665"/>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得分点：登，丰收；籴，买入；句意通顺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得分点：</a:t>
            </a:r>
            <a:r>
              <a:rPr lang="en-US" altLang="zh-CN" sz="2600" kern="100" dirty="0">
                <a:latin typeface="+mj-ea"/>
                <a:ea typeface="+mj-ea"/>
                <a:cs typeface="Times New Roman"/>
              </a:rPr>
              <a:t>“</a:t>
            </a:r>
            <a:r>
              <a:rPr lang="zh-CN" altLang="zh-CN" sz="2600" kern="100" dirty="0">
                <a:latin typeface="Times New Roman"/>
                <a:ea typeface="华文细黑"/>
                <a:cs typeface="Times New Roman"/>
              </a:rPr>
              <a:t>陪</a:t>
            </a:r>
            <a:r>
              <a:rPr lang="en-US" altLang="zh-CN" sz="2600" kern="100" dirty="0">
                <a:latin typeface="+mj-ea"/>
                <a:ea typeface="+mj-ea"/>
                <a:cs typeface="Times New Roman"/>
              </a:rPr>
              <a:t>”</a:t>
            </a:r>
            <a:r>
              <a:rPr lang="zh-CN" altLang="zh-CN" sz="2600" kern="100" dirty="0">
                <a:latin typeface="Times New Roman"/>
                <a:ea typeface="华文细黑"/>
                <a:cs typeface="Times New Roman"/>
              </a:rPr>
              <a:t>前主语省略；发，射箭；再，第二次</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沿边地区正值麦子成熟，</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我</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愿意用运输粮草的费用就地加价收麦子。</a:t>
            </a:r>
            <a:endParaRPr lang="zh-CN" altLang="zh-CN" sz="260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何灌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陪同辽国使者在玉津园射箭，射第一只箭射中靶心，射第二只却没有射中</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5728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3807" y="185961"/>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何</a:t>
            </a:r>
            <a:r>
              <a:rPr lang="zh-CN" altLang="zh-CN" sz="2600" dirty="0">
                <a:latin typeface="Times New Roman"/>
                <a:ea typeface="华文细黑"/>
                <a:cs typeface="Times New Roman"/>
              </a:rPr>
              <a:t>灌，字仲源，开封祥符人。何灌参加武选，得中，在河东路为官。当时的河东经略使韩缜对他说：</a:t>
            </a:r>
            <a:r>
              <a:rPr lang="en-US" altLang="zh-CN" sz="2600" dirty="0">
                <a:latin typeface="宋体"/>
                <a:ea typeface="华文细黑"/>
                <a:cs typeface="Times New Roman"/>
              </a:rPr>
              <a:t>“</a:t>
            </a:r>
            <a:r>
              <a:rPr lang="zh-CN" altLang="zh-CN" sz="2600" dirty="0">
                <a:latin typeface="Times New Roman"/>
                <a:ea typeface="华文细黑"/>
                <a:cs typeface="Times New Roman"/>
              </a:rPr>
              <a:t>你是一个奇才，将来应当会担任我的职务。</a:t>
            </a:r>
            <a:r>
              <a:rPr lang="en-US" altLang="zh-CN" sz="2600" dirty="0">
                <a:latin typeface="宋体"/>
                <a:ea typeface="华文细黑"/>
                <a:cs typeface="Times New Roman"/>
              </a:rPr>
              <a:t>”</a:t>
            </a:r>
            <a:r>
              <a:rPr lang="zh-CN" altLang="zh-CN" sz="2600" dirty="0">
                <a:latin typeface="Times New Roman"/>
                <a:ea typeface="华文细黑"/>
                <a:cs typeface="Times New Roman"/>
              </a:rPr>
              <a:t>后来何灌担任府州、火山军巡检。辽国人经常越过边境来取泉水，何灌亲自划定边界，不允许他们越境过来取水，辽国人一气之下带领兵马犯境</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何灌面对高崖射箭，每射必中，有的射中崖石，箭头都深入到崖石里面去了，辽军吃惊地把他当成是神人，</a:t>
            </a:r>
            <a:endParaRPr lang="zh-CN" altLang="zh-CN" sz="1050" kern="100" dirty="0">
              <a:latin typeface="宋体"/>
              <a:cs typeface="Courier New"/>
            </a:endParaRPr>
          </a:p>
        </p:txBody>
      </p:sp>
    </p:spTree>
    <p:extLst>
      <p:ext uri="{BB962C8B-B14F-4D97-AF65-F5344CB8AC3E}">
        <p14:creationId xmlns:p14="http://schemas.microsoft.com/office/powerpoint/2010/main" val="245417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213" y="282329"/>
            <a:ext cx="8511387" cy="4506811"/>
          </a:xfrm>
          <a:prstGeom prst="rect">
            <a:avLst/>
          </a:prstGeom>
          <a:noFill/>
        </p:spPr>
        <p:txBody>
          <a:bodyPr wrap="square" rtlCol="0">
            <a:spAutoFit/>
          </a:bodyPr>
          <a:lstStyle/>
          <a:p>
            <a:pPr algn="dist">
              <a:lnSpc>
                <a:spcPct val="140000"/>
              </a:lnSpc>
              <a:spcAft>
                <a:spcPts val="0"/>
              </a:spcAft>
            </a:pPr>
            <a:r>
              <a:rPr lang="zh-CN" altLang="zh-CN" sz="2600" dirty="0">
                <a:latin typeface="Times New Roman"/>
                <a:ea typeface="华文细黑"/>
                <a:cs typeface="Times New Roman"/>
              </a:rPr>
              <a:t>退兵离开了。三十年后，契丹的萧太师与何灌相遇，说起从前这件事，历数何巡检的神奇箭法，何灌说：</a:t>
            </a:r>
            <a:r>
              <a:rPr lang="en-US" altLang="zh-CN" sz="2600" dirty="0">
                <a:latin typeface="宋体"/>
                <a:ea typeface="华文细黑"/>
                <a:cs typeface="Times New Roman"/>
              </a:rPr>
              <a:t>“</a:t>
            </a:r>
            <a:r>
              <a:rPr lang="zh-CN" altLang="zh-CN" sz="2600" dirty="0">
                <a:latin typeface="Times New Roman"/>
                <a:ea typeface="华文细黑"/>
                <a:cs typeface="Times New Roman"/>
              </a:rPr>
              <a:t>那就是我啊。</a:t>
            </a:r>
            <a:r>
              <a:rPr lang="en-US" altLang="zh-CN" sz="2600" dirty="0">
                <a:latin typeface="宋体"/>
                <a:ea typeface="华文细黑"/>
                <a:cs typeface="Times New Roman"/>
              </a:rPr>
              <a:t>”</a:t>
            </a:r>
            <a:r>
              <a:rPr lang="zh-CN" altLang="zh-CN" sz="2600" dirty="0">
                <a:latin typeface="Times New Roman"/>
                <a:ea typeface="华文细黑"/>
                <a:cs typeface="Times New Roman"/>
              </a:rPr>
              <a:t>萧太师肃然起敬忙向何灌行礼。何灌担任河东路将军，与西夏军队相遇，敌人的骑兵追了过来，何灌射出的箭都能射穿敌人的铠甲，从胸前射进去，从背后洞穿，再射中后面的敌人，西夏人非常害怕，引兵退走了。后来大臣张康国向徽宗推荐何灌，徽宗召见了他，询问起西北边境的敌我形势</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何灌用笏板在皇上的御榻上比画，</a:t>
            </a:r>
            <a:endParaRPr lang="zh-CN" altLang="zh-CN" sz="2600" kern="100" dirty="0">
              <a:latin typeface="宋体"/>
              <a:cs typeface="Courier New"/>
            </a:endParaRPr>
          </a:p>
        </p:txBody>
      </p:sp>
    </p:spTree>
    <p:extLst>
      <p:ext uri="{BB962C8B-B14F-4D97-AF65-F5344CB8AC3E}">
        <p14:creationId xmlns:p14="http://schemas.microsoft.com/office/powerpoint/2010/main" val="2012749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179" y="257969"/>
            <a:ext cx="8769291" cy="4216732"/>
          </a:xfrm>
          <a:prstGeom prst="rect">
            <a:avLst/>
          </a:prstGeom>
          <a:noFill/>
        </p:spPr>
        <p:txBody>
          <a:bodyPr wrap="square" rtlCol="0">
            <a:spAutoFit/>
          </a:bodyPr>
          <a:lstStyle/>
          <a:p>
            <a:pPr algn="dist">
              <a:lnSpc>
                <a:spcPct val="150000"/>
              </a:lnSpc>
              <a:spcAft>
                <a:spcPts val="0"/>
              </a:spcAft>
            </a:pPr>
            <a:r>
              <a:rPr lang="zh-CN" altLang="zh-CN" sz="2600" dirty="0">
                <a:latin typeface="Times New Roman"/>
                <a:ea typeface="华文细黑"/>
                <a:cs typeface="Times New Roman"/>
              </a:rPr>
              <a:t>用穿的衣服上的花纹作为敌我的形势图来向皇帝讲解。皇帝说：</a:t>
            </a:r>
            <a:r>
              <a:rPr lang="en-US" altLang="zh-CN" sz="2600" dirty="0">
                <a:latin typeface="宋体"/>
                <a:ea typeface="华文细黑"/>
                <a:cs typeface="Times New Roman"/>
              </a:rPr>
              <a:t>“</a:t>
            </a:r>
            <a:r>
              <a:rPr lang="zh-CN" altLang="zh-CN" sz="2600" dirty="0">
                <a:latin typeface="Times New Roman"/>
                <a:ea typeface="华文细黑"/>
                <a:cs typeface="Times New Roman"/>
              </a:rPr>
              <a:t>敌情都在我的眼里了。</a:t>
            </a:r>
            <a:r>
              <a:rPr lang="en-US" altLang="zh-CN" sz="2600" dirty="0">
                <a:latin typeface="宋体"/>
                <a:ea typeface="华文细黑"/>
                <a:cs typeface="Times New Roman"/>
              </a:rPr>
              <a:t>”</a:t>
            </a:r>
            <a:r>
              <a:rPr lang="zh-CN" altLang="zh-CN" sz="2600" dirty="0">
                <a:latin typeface="Times New Roman"/>
                <a:ea typeface="华文细黑"/>
                <a:cs typeface="Times New Roman"/>
              </a:rPr>
              <a:t>后来何灌做河东提点刑狱，升任西上阁门使，兼任威州刺史、沧州知州。因为修筑城防有功，升任引进使。当时皇帝命令运送粮食三十万石到并塞三州，何灌说：</a:t>
            </a:r>
            <a:r>
              <a:rPr lang="en-US" altLang="zh-CN" sz="2600" dirty="0">
                <a:latin typeface="宋体"/>
                <a:ea typeface="华文细黑"/>
                <a:cs typeface="Times New Roman"/>
              </a:rPr>
              <a:t>“</a:t>
            </a:r>
            <a:r>
              <a:rPr lang="zh-CN" altLang="zh-CN" sz="2600" dirty="0">
                <a:latin typeface="Times New Roman"/>
                <a:ea typeface="华文细黑"/>
                <a:cs typeface="Times New Roman"/>
              </a:rPr>
              <a:t>河水太浅不能走水路，如果用陆路运输要用八千辆马车，沿边地区正值麦子成熟，</a:t>
            </a:r>
            <a:r>
              <a:rPr lang="en-US" altLang="zh-CN" sz="2600" dirty="0">
                <a:latin typeface="Times New Roman"/>
                <a:ea typeface="华文细黑"/>
              </a:rPr>
              <a:t>(</a:t>
            </a:r>
            <a:r>
              <a:rPr lang="zh-CN" altLang="zh-CN" sz="2600" dirty="0">
                <a:latin typeface="Times New Roman"/>
                <a:ea typeface="华文细黑"/>
                <a:cs typeface="Times New Roman"/>
              </a:rPr>
              <a:t>我</a:t>
            </a:r>
            <a:r>
              <a:rPr lang="en-US" altLang="zh-CN" sz="2600" dirty="0">
                <a:latin typeface="Times New Roman"/>
                <a:ea typeface="华文细黑"/>
              </a:rPr>
              <a:t>)</a:t>
            </a:r>
            <a:r>
              <a:rPr lang="zh-CN" altLang="zh-CN" sz="2600" dirty="0">
                <a:latin typeface="Times New Roman"/>
                <a:ea typeface="华文细黑"/>
                <a:cs typeface="Times New Roman"/>
              </a:rPr>
              <a:t>愿意用运输粮草的费用就地加价收麦子。</a:t>
            </a:r>
            <a:r>
              <a:rPr lang="en-US" altLang="zh-CN" sz="2600" dirty="0">
                <a:latin typeface="宋体"/>
                <a:ea typeface="华文细黑"/>
                <a:cs typeface="Times New Roman"/>
              </a:rPr>
              <a:t>”</a:t>
            </a:r>
            <a:r>
              <a:rPr lang="zh-CN" altLang="zh-CN" sz="2600" dirty="0">
                <a:latin typeface="Times New Roman"/>
                <a:ea typeface="华文细黑"/>
                <a:cs typeface="Times New Roman"/>
              </a:rPr>
              <a:t>奏了上去，朝廷应允了。</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064" y="287174"/>
            <a:ext cx="8682466" cy="4511491"/>
          </a:xfrm>
          <a:prstGeom prst="rect">
            <a:avLst/>
          </a:prstGeom>
          <a:noFill/>
        </p:spPr>
        <p:txBody>
          <a:bodyPr wrap="square" rtlCol="0">
            <a:spAutoFit/>
          </a:bodyPr>
          <a:lstStyle/>
          <a:p>
            <a:pPr algn="just">
              <a:lnSpc>
                <a:spcPct val="140000"/>
              </a:lnSpc>
              <a:spcAft>
                <a:spcPts val="0"/>
              </a:spcAft>
            </a:pPr>
            <a:r>
              <a:rPr lang="zh-CN" altLang="zh-CN" sz="2600" dirty="0">
                <a:latin typeface="Times New Roman"/>
                <a:ea typeface="华文细黑"/>
                <a:cs typeface="Times New Roman"/>
              </a:rPr>
              <a:t>过了不多久，何灌又被任命为岷州知州，在任上引邈川水灌溉闲置田地千顷，河湟一带的人民把它叫作广利渠。后来调任河州知州，不久又负责守岷州，负责在熙河兰湟一带招募弓箭手。何灌向朝廷进言：</a:t>
            </a:r>
            <a:r>
              <a:rPr lang="en-US" altLang="zh-CN" sz="2600" dirty="0">
                <a:latin typeface="宋体"/>
                <a:ea typeface="华文细黑"/>
                <a:cs typeface="Times New Roman"/>
              </a:rPr>
              <a:t>“</a:t>
            </a:r>
            <a:r>
              <a:rPr lang="zh-CN" altLang="zh-CN" sz="2600" dirty="0">
                <a:latin typeface="Times New Roman"/>
                <a:ea typeface="华文细黑"/>
                <a:cs typeface="Times New Roman"/>
              </a:rPr>
              <a:t>如果先修缮水渠引水，使耕地不怕旱，则人民就乐于响应招募，而所需的弓箭手的名额就能够招足了。</a:t>
            </a:r>
            <a:r>
              <a:rPr lang="en-US" altLang="zh-CN" sz="2600" dirty="0">
                <a:latin typeface="宋体"/>
                <a:ea typeface="华文细黑"/>
                <a:cs typeface="Times New Roman"/>
              </a:rPr>
              <a:t>”</a:t>
            </a:r>
            <a:r>
              <a:rPr lang="zh-CN" altLang="zh-CN" sz="2600" dirty="0">
                <a:latin typeface="Times New Roman"/>
                <a:ea typeface="华文细黑"/>
                <a:cs typeface="Times New Roman"/>
              </a:rPr>
              <a:t>朝廷听从了何灌的建议。才半年，就得到良田二万六千顷</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招募到弓箭手七千四百人，是当时西北几路最成功的</a:t>
            </a:r>
            <a:r>
              <a:rPr lang="zh-CN" altLang="zh-CN" sz="2600" dirty="0" smtClean="0">
                <a:latin typeface="Times New Roman"/>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何灌</a:t>
            </a:r>
            <a:r>
              <a:rPr lang="en-US" altLang="zh-CN" sz="2600" dirty="0">
                <a:latin typeface="Times New Roman"/>
                <a:ea typeface="华文细黑"/>
              </a:rPr>
              <a:t>)</a:t>
            </a:r>
            <a:r>
              <a:rPr lang="zh-CN" altLang="zh-CN" sz="2600" dirty="0">
                <a:latin typeface="Times New Roman"/>
                <a:ea typeface="华文细黑"/>
                <a:cs typeface="Times New Roman"/>
              </a:rPr>
              <a:t>陪同辽国使者在玉津园射箭，</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351431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329" y="267494"/>
            <a:ext cx="8806138" cy="4580741"/>
          </a:xfrm>
          <a:prstGeom prst="rect">
            <a:avLst/>
          </a:prstGeom>
          <a:noFill/>
        </p:spPr>
        <p:txBody>
          <a:bodyPr wrap="square" rtlCol="0">
            <a:spAutoFit/>
          </a:bodyPr>
          <a:lstStyle/>
          <a:p>
            <a:pPr algn="just">
              <a:lnSpc>
                <a:spcPts val="5000"/>
              </a:lnSpc>
              <a:spcAft>
                <a:spcPts val="0"/>
              </a:spcAft>
            </a:pPr>
            <a:r>
              <a:rPr lang="zh-CN" altLang="zh-CN" sz="2600" dirty="0">
                <a:latin typeface="Times New Roman"/>
                <a:ea typeface="华文细黑"/>
                <a:cs typeface="Times New Roman"/>
              </a:rPr>
              <a:t>射第一只箭射中靶心，射第二只却没有射中。客人说：</a:t>
            </a:r>
            <a:r>
              <a:rPr lang="en-US" altLang="zh-CN" sz="2600" dirty="0">
                <a:latin typeface="宋体"/>
                <a:ea typeface="华文细黑"/>
                <a:cs typeface="Times New Roman"/>
              </a:rPr>
              <a:t>“</a:t>
            </a:r>
            <a:r>
              <a:rPr lang="zh-CN" altLang="zh-CN" sz="2600" dirty="0">
                <a:latin typeface="Times New Roman"/>
                <a:ea typeface="华文细黑"/>
                <a:cs typeface="Times New Roman"/>
              </a:rPr>
              <a:t>太尉不行了吧？</a:t>
            </a:r>
            <a:r>
              <a:rPr lang="en-US" altLang="zh-CN" sz="2600" dirty="0">
                <a:latin typeface="宋体"/>
                <a:ea typeface="华文细黑"/>
                <a:cs typeface="Times New Roman"/>
              </a:rPr>
              <a:t>”</a:t>
            </a:r>
            <a:r>
              <a:rPr lang="zh-CN" altLang="zh-CN" sz="2600" dirty="0">
                <a:latin typeface="Times New Roman"/>
                <a:ea typeface="华文细黑"/>
                <a:cs typeface="Times New Roman"/>
              </a:rPr>
              <a:t>何灌答道：</a:t>
            </a:r>
            <a:r>
              <a:rPr lang="en-US" altLang="zh-CN" sz="2600" dirty="0">
                <a:latin typeface="宋体"/>
                <a:ea typeface="华文细黑"/>
                <a:cs typeface="Times New Roman"/>
              </a:rPr>
              <a:t>“</a:t>
            </a:r>
            <a:r>
              <a:rPr lang="zh-CN" altLang="zh-CN" sz="2600" dirty="0">
                <a:latin typeface="Times New Roman"/>
                <a:ea typeface="华文细黑"/>
                <a:cs typeface="Times New Roman"/>
              </a:rPr>
              <a:t>不是，我只是出于礼节让让你。</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何灌</a:t>
            </a:r>
            <a:r>
              <a:rPr lang="en-US" altLang="zh-CN" sz="2600" dirty="0">
                <a:latin typeface="Times New Roman"/>
                <a:ea typeface="华文细黑"/>
              </a:rPr>
              <a:t>)</a:t>
            </a:r>
            <a:r>
              <a:rPr lang="zh-CN" altLang="zh-CN" sz="2600" dirty="0">
                <a:latin typeface="Times New Roman"/>
                <a:ea typeface="华文细黑"/>
                <a:cs typeface="Times New Roman"/>
              </a:rPr>
              <a:t>整理弓箭再次射中靶心，观看的人赞叹，皇帝亲自赐酒犒劳他。随后升任步军都虞候。金军南下，皇帝把京城中的军队都交给梁方平守黎阳。靖康元年正月二日，金人打到滑州，梁方平向南逃跑，何灌的军队亦望风而溃。黄河南岸没有一个人抗击金军，金军于是直逼京城</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何灌来到，</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593" y="805458"/>
            <a:ext cx="8511387" cy="1816075"/>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请求入见，皇上不允许，而命令他把守西部边角。他背靠京城，抗拒敌人，总共三天，身上多处受伤，死在阵地上，终年六十二岁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269307615"/>
              </p:ext>
            </p:extLst>
          </p:nvPr>
        </p:nvGraphicFramePr>
        <p:xfrm>
          <a:off x="466725" y="476250"/>
          <a:ext cx="8191500" cy="4276725"/>
        </p:xfrm>
        <a:graphic>
          <a:graphicData uri="http://schemas.openxmlformats.org/presentationml/2006/ole">
            <mc:AlternateContent xmlns:mc="http://schemas.openxmlformats.org/markup-compatibility/2006">
              <mc:Choice xmlns:v="urn:schemas-microsoft-com:vml" Requires="v">
                <p:oleObj spid="_x0000_s8207" name="文档" r:id="rId3" imgW="8194844" imgH="4287618" progId="Word.Document.12">
                  <p:embed/>
                </p:oleObj>
              </mc:Choice>
              <mc:Fallback>
                <p:oleObj name="文档" r:id="rId3" imgW="8194844" imgH="4287618" progId="Word.Document.12">
                  <p:embed/>
                  <p:pic>
                    <p:nvPicPr>
                      <p:cNvPr id="0" name=""/>
                      <p:cNvPicPr/>
                      <p:nvPr/>
                    </p:nvPicPr>
                    <p:blipFill>
                      <a:blip r:embed="rId4"/>
                      <a:stretch>
                        <a:fillRect/>
                      </a:stretch>
                    </p:blipFill>
                    <p:spPr>
                      <a:xfrm>
                        <a:off x="466725" y="476250"/>
                        <a:ext cx="8191500" cy="4276725"/>
                      </a:xfrm>
                      <a:prstGeom prst="rect">
                        <a:avLst/>
                      </a:prstGeom>
                    </p:spPr>
                  </p:pic>
                </p:oleObj>
              </mc:Fallback>
            </mc:AlternateContent>
          </a:graphicData>
        </a:graphic>
      </p:graphicFrame>
    </p:spTree>
    <p:extLst>
      <p:ext uri="{BB962C8B-B14F-4D97-AF65-F5344CB8AC3E}">
        <p14:creationId xmlns:p14="http://schemas.microsoft.com/office/powerpoint/2010/main" val="3616533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34" y="147861"/>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理解与现代汉语不同的句式和用法</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不同的句式和用法：判断句、被动句、宾语前置、成分省略和词类活用。</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理解并翻译文中的句子</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分析综合　</a:t>
            </a:r>
            <a:r>
              <a:rPr lang="en-US" altLang="zh-CN" sz="2600" kern="100" dirty="0">
                <a:latin typeface="Times New Roman"/>
                <a:ea typeface="华文细黑"/>
                <a:cs typeface="Courier New"/>
              </a:rPr>
              <a:t>C</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筛选文中的信息</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归纳内容要点，概括中心意思</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分析概括作者在文中的观点</a:t>
            </a:r>
            <a:r>
              <a:rPr lang="zh-CN" altLang="zh-CN" sz="2600" kern="100" dirty="0" smtClean="0">
                <a:latin typeface="Times New Roman"/>
                <a:ea typeface="华文细黑"/>
                <a:cs typeface="Times New Roman"/>
              </a:rPr>
              <a:t>态度</a:t>
            </a:r>
            <a:endParaRPr lang="zh-CN" altLang="zh-CN" sz="2600" kern="100" dirty="0">
              <a:latin typeface="宋体"/>
              <a:cs typeface="Courier New"/>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51989389"/>
              </p:ext>
            </p:extLst>
          </p:nvPr>
        </p:nvGraphicFramePr>
        <p:xfrm>
          <a:off x="466725" y="476250"/>
          <a:ext cx="8191500" cy="4276725"/>
        </p:xfrm>
        <a:graphic>
          <a:graphicData uri="http://schemas.openxmlformats.org/presentationml/2006/ole">
            <mc:AlternateContent xmlns:mc="http://schemas.openxmlformats.org/markup-compatibility/2006">
              <mc:Choice xmlns:v="urn:schemas-microsoft-com:vml" Requires="v">
                <p:oleObj spid="_x0000_s11277" name="文档" r:id="rId3" imgW="8195859" imgH="4285039" progId="Word.Document.12">
                  <p:embed/>
                </p:oleObj>
              </mc:Choice>
              <mc:Fallback>
                <p:oleObj name="文档" r:id="rId3" imgW="8195859" imgH="4285039" progId="Word.Document.12">
                  <p:embed/>
                  <p:pic>
                    <p:nvPicPr>
                      <p:cNvPr id="0" name=""/>
                      <p:cNvPicPr/>
                      <p:nvPr/>
                    </p:nvPicPr>
                    <p:blipFill>
                      <a:blip r:embed="rId4"/>
                      <a:stretch>
                        <a:fillRect/>
                      </a:stretch>
                    </p:blipFill>
                    <p:spPr>
                      <a:xfrm>
                        <a:off x="466725" y="476250"/>
                        <a:ext cx="8191500" cy="4276725"/>
                      </a:xfrm>
                      <a:prstGeom prst="rect">
                        <a:avLst/>
                      </a:prstGeom>
                    </p:spPr>
                  </p:pic>
                </p:oleObj>
              </mc:Fallback>
            </mc:AlternateContent>
          </a:graphicData>
        </a:graphic>
      </p:graphicFrame>
    </p:spTree>
    <p:extLst>
      <p:ext uri="{BB962C8B-B14F-4D97-AF65-F5344CB8AC3E}">
        <p14:creationId xmlns:p14="http://schemas.microsoft.com/office/powerpoint/2010/main" val="703807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44538896"/>
              </p:ext>
            </p:extLst>
          </p:nvPr>
        </p:nvGraphicFramePr>
        <p:xfrm>
          <a:off x="466725" y="476250"/>
          <a:ext cx="8439150" cy="4324350"/>
        </p:xfrm>
        <a:graphic>
          <a:graphicData uri="http://schemas.openxmlformats.org/presentationml/2006/ole">
            <mc:AlternateContent xmlns:mc="http://schemas.openxmlformats.org/markup-compatibility/2006">
              <mc:Choice xmlns:v="urn:schemas-microsoft-com:vml" Requires="v">
                <p:oleObj spid="_x0000_s10253" name="文档" r:id="rId3" imgW="8443095" imgH="4329370" progId="Word.Document.12">
                  <p:embed/>
                </p:oleObj>
              </mc:Choice>
              <mc:Fallback>
                <p:oleObj name="文档" r:id="rId3" imgW="8443095" imgH="4329370" progId="Word.Document.12">
                  <p:embed/>
                  <p:pic>
                    <p:nvPicPr>
                      <p:cNvPr id="0" name=""/>
                      <p:cNvPicPr/>
                      <p:nvPr/>
                    </p:nvPicPr>
                    <p:blipFill>
                      <a:blip r:embed="rId4"/>
                      <a:stretch>
                        <a:fillRect/>
                      </a:stretch>
                    </p:blipFill>
                    <p:spPr>
                      <a:xfrm>
                        <a:off x="466725" y="476250"/>
                        <a:ext cx="8439150" cy="4324350"/>
                      </a:xfrm>
                      <a:prstGeom prst="rect">
                        <a:avLst/>
                      </a:prstGeom>
                    </p:spPr>
                  </p:pic>
                </p:oleObj>
              </mc:Fallback>
            </mc:AlternateContent>
          </a:graphicData>
        </a:graphic>
      </p:graphicFrame>
    </p:spTree>
    <p:extLst>
      <p:ext uri="{BB962C8B-B14F-4D97-AF65-F5344CB8AC3E}">
        <p14:creationId xmlns:p14="http://schemas.microsoft.com/office/powerpoint/2010/main" val="893829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873723510"/>
              </p:ext>
            </p:extLst>
          </p:nvPr>
        </p:nvGraphicFramePr>
        <p:xfrm>
          <a:off x="466725" y="476250"/>
          <a:ext cx="8439150" cy="4267200"/>
        </p:xfrm>
        <a:graphic>
          <a:graphicData uri="http://schemas.openxmlformats.org/presentationml/2006/ole">
            <mc:AlternateContent xmlns:mc="http://schemas.openxmlformats.org/markup-compatibility/2006">
              <mc:Choice xmlns:v="urn:schemas-microsoft-com:vml" Requires="v">
                <p:oleObj spid="_x0000_s9234" name="文档" r:id="rId3" imgW="8443095" imgH="4277109" progId="Word.Document.12">
                  <p:embed/>
                </p:oleObj>
              </mc:Choice>
              <mc:Fallback>
                <p:oleObj name="文档" r:id="rId3" imgW="8443095" imgH="4277109" progId="Word.Document.12">
                  <p:embed/>
                  <p:pic>
                    <p:nvPicPr>
                      <p:cNvPr id="0" name=""/>
                      <p:cNvPicPr/>
                      <p:nvPr/>
                    </p:nvPicPr>
                    <p:blipFill>
                      <a:blip r:embed="rId4"/>
                      <a:stretch>
                        <a:fillRect/>
                      </a:stretch>
                    </p:blipFill>
                    <p:spPr>
                      <a:xfrm>
                        <a:off x="466725" y="476250"/>
                        <a:ext cx="8439150" cy="4267200"/>
                      </a:xfrm>
                      <a:prstGeom prst="rect">
                        <a:avLst/>
                      </a:prstGeom>
                    </p:spPr>
                  </p:pic>
                </p:oleObj>
              </mc:Fallback>
            </mc:AlternateContent>
          </a:graphicData>
        </a:graphic>
      </p:graphicFrame>
      <p:sp>
        <p:nvSpPr>
          <p:cNvPr id="8" name="TextBox 7"/>
          <p:cNvSpPr txBox="1"/>
          <p:nvPr/>
        </p:nvSpPr>
        <p:spPr>
          <a:xfrm>
            <a:off x="310617" y="3786361"/>
            <a:ext cx="8682466" cy="620426"/>
          </a:xfrm>
          <a:prstGeom prst="rect">
            <a:avLst/>
          </a:prstGeom>
          <a:noFill/>
        </p:spPr>
        <p:txBody>
          <a:bodyPr wrap="square" rtlCol="0">
            <a:spAutoFit/>
          </a:bodyPr>
          <a:lstStyle/>
          <a:p>
            <a:pPr algn="just">
              <a:lnSpc>
                <a:spcPct val="150000"/>
              </a:lnSpc>
              <a:spcAft>
                <a:spcPts val="0"/>
              </a:spcAft>
            </a:pPr>
            <a:r>
              <a:rPr lang="en-US" altLang="zh-CN" sz="2600" kern="100" dirty="0">
                <a:solidFill>
                  <a:srgbClr val="0000FF"/>
                </a:solidFill>
                <a:latin typeface="华文细黑"/>
                <a:ea typeface="华文细黑"/>
                <a:cs typeface="Times New Roman"/>
              </a:rPr>
              <a:t>注</a:t>
            </a:r>
            <a:r>
              <a:rPr lang="en-US" altLang="zh-CN" sz="2600" kern="100" dirty="0">
                <a:solidFill>
                  <a:srgbClr val="0000FF"/>
                </a:solidFill>
                <a:latin typeface="Times New Roman"/>
                <a:ea typeface="华文细黑"/>
                <a:cs typeface="Courier New"/>
              </a:rPr>
              <a:t> </a:t>
            </a:r>
            <a:r>
              <a:rPr lang="en-US" altLang="zh-CN" sz="2600" kern="100" dirty="0">
                <a:solidFill>
                  <a:srgbClr val="0000FF"/>
                </a:solidFill>
                <a:latin typeface="华文细黑"/>
                <a:ea typeface="华文细黑"/>
                <a:cs typeface="Times New Roman"/>
              </a:rPr>
              <a:t>　</a:t>
            </a:r>
            <a:r>
              <a:rPr lang="en-US" altLang="zh-CN" sz="2600" kern="100" dirty="0">
                <a:latin typeface="Times New Roman"/>
                <a:ea typeface="华文细黑"/>
                <a:cs typeface="宋体"/>
              </a:rPr>
              <a:t>①</a:t>
            </a:r>
            <a:r>
              <a:rPr lang="en-US" altLang="zh-CN" sz="2600" kern="100" dirty="0" err="1">
                <a:latin typeface="华文细黑"/>
                <a:ea typeface="华文细黑"/>
                <a:cs typeface="Times New Roman"/>
              </a:rPr>
              <a:t>主文：主持考试</a:t>
            </a:r>
            <a:r>
              <a:rPr lang="en-US" altLang="zh-CN" sz="2600" kern="100" dirty="0">
                <a:latin typeface="华文细黑"/>
                <a:ea typeface="华文细黑"/>
                <a:cs typeface="Times New Roman"/>
              </a:rPr>
              <a:t>。</a:t>
            </a:r>
            <a:r>
              <a:rPr lang="en-US" altLang="zh-CN" sz="2600" kern="100" dirty="0">
                <a:latin typeface="Times New Roman"/>
                <a:ea typeface="华文细黑"/>
                <a:cs typeface="宋体"/>
              </a:rPr>
              <a:t>②</a:t>
            </a:r>
            <a:r>
              <a:rPr lang="en-US" altLang="zh-CN" sz="2600" kern="100" dirty="0" err="1">
                <a:latin typeface="华文细黑"/>
                <a:ea typeface="华文细黑"/>
                <a:cs typeface="Times New Roman"/>
              </a:rPr>
              <a:t>镪：成串的钱</a:t>
            </a:r>
            <a:r>
              <a:rPr lang="en-US" altLang="zh-CN" sz="2600" kern="100" dirty="0" smtClean="0">
                <a:latin typeface="华文细黑"/>
                <a:ea typeface="华文细黑"/>
                <a:cs typeface="Times New Roman"/>
              </a:rPr>
              <a:t>。</a:t>
            </a:r>
            <a:endParaRPr lang="en-US" altLang="zh-CN" sz="2600" kern="100" dirty="0">
              <a:latin typeface="Times New Roman"/>
              <a:ea typeface="华文细黑"/>
              <a:cs typeface="Courier New"/>
            </a:endParaRPr>
          </a:p>
        </p:txBody>
      </p:sp>
    </p:spTree>
    <p:extLst>
      <p:ext uri="{BB962C8B-B14F-4D97-AF65-F5344CB8AC3E}">
        <p14:creationId xmlns:p14="http://schemas.microsoft.com/office/powerpoint/2010/main" val="1572544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772487032"/>
              </p:ext>
            </p:extLst>
          </p:nvPr>
        </p:nvGraphicFramePr>
        <p:xfrm>
          <a:off x="466725" y="476250"/>
          <a:ext cx="8439150" cy="3486150"/>
        </p:xfrm>
        <a:graphic>
          <a:graphicData uri="http://schemas.openxmlformats.org/presentationml/2006/ole">
            <mc:AlternateContent xmlns:mc="http://schemas.openxmlformats.org/markup-compatibility/2006">
              <mc:Choice xmlns:v="urn:schemas-microsoft-com:vml" Requires="v">
                <p:oleObj spid="_x0000_s12302" name="文档" r:id="rId3" imgW="8443095" imgH="3489951" progId="Word.Document.12">
                  <p:embed/>
                </p:oleObj>
              </mc:Choice>
              <mc:Fallback>
                <p:oleObj name="文档" r:id="rId3" imgW="8443095" imgH="3489951" progId="Word.Document.12">
                  <p:embed/>
                  <p:pic>
                    <p:nvPicPr>
                      <p:cNvPr id="0" name=""/>
                      <p:cNvPicPr/>
                      <p:nvPr/>
                    </p:nvPicPr>
                    <p:blipFill>
                      <a:blip r:embed="rId4"/>
                      <a:stretch>
                        <a:fillRect/>
                      </a:stretch>
                    </p:blipFill>
                    <p:spPr>
                      <a:xfrm>
                        <a:off x="466725" y="476250"/>
                        <a:ext cx="8439150" cy="3486150"/>
                      </a:xfrm>
                      <a:prstGeom prst="rect">
                        <a:avLst/>
                      </a:prstGeom>
                    </p:spPr>
                  </p:pic>
                </p:oleObj>
              </mc:Fallback>
            </mc:AlternateContent>
          </a:graphicData>
        </a:graphic>
      </p:graphicFrame>
      <p:sp>
        <p:nvSpPr>
          <p:cNvPr id="8" name="TextBox 7"/>
          <p:cNvSpPr txBox="1"/>
          <p:nvPr/>
        </p:nvSpPr>
        <p:spPr>
          <a:xfrm>
            <a:off x="310617" y="3786361"/>
            <a:ext cx="8682466" cy="61574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阙：空缺，空额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7865318" y="489798"/>
            <a:ext cx="425116" cy="492443"/>
          </a:xfrm>
          <a:prstGeom prst="rect">
            <a:avLst/>
          </a:prstGeom>
        </p:spPr>
        <p:txBody>
          <a:bodyPr wrap="none">
            <a:spAutoFit/>
          </a:bodyPr>
          <a:lstStyle/>
          <a:p>
            <a:r>
              <a:rPr lang="en-US" altLang="zh-CN" sz="2600" kern="100" dirty="0">
                <a:solidFill>
                  <a:srgbClr val="E46C0A"/>
                </a:solidFill>
                <a:latin typeface="Times New Roman"/>
                <a:ea typeface="华文细黑"/>
                <a:cs typeface="Courier New"/>
              </a:rPr>
              <a:t>D</a:t>
            </a:r>
            <a:endParaRPr lang="zh-CN" altLang="en-US" dirty="0"/>
          </a:p>
        </p:txBody>
      </p:sp>
    </p:spTree>
    <p:extLst>
      <p:ext uri="{BB962C8B-B14F-4D97-AF65-F5344CB8AC3E}">
        <p14:creationId xmlns:p14="http://schemas.microsoft.com/office/powerpoint/2010/main" val="151125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900" y="852707"/>
            <a:ext cx="8432556" cy="1892826"/>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en-US" altLang="zh-CN" sz="2600" kern="100" dirty="0" smtClean="0">
                <a:latin typeface="华文细黑"/>
                <a:ea typeface="华文细黑"/>
                <a:cs typeface="Times New Roman"/>
              </a:rPr>
              <a:t>该题所选词语中</a:t>
            </a:r>
            <a:r>
              <a:rPr lang="en-US" altLang="zh-CN" sz="2600" kern="100" dirty="0">
                <a:latin typeface="华文细黑"/>
                <a:ea typeface="华文细黑"/>
                <a:cs typeface="Times New Roman"/>
              </a:rPr>
              <a:t>，</a:t>
            </a:r>
            <a:r>
              <a:rPr lang="en-US" altLang="zh-CN" sz="2600" kern="100" dirty="0">
                <a:latin typeface="+mj-ea"/>
                <a:ea typeface="+mj-ea"/>
                <a:cs typeface="Times New Roman"/>
              </a:rPr>
              <a:t>“</a:t>
            </a:r>
            <a:r>
              <a:rPr lang="en-US" altLang="zh-CN" sz="2600" kern="100" dirty="0">
                <a:latin typeface="华文细黑"/>
                <a:ea typeface="华文细黑"/>
                <a:cs typeface="Times New Roman"/>
              </a:rPr>
              <a:t>属</a:t>
            </a:r>
            <a:r>
              <a:rPr lang="en-US" altLang="zh-CN" sz="2600" kern="100" dirty="0">
                <a:latin typeface="+mj-ea"/>
                <a:ea typeface="+mj-ea"/>
                <a:cs typeface="Times New Roman"/>
              </a:rPr>
              <a:t>”“</a:t>
            </a:r>
            <a:r>
              <a:rPr lang="en-US" altLang="zh-CN" sz="2600" kern="100" dirty="0">
                <a:latin typeface="华文细黑"/>
                <a:ea typeface="华文细黑"/>
                <a:cs typeface="Times New Roman"/>
              </a:rPr>
              <a:t>易</a:t>
            </a:r>
            <a:r>
              <a:rPr lang="en-US" altLang="zh-CN" sz="2600" kern="100" dirty="0">
                <a:latin typeface="+mj-ea"/>
                <a:ea typeface="+mj-ea"/>
                <a:cs typeface="Times New Roman"/>
              </a:rPr>
              <a:t>”</a:t>
            </a:r>
            <a:r>
              <a:rPr lang="en-US" altLang="zh-CN" sz="2600" kern="100" dirty="0">
                <a:latin typeface="华文细黑"/>
                <a:ea typeface="华文细黑"/>
                <a:cs typeface="Times New Roman"/>
              </a:rPr>
              <a:t>属</a:t>
            </a:r>
            <a:r>
              <a:rPr lang="en-US" altLang="zh-CN" sz="2600" kern="100" dirty="0">
                <a:latin typeface="Times New Roman"/>
                <a:ea typeface="华文细黑"/>
                <a:cs typeface="Courier New"/>
              </a:rPr>
              <a:t>120</a:t>
            </a:r>
            <a:r>
              <a:rPr lang="en-US" altLang="zh-CN" sz="2600" kern="100" dirty="0">
                <a:latin typeface="华文细黑"/>
                <a:ea typeface="华文细黑"/>
                <a:cs typeface="Times New Roman"/>
              </a:rPr>
              <a:t>个实词之中的，其余两个也较平易。</a:t>
            </a:r>
            <a:r>
              <a:rPr lang="en-US" altLang="zh-CN" sz="2600" kern="100" dirty="0">
                <a:latin typeface="Times New Roman"/>
                <a:ea typeface="华文细黑"/>
                <a:cs typeface="Courier New"/>
              </a:rPr>
              <a:t>D</a:t>
            </a:r>
            <a:r>
              <a:rPr lang="en-US" altLang="zh-CN" sz="2600" kern="100" dirty="0">
                <a:latin typeface="华文细黑"/>
                <a:ea typeface="华文细黑"/>
                <a:cs typeface="Times New Roman"/>
              </a:rPr>
              <a:t>项</a:t>
            </a:r>
            <a:r>
              <a:rPr lang="en-US" altLang="zh-CN" sz="2600" kern="100" dirty="0">
                <a:latin typeface="+mj-ea"/>
                <a:ea typeface="+mj-ea"/>
                <a:cs typeface="Times New Roman"/>
              </a:rPr>
              <a:t>“</a:t>
            </a:r>
            <a:r>
              <a:rPr lang="en-US" altLang="zh-CN" sz="2600" kern="100" dirty="0">
                <a:latin typeface="华文细黑"/>
                <a:ea typeface="华文细黑"/>
                <a:cs typeface="Times New Roman"/>
              </a:rPr>
              <a:t>阙</a:t>
            </a:r>
            <a:r>
              <a:rPr lang="en-US" altLang="zh-CN" sz="2600" kern="100" dirty="0">
                <a:latin typeface="+mj-ea"/>
                <a:ea typeface="+mj-ea"/>
                <a:cs typeface="Times New Roman"/>
              </a:rPr>
              <a:t>”</a:t>
            </a:r>
            <a:r>
              <a:rPr lang="en-US" altLang="zh-CN" sz="2600" kern="100" dirty="0">
                <a:latin typeface="华文细黑"/>
                <a:ea typeface="华文细黑"/>
                <a:cs typeface="Times New Roman"/>
              </a:rPr>
              <a:t>的释义，既不合其本义，也不合语境。该题难度不大。</a:t>
            </a:r>
            <a:endParaRPr lang="en-US" altLang="zh-CN" sz="2600" kern="100" dirty="0">
              <a:effectLst/>
              <a:latin typeface="Times New Roman"/>
              <a:ea typeface="华文细黑"/>
              <a:cs typeface="Courier New"/>
            </a:endParaRPr>
          </a:p>
        </p:txBody>
      </p:sp>
    </p:spTree>
    <p:extLst>
      <p:ext uri="{BB962C8B-B14F-4D97-AF65-F5344CB8AC3E}">
        <p14:creationId xmlns:p14="http://schemas.microsoft.com/office/powerpoint/2010/main" val="28599683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535" y="366499"/>
            <a:ext cx="8774953"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以下各组句子中，全都表明萧燧恪尽职守的一组是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燧怒曰：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初仕敢欺心耶！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官当择人，不当为人择官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有所依凭，无善状，燧皆奏罢之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若恃小康，萌骄心，非臣所知　</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官镪不满三千，燧俭以足用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为请诸朝，发太仓米振之</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①③⑤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①④⑥</a:t>
            </a:r>
            <a:r>
              <a:rPr lang="en-US" altLang="zh-CN" sz="2600" kern="100" dirty="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②③④</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②⑤⑥</a:t>
            </a:r>
            <a:endParaRPr lang="zh-CN" altLang="zh-CN" sz="1050" kern="100" dirty="0">
              <a:latin typeface="宋体"/>
              <a:cs typeface="Courier New"/>
            </a:endParaRPr>
          </a:p>
        </p:txBody>
      </p:sp>
    </p:spTree>
    <p:extLst>
      <p:ext uri="{BB962C8B-B14F-4D97-AF65-F5344CB8AC3E}">
        <p14:creationId xmlns:p14="http://schemas.microsoft.com/office/powerpoint/2010/main" val="4277682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900" y="857587"/>
            <a:ext cx="8432556" cy="3617401"/>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本题从分析人物品质的角度考查筛选信息的能力。</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是说明萧燧品性正直，其时他并未担任主考官，故不能表明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恪尽职守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是说明萧燧从政节俭，并非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恪尽职守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是说明萧燧体恤百姓，并非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恪尽职守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②③④</a:t>
            </a:r>
            <a:r>
              <a:rPr lang="zh-CN" altLang="zh-CN" sz="2600" kern="100" dirty="0">
                <a:latin typeface="Times New Roman"/>
                <a:ea typeface="华文细黑"/>
                <a:cs typeface="Times New Roman"/>
              </a:rPr>
              <a:t>都表明萧燧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恪尽职守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C</a:t>
            </a:r>
            <a:endParaRPr lang="zh-CN" altLang="zh-CN" sz="1050" kern="100" dirty="0">
              <a:latin typeface="宋体"/>
              <a:cs typeface="Courier New"/>
            </a:endParaRPr>
          </a:p>
        </p:txBody>
      </p:sp>
    </p:spTree>
    <p:extLst>
      <p:ext uri="{BB962C8B-B14F-4D97-AF65-F5344CB8AC3E}">
        <p14:creationId xmlns:p14="http://schemas.microsoft.com/office/powerpoint/2010/main" val="273513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427" y="41945"/>
            <a:ext cx="8774953" cy="5067798"/>
          </a:xfrm>
          <a:prstGeom prst="rect">
            <a:avLst/>
          </a:prstGeom>
          <a:noFill/>
        </p:spPr>
        <p:txBody>
          <a:bodyPr wrap="square" rtlCol="0">
            <a:spAutoFit/>
          </a:bodyPr>
          <a:lstStyle/>
          <a:p>
            <a:pPr algn="just">
              <a:lnSpc>
                <a:spcPct val="14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该题考查筛选文中信息的能力，其标准是萧燧</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恪尽职守</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恪尽职守</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首先得有</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职</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，然后才有官职的责任。其中</a:t>
            </a:r>
            <a:r>
              <a:rPr lang="en-US" altLang="zh-CN" sz="2600" kern="100" dirty="0" smtClean="0">
                <a:latin typeface="宋体"/>
                <a:ea typeface="华文细黑"/>
                <a:cs typeface="Times New Roman"/>
              </a:rPr>
              <a:t>①⑥</a:t>
            </a:r>
            <a:r>
              <a:rPr lang="zh-CN" altLang="zh-CN" sz="2600" kern="100" dirty="0" smtClean="0">
                <a:latin typeface="Times New Roman"/>
                <a:ea typeface="华文细黑"/>
                <a:cs typeface="Times New Roman"/>
              </a:rPr>
              <a:t>句错误项迷惑性大，而第</a:t>
            </a:r>
            <a:r>
              <a:rPr lang="en-US" altLang="zh-CN" sz="2600" kern="100" dirty="0" smtClean="0">
                <a:latin typeface="宋体"/>
                <a:ea typeface="华文细黑"/>
                <a:cs typeface="Times New Roman"/>
              </a:rPr>
              <a:t>②</a:t>
            </a:r>
            <a:r>
              <a:rPr lang="zh-CN" altLang="zh-CN" sz="2600" kern="100" dirty="0" smtClean="0">
                <a:latin typeface="Times New Roman"/>
                <a:ea typeface="华文细黑"/>
                <a:cs typeface="Times New Roman"/>
              </a:rPr>
              <a:t>句正确项也是一个干扰，它表面上看是萧燧的一个关于人事选官的观点，但当时他担任的是王宫大小学教授一职，在轮流回答皇帝提问时所说的观点，是在职守内回答提问的话，虽然只是一个小官，但在回答提问时，仍尽心尽职为了国家政治人事，应算</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恪尽职守</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smtClean="0">
              <a:latin typeface="宋体"/>
              <a:cs typeface="Courier New"/>
            </a:endParaRPr>
          </a:p>
          <a:p>
            <a:pPr>
              <a:lnSpc>
                <a:spcPct val="140000"/>
              </a:lnSpc>
            </a:pPr>
            <a:r>
              <a:rPr lang="zh-CN" altLang="zh-CN" sz="2600" dirty="0" smtClean="0">
                <a:latin typeface="Times New Roman"/>
                <a:ea typeface="华文细黑"/>
                <a:cs typeface="Times New Roman"/>
              </a:rPr>
              <a:t>该题难度大于</a:t>
            </a:r>
            <a:r>
              <a:rPr lang="en-US" altLang="zh-CN" sz="2600" dirty="0" smtClean="0">
                <a:latin typeface="Times New Roman"/>
                <a:ea typeface="华文细黑"/>
              </a:rPr>
              <a:t>2011</a:t>
            </a:r>
            <a:r>
              <a:rPr lang="zh-CN" altLang="zh-CN" sz="2600" dirty="0" smtClean="0">
                <a:latin typeface="Times New Roman"/>
                <a:ea typeface="华文细黑"/>
                <a:cs typeface="Times New Roman"/>
              </a:rPr>
              <a:t>年。</a:t>
            </a:r>
            <a:endParaRPr lang="zh-CN" altLang="zh-CN" sz="1050" kern="100" dirty="0">
              <a:latin typeface="宋体"/>
              <a:cs typeface="Courier New"/>
            </a:endParaRPr>
          </a:p>
        </p:txBody>
      </p:sp>
    </p:spTree>
    <p:extLst>
      <p:ext uri="{BB962C8B-B14F-4D97-AF65-F5344CB8AC3E}">
        <p14:creationId xmlns:p14="http://schemas.microsoft.com/office/powerpoint/2010/main" val="3544048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85" y="347449"/>
            <a:ext cx="8774953"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下列对原文有关内容的概括和分析，不正确的一项是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萧燧天分很高，为官不畏权贵。他自幼能文，进士及第</a:t>
            </a:r>
            <a:r>
              <a:rPr lang="zh-CN" altLang="zh-CN" sz="2600" kern="100" dirty="0" smtClean="0">
                <a:latin typeface="Times New Roman"/>
                <a:ea typeface="华文细黑"/>
                <a:cs typeface="Times New Roman"/>
              </a:rPr>
              <a:t>后</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进入</a:t>
            </a:r>
            <a:r>
              <a:rPr lang="zh-CN" altLang="zh-CN" sz="2600" kern="100" dirty="0">
                <a:latin typeface="Times New Roman"/>
                <a:ea typeface="华文细黑"/>
                <a:cs typeface="Times New Roman"/>
              </a:rPr>
              <a:t>仕途；其时秦桧当权，与其亲党密告萧，要他主持</a:t>
            </a:r>
            <a:r>
              <a:rPr lang="zh-CN" altLang="zh-CN" sz="2600" kern="100" dirty="0" smtClean="0">
                <a:latin typeface="Times New Roman"/>
                <a:ea typeface="华文细黑"/>
                <a:cs typeface="Times New Roman"/>
              </a:rPr>
              <a:t>秋</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试</a:t>
            </a:r>
            <a:r>
              <a:rPr lang="zh-CN" altLang="zh-CN" sz="2600" kern="100" dirty="0">
                <a:latin typeface="Times New Roman"/>
                <a:ea typeface="华文细黑"/>
                <a:cs typeface="Times New Roman"/>
              </a:rPr>
              <a:t>录用其子秦熺，遭到萧的拒绝。</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萧燧刚直敢言，所奏切中时弊。皇上向他征询意见，他</a:t>
            </a:r>
            <a:r>
              <a:rPr lang="zh-CN" altLang="zh-CN" sz="2600" kern="100" dirty="0" smtClean="0">
                <a:latin typeface="Times New Roman"/>
                <a:ea typeface="华文细黑"/>
                <a:cs typeface="Times New Roman"/>
              </a:rPr>
              <a:t>乘</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便</a:t>
            </a:r>
            <a:r>
              <a:rPr lang="zh-CN" altLang="zh-CN" sz="2600" kern="100" dirty="0">
                <a:latin typeface="Times New Roman"/>
                <a:ea typeface="华文细黑"/>
                <a:cs typeface="Times New Roman"/>
              </a:rPr>
              <a:t>讽劝皇上亲近君子疏远小人，亲信有功可赏赐财物却</a:t>
            </a:r>
            <a:r>
              <a:rPr lang="zh-CN" altLang="zh-CN" sz="2600" kern="100" dirty="0" smtClean="0">
                <a:latin typeface="Times New Roman"/>
                <a:ea typeface="华文细黑"/>
                <a:cs typeface="Times New Roman"/>
              </a:rPr>
              <a:t>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可</a:t>
            </a:r>
            <a:r>
              <a:rPr lang="zh-CN" altLang="zh-CN" sz="2600" kern="100" dirty="0">
                <a:latin typeface="Times New Roman"/>
                <a:ea typeface="华文细黑"/>
                <a:cs typeface="Times New Roman"/>
              </a:rPr>
              <a:t>赋予权力，得到皇上赞许采纳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481655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908" y="627534"/>
            <a:ext cx="843255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萧燧政绩卓著，受到皇上嘉勉。严州面积狭小财物匮乏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勤俭理政，以盈余填补拖欠，各地都感到宽松；</a:t>
            </a:r>
            <a:r>
              <a:rPr lang="zh-CN" altLang="zh-CN" sz="2600" kern="100" dirty="0" smtClean="0">
                <a:latin typeface="Times New Roman"/>
                <a:ea typeface="华文细黑"/>
                <a:cs typeface="Times New Roman"/>
              </a:rPr>
              <a:t>皇上</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升迁</a:t>
            </a:r>
            <a:r>
              <a:rPr lang="zh-CN" altLang="zh-CN" sz="2600" kern="100" dirty="0">
                <a:latin typeface="Times New Roman"/>
                <a:ea typeface="华文细黑"/>
                <a:cs typeface="Times New Roman"/>
              </a:rPr>
              <a:t>萧燧的职位，调他去治理婺州。</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萧燧回到朝廷，仍关注各地大事。淳熙年间，江浙</a:t>
            </a:r>
            <a:r>
              <a:rPr lang="zh-CN" altLang="zh-CN" sz="2600" kern="100" dirty="0" smtClean="0">
                <a:latin typeface="Times New Roman"/>
                <a:ea typeface="华文细黑"/>
                <a:cs typeface="Times New Roman"/>
              </a:rPr>
              <a:t>两年</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水涝</a:t>
            </a:r>
            <a:r>
              <a:rPr lang="zh-CN" altLang="zh-CN" sz="2600" kern="100" dirty="0">
                <a:latin typeface="Times New Roman"/>
                <a:ea typeface="华文细黑"/>
                <a:cs typeface="Times New Roman"/>
              </a:rPr>
              <a:t>干旱，他奏请下诏诸司协助解决，又奏言广西</a:t>
            </a:r>
            <a:r>
              <a:rPr lang="zh-CN" altLang="zh-CN" sz="2600" kern="100" dirty="0" smtClean="0">
                <a:latin typeface="Times New Roman"/>
                <a:ea typeface="华文细黑"/>
                <a:cs typeface="Times New Roman"/>
              </a:rPr>
              <a:t>百姓</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深受</a:t>
            </a:r>
            <a:r>
              <a:rPr lang="zh-CN" altLang="zh-CN" sz="2600" kern="100" dirty="0">
                <a:latin typeface="Times New Roman"/>
                <a:ea typeface="华文细黑"/>
                <a:cs typeface="Times New Roman"/>
              </a:rPr>
              <a:t>丁钱之害，建议大多得以施行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73706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63" y="248444"/>
            <a:ext cx="8856984"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一、</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阅读下面的文言文，完成文后题目。</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何</a:t>
            </a:r>
            <a:r>
              <a:rPr lang="zh-CN" altLang="zh-CN" sz="2600" dirty="0">
                <a:latin typeface="Times New Roman"/>
                <a:ea typeface="华文细黑"/>
                <a:cs typeface="Times New Roman"/>
              </a:rPr>
              <a:t>灌字仲源，开封祥符人。武选登第，为河东从事。经略使韩缜语之曰：</a:t>
            </a:r>
            <a:r>
              <a:rPr lang="en-US" altLang="zh-CN" sz="2600" dirty="0">
                <a:latin typeface="宋体"/>
                <a:ea typeface="华文细黑"/>
                <a:cs typeface="Times New Roman"/>
              </a:rPr>
              <a:t>“</a:t>
            </a:r>
            <a:r>
              <a:rPr lang="zh-CN" altLang="zh-CN" sz="2600" dirty="0">
                <a:latin typeface="Times New Roman"/>
                <a:ea typeface="华文细黑"/>
                <a:cs typeface="Times New Roman"/>
              </a:rPr>
              <a:t>君奇士也，他日当据吾坐。</a:t>
            </a:r>
            <a:r>
              <a:rPr lang="en-US" altLang="zh-CN" sz="2600" dirty="0">
                <a:latin typeface="宋体"/>
                <a:ea typeface="华文细黑"/>
                <a:cs typeface="Times New Roman"/>
              </a:rPr>
              <a:t>”</a:t>
            </a:r>
            <a:r>
              <a:rPr lang="zh-CN" altLang="zh-CN" sz="2600" dirty="0">
                <a:latin typeface="Times New Roman"/>
                <a:ea typeface="华文细黑"/>
                <a:cs typeface="Times New Roman"/>
              </a:rPr>
              <a:t>为府州、火山军巡检。辽人常越境而汲</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灌亲申画界堠，遏其来，忿而举兵犯我。灌迎高射之，发辄中，或著崖石皆没镞，敌惊以为神，逡巡敛去。后三十年，契丹萧太师与灌会，道曩事，数何巡检神</a:t>
            </a:r>
            <a:r>
              <a:rPr lang="zh-CN" altLang="en-US" sz="2600" dirty="0" smtClean="0">
                <a:latin typeface="Times New Roman"/>
                <a:ea typeface="华文细黑"/>
                <a:cs typeface="Times New Roman"/>
              </a:rPr>
              <a:t>射</a:t>
            </a:r>
            <a:r>
              <a:rPr lang="en-US" altLang="zh-CN" sz="2600" dirty="0" smtClean="0">
                <a:latin typeface="Times New Roman"/>
                <a:ea typeface="华文细黑"/>
                <a:cs typeface="Times New Roman"/>
              </a:rPr>
              <a:t>,</a:t>
            </a:r>
            <a:r>
              <a:rPr lang="zh-CN" altLang="en-US" sz="2600" dirty="0" smtClean="0">
                <a:latin typeface="Times New Roman"/>
                <a:ea typeface="华文细黑"/>
                <a:cs typeface="Times New Roman"/>
              </a:rPr>
              <a:t>灌</a:t>
            </a:r>
            <a:r>
              <a:rPr lang="zh-CN" altLang="en-US" sz="2600" dirty="0">
                <a:latin typeface="Times New Roman"/>
                <a:ea typeface="华文细黑"/>
                <a:cs typeface="Times New Roman"/>
              </a:rPr>
              <a:t>曰：</a:t>
            </a:r>
            <a:r>
              <a:rPr lang="zh-CN" altLang="en-US" sz="2600" dirty="0">
                <a:latin typeface="+mj-ea"/>
                <a:ea typeface="+mj-ea"/>
                <a:cs typeface="Times New Roman"/>
              </a:rPr>
              <a:t>“</a:t>
            </a:r>
            <a:r>
              <a:rPr lang="zh-CN" altLang="en-US" sz="2600" dirty="0">
                <a:latin typeface="Times New Roman"/>
                <a:ea typeface="华文细黑"/>
                <a:cs typeface="Times New Roman"/>
              </a:rPr>
              <a:t>即灌是也。</a:t>
            </a:r>
            <a:r>
              <a:rPr lang="zh-CN" altLang="en-US" sz="2600" dirty="0">
                <a:latin typeface="+mj-ea"/>
                <a:ea typeface="+mj-ea"/>
                <a:cs typeface="Times New Roman"/>
              </a:rPr>
              <a:t>”</a:t>
            </a:r>
            <a:r>
              <a:rPr lang="zh-CN" altLang="en-US" sz="2600" dirty="0">
                <a:latin typeface="Times New Roman"/>
                <a:ea typeface="华文细黑"/>
                <a:cs typeface="Times New Roman"/>
              </a:rPr>
              <a:t>萧矍然起拜</a:t>
            </a:r>
            <a:r>
              <a:rPr lang="zh-CN" altLang="en-US" sz="2600" dirty="0" smtClean="0">
                <a:latin typeface="Times New Roman"/>
                <a:ea typeface="华文细黑"/>
                <a:cs typeface="Times New Roman"/>
              </a:rPr>
              <a:t>。</a:t>
            </a:r>
            <a:r>
              <a:rPr lang="zh-CN" altLang="zh-CN" sz="2600" dirty="0">
                <a:latin typeface="Times New Roman"/>
                <a:ea typeface="华文细黑"/>
                <a:cs typeface="Times New Roman"/>
              </a:rPr>
              <a:t>为河东</a:t>
            </a:r>
            <a:r>
              <a:rPr lang="zh-CN" altLang="zh-CN" sz="2600" dirty="0" smtClean="0">
                <a:latin typeface="Times New Roman"/>
                <a:ea typeface="华文细黑"/>
                <a:cs typeface="Times New Roman"/>
              </a:rPr>
              <a:t>将</a:t>
            </a:r>
            <a:r>
              <a:rPr lang="en-US" altLang="zh-CN" sz="2600" dirty="0" smtClean="0">
                <a:latin typeface="Times New Roman"/>
                <a:ea typeface="华文细黑"/>
                <a:cs typeface="Times New Roman"/>
              </a:rPr>
              <a:t>,</a:t>
            </a:r>
          </a:p>
        </p:txBody>
      </p:sp>
      <p:sp>
        <p:nvSpPr>
          <p:cNvPr id="7" name="TextBox 6"/>
          <p:cNvSpPr txBox="1"/>
          <p:nvPr/>
        </p:nvSpPr>
        <p:spPr>
          <a:xfrm>
            <a:off x="4224556" y="2258213"/>
            <a:ext cx="343252" cy="620619"/>
          </a:xfrm>
          <a:prstGeom prst="rect">
            <a:avLst/>
          </a:prstGeom>
          <a:noFill/>
        </p:spPr>
        <p:txBody>
          <a:bodyPr wrap="square" rtlCol="0">
            <a:spAutoFit/>
          </a:bodyPr>
          <a:lstStyle/>
          <a:p>
            <a:pPr algn="just">
              <a:lnSpc>
                <a:spcPct val="150000"/>
              </a:lnSpc>
              <a:spcAft>
                <a:spcPts val="0"/>
              </a:spcAft>
            </a:pPr>
            <a:r>
              <a:rPr lang="en-US" altLang="zh-CN" sz="2600" b="1" dirty="0" smtClean="0">
                <a:latin typeface="Times New Roman"/>
                <a:ea typeface="华文细黑"/>
                <a:cs typeface="Times New Roman"/>
              </a:rPr>
              <a:t>·</a:t>
            </a:r>
          </a:p>
        </p:txBody>
      </p:sp>
      <p:sp>
        <p:nvSpPr>
          <p:cNvPr id="8" name="TextBox 7"/>
          <p:cNvSpPr txBox="1"/>
          <p:nvPr/>
        </p:nvSpPr>
        <p:spPr>
          <a:xfrm>
            <a:off x="2538656" y="2878832"/>
            <a:ext cx="343252" cy="620619"/>
          </a:xfrm>
          <a:prstGeom prst="rect">
            <a:avLst/>
          </a:prstGeom>
          <a:noFill/>
        </p:spPr>
        <p:txBody>
          <a:bodyPr wrap="square" rtlCol="0">
            <a:spAutoFit/>
          </a:bodyPr>
          <a:lstStyle/>
          <a:p>
            <a:pPr algn="just">
              <a:lnSpc>
                <a:spcPct val="150000"/>
              </a:lnSpc>
              <a:spcAft>
                <a:spcPts val="0"/>
              </a:spcAft>
            </a:pPr>
            <a:r>
              <a:rPr lang="en-US" altLang="zh-CN" sz="2600" b="1" dirty="0" smtClean="0">
                <a:latin typeface="Times New Roman"/>
                <a:ea typeface="华文细黑"/>
                <a:cs typeface="Times New Roman"/>
              </a:rPr>
              <a:t>·</a:t>
            </a:r>
          </a:p>
        </p:txBody>
      </p:sp>
      <p:sp>
        <p:nvSpPr>
          <p:cNvPr id="9" name="TextBox 8"/>
          <p:cNvSpPr txBox="1"/>
          <p:nvPr/>
        </p:nvSpPr>
        <p:spPr>
          <a:xfrm>
            <a:off x="8162875" y="3472824"/>
            <a:ext cx="343252" cy="620619"/>
          </a:xfrm>
          <a:prstGeom prst="rect">
            <a:avLst/>
          </a:prstGeom>
          <a:noFill/>
        </p:spPr>
        <p:txBody>
          <a:bodyPr wrap="square" rtlCol="0">
            <a:spAutoFit/>
          </a:bodyPr>
          <a:lstStyle/>
          <a:p>
            <a:pPr algn="just">
              <a:lnSpc>
                <a:spcPct val="150000"/>
              </a:lnSpc>
              <a:spcAft>
                <a:spcPts val="0"/>
              </a:spcAft>
            </a:pPr>
            <a:r>
              <a:rPr lang="en-US" altLang="zh-CN" sz="2600" b="1" dirty="0" smtClean="0">
                <a:latin typeface="Times New Roman"/>
                <a:ea typeface="华文细黑"/>
                <a:cs typeface="Times New Roman"/>
              </a:rPr>
              <a:t>·</a:t>
            </a:r>
          </a:p>
        </p:txBody>
      </p:sp>
      <p:sp>
        <p:nvSpPr>
          <p:cNvPr id="10" name="TextBox 9"/>
          <p:cNvSpPr txBox="1"/>
          <p:nvPr/>
        </p:nvSpPr>
        <p:spPr>
          <a:xfrm>
            <a:off x="2188141" y="3454896"/>
            <a:ext cx="343252" cy="620619"/>
          </a:xfrm>
          <a:prstGeom prst="rect">
            <a:avLst/>
          </a:prstGeom>
          <a:noFill/>
        </p:spPr>
        <p:txBody>
          <a:bodyPr wrap="square" rtlCol="0">
            <a:spAutoFit/>
          </a:bodyPr>
          <a:lstStyle/>
          <a:p>
            <a:pPr algn="just">
              <a:lnSpc>
                <a:spcPct val="150000"/>
              </a:lnSpc>
              <a:spcAft>
                <a:spcPts val="0"/>
              </a:spcAft>
            </a:pPr>
            <a:r>
              <a:rPr lang="en-US" altLang="zh-CN" sz="2600" b="1" dirty="0" smtClean="0">
                <a:latin typeface="Times New Roman"/>
                <a:ea typeface="华文细黑"/>
                <a:cs typeface="Times New Roman"/>
              </a:rPr>
              <a:t>·</a:t>
            </a: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908" y="627534"/>
            <a:ext cx="8432556" cy="241707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本题从张冠李戴的角度设误考查对文章内容的把握。原文中密告萧燧秋试会担任主考官的只是秦桧的亲信党羽，秦桧没有亲自参与。</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项表述不当。</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a:t>
            </a:r>
            <a:endParaRPr lang="zh-CN" altLang="zh-CN" sz="1050" kern="100" dirty="0">
              <a:effectLst/>
              <a:latin typeface="宋体"/>
              <a:cs typeface="Courier New"/>
            </a:endParaRPr>
          </a:p>
        </p:txBody>
      </p:sp>
    </p:spTree>
    <p:extLst>
      <p:ext uri="{BB962C8B-B14F-4D97-AF65-F5344CB8AC3E}">
        <p14:creationId xmlns:p14="http://schemas.microsoft.com/office/powerpoint/2010/main" val="130353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908" y="1103015"/>
            <a:ext cx="8432556" cy="1216743"/>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该题在命题思路和模式上与</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年相同，只是</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项在分析部分细节时复述与原文不一致</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326431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908" y="462607"/>
            <a:ext cx="843255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把文中画横线的句子翻译成现代汉语。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今贤否杂糅，风俗浇浮，兵未强，财未裕，宜卧薪尝胆以图内治。</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燧谓：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东西异路，不当与，然安忍于旧治坐视？</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___________________________________________</a:t>
            </a:r>
            <a:endParaRPr lang="zh-CN" altLang="zh-CN" sz="1050" kern="100" dirty="0">
              <a:latin typeface="宋体"/>
              <a:cs typeface="Courier New"/>
            </a:endParaRPr>
          </a:p>
        </p:txBody>
      </p:sp>
    </p:spTree>
    <p:extLst>
      <p:ext uri="{BB962C8B-B14F-4D97-AF65-F5344CB8AC3E}">
        <p14:creationId xmlns:p14="http://schemas.microsoft.com/office/powerpoint/2010/main" val="11494301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18284"/>
            <a:ext cx="8432556" cy="421673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本题涉及一词多义、重点虚词、词类活用、古今异义及省略句。</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均为词类活用，形容词用作名词，译为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有德才的人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无德才的人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浇浮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同义连用，意为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轻薄、轻浮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是表顺承关系的连词，相当于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，指治理得好，可以译为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安定，太平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指东部、西部；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古今异义，这里是古代的行政单位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90142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5378"/>
            <a:ext cx="8432556" cy="4893647"/>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，给，后面省略宾语</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之</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，指粮食；</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安</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，疑问代词，哪里；</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治</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，治理，管理，这里活用为名词，所管辖地区</a:t>
            </a:r>
            <a:r>
              <a:rPr lang="zh-CN" altLang="zh-CN" sz="2600" kern="100" dirty="0" smtClean="0">
                <a:solidFill>
                  <a:prstClr val="black"/>
                </a:solidFill>
                <a:latin typeface="Times New Roman"/>
                <a:ea typeface="华文细黑"/>
                <a:cs typeface="Times New Roman"/>
              </a:rPr>
              <a:t>。</a:t>
            </a:r>
            <a:endParaRPr lang="en-US" altLang="zh-CN" sz="2600" kern="100" dirty="0">
              <a:solidFill>
                <a:schemeClr val="accent6">
                  <a:lumMod val="75000"/>
                </a:schemeClr>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如今有德才和无德才的人混杂一道，风俗浇薄虚浮，兵力不强大，财力不充裕，应当卧薪尝胆以求国内安定太平。</a:t>
            </a:r>
            <a:endParaRPr lang="zh-CN" altLang="zh-CN" sz="260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萧燧说：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东部、西部不属同路，按说不该给粮食，但我哪能忍心对原管辖地区不管不问呢？</a:t>
            </a:r>
            <a:r>
              <a:rPr lang="en-US" altLang="zh-CN" sz="2600" kern="100" dirty="0" smtClean="0">
                <a:solidFill>
                  <a:srgbClr val="E46C0A"/>
                </a:solidFill>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1509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781" y="473993"/>
            <a:ext cx="8602051" cy="4293483"/>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与</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年相比，该题翻译难度加大。第</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属形容词活用为名词；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是考生最易译错的一个词；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浇浮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则是一个疑难词语；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卧薪尝胆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这个成语要不要翻译，对于考生来说都是个小难题。第</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是个古今异义词，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是个动词，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坐视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需意译。不论有多难，结合语境翻译，多方推断才是解决之道。</a:t>
            </a:r>
            <a:endParaRPr lang="zh-CN" altLang="zh-CN" sz="1050" kern="100" dirty="0">
              <a:effectLst/>
              <a:latin typeface="宋体"/>
              <a:cs typeface="Courier New"/>
            </a:endParaRPr>
          </a:p>
        </p:txBody>
      </p:sp>
    </p:spTree>
    <p:extLst>
      <p:ext uri="{BB962C8B-B14F-4D97-AF65-F5344CB8AC3E}">
        <p14:creationId xmlns:p14="http://schemas.microsoft.com/office/powerpoint/2010/main" val="3071761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057703330"/>
              </p:ext>
            </p:extLst>
          </p:nvPr>
        </p:nvGraphicFramePr>
        <p:xfrm>
          <a:off x="386011" y="248444"/>
          <a:ext cx="8367712" cy="4175125"/>
        </p:xfrm>
        <a:graphic>
          <a:graphicData uri="http://schemas.openxmlformats.org/presentationml/2006/ole">
            <mc:AlternateContent xmlns:mc="http://schemas.openxmlformats.org/markup-compatibility/2006">
              <mc:Choice xmlns:v="urn:schemas-microsoft-com:vml" Requires="v">
                <p:oleObj spid="_x0000_s13327" name="文档" r:id="rId3" imgW="8367161" imgH="4174390" progId="Word.Document.12">
                  <p:embed/>
                </p:oleObj>
              </mc:Choice>
              <mc:Fallback>
                <p:oleObj name="文档" r:id="rId3" imgW="8367161" imgH="4174390" progId="Word.Document.12">
                  <p:embed/>
                  <p:pic>
                    <p:nvPicPr>
                      <p:cNvPr id="0" name=""/>
                      <p:cNvPicPr/>
                      <p:nvPr/>
                    </p:nvPicPr>
                    <p:blipFill>
                      <a:blip r:embed="rId4"/>
                      <a:stretch>
                        <a:fillRect/>
                      </a:stretch>
                    </p:blipFill>
                    <p:spPr>
                      <a:xfrm>
                        <a:off x="386011" y="248444"/>
                        <a:ext cx="8367712" cy="4175125"/>
                      </a:xfrm>
                      <a:prstGeom prst="rect">
                        <a:avLst/>
                      </a:prstGeom>
                    </p:spPr>
                  </p:pic>
                </p:oleObj>
              </mc:Fallback>
            </mc:AlternateContent>
          </a:graphicData>
        </a:graphic>
      </p:graphicFrame>
      <p:sp>
        <p:nvSpPr>
          <p:cNvPr id="10" name="矩形 9"/>
          <p:cNvSpPr/>
          <p:nvPr/>
        </p:nvSpPr>
        <p:spPr>
          <a:xfrm>
            <a:off x="299145" y="4136876"/>
            <a:ext cx="4572000" cy="615746"/>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治：治理得好。</a:t>
            </a:r>
            <a:endParaRPr lang="zh-CN" altLang="zh-CN" sz="2600" kern="100" dirty="0">
              <a:effectLst/>
              <a:latin typeface="宋体"/>
              <a:cs typeface="Courier New"/>
            </a:endParaRPr>
          </a:p>
        </p:txBody>
      </p:sp>
      <p:sp>
        <p:nvSpPr>
          <p:cNvPr id="12" name="矩形 11"/>
          <p:cNvSpPr/>
          <p:nvPr/>
        </p:nvSpPr>
        <p:spPr>
          <a:xfrm>
            <a:off x="7778452" y="824508"/>
            <a:ext cx="425116" cy="616579"/>
          </a:xfrm>
          <a:prstGeom prst="rect">
            <a:avLst/>
          </a:prstGeom>
        </p:spPr>
        <p:txBody>
          <a:bodyPr wrap="none">
            <a:spAutoFit/>
          </a:bodyPr>
          <a:lstStyle/>
          <a:p>
            <a:pPr lvl="0" algn="just">
              <a:lnSpc>
                <a:spcPct val="150000"/>
              </a:lnSpc>
            </a:pPr>
            <a:r>
              <a:rPr lang="en-US" altLang="zh-CN" sz="2600" kern="100" dirty="0" smtClean="0">
                <a:solidFill>
                  <a:srgbClr val="E46C0A"/>
                </a:solidFill>
                <a:latin typeface="Times New Roman"/>
                <a:ea typeface="华文细黑"/>
                <a:cs typeface="Courier New"/>
              </a:rPr>
              <a:t>D</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418980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linds(horizontal)">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21725778"/>
              </p:ext>
            </p:extLst>
          </p:nvPr>
        </p:nvGraphicFramePr>
        <p:xfrm>
          <a:off x="455613" y="555526"/>
          <a:ext cx="8329612" cy="3527425"/>
        </p:xfrm>
        <a:graphic>
          <a:graphicData uri="http://schemas.openxmlformats.org/presentationml/2006/ole">
            <mc:AlternateContent xmlns:mc="http://schemas.openxmlformats.org/markup-compatibility/2006">
              <mc:Choice xmlns:v="urn:schemas-microsoft-com:vml" Requires="v">
                <p:oleObj spid="_x0000_s14350" name="文档" r:id="rId3" imgW="8329014" imgH="3528156" progId="Word.Document.12">
                  <p:embed/>
                </p:oleObj>
              </mc:Choice>
              <mc:Fallback>
                <p:oleObj name="文档" r:id="rId3" imgW="8329014" imgH="3528156" progId="Word.Document.12">
                  <p:embed/>
                  <p:pic>
                    <p:nvPicPr>
                      <p:cNvPr id="0" name=""/>
                      <p:cNvPicPr/>
                      <p:nvPr/>
                    </p:nvPicPr>
                    <p:blipFill>
                      <a:blip r:embed="rId4"/>
                      <a:stretch>
                        <a:fillRect/>
                      </a:stretch>
                    </p:blipFill>
                    <p:spPr>
                      <a:xfrm>
                        <a:off x="455613" y="555526"/>
                        <a:ext cx="8329612" cy="3527425"/>
                      </a:xfrm>
                      <a:prstGeom prst="rect">
                        <a:avLst/>
                      </a:prstGeom>
                    </p:spPr>
                  </p:pic>
                </p:oleObj>
              </mc:Fallback>
            </mc:AlternateContent>
          </a:graphicData>
        </a:graphic>
      </p:graphicFrame>
      <p:sp>
        <p:nvSpPr>
          <p:cNvPr id="5" name="矩形 4"/>
          <p:cNvSpPr/>
          <p:nvPr/>
        </p:nvSpPr>
        <p:spPr>
          <a:xfrm>
            <a:off x="366961" y="3900220"/>
            <a:ext cx="4572000" cy="615746"/>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再：两次。</a:t>
            </a:r>
            <a:endParaRPr lang="zh-CN" altLang="zh-CN" sz="2600" kern="100" dirty="0">
              <a:effectLst/>
              <a:latin typeface="宋体"/>
              <a:cs typeface="Courier New"/>
            </a:endParaRPr>
          </a:p>
        </p:txBody>
      </p:sp>
      <p:sp>
        <p:nvSpPr>
          <p:cNvPr id="7" name="矩形 6"/>
          <p:cNvSpPr/>
          <p:nvPr/>
        </p:nvSpPr>
        <p:spPr>
          <a:xfrm>
            <a:off x="7891300" y="443003"/>
            <a:ext cx="425116" cy="616579"/>
          </a:xfrm>
          <a:prstGeom prst="rect">
            <a:avLst/>
          </a:prstGeom>
        </p:spPr>
        <p:txBody>
          <a:bodyPr wrap="none">
            <a:spAutoFit/>
          </a:bodyPr>
          <a:lstStyle/>
          <a:p>
            <a:pPr lvl="0" algn="just">
              <a:lnSpc>
                <a:spcPct val="150000"/>
              </a:lnSpc>
            </a:pPr>
            <a:r>
              <a:rPr lang="en-US" altLang="zh-CN" sz="2600" kern="100" dirty="0" smtClean="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06377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335" y="126375"/>
            <a:ext cx="8774953" cy="4893647"/>
          </a:xfrm>
          <a:prstGeom prst="rect">
            <a:avLst/>
          </a:prstGeom>
          <a:noFill/>
        </p:spPr>
        <p:txBody>
          <a:bodyPr wrap="square" rtlCol="0">
            <a:spAutoFit/>
          </a:bodyPr>
          <a:lstStyle/>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萧</a:t>
            </a:r>
            <a:r>
              <a:rPr lang="zh-CN" altLang="zh-CN" sz="2600" dirty="0">
                <a:latin typeface="Times New Roman"/>
                <a:ea typeface="华文细黑"/>
                <a:cs typeface="Times New Roman"/>
              </a:rPr>
              <a:t>燧，字照邻，临江郡军地人。萧燧幼时才能出众，很小就能写文章。绍兴十八年，考中进士。授官平江府观察推官。当时秦桧当权，他的亲信党羽秘密地告诉萧燧，秋试时一定会调他到漕台考场担任主考官，萧燧追问原因，那人说：</a:t>
            </a:r>
            <a:r>
              <a:rPr lang="en-US" altLang="zh-CN" sz="2600" dirty="0">
                <a:latin typeface="宋体"/>
                <a:ea typeface="华文细黑"/>
                <a:cs typeface="Times New Roman"/>
              </a:rPr>
              <a:t>“</a:t>
            </a:r>
            <a:r>
              <a:rPr lang="zh-CN" altLang="zh-CN" sz="2600" dirty="0">
                <a:latin typeface="Times New Roman"/>
                <a:ea typeface="华文细黑"/>
                <a:cs typeface="Times New Roman"/>
              </a:rPr>
              <a:t>丞相有儿子要参加考试，想把这件事托付给您。</a:t>
            </a:r>
            <a:r>
              <a:rPr lang="en-US" altLang="zh-CN" sz="2600" dirty="0">
                <a:latin typeface="宋体"/>
                <a:ea typeface="华文细黑"/>
                <a:cs typeface="Times New Roman"/>
              </a:rPr>
              <a:t>”</a:t>
            </a:r>
            <a:r>
              <a:rPr lang="zh-CN" altLang="zh-CN" sz="2600" dirty="0">
                <a:latin typeface="Times New Roman"/>
                <a:ea typeface="华文细黑"/>
                <a:cs typeface="Times New Roman"/>
              </a:rPr>
              <a:t>萧燧愤怒地说：</a:t>
            </a:r>
            <a:r>
              <a:rPr lang="en-US" altLang="zh-CN" sz="2600" dirty="0">
                <a:latin typeface="宋体"/>
                <a:ea typeface="华文细黑"/>
                <a:cs typeface="Times New Roman"/>
              </a:rPr>
              <a:t>“</a:t>
            </a:r>
            <a:r>
              <a:rPr lang="zh-CN" altLang="zh-CN" sz="2600" dirty="0">
                <a:latin typeface="Times New Roman"/>
                <a:ea typeface="华文细黑"/>
                <a:cs typeface="Times New Roman"/>
              </a:rPr>
              <a:t>刚刚入仕怎么能做昧良心的事情！</a:t>
            </a:r>
            <a:r>
              <a:rPr lang="en-US" altLang="zh-CN" sz="2600" dirty="0">
                <a:latin typeface="宋体"/>
                <a:ea typeface="华文细黑"/>
                <a:cs typeface="Times New Roman"/>
              </a:rPr>
              <a:t>”</a:t>
            </a:r>
            <a:r>
              <a:rPr lang="zh-CN" altLang="zh-CN" sz="2600" dirty="0">
                <a:latin typeface="Times New Roman"/>
                <a:ea typeface="华文细黑"/>
                <a:cs typeface="Times New Roman"/>
              </a:rPr>
              <a:t>秦桧怀恨在心。不久</a:t>
            </a:r>
            <a:r>
              <a:rPr lang="en-US" altLang="zh-CN" sz="2600" dirty="0">
                <a:latin typeface="Times New Roman"/>
                <a:ea typeface="华文细黑"/>
              </a:rPr>
              <a:t>(</a:t>
            </a:r>
            <a:r>
              <a:rPr lang="zh-CN" altLang="zh-CN" sz="2600" dirty="0" smtClean="0">
                <a:latin typeface="Times New Roman"/>
                <a:ea typeface="华文细黑"/>
                <a:cs typeface="Times New Roman"/>
              </a:rPr>
              <a:t>萧</a:t>
            </a:r>
            <a:r>
              <a:rPr lang="zh-CN" altLang="zh-CN" sz="2600" dirty="0">
                <a:latin typeface="Times New Roman"/>
                <a:ea typeface="华文细黑"/>
                <a:cs typeface="Times New Roman"/>
              </a:rPr>
              <a:t>燧</a:t>
            </a:r>
            <a:r>
              <a:rPr lang="en-US" altLang="zh-CN" sz="2600" dirty="0">
                <a:latin typeface="Times New Roman"/>
                <a:ea typeface="华文细黑"/>
              </a:rPr>
              <a:t>)</a:t>
            </a:r>
            <a:r>
              <a:rPr lang="zh-CN" altLang="zh-CN" sz="2600" dirty="0">
                <a:latin typeface="Times New Roman"/>
                <a:ea typeface="华文细黑"/>
                <a:cs typeface="Times New Roman"/>
              </a:rPr>
              <a:t>受命到秀州</a:t>
            </a:r>
            <a:r>
              <a:rPr lang="zh-CN" altLang="zh-CN" sz="2600" dirty="0" smtClean="0">
                <a:latin typeface="Times New Roman"/>
                <a:ea typeface="华文细黑"/>
                <a:cs typeface="Times New Roman"/>
              </a:rPr>
              <a:t>，</a:t>
            </a:r>
            <a:r>
              <a:rPr lang="zh-CN" altLang="zh-CN" sz="2600" dirty="0">
                <a:solidFill>
                  <a:prstClr val="black"/>
                </a:solidFill>
                <a:latin typeface="Times New Roman"/>
                <a:ea typeface="华文细黑"/>
                <a:cs typeface="Times New Roman"/>
              </a:rPr>
              <a:t>到那里后发现名额已经满了</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3016741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725" y="292507"/>
            <a:ext cx="8688072" cy="4511491"/>
          </a:xfrm>
          <a:prstGeom prst="rect">
            <a:avLst/>
          </a:prstGeom>
          <a:noFill/>
        </p:spPr>
        <p:txBody>
          <a:bodyPr wrap="square" rtlCol="0">
            <a:spAutoFit/>
          </a:bodyPr>
          <a:lstStyle/>
          <a:p>
            <a:pPr algn="just">
              <a:lnSpc>
                <a:spcPct val="140000"/>
              </a:lnSpc>
              <a:spcAft>
                <a:spcPts val="0"/>
              </a:spcAft>
            </a:pPr>
            <a:r>
              <a:rPr lang="zh-CN" altLang="zh-CN" sz="2600" dirty="0">
                <a:latin typeface="Times New Roman"/>
                <a:ea typeface="华文细黑"/>
                <a:cs typeface="Times New Roman"/>
              </a:rPr>
              <a:t>就从考官中换一名到漕台考场去主持考试，秦</a:t>
            </a:r>
            <a:r>
              <a:rPr lang="zh-CN" altLang="zh-CN" sz="2600" dirty="0">
                <a:latin typeface="Times New Roman"/>
                <a:ea typeface="华文细黑"/>
                <a:cs typeface="宋体"/>
              </a:rPr>
              <a:t>熺</a:t>
            </a:r>
            <a:r>
              <a:rPr lang="zh-CN" altLang="zh-CN" sz="2600" dirty="0">
                <a:latin typeface="楷体_GB2312"/>
                <a:ea typeface="华文细黑"/>
                <a:cs typeface="楷体_GB2312"/>
              </a:rPr>
              <a:t>果然考中前列。宋孝宗初年，授官诸王宫大小学教授。轮流应对皇帝的提问时，阐述了</a:t>
            </a:r>
            <a:r>
              <a:rPr lang="en-US" altLang="zh-CN" sz="2600" dirty="0">
                <a:latin typeface="宋体"/>
                <a:ea typeface="华文细黑"/>
                <a:cs typeface="Times New Roman"/>
              </a:rPr>
              <a:t>“</a:t>
            </a:r>
            <a:r>
              <a:rPr lang="zh-CN" altLang="zh-CN" sz="2600" dirty="0">
                <a:latin typeface="Times New Roman"/>
                <a:ea typeface="华文细黑"/>
                <a:cs typeface="Times New Roman"/>
              </a:rPr>
              <a:t>官职应当选择合适的人，而不应当因人选官</a:t>
            </a:r>
            <a:r>
              <a:rPr lang="en-US" altLang="zh-CN" sz="2600" dirty="0">
                <a:latin typeface="宋体"/>
                <a:ea typeface="华文细黑"/>
                <a:cs typeface="Times New Roman"/>
              </a:rPr>
              <a:t>”</a:t>
            </a:r>
            <a:r>
              <a:rPr lang="zh-CN" altLang="zh-CN" sz="2600" dirty="0">
                <a:latin typeface="Times New Roman"/>
                <a:ea typeface="华文细黑"/>
                <a:cs typeface="Times New Roman"/>
              </a:rPr>
              <a:t>的观点。皇帝很高兴，作《用人论》赏赐给大臣们。淳熙二年，升任起居郎。在此以前，监察御史一职空缺，朝中官员议论萧燧很合适，因为没有在郡县中任职的经历</a:t>
            </a:r>
            <a:r>
              <a:rPr lang="en-US" altLang="zh-CN" sz="2600" dirty="0">
                <a:latin typeface="Times New Roman"/>
                <a:ea typeface="华文细黑"/>
              </a:rPr>
              <a:t>(</a:t>
            </a:r>
            <a:r>
              <a:rPr lang="zh-CN" altLang="zh-CN" sz="2600" dirty="0">
                <a:latin typeface="Times New Roman"/>
                <a:ea typeface="华文细黑"/>
                <a:cs typeface="Times New Roman"/>
              </a:rPr>
              <a:t>而作罢</a:t>
            </a:r>
            <a:r>
              <a:rPr lang="en-US" altLang="zh-CN" sz="2600" dirty="0">
                <a:latin typeface="Times New Roman"/>
                <a:ea typeface="华文细黑"/>
              </a:rPr>
              <a:t>)</a:t>
            </a:r>
            <a:r>
              <a:rPr lang="zh-CN" altLang="zh-CN" sz="2600" dirty="0">
                <a:latin typeface="Times New Roman"/>
                <a:ea typeface="华文细黑"/>
                <a:cs typeface="Times New Roman"/>
              </a:rPr>
              <a:t>，于是授官左司谏。当时宦官甘</a:t>
            </a:r>
            <a:r>
              <a:rPr lang="zh-CN" altLang="zh-CN" sz="2600" dirty="0">
                <a:latin typeface="Times New Roman"/>
                <a:ea typeface="华文细黑"/>
                <a:cs typeface="宋体"/>
              </a:rPr>
              <a:t>昪</a:t>
            </a:r>
            <a:r>
              <a:rPr lang="zh-CN" altLang="zh-CN" sz="2600" dirty="0">
                <a:latin typeface="楷体_GB2312"/>
                <a:ea typeface="华文细黑"/>
                <a:cs typeface="楷体_GB2312"/>
              </a:rPr>
              <a:t>的门客胡与可、都承旨王</a:t>
            </a:r>
            <a:r>
              <a:rPr lang="zh-CN" altLang="zh-CN" sz="2600" dirty="0">
                <a:latin typeface="Times New Roman"/>
                <a:ea typeface="华文细黑"/>
                <a:cs typeface="宋体"/>
              </a:rPr>
              <a:t>抃</a:t>
            </a:r>
            <a:r>
              <a:rPr lang="zh-CN" altLang="zh-CN" sz="2600" dirty="0">
                <a:latin typeface="楷体_GB2312"/>
                <a:ea typeface="华文细黑"/>
                <a:cs typeface="楷体_GB2312"/>
              </a:rPr>
              <a:t>的族叔王</a:t>
            </a:r>
            <a:r>
              <a:rPr lang="zh-CN" altLang="zh-CN" sz="2600" dirty="0">
                <a:latin typeface="Times New Roman"/>
                <a:ea typeface="华文细黑"/>
                <a:cs typeface="宋体"/>
              </a:rPr>
              <a:t>秬</a:t>
            </a:r>
            <a:r>
              <a:rPr lang="zh-CN" altLang="zh-CN" sz="2600" dirty="0">
                <a:latin typeface="楷体_GB2312"/>
                <a:ea typeface="华文细黑"/>
                <a:cs typeface="楷体_GB2312"/>
              </a:rPr>
              <a:t>都奉命出使在外，有所倚仗</a:t>
            </a:r>
            <a:r>
              <a:rPr lang="zh-CN" altLang="zh-CN" sz="2600" dirty="0" smtClean="0">
                <a:latin typeface="楷体_GB2312"/>
                <a:ea typeface="华文细黑"/>
                <a:cs typeface="楷体_GB2312"/>
              </a:rPr>
              <a:t>，</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906678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734515405"/>
              </p:ext>
            </p:extLst>
          </p:nvPr>
        </p:nvGraphicFramePr>
        <p:xfrm>
          <a:off x="409575" y="466725"/>
          <a:ext cx="8410575" cy="4248150"/>
        </p:xfrm>
        <a:graphic>
          <a:graphicData uri="http://schemas.openxmlformats.org/presentationml/2006/ole">
            <mc:AlternateContent xmlns:mc="http://schemas.openxmlformats.org/markup-compatibility/2006">
              <mc:Choice xmlns:v="urn:schemas-microsoft-com:vml" Requires="v">
                <p:oleObj spid="_x0000_s2062" name="文档" r:id="rId3" imgW="8414665" imgH="4252961" progId="Word.Document.12">
                  <p:embed/>
                </p:oleObj>
              </mc:Choice>
              <mc:Fallback>
                <p:oleObj name="文档" r:id="rId3" imgW="8414665" imgH="4252961" progId="Word.Document.12">
                  <p:embed/>
                  <p:pic>
                    <p:nvPicPr>
                      <p:cNvPr id="0" name=""/>
                      <p:cNvPicPr/>
                      <p:nvPr/>
                    </p:nvPicPr>
                    <p:blipFill>
                      <a:blip r:embed="rId4"/>
                      <a:stretch>
                        <a:fillRect/>
                      </a:stretch>
                    </p:blipFill>
                    <p:spPr>
                      <a:xfrm>
                        <a:off x="409575" y="466725"/>
                        <a:ext cx="8410575" cy="4248150"/>
                      </a:xfrm>
                      <a:prstGeom prst="rect">
                        <a:avLst/>
                      </a:prstGeom>
                    </p:spPr>
                  </p:pic>
                </p:oleObj>
              </mc:Fallback>
            </mc:AlternateContent>
          </a:graphicData>
        </a:graphic>
      </p:graphicFrame>
    </p:spTree>
    <p:extLst>
      <p:ext uri="{BB962C8B-B14F-4D97-AF65-F5344CB8AC3E}">
        <p14:creationId xmlns:p14="http://schemas.microsoft.com/office/powerpoint/2010/main" val="16231831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908" y="184056"/>
            <a:ext cx="8432556" cy="4580741"/>
          </a:xfrm>
          <a:prstGeom prst="rect">
            <a:avLst/>
          </a:prstGeom>
          <a:noFill/>
        </p:spPr>
        <p:txBody>
          <a:bodyPr wrap="square" rtlCol="0">
            <a:spAutoFit/>
          </a:bodyPr>
          <a:lstStyle/>
          <a:p>
            <a:pPr algn="just">
              <a:lnSpc>
                <a:spcPts val="5000"/>
              </a:lnSpc>
              <a:spcAft>
                <a:spcPts val="0"/>
              </a:spcAft>
            </a:pPr>
            <a:r>
              <a:rPr lang="zh-CN" altLang="zh-CN" sz="2600" dirty="0">
                <a:solidFill>
                  <a:prstClr val="black"/>
                </a:solidFill>
                <a:latin typeface="楷体_GB2312"/>
                <a:ea typeface="华文细黑"/>
                <a:cs typeface="楷体_GB2312"/>
              </a:rPr>
              <a:t>做下许多坏事</a:t>
            </a:r>
            <a:r>
              <a:rPr lang="zh-CN" altLang="zh-CN" sz="2600" dirty="0" smtClean="0">
                <a:solidFill>
                  <a:prstClr val="black"/>
                </a:solidFill>
                <a:latin typeface="楷体_GB2312"/>
                <a:ea typeface="华文细黑"/>
                <a:cs typeface="楷体_GB2312"/>
              </a:rPr>
              <a:t>，</a:t>
            </a:r>
            <a:r>
              <a:rPr lang="zh-CN" altLang="zh-CN" sz="2600" dirty="0">
                <a:latin typeface="楷体_GB2312"/>
                <a:ea typeface="华文细黑"/>
                <a:cs typeface="楷体_GB2312"/>
              </a:rPr>
              <a:t>萧燧都上奏罢免了他们。当时朝中再次商议继续进攻、扩大战果的事情，皇帝拿这件事来问萧燧，萧燧回答说：</a:t>
            </a:r>
            <a:r>
              <a:rPr lang="en-US" altLang="zh-CN" sz="2600" dirty="0">
                <a:latin typeface="宋体"/>
                <a:ea typeface="华文细黑"/>
                <a:cs typeface="Times New Roman"/>
              </a:rPr>
              <a:t>“</a:t>
            </a:r>
            <a:r>
              <a:rPr lang="zh-CN" altLang="zh-CN" sz="2600" dirty="0">
                <a:latin typeface="Times New Roman"/>
                <a:ea typeface="华文细黑"/>
                <a:cs typeface="Times New Roman"/>
              </a:rPr>
              <a:t>如今有德才和无德才的人混杂一道，风俗浇薄虚浮，兵力不强大，财力不充裕，应当卧薪尝胆以求国内安定太平。如果自恃国内稍微安定，萌生骄纵之心，</a:t>
            </a:r>
            <a:r>
              <a:rPr lang="en-US" altLang="zh-CN" sz="2600" dirty="0">
                <a:latin typeface="Times New Roman"/>
                <a:ea typeface="华文细黑"/>
              </a:rPr>
              <a:t>(</a:t>
            </a:r>
            <a:r>
              <a:rPr lang="zh-CN" altLang="zh-CN" sz="2600" dirty="0">
                <a:latin typeface="Times New Roman"/>
                <a:ea typeface="华文细黑"/>
                <a:cs typeface="Times New Roman"/>
              </a:rPr>
              <a:t>结果</a:t>
            </a:r>
            <a:r>
              <a:rPr lang="en-US" altLang="zh-CN" sz="2600" dirty="0">
                <a:latin typeface="Times New Roman"/>
                <a:ea typeface="华文细黑"/>
              </a:rPr>
              <a:t>)</a:t>
            </a:r>
            <a:r>
              <a:rPr lang="zh-CN" altLang="zh-CN" sz="2600" dirty="0">
                <a:latin typeface="Times New Roman"/>
                <a:ea typeface="华文细黑"/>
                <a:cs typeface="Times New Roman"/>
              </a:rPr>
              <a:t>不是我所能知道的。</a:t>
            </a:r>
            <a:r>
              <a:rPr lang="en-US" altLang="zh-CN" sz="2600" dirty="0">
                <a:latin typeface="宋体"/>
                <a:ea typeface="华文细黑"/>
                <a:cs typeface="Times New Roman"/>
              </a:rPr>
              <a:t>”</a:t>
            </a:r>
            <a:r>
              <a:rPr lang="zh-CN" altLang="zh-CN" sz="2600" dirty="0">
                <a:latin typeface="Times New Roman"/>
                <a:ea typeface="华文细黑"/>
                <a:cs typeface="Times New Roman"/>
              </a:rPr>
              <a:t>皇帝说：</a:t>
            </a:r>
            <a:r>
              <a:rPr lang="en-US" altLang="zh-CN" sz="2600" dirty="0">
                <a:latin typeface="宋体"/>
                <a:ea typeface="华文细黑"/>
                <a:cs typeface="Times New Roman"/>
              </a:rPr>
              <a:t>“</a:t>
            </a:r>
            <a:r>
              <a:rPr lang="zh-CN" altLang="zh-CN" sz="2600" dirty="0">
                <a:latin typeface="Times New Roman"/>
                <a:ea typeface="华文细黑"/>
                <a:cs typeface="Times New Roman"/>
              </a:rPr>
              <a:t>真是忠言啊！</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于是劝谏皇帝匡正法纪，采纳直言</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亲近君子，</a:t>
            </a:r>
            <a:endParaRPr lang="zh-CN" altLang="zh-CN" sz="2600" kern="100" dirty="0">
              <a:latin typeface="宋体"/>
              <a:cs typeface="Courier New"/>
            </a:endParaRPr>
          </a:p>
        </p:txBody>
      </p:sp>
    </p:spTree>
    <p:extLst>
      <p:ext uri="{BB962C8B-B14F-4D97-AF65-F5344CB8AC3E}">
        <p14:creationId xmlns:p14="http://schemas.microsoft.com/office/powerpoint/2010/main" val="13836381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003" y="176436"/>
            <a:ext cx="8516882" cy="4580741"/>
          </a:xfrm>
          <a:prstGeom prst="rect">
            <a:avLst/>
          </a:prstGeom>
          <a:noFill/>
        </p:spPr>
        <p:txBody>
          <a:bodyPr wrap="square" rtlCol="0">
            <a:spAutoFit/>
          </a:bodyPr>
          <a:lstStyle/>
          <a:p>
            <a:pPr algn="just">
              <a:lnSpc>
                <a:spcPts val="5000"/>
              </a:lnSpc>
              <a:spcAft>
                <a:spcPts val="0"/>
              </a:spcAft>
            </a:pPr>
            <a:r>
              <a:rPr lang="zh-CN" altLang="zh-CN" sz="2600" dirty="0">
                <a:latin typeface="Times New Roman"/>
                <a:ea typeface="华文细黑"/>
                <a:cs typeface="Times New Roman"/>
              </a:rPr>
              <a:t>疏远小人；亲信有了功劳可以赏赐财物，却不能赋予权力。皇上都赞许采纳了这些建议。</a:t>
            </a:r>
            <a:r>
              <a:rPr lang="en-US" altLang="zh-CN" sz="2600" dirty="0">
                <a:latin typeface="Times New Roman"/>
                <a:ea typeface="华文细黑"/>
              </a:rPr>
              <a:t>(</a:t>
            </a:r>
            <a:r>
              <a:rPr lang="zh-CN" altLang="zh-CN" sz="2600" dirty="0">
                <a:latin typeface="Times New Roman"/>
                <a:ea typeface="华文细黑"/>
                <a:cs typeface="Times New Roman"/>
              </a:rPr>
              <a:t>萧燧</a:t>
            </a:r>
            <a:r>
              <a:rPr lang="en-US" altLang="zh-CN" sz="2600" dirty="0">
                <a:latin typeface="Times New Roman"/>
                <a:ea typeface="华文细黑"/>
              </a:rPr>
              <a:t>)</a:t>
            </a:r>
            <a:r>
              <a:rPr lang="zh-CN" altLang="zh-CN" sz="2600" dirty="0">
                <a:latin typeface="Times New Roman"/>
                <a:ea typeface="华文细黑"/>
                <a:cs typeface="Times New Roman"/>
              </a:rPr>
              <a:t>出任严州知州。严州面积狭小财物匮乏，萧燧刚刚到任时，官钱不到三千贯。他勤俭理政来满足开支。两年之间，以盈余填补拖欠，各地都感到宽松。皇上正吝惜官职，没有功绩不肯授予职位，</a:t>
            </a:r>
            <a:r>
              <a:rPr lang="en-US" altLang="zh-CN" sz="2600" dirty="0">
                <a:latin typeface="Times New Roman"/>
                <a:ea typeface="华文细黑"/>
              </a:rPr>
              <a:t>(</a:t>
            </a:r>
            <a:r>
              <a:rPr lang="zh-CN" altLang="zh-CN" sz="2600" dirty="0">
                <a:latin typeface="Times New Roman"/>
                <a:ea typeface="华文细黑"/>
                <a:cs typeface="Times New Roman"/>
              </a:rPr>
              <a:t>却仍然</a:t>
            </a:r>
            <a:r>
              <a:rPr lang="en-US" altLang="zh-CN" sz="2600" dirty="0">
                <a:latin typeface="Times New Roman"/>
                <a:ea typeface="华文细黑"/>
              </a:rPr>
              <a:t>)</a:t>
            </a:r>
            <a:r>
              <a:rPr lang="zh-CN" altLang="zh-CN" sz="2600" dirty="0">
                <a:latin typeface="Times New Roman"/>
                <a:ea typeface="华文细黑"/>
                <a:cs typeface="Times New Roman"/>
              </a:rPr>
              <a:t>下诏萧燧治理郡县有功，授官敷文阁待制，调任婺州知州。</a:t>
            </a:r>
            <a:r>
              <a:rPr lang="en-US" altLang="zh-CN" sz="2600" dirty="0">
                <a:latin typeface="Times New Roman"/>
                <a:ea typeface="华文细黑"/>
              </a:rPr>
              <a:t>(</a:t>
            </a:r>
            <a:r>
              <a:rPr lang="zh-CN" altLang="zh-CN" sz="2600" dirty="0">
                <a:latin typeface="Times New Roman"/>
                <a:ea typeface="华文细黑"/>
                <a:cs typeface="Times New Roman"/>
              </a:rPr>
              <a:t>离任时</a:t>
            </a:r>
            <a:r>
              <a:rPr lang="en-US" altLang="zh-CN" sz="2600" dirty="0">
                <a:latin typeface="Times New Roman"/>
                <a:ea typeface="华文细黑"/>
              </a:rPr>
              <a:t>)</a:t>
            </a:r>
            <a:r>
              <a:rPr lang="zh-CN" altLang="zh-CN" sz="2600" dirty="0">
                <a:latin typeface="Times New Roman"/>
                <a:ea typeface="华文细黑"/>
                <a:cs typeface="Times New Roman"/>
              </a:rPr>
              <a:t>严州父老拦住道路，几乎不能行走</a:t>
            </a:r>
            <a:r>
              <a:rPr lang="zh-CN" altLang="zh-CN"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855053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908" y="194572"/>
            <a:ext cx="8432556" cy="4638001"/>
          </a:xfrm>
          <a:prstGeom prst="rect">
            <a:avLst/>
          </a:prstGeom>
          <a:noFill/>
        </p:spPr>
        <p:txBody>
          <a:bodyPr wrap="square" rtlCol="0">
            <a:spAutoFit/>
          </a:bodyPr>
          <a:lstStyle/>
          <a:p>
            <a:pPr algn="just">
              <a:lnSpc>
                <a:spcPts val="4500"/>
              </a:lnSpc>
              <a:spcAft>
                <a:spcPts val="0"/>
              </a:spcAft>
            </a:pPr>
            <a:r>
              <a:rPr lang="zh-CN" altLang="zh-CN" sz="2600" dirty="0">
                <a:solidFill>
                  <a:prstClr val="black"/>
                </a:solidFill>
                <a:latin typeface="Times New Roman"/>
                <a:ea typeface="华文细黑"/>
                <a:cs typeface="Times New Roman"/>
              </a:rPr>
              <a:t>送出州境的百姓有上千人</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婺州与严州邻近，当地人熟知萧燧的法规教令，所以无需费力而州内治理得很好。当时天大旱，浙西常平司请求将粮食运到严州，萧燧说：</a:t>
            </a:r>
            <a:r>
              <a:rPr lang="en-US" altLang="zh-CN" sz="2600" dirty="0">
                <a:latin typeface="宋体"/>
                <a:ea typeface="华文细黑"/>
                <a:cs typeface="Times New Roman"/>
              </a:rPr>
              <a:t>“</a:t>
            </a:r>
            <a:r>
              <a:rPr lang="zh-CN" altLang="zh-CN" sz="2600" dirty="0">
                <a:latin typeface="Times New Roman"/>
                <a:ea typeface="华文细黑"/>
                <a:cs typeface="Times New Roman"/>
              </a:rPr>
              <a:t>东部、西部不属同路，按说不该给粮食，但我哪能忍心对原管辖地区不管不问呢？</a:t>
            </a:r>
            <a:r>
              <a:rPr lang="en-US" altLang="zh-CN" sz="2600" dirty="0">
                <a:latin typeface="宋体"/>
                <a:ea typeface="华文细黑"/>
                <a:cs typeface="Times New Roman"/>
              </a:rPr>
              <a:t>”</a:t>
            </a:r>
            <a:r>
              <a:rPr lang="zh-CN" altLang="zh-CN" sz="2600" dirty="0">
                <a:latin typeface="Times New Roman"/>
                <a:ea typeface="华文细黑"/>
                <a:cs typeface="Times New Roman"/>
              </a:rPr>
              <a:t>为这件事向朝廷请示，打开太仓取米赈济灾民。淳熙八年，</a:t>
            </a:r>
            <a:r>
              <a:rPr lang="en-US" altLang="zh-CN" sz="2600" dirty="0">
                <a:latin typeface="Times New Roman"/>
                <a:ea typeface="华文细黑"/>
              </a:rPr>
              <a:t>(</a:t>
            </a:r>
            <a:r>
              <a:rPr lang="zh-CN" altLang="zh-CN" sz="2600" dirty="0">
                <a:latin typeface="Times New Roman"/>
                <a:ea typeface="华文细黑"/>
                <a:cs typeface="Times New Roman"/>
              </a:rPr>
              <a:t>萧燧</a:t>
            </a:r>
            <a:r>
              <a:rPr lang="en-US" altLang="zh-CN" sz="2600" dirty="0">
                <a:latin typeface="Times New Roman"/>
                <a:ea typeface="华文细黑"/>
              </a:rPr>
              <a:t>)</a:t>
            </a:r>
            <a:r>
              <a:rPr lang="zh-CN" altLang="zh-CN" sz="2600" dirty="0">
                <a:latin typeface="Times New Roman"/>
                <a:ea typeface="华文细黑"/>
                <a:cs typeface="Times New Roman"/>
              </a:rPr>
              <a:t>被召回朝廷，进言说：</a:t>
            </a:r>
            <a:r>
              <a:rPr lang="en-US" altLang="zh-CN" sz="2600" dirty="0">
                <a:latin typeface="宋体"/>
                <a:ea typeface="华文细黑"/>
                <a:cs typeface="Times New Roman"/>
              </a:rPr>
              <a:t>“</a:t>
            </a:r>
            <a:r>
              <a:rPr lang="zh-CN" altLang="zh-CN" sz="2600" dirty="0">
                <a:latin typeface="Times New Roman"/>
                <a:ea typeface="华文细黑"/>
                <a:cs typeface="Times New Roman"/>
              </a:rPr>
              <a:t>江、浙连续两年蒙受旱涝灾害，希望能下诏要求臣民上书言事，仍旧让各部门协助解决郡县赋税</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2519439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908" y="803583"/>
            <a:ext cx="8432556" cy="2416239"/>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不要只是督促催缴。</a:t>
            </a:r>
            <a:r>
              <a:rPr lang="en-US" altLang="zh-CN" sz="2600" dirty="0" smtClean="0">
                <a:solidFill>
                  <a:prstClr val="black"/>
                </a:solidFill>
                <a:latin typeface="宋体"/>
                <a:ea typeface="华文细黑"/>
                <a:cs typeface="Times New Roman"/>
              </a:rPr>
              <a:t>”</a:t>
            </a:r>
            <a:r>
              <a:rPr lang="zh-CN" altLang="zh-CN" sz="2600" kern="100" dirty="0">
                <a:latin typeface="Times New Roman"/>
                <a:ea typeface="华文细黑"/>
                <a:cs typeface="Times New Roman"/>
              </a:rPr>
              <a:t>淳熙十年，上书奏言广西各州郡百姓深受丁钱之害。建议大多得以施行。各种盛大的庆祝典礼时朝廷的恩泽，丁钱得以减半，也是从萧燧开始实行。绍熙四年去世，享年七十七岁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564785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29791075"/>
              </p:ext>
            </p:extLst>
          </p:nvPr>
        </p:nvGraphicFramePr>
        <p:xfrm>
          <a:off x="247650" y="342900"/>
          <a:ext cx="8505825" cy="4467225"/>
        </p:xfrm>
        <a:graphic>
          <a:graphicData uri="http://schemas.openxmlformats.org/presentationml/2006/ole">
            <mc:AlternateContent xmlns:mc="http://schemas.openxmlformats.org/markup-compatibility/2006">
              <mc:Choice xmlns:v="urn:schemas-microsoft-com:vml" Requires="v">
                <p:oleObj spid="_x0000_s16398" name="文档" r:id="rId3" imgW="8510033" imgH="4477143" progId="Word.Document.12">
                  <p:embed/>
                </p:oleObj>
              </mc:Choice>
              <mc:Fallback>
                <p:oleObj name="文档" r:id="rId3" imgW="8510033" imgH="4477143" progId="Word.Document.12">
                  <p:embed/>
                  <p:pic>
                    <p:nvPicPr>
                      <p:cNvPr id="0" name=""/>
                      <p:cNvPicPr/>
                      <p:nvPr/>
                    </p:nvPicPr>
                    <p:blipFill>
                      <a:blip r:embed="rId4"/>
                      <a:stretch>
                        <a:fillRect/>
                      </a:stretch>
                    </p:blipFill>
                    <p:spPr>
                      <a:xfrm>
                        <a:off x="247650" y="342900"/>
                        <a:ext cx="8505825" cy="4467225"/>
                      </a:xfrm>
                      <a:prstGeom prst="rect">
                        <a:avLst/>
                      </a:prstGeom>
                    </p:spPr>
                  </p:pic>
                </p:oleObj>
              </mc:Fallback>
            </mc:AlternateContent>
          </a:graphicData>
        </a:graphic>
      </p:graphicFrame>
    </p:spTree>
    <p:extLst>
      <p:ext uri="{BB962C8B-B14F-4D97-AF65-F5344CB8AC3E}">
        <p14:creationId xmlns:p14="http://schemas.microsoft.com/office/powerpoint/2010/main" val="28925560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32539851"/>
              </p:ext>
            </p:extLst>
          </p:nvPr>
        </p:nvGraphicFramePr>
        <p:xfrm>
          <a:off x="247650" y="342900"/>
          <a:ext cx="8505825" cy="4486275"/>
        </p:xfrm>
        <a:graphic>
          <a:graphicData uri="http://schemas.openxmlformats.org/presentationml/2006/ole">
            <mc:AlternateContent xmlns:mc="http://schemas.openxmlformats.org/markup-compatibility/2006">
              <mc:Choice xmlns:v="urn:schemas-microsoft-com:vml" Requires="v">
                <p:oleObj spid="_x0000_s17422" name="文档" r:id="rId3" imgW="8510033" imgH="4491559" progId="Word.Document.12">
                  <p:embed/>
                </p:oleObj>
              </mc:Choice>
              <mc:Fallback>
                <p:oleObj name="文档" r:id="rId3" imgW="8510033" imgH="4491559" progId="Word.Document.12">
                  <p:embed/>
                  <p:pic>
                    <p:nvPicPr>
                      <p:cNvPr id="0" name=""/>
                      <p:cNvPicPr/>
                      <p:nvPr/>
                    </p:nvPicPr>
                    <p:blipFill>
                      <a:blip r:embed="rId4"/>
                      <a:stretch>
                        <a:fillRect/>
                      </a:stretch>
                    </p:blipFill>
                    <p:spPr>
                      <a:xfrm>
                        <a:off x="247650" y="342900"/>
                        <a:ext cx="8505825" cy="4486275"/>
                      </a:xfrm>
                      <a:prstGeom prst="rect">
                        <a:avLst/>
                      </a:prstGeom>
                    </p:spPr>
                  </p:pic>
                </p:oleObj>
              </mc:Fallback>
            </mc:AlternateContent>
          </a:graphicData>
        </a:graphic>
      </p:graphicFrame>
      <p:pic>
        <p:nvPicPr>
          <p:cNvPr id="3" name="图片 2" descr="\\杨绘绘\f\杨绘绘\幻灯片原文件\一轮语文（全国）\1BC楷.TIF"/>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45868" y="4014192"/>
            <a:ext cx="370205" cy="352425"/>
          </a:xfrm>
          <a:prstGeom prst="rect">
            <a:avLst/>
          </a:prstGeom>
          <a:noFill/>
          <a:ln>
            <a:noFill/>
          </a:ln>
        </p:spPr>
      </p:pic>
    </p:spTree>
    <p:extLst>
      <p:ext uri="{BB962C8B-B14F-4D97-AF65-F5344CB8AC3E}">
        <p14:creationId xmlns:p14="http://schemas.microsoft.com/office/powerpoint/2010/main" val="20030700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78153244"/>
              </p:ext>
            </p:extLst>
          </p:nvPr>
        </p:nvGraphicFramePr>
        <p:xfrm>
          <a:off x="238125" y="342900"/>
          <a:ext cx="8505825" cy="4486275"/>
        </p:xfrm>
        <a:graphic>
          <a:graphicData uri="http://schemas.openxmlformats.org/presentationml/2006/ole">
            <mc:AlternateContent xmlns:mc="http://schemas.openxmlformats.org/markup-compatibility/2006">
              <mc:Choice xmlns:v="urn:schemas-microsoft-com:vml" Requires="v">
                <p:oleObj spid="_x0000_s18446" name="文档" r:id="rId3" imgW="8510033" imgH="4496245" progId="Word.Document.12">
                  <p:embed/>
                </p:oleObj>
              </mc:Choice>
              <mc:Fallback>
                <p:oleObj name="文档" r:id="rId3" imgW="8510033" imgH="4496245" progId="Word.Document.12">
                  <p:embed/>
                  <p:pic>
                    <p:nvPicPr>
                      <p:cNvPr id="0" name=""/>
                      <p:cNvPicPr/>
                      <p:nvPr/>
                    </p:nvPicPr>
                    <p:blipFill>
                      <a:blip r:embed="rId4"/>
                      <a:stretch>
                        <a:fillRect/>
                      </a:stretch>
                    </p:blipFill>
                    <p:spPr>
                      <a:xfrm>
                        <a:off x="238125" y="342900"/>
                        <a:ext cx="8505825" cy="4486275"/>
                      </a:xfrm>
                      <a:prstGeom prst="rect">
                        <a:avLst/>
                      </a:prstGeom>
                    </p:spPr>
                  </p:pic>
                </p:oleObj>
              </mc:Fallback>
            </mc:AlternateContent>
          </a:graphicData>
        </a:graphic>
      </p:graphicFrame>
      <p:pic>
        <p:nvPicPr>
          <p:cNvPr id="3" name="图片 2" descr="\\杨绘绘\f\杨绘绘\幻灯片原文件\一轮语文（全国）\1BC楷.TIF"/>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7016" y="940326"/>
            <a:ext cx="352425" cy="335280"/>
          </a:xfrm>
          <a:prstGeom prst="rect">
            <a:avLst/>
          </a:prstGeom>
          <a:noFill/>
          <a:ln>
            <a:noFill/>
          </a:ln>
        </p:spPr>
      </p:pic>
      <p:pic>
        <p:nvPicPr>
          <p:cNvPr id="4" name="图片 3" descr="\\杨绘绘\f\杨绘绘\幻灯片原文件\一轮语文（全国）\1BC楷.TIF"/>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4816" y="959376"/>
            <a:ext cx="352425" cy="335280"/>
          </a:xfrm>
          <a:prstGeom prst="rect">
            <a:avLst/>
          </a:prstGeom>
          <a:noFill/>
          <a:ln>
            <a:noFill/>
          </a:ln>
        </p:spPr>
      </p:pic>
      <p:pic>
        <p:nvPicPr>
          <p:cNvPr id="5" name="图片 4" descr="\\杨绘绘\f\杨绘绘\幻灯片原文件\一轮语文（全国）\1BC楷.TIF"/>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0387" y="949851"/>
            <a:ext cx="352425" cy="335280"/>
          </a:xfrm>
          <a:prstGeom prst="rect">
            <a:avLst/>
          </a:prstGeom>
          <a:noFill/>
          <a:ln>
            <a:noFill/>
          </a:ln>
        </p:spPr>
      </p:pic>
    </p:spTree>
    <p:extLst>
      <p:ext uri="{BB962C8B-B14F-4D97-AF65-F5344CB8AC3E}">
        <p14:creationId xmlns:p14="http://schemas.microsoft.com/office/powerpoint/2010/main" val="34402478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13754034"/>
              </p:ext>
            </p:extLst>
          </p:nvPr>
        </p:nvGraphicFramePr>
        <p:xfrm>
          <a:off x="247650" y="339502"/>
          <a:ext cx="8505825" cy="4467225"/>
        </p:xfrm>
        <a:graphic>
          <a:graphicData uri="http://schemas.openxmlformats.org/presentationml/2006/ole">
            <mc:AlternateContent xmlns:mc="http://schemas.openxmlformats.org/markup-compatibility/2006">
              <mc:Choice xmlns:v="urn:schemas-microsoft-com:vml" Requires="v">
                <p:oleObj spid="_x0000_s19470" name="文档" r:id="rId3" imgW="8510033" imgH="4481828" progId="Word.Document.12">
                  <p:embed/>
                </p:oleObj>
              </mc:Choice>
              <mc:Fallback>
                <p:oleObj name="文档" r:id="rId3" imgW="8510033" imgH="4481828" progId="Word.Document.12">
                  <p:embed/>
                  <p:pic>
                    <p:nvPicPr>
                      <p:cNvPr id="0" name=""/>
                      <p:cNvPicPr/>
                      <p:nvPr/>
                    </p:nvPicPr>
                    <p:blipFill>
                      <a:blip r:embed="rId4"/>
                      <a:stretch>
                        <a:fillRect/>
                      </a:stretch>
                    </p:blipFill>
                    <p:spPr>
                      <a:xfrm>
                        <a:off x="247650" y="339502"/>
                        <a:ext cx="8505825" cy="4467225"/>
                      </a:xfrm>
                      <a:prstGeom prst="rect">
                        <a:avLst/>
                      </a:prstGeom>
                    </p:spPr>
                  </p:pic>
                </p:oleObj>
              </mc:Fallback>
            </mc:AlternateContent>
          </a:graphicData>
        </a:graphic>
      </p:graphicFrame>
    </p:spTree>
    <p:extLst>
      <p:ext uri="{BB962C8B-B14F-4D97-AF65-F5344CB8AC3E}">
        <p14:creationId xmlns:p14="http://schemas.microsoft.com/office/powerpoint/2010/main" val="10364966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57303879"/>
              </p:ext>
            </p:extLst>
          </p:nvPr>
        </p:nvGraphicFramePr>
        <p:xfrm>
          <a:off x="314647" y="342900"/>
          <a:ext cx="8505825" cy="3267075"/>
        </p:xfrm>
        <a:graphic>
          <a:graphicData uri="http://schemas.openxmlformats.org/presentationml/2006/ole">
            <mc:AlternateContent xmlns:mc="http://schemas.openxmlformats.org/markup-compatibility/2006">
              <mc:Choice xmlns:v="urn:schemas-microsoft-com:vml" Requires="v">
                <p:oleObj spid="_x0000_s20492" name="文档" r:id="rId3" imgW="8510033" imgH="3377860" progId="Word.Document.12">
                  <p:embed/>
                </p:oleObj>
              </mc:Choice>
              <mc:Fallback>
                <p:oleObj name="文档" r:id="rId3" imgW="8510033" imgH="3377860" progId="Word.Document.12">
                  <p:embed/>
                  <p:pic>
                    <p:nvPicPr>
                      <p:cNvPr id="0" name=""/>
                      <p:cNvPicPr/>
                      <p:nvPr/>
                    </p:nvPicPr>
                    <p:blipFill>
                      <a:blip r:embed="rId4"/>
                      <a:stretch>
                        <a:fillRect/>
                      </a:stretch>
                    </p:blipFill>
                    <p:spPr>
                      <a:xfrm>
                        <a:off x="314647" y="342900"/>
                        <a:ext cx="8505825" cy="3267075"/>
                      </a:xfrm>
                      <a:prstGeom prst="rect">
                        <a:avLst/>
                      </a:prstGeom>
                    </p:spPr>
                  </p:pic>
                </p:oleObj>
              </mc:Fallback>
            </mc:AlternateContent>
          </a:graphicData>
        </a:graphic>
      </p:graphicFrame>
      <p:sp>
        <p:nvSpPr>
          <p:cNvPr id="4" name="矩形 3"/>
          <p:cNvSpPr/>
          <p:nvPr/>
        </p:nvSpPr>
        <p:spPr>
          <a:xfrm>
            <a:off x="319336" y="3581922"/>
            <a:ext cx="4572000" cy="61574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昧：违背，糊涂</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6" name="矩形 5"/>
          <p:cNvSpPr/>
          <p:nvPr/>
        </p:nvSpPr>
        <p:spPr>
          <a:xfrm>
            <a:off x="7730827" y="339502"/>
            <a:ext cx="407484" cy="492443"/>
          </a:xfrm>
          <a:prstGeom prst="rect">
            <a:avLst/>
          </a:prstGeom>
        </p:spPr>
        <p:txBody>
          <a:bodyPr wrap="none">
            <a:spAutoFit/>
          </a:bodyPr>
          <a:lstStyle/>
          <a:p>
            <a:r>
              <a:rPr lang="en-US" altLang="zh-CN" sz="2600" kern="100" dirty="0">
                <a:solidFill>
                  <a:srgbClr val="E46C0A"/>
                </a:solidFill>
                <a:latin typeface="Times New Roman"/>
                <a:ea typeface="华文细黑"/>
                <a:cs typeface="Courier New"/>
              </a:rPr>
              <a:t>C</a:t>
            </a:r>
            <a:endParaRPr lang="zh-CN" altLang="en-US" dirty="0"/>
          </a:p>
        </p:txBody>
      </p:sp>
    </p:spTree>
    <p:extLst>
      <p:ext uri="{BB962C8B-B14F-4D97-AF65-F5344CB8AC3E}">
        <p14:creationId xmlns:p14="http://schemas.microsoft.com/office/powerpoint/2010/main" val="343865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763" y="886991"/>
            <a:ext cx="8432556" cy="1892826"/>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en-US" altLang="zh-CN" sz="2600" kern="100" dirty="0" smtClean="0">
                <a:solidFill>
                  <a:srgbClr val="E36C0A"/>
                </a:solidFill>
                <a:latin typeface="Times New Roman"/>
                <a:ea typeface="华文细黑"/>
                <a:cs typeface="Times New Roman"/>
              </a:rPr>
              <a:t> </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题考查考生对文言实词的理解。四个词语中，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属</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年考查过，其余三个虽不常用，但只要使用代入法排除，还是能选准答案的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418396" y="4333850"/>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5" name="矩形 4"/>
          <p:cNvSpPr/>
          <p:nvPr/>
        </p:nvSpPr>
        <p:spPr>
          <a:xfrm>
            <a:off x="1726930" y="4349090"/>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6" name="矩形 5"/>
          <p:cNvSpPr/>
          <p:nvPr/>
        </p:nvSpPr>
        <p:spPr>
          <a:xfrm>
            <a:off x="7986856" y="4349090"/>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Tree>
    <p:extLst>
      <p:ext uri="{BB962C8B-B14F-4D97-AF65-F5344CB8AC3E}">
        <p14:creationId xmlns:p14="http://schemas.microsoft.com/office/powerpoint/2010/main" val="4015355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848646816"/>
              </p:ext>
            </p:extLst>
          </p:nvPr>
        </p:nvGraphicFramePr>
        <p:xfrm>
          <a:off x="409575" y="466725"/>
          <a:ext cx="8410575" cy="4248150"/>
        </p:xfrm>
        <a:graphic>
          <a:graphicData uri="http://schemas.openxmlformats.org/presentationml/2006/ole">
            <mc:AlternateContent xmlns:mc="http://schemas.openxmlformats.org/markup-compatibility/2006">
              <mc:Choice xmlns:v="urn:schemas-microsoft-com:vml" Requires="v">
                <p:oleObj spid="_x0000_s3086" name="文档" r:id="rId3" imgW="8414665" imgH="4258007" progId="Word.Document.12">
                  <p:embed/>
                </p:oleObj>
              </mc:Choice>
              <mc:Fallback>
                <p:oleObj name="文档" r:id="rId3" imgW="8414665" imgH="4258007" progId="Word.Document.12">
                  <p:embed/>
                  <p:pic>
                    <p:nvPicPr>
                      <p:cNvPr id="0" name=""/>
                      <p:cNvPicPr/>
                      <p:nvPr/>
                    </p:nvPicPr>
                    <p:blipFill>
                      <a:blip r:embed="rId4"/>
                      <a:stretch>
                        <a:fillRect/>
                      </a:stretch>
                    </p:blipFill>
                    <p:spPr>
                      <a:xfrm>
                        <a:off x="409575" y="466725"/>
                        <a:ext cx="8410575" cy="4248150"/>
                      </a:xfrm>
                      <a:prstGeom prst="rect">
                        <a:avLst/>
                      </a:prstGeom>
                    </p:spPr>
                  </p:pic>
                </p:oleObj>
              </mc:Fallback>
            </mc:AlternateContent>
          </a:graphicData>
        </a:graphic>
      </p:graphicFrame>
    </p:spTree>
    <p:extLst>
      <p:ext uri="{BB962C8B-B14F-4D97-AF65-F5344CB8AC3E}">
        <p14:creationId xmlns:p14="http://schemas.microsoft.com/office/powerpoint/2010/main" val="20961298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840" y="279915"/>
            <a:ext cx="8862703"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以下各组句子中，全都表明李揆深受朝廷器重的一组是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献书阙下，诏中书试文章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自此颇承恩遇，遂蒙大用</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遂制罢羽林之请</a:t>
            </a:r>
            <a:r>
              <a:rPr lang="en-US" altLang="zh-CN" sz="2600" kern="100" dirty="0">
                <a:latin typeface="Times New Roman"/>
                <a:ea typeface="华文细黑"/>
                <a:cs typeface="Courier New"/>
              </a:rPr>
              <a:t>  </a:t>
            </a: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后累年，揆量移歙州</a:t>
            </a:r>
            <a:r>
              <a:rPr lang="zh-CN" altLang="zh-CN" sz="2600" kern="100" dirty="0" smtClean="0">
                <a:latin typeface="Times New Roman"/>
                <a:ea typeface="华文细黑"/>
                <a:cs typeface="Times New Roman"/>
              </a:rPr>
              <a:t>刺史</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奏为试秘书监，江淮养疾</a:t>
            </a:r>
            <a:r>
              <a:rPr lang="en-US" altLang="zh-CN" sz="2600" kern="100" dirty="0">
                <a:latin typeface="Times New Roman"/>
                <a:ea typeface="华文细黑"/>
                <a:cs typeface="Courier New"/>
              </a:rPr>
              <a:t>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入拜国子祭酒、礼部尚书</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①②⑥</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①③④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②④⑤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③⑤⑥</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第</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句是李揆遇赦得官，第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句写其被闲置</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8549852" y="411510"/>
            <a:ext cx="425116" cy="492443"/>
          </a:xfrm>
          <a:prstGeom prst="rect">
            <a:avLst/>
          </a:prstGeom>
        </p:spPr>
        <p:txBody>
          <a:bodyPr wrap="none">
            <a:spAutoFit/>
          </a:bodyPr>
          <a:lstStyle/>
          <a:p>
            <a:r>
              <a:rPr lang="en-US" altLang="zh-CN" sz="2600" kern="100" dirty="0" smtClean="0">
                <a:solidFill>
                  <a:srgbClr val="E46C0A"/>
                </a:solidFill>
                <a:latin typeface="Times New Roman"/>
                <a:ea typeface="华文细黑"/>
                <a:cs typeface="Courier New"/>
              </a:rPr>
              <a:t>A</a:t>
            </a:r>
            <a:endParaRPr lang="zh-CN" altLang="en-US" dirty="0"/>
          </a:p>
        </p:txBody>
      </p:sp>
    </p:spTree>
    <p:extLst>
      <p:ext uri="{BB962C8B-B14F-4D97-AF65-F5344CB8AC3E}">
        <p14:creationId xmlns:p14="http://schemas.microsoft.com/office/powerpoint/2010/main" val="197239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448" y="576426"/>
            <a:ext cx="8432556" cy="2492990"/>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题考查筛选信息仍采用过去常用的考查方式，筛选的标准也好理解。只是第</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量移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是个干扰词。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量移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官员被贬谪，受恩准在离京城较近的地方任职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，明显与题干要求不符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93671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400" y="231413"/>
            <a:ext cx="8774953"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下列对原文有关内容的概括和分析，不正确的一项是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李揆自幼好学，入仕后美名上闻。他出身显贵人家，</a:t>
            </a:r>
            <a:r>
              <a:rPr lang="zh-CN" altLang="zh-CN" sz="2600" kern="100" dirty="0" smtClean="0">
                <a:latin typeface="Times New Roman"/>
                <a:ea typeface="华文细黑"/>
                <a:cs typeface="Times New Roman"/>
              </a:rPr>
              <a:t>聪明</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敏捷</a:t>
            </a:r>
            <a:r>
              <a:rPr lang="zh-CN" altLang="zh-CN" sz="2600" kern="100" dirty="0">
                <a:latin typeface="Times New Roman"/>
                <a:ea typeface="华文细黑"/>
                <a:cs typeface="Times New Roman"/>
              </a:rPr>
              <a:t>，好学上进，开元末年步入仕途。他主张考查进士</a:t>
            </a:r>
            <a:r>
              <a:rPr lang="zh-CN" altLang="zh-CN" sz="2600" kern="100" dirty="0" smtClean="0">
                <a:latin typeface="Times New Roman"/>
                <a:ea typeface="华文细黑"/>
                <a:cs typeface="Times New Roman"/>
              </a:rPr>
              <a:t>务</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必</a:t>
            </a:r>
            <a:r>
              <a:rPr lang="zh-CN" altLang="zh-CN" sz="2600" kern="100" dirty="0">
                <a:latin typeface="Times New Roman"/>
                <a:ea typeface="华文细黑"/>
                <a:cs typeface="Times New Roman"/>
              </a:rPr>
              <a:t>选拔有真实才能的人，受到广泛好评。</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李揆有远见卓识，上疏得到认可。当时京城治安混乱，</a:t>
            </a:r>
            <a:r>
              <a:rPr lang="zh-CN" altLang="zh-CN" sz="2600" kern="100" dirty="0" smtClean="0">
                <a:latin typeface="Times New Roman"/>
                <a:ea typeface="华文细黑"/>
                <a:cs typeface="Times New Roman"/>
              </a:rPr>
              <a:t>盗</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贼</a:t>
            </a:r>
            <a:r>
              <a:rPr lang="zh-CN" altLang="zh-CN" sz="2600" kern="100" dirty="0">
                <a:latin typeface="Times New Roman"/>
                <a:ea typeface="华文细黑"/>
                <a:cs typeface="Times New Roman"/>
              </a:rPr>
              <a:t>杀人，李辅国请求选羽林军以备巡视。李揆引西汉</a:t>
            </a:r>
            <a:r>
              <a:rPr lang="zh-CN" altLang="zh-CN" sz="2600" kern="100" dirty="0" smtClean="0">
                <a:latin typeface="Times New Roman"/>
                <a:ea typeface="华文细黑"/>
                <a:cs typeface="Times New Roman"/>
              </a:rPr>
              <a:t>旧事</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说明</a:t>
            </a:r>
            <a:r>
              <a:rPr lang="zh-CN" altLang="zh-CN" sz="2600" kern="100" dirty="0">
                <a:latin typeface="Times New Roman"/>
                <a:ea typeface="华文细黑"/>
                <a:cs typeface="Times New Roman"/>
              </a:rPr>
              <a:t>，如羽林警夜则难以应付突然之变</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41827472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300" y="785579"/>
            <a:ext cx="8774953"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李揆汲汲于名利，深受人们非议。他在相位时，论及</a:t>
            </a:r>
            <a:r>
              <a:rPr lang="zh-CN" altLang="zh-CN" sz="2600" kern="100" dirty="0" smtClean="0">
                <a:latin typeface="Times New Roman"/>
                <a:ea typeface="华文细黑"/>
                <a:cs typeface="Times New Roman"/>
              </a:rPr>
              <a:t>大事</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头头是道</a:t>
            </a:r>
            <a:r>
              <a:rPr lang="zh-CN" altLang="zh-CN" sz="2600" kern="100" dirty="0">
                <a:latin typeface="Times New Roman"/>
                <a:ea typeface="华文细黑"/>
                <a:cs typeface="Times New Roman"/>
              </a:rPr>
              <a:t>，却热衷追名逐利。他嫉妒</a:t>
            </a:r>
            <a:r>
              <a:rPr lang="zh-CN" altLang="zh-CN" sz="2600" kern="100" dirty="0" smtClean="0">
                <a:latin typeface="Times New Roman"/>
                <a:ea typeface="华文细黑"/>
                <a:cs typeface="Times New Roman"/>
              </a:rPr>
              <a:t>吕</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地位</a:t>
            </a:r>
            <a:r>
              <a:rPr lang="zh-CN" altLang="zh-CN" sz="2600" kern="100" dirty="0">
                <a:latin typeface="Times New Roman"/>
                <a:ea typeface="华文细黑"/>
                <a:cs typeface="Times New Roman"/>
              </a:rPr>
              <a:t>超过自己</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密令</a:t>
            </a:r>
            <a:r>
              <a:rPr lang="zh-CN" altLang="zh-CN" sz="2600" kern="100" dirty="0">
                <a:latin typeface="Times New Roman"/>
                <a:ea typeface="华文细黑"/>
                <a:cs typeface="Times New Roman"/>
              </a:rPr>
              <a:t>捏造吕的过失，最后反而自食其果。</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李揆与元载交恶，仕途遭遇坎坷。他自恃门望高贵，</a:t>
            </a:r>
            <a:r>
              <a:rPr lang="zh-CN" altLang="zh-CN" sz="2600" kern="100" dirty="0" smtClean="0">
                <a:latin typeface="Times New Roman"/>
                <a:ea typeface="华文细黑"/>
                <a:cs typeface="Times New Roman"/>
              </a:rPr>
              <a:t>鄙薄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元</a:t>
            </a:r>
            <a:r>
              <a:rPr lang="zh-CN" altLang="zh-CN" sz="2600" kern="100" dirty="0">
                <a:latin typeface="Times New Roman"/>
                <a:ea typeface="华文细黑"/>
                <a:cs typeface="Times New Roman"/>
              </a:rPr>
              <a:t>载出身寒微，元怀恨在心。元登相位后，对他报复，</a:t>
            </a:r>
            <a:r>
              <a:rPr lang="zh-CN" altLang="zh-CN" sz="2600" kern="100" dirty="0" smtClean="0">
                <a:latin typeface="Times New Roman"/>
                <a:ea typeface="华文细黑"/>
                <a:cs typeface="Times New Roman"/>
              </a:rPr>
              <a:t>致</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使</a:t>
            </a:r>
            <a:r>
              <a:rPr lang="zh-CN" altLang="zh-CN" sz="2600" kern="100" dirty="0">
                <a:latin typeface="Times New Roman"/>
                <a:ea typeface="华文细黑"/>
                <a:cs typeface="Times New Roman"/>
              </a:rPr>
              <a:t>他全家衣食无着，在各州漂泊十多年</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pic>
        <p:nvPicPr>
          <p:cNvPr id="3" name="图片 2" descr="\\杨绘绘\f\杨绘绘\幻灯片原文件\一轮语文（全国）\1BC楷.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0843" y="1582688"/>
            <a:ext cx="370205" cy="352425"/>
          </a:xfrm>
          <a:prstGeom prst="rect">
            <a:avLst/>
          </a:prstGeom>
          <a:noFill/>
          <a:ln>
            <a:noFill/>
          </a:ln>
        </p:spPr>
      </p:pic>
    </p:spTree>
    <p:extLst>
      <p:ext uri="{BB962C8B-B14F-4D97-AF65-F5344CB8AC3E}">
        <p14:creationId xmlns:p14="http://schemas.microsoft.com/office/powerpoint/2010/main" val="20846812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730742"/>
            <a:ext cx="8602051" cy="249299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密令捏造吕的过失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，并不是因为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嫉妒吕</a:t>
            </a:r>
            <a:r>
              <a:rPr lang="en-US" altLang="zh-CN" sz="2600" kern="100" dirty="0">
                <a:latin typeface="宋体"/>
                <a:ea typeface="华文细黑"/>
                <a:cs typeface="宋体"/>
              </a:rPr>
              <a:t> </a:t>
            </a:r>
            <a:r>
              <a:rPr lang="en-US" altLang="zh-CN" sz="2600" kern="100" dirty="0" smtClean="0">
                <a:latin typeface="宋体"/>
                <a:ea typeface="华文细黑"/>
                <a:cs typeface="宋体"/>
              </a:rPr>
              <a:t>  </a:t>
            </a:r>
          </a:p>
          <a:p>
            <a:pPr algn="just">
              <a:lnSpc>
                <a:spcPct val="150000"/>
              </a:lnSpc>
              <a:spcAft>
                <a:spcPts val="0"/>
              </a:spcAft>
            </a:pPr>
            <a:r>
              <a:rPr lang="en-US" altLang="zh-CN" sz="2600" kern="100" dirty="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地位</a:t>
            </a:r>
            <a:r>
              <a:rPr lang="zh-CN" altLang="zh-CN" sz="2600" kern="100" dirty="0">
                <a:latin typeface="Times New Roman"/>
                <a:ea typeface="华文细黑"/>
                <a:cs typeface="Times New Roman"/>
              </a:rPr>
              <a:t>超过自己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。原文中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密令捏造</a:t>
            </a:r>
            <a:r>
              <a:rPr lang="zh-CN" altLang="zh-CN" sz="2600" kern="100" dirty="0" smtClean="0">
                <a:latin typeface="Times New Roman"/>
                <a:ea typeface="华文细黑"/>
                <a:cs typeface="Times New Roman"/>
              </a:rPr>
              <a:t>吕的</a:t>
            </a:r>
            <a:r>
              <a:rPr lang="zh-CN" altLang="zh-CN" sz="2600" kern="100" dirty="0">
                <a:latin typeface="Times New Roman"/>
                <a:ea typeface="华文细黑"/>
                <a:cs typeface="Times New Roman"/>
              </a:rPr>
              <a:t>过失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的原因是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惧其重入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C</a:t>
            </a:r>
            <a:endParaRPr lang="zh-CN" altLang="zh-CN" sz="2600" kern="100" dirty="0">
              <a:latin typeface="宋体"/>
              <a:cs typeface="Courier New"/>
            </a:endParaRPr>
          </a:p>
        </p:txBody>
      </p:sp>
      <p:pic>
        <p:nvPicPr>
          <p:cNvPr id="3" name="图片 2" descr="\\杨绘绘\f\杨绘绘\幻灯片原文件\一轮语文（全国）\1BC楷.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486" y="1525538"/>
            <a:ext cx="370205" cy="352425"/>
          </a:xfrm>
          <a:prstGeom prst="rect">
            <a:avLst/>
          </a:prstGeom>
          <a:noFill/>
          <a:ln>
            <a:noFill/>
          </a:ln>
        </p:spPr>
      </p:pic>
    </p:spTree>
    <p:extLst>
      <p:ext uri="{BB962C8B-B14F-4D97-AF65-F5344CB8AC3E}">
        <p14:creationId xmlns:p14="http://schemas.microsoft.com/office/powerpoint/2010/main" val="1763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785" y="682834"/>
            <a:ext cx="8774953" cy="1816908"/>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该题是对阅读材料相关文意的综合考查，着重在对文意内容的概括和分析上。选项设置仍与</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年相同。</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项错在后部分的分析上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315064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366" y="354360"/>
            <a:ext cx="8688072"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把文中画横线的句子翻译成现代汉语。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其兄自有时名，滞于冗官，竟不引进。</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_____________________________________________</a:t>
            </a:r>
            <a:endParaRPr lang="en-US" altLang="zh-CN" sz="1050" kern="100" dirty="0" smtClean="0">
              <a:latin typeface="宋体"/>
              <a:cs typeface="Courier New"/>
            </a:endParaRPr>
          </a:p>
          <a:p>
            <a:pPr algn="just">
              <a:lnSpc>
                <a:spcPct val="150000"/>
              </a:lnSpc>
              <a:spcAft>
                <a:spcPts val="0"/>
              </a:spcAft>
            </a:pPr>
            <a:r>
              <a:rPr lang="zh-CN" altLang="zh-CN" sz="26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名</a:t>
            </a:r>
            <a:r>
              <a:rPr lang="en-US" altLang="zh-CN" sz="2600" dirty="0">
                <a:latin typeface="宋体"/>
                <a:ea typeface="华文细黑"/>
                <a:cs typeface="Times New Roman"/>
              </a:rPr>
              <a:t>”</a:t>
            </a:r>
            <a:r>
              <a:rPr lang="zh-CN" altLang="zh-CN" sz="2600" dirty="0">
                <a:latin typeface="Times New Roman"/>
                <a:ea typeface="华文细黑"/>
                <a:cs typeface="Times New Roman"/>
              </a:rPr>
              <a:t>，声望；</a:t>
            </a:r>
            <a:r>
              <a:rPr lang="en-US" altLang="zh-CN" sz="2600" dirty="0">
                <a:latin typeface="宋体"/>
                <a:ea typeface="华文细黑"/>
                <a:cs typeface="Times New Roman"/>
              </a:rPr>
              <a:t>“</a:t>
            </a:r>
            <a:r>
              <a:rPr lang="zh-CN" altLang="zh-CN" sz="2600" dirty="0">
                <a:latin typeface="Times New Roman"/>
                <a:ea typeface="华文细黑"/>
                <a:cs typeface="Times New Roman"/>
              </a:rPr>
              <a:t>滞于冗官</a:t>
            </a:r>
            <a:r>
              <a:rPr lang="en-US" altLang="zh-CN" sz="2600" dirty="0">
                <a:latin typeface="宋体"/>
                <a:ea typeface="华文细黑"/>
                <a:cs typeface="Times New Roman"/>
              </a:rPr>
              <a:t>”</a:t>
            </a:r>
            <a:r>
              <a:rPr lang="zh-CN" altLang="zh-CN" sz="2600" dirty="0">
                <a:latin typeface="Times New Roman"/>
                <a:ea typeface="华文细黑"/>
                <a:cs typeface="Times New Roman"/>
              </a:rPr>
              <a:t>属介词短语后置，</a:t>
            </a:r>
            <a:r>
              <a:rPr lang="en-US" altLang="zh-CN" sz="2600" dirty="0">
                <a:latin typeface="宋体"/>
                <a:ea typeface="华文细黑"/>
                <a:cs typeface="Times New Roman"/>
              </a:rPr>
              <a:t>“</a:t>
            </a:r>
            <a:r>
              <a:rPr lang="zh-CN" altLang="zh-CN" sz="2600" dirty="0">
                <a:latin typeface="Times New Roman"/>
                <a:ea typeface="华文细黑"/>
                <a:cs typeface="Times New Roman"/>
              </a:rPr>
              <a:t>滞</a:t>
            </a:r>
            <a:r>
              <a:rPr lang="en-US" altLang="zh-CN" sz="2600" dirty="0">
                <a:latin typeface="宋体"/>
                <a:ea typeface="华文细黑"/>
                <a:cs typeface="Times New Roman"/>
              </a:rPr>
              <a:t>”</a:t>
            </a:r>
            <a:r>
              <a:rPr lang="zh-CN" altLang="zh-CN" sz="2600" dirty="0">
                <a:latin typeface="Times New Roman"/>
                <a:ea typeface="华文细黑"/>
                <a:cs typeface="Times New Roman"/>
              </a:rPr>
              <a:t>，停留；</a:t>
            </a:r>
            <a:r>
              <a:rPr lang="en-US" altLang="zh-CN" sz="2600" dirty="0">
                <a:latin typeface="宋体"/>
                <a:ea typeface="华文细黑"/>
                <a:cs typeface="Times New Roman"/>
              </a:rPr>
              <a:t>“</a:t>
            </a:r>
            <a:r>
              <a:rPr lang="zh-CN" altLang="zh-CN" sz="2600" dirty="0">
                <a:latin typeface="Times New Roman"/>
                <a:ea typeface="华文细黑"/>
                <a:cs typeface="Times New Roman"/>
              </a:rPr>
              <a:t>引进</a:t>
            </a:r>
            <a:r>
              <a:rPr lang="en-US" altLang="zh-CN" sz="2600" dirty="0">
                <a:latin typeface="宋体"/>
                <a:ea typeface="华文细黑"/>
                <a:cs typeface="Times New Roman"/>
              </a:rPr>
              <a:t>”</a:t>
            </a:r>
            <a:r>
              <a:rPr lang="zh-CN" altLang="zh-CN" sz="2600" dirty="0">
                <a:latin typeface="Times New Roman"/>
                <a:ea typeface="华文细黑"/>
                <a:cs typeface="Times New Roman"/>
              </a:rPr>
              <a:t>，推荐，属古今异义词</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他</a:t>
            </a:r>
            <a:r>
              <a:rPr lang="zh-CN" altLang="zh-CN" sz="2600" dirty="0">
                <a:solidFill>
                  <a:srgbClr val="E46C0A"/>
                </a:solidFill>
                <a:latin typeface="Times New Roman"/>
                <a:ea typeface="华文细黑"/>
                <a:cs typeface="Times New Roman"/>
              </a:rPr>
              <a:t>的哥哥当时本有声望，却停留在闲散官吏的位置上，李揆竟然不加推荐。</a:t>
            </a:r>
            <a:endParaRPr lang="en-US" altLang="zh-CN" sz="2600" kern="100" dirty="0" smtClean="0">
              <a:latin typeface="Times New Roman"/>
              <a:ea typeface="华文细黑"/>
              <a:cs typeface="Courier New"/>
            </a:endParaRPr>
          </a:p>
        </p:txBody>
      </p:sp>
    </p:spTree>
    <p:extLst>
      <p:ext uri="{BB962C8B-B14F-4D97-AF65-F5344CB8AC3E}">
        <p14:creationId xmlns:p14="http://schemas.microsoft.com/office/powerpoint/2010/main" val="386746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995" y="411510"/>
            <a:ext cx="8688072"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其牧守稍薄，则又移居，故其迁徙者，盖十余州焉。</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____________________________________________</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，轻视、轻慢；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迁徙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，搬迁；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，连词，就；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，代词，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的地方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则又移居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在翻译时补出主语</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当地</a:t>
            </a:r>
            <a:r>
              <a:rPr lang="zh-CN" altLang="zh-CN" sz="2600" kern="100" dirty="0">
                <a:solidFill>
                  <a:srgbClr val="E46C0A"/>
                </a:solidFill>
                <a:latin typeface="Times New Roman"/>
                <a:ea typeface="华文细黑"/>
                <a:cs typeface="Times New Roman"/>
              </a:rPr>
              <a:t>州郡长官稍有轻慢，就又迁居，所以他搬迁的地方，大约有十多个州</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7270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325" y="558716"/>
            <a:ext cx="8688072" cy="3093154"/>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该题考查句子翻译，重点放在了实词上。第</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引进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是得分点，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冗官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也不易理解。第</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迁徙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为得分点，其中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是个副词，定为得分点，凸显了在翻译中考查虚词的命题取向。</a:t>
            </a:r>
            <a:endParaRPr lang="zh-CN" altLang="zh-CN" sz="1050" kern="100" dirty="0">
              <a:effectLst/>
              <a:latin typeface="宋体"/>
              <a:cs typeface="Courier New"/>
            </a:endParaRPr>
          </a:p>
        </p:txBody>
      </p:sp>
    </p:spTree>
    <p:extLst>
      <p:ext uri="{BB962C8B-B14F-4D97-AF65-F5344CB8AC3E}">
        <p14:creationId xmlns:p14="http://schemas.microsoft.com/office/powerpoint/2010/main" val="18466111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28931004"/>
              </p:ext>
            </p:extLst>
          </p:nvPr>
        </p:nvGraphicFramePr>
        <p:xfrm>
          <a:off x="520502" y="248444"/>
          <a:ext cx="8239125" cy="4162425"/>
        </p:xfrm>
        <a:graphic>
          <a:graphicData uri="http://schemas.openxmlformats.org/presentationml/2006/ole">
            <mc:AlternateContent xmlns:mc="http://schemas.openxmlformats.org/markup-compatibility/2006">
              <mc:Choice xmlns:v="urn:schemas-microsoft-com:vml" Requires="v">
                <p:oleObj spid="_x0000_s21516" name="文档" r:id="rId3" imgW="8243363" imgH="4174390" progId="Word.Document.12">
                  <p:embed/>
                </p:oleObj>
              </mc:Choice>
              <mc:Fallback>
                <p:oleObj name="文档" r:id="rId3" imgW="8243363" imgH="4174390" progId="Word.Document.12">
                  <p:embed/>
                  <p:pic>
                    <p:nvPicPr>
                      <p:cNvPr id="0" name=""/>
                      <p:cNvPicPr/>
                      <p:nvPr/>
                    </p:nvPicPr>
                    <p:blipFill>
                      <a:blip r:embed="rId4"/>
                      <a:stretch>
                        <a:fillRect/>
                      </a:stretch>
                    </p:blipFill>
                    <p:spPr>
                      <a:xfrm>
                        <a:off x="520502" y="248444"/>
                        <a:ext cx="8239125" cy="4162425"/>
                      </a:xfrm>
                      <a:prstGeom prst="rect">
                        <a:avLst/>
                      </a:prstGeom>
                    </p:spPr>
                  </p:pic>
                </p:oleObj>
              </mc:Fallback>
            </mc:AlternateContent>
          </a:graphicData>
        </a:graphic>
      </p:graphicFrame>
      <p:pic>
        <p:nvPicPr>
          <p:cNvPr id="5" name="图片 4" descr="\\杨绘绘\f\杨绘绘\幻灯片原文件\一轮语文（全国）\諲S.TIF"/>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8534" y="3071614"/>
            <a:ext cx="314325" cy="314325"/>
          </a:xfrm>
          <a:prstGeom prst="rect">
            <a:avLst/>
          </a:prstGeom>
          <a:noFill/>
          <a:ln>
            <a:noFill/>
          </a:ln>
        </p:spPr>
      </p:pic>
      <p:sp>
        <p:nvSpPr>
          <p:cNvPr id="6" name="矩形 5"/>
          <p:cNvSpPr/>
          <p:nvPr/>
        </p:nvSpPr>
        <p:spPr>
          <a:xfrm>
            <a:off x="419919" y="4161259"/>
            <a:ext cx="4572000" cy="61574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易：看不起</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8" name="矩形 7"/>
          <p:cNvSpPr/>
          <p:nvPr/>
        </p:nvSpPr>
        <p:spPr>
          <a:xfrm>
            <a:off x="7943117" y="783993"/>
            <a:ext cx="425116" cy="616579"/>
          </a:xfrm>
          <a:prstGeom prst="rect">
            <a:avLst/>
          </a:prstGeom>
        </p:spPr>
        <p:txBody>
          <a:bodyPr wrap="none">
            <a:spAutoFit/>
          </a:bodyPr>
          <a:lstStyle/>
          <a:p>
            <a:pPr lvl="0" algn="just">
              <a:lnSpc>
                <a:spcPct val="150000"/>
              </a:lnSpc>
            </a:pPr>
            <a:r>
              <a:rPr lang="en-US" altLang="zh-CN" sz="2600" kern="100" dirty="0" smtClean="0">
                <a:solidFill>
                  <a:srgbClr val="E46C0A"/>
                </a:solidFill>
                <a:latin typeface="Times New Roman"/>
                <a:ea typeface="华文细黑"/>
                <a:cs typeface="Courier New"/>
              </a:rPr>
              <a:t>D</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2987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07078140"/>
              </p:ext>
            </p:extLst>
          </p:nvPr>
        </p:nvGraphicFramePr>
        <p:xfrm>
          <a:off x="409575" y="639688"/>
          <a:ext cx="8410575" cy="2724150"/>
        </p:xfrm>
        <a:graphic>
          <a:graphicData uri="http://schemas.openxmlformats.org/presentationml/2006/ole">
            <mc:AlternateContent xmlns:mc="http://schemas.openxmlformats.org/markup-compatibility/2006">
              <mc:Choice xmlns:v="urn:schemas-microsoft-com:vml" Requires="v">
                <p:oleObj spid="_x0000_s4110" name="文档" r:id="rId3" imgW="8414665" imgH="2782806" progId="Word.Document.12">
                  <p:embed/>
                </p:oleObj>
              </mc:Choice>
              <mc:Fallback>
                <p:oleObj name="文档" r:id="rId3" imgW="8414665" imgH="2782806" progId="Word.Document.12">
                  <p:embed/>
                  <p:pic>
                    <p:nvPicPr>
                      <p:cNvPr id="0" name=""/>
                      <p:cNvPicPr/>
                      <p:nvPr/>
                    </p:nvPicPr>
                    <p:blipFill>
                      <a:blip r:embed="rId4"/>
                      <a:stretch>
                        <a:fillRect/>
                      </a:stretch>
                    </p:blipFill>
                    <p:spPr>
                      <a:xfrm>
                        <a:off x="409575" y="639688"/>
                        <a:ext cx="8410575" cy="2724150"/>
                      </a:xfrm>
                      <a:prstGeom prst="rect">
                        <a:avLst/>
                      </a:prstGeom>
                    </p:spPr>
                  </p:pic>
                </p:oleObj>
              </mc:Fallback>
            </mc:AlternateContent>
          </a:graphicData>
        </a:graphic>
      </p:graphicFrame>
    </p:spTree>
    <p:extLst>
      <p:ext uri="{BB962C8B-B14F-4D97-AF65-F5344CB8AC3E}">
        <p14:creationId xmlns:p14="http://schemas.microsoft.com/office/powerpoint/2010/main" val="1479470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390599"/>
            <a:ext cx="8774953"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翻译下列句子。</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龙章凤姿之士不见用，獐头鼠目之子乃求官。</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______________________________________________</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得分点：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龙章凤姿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獐头鼠目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，表被动；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，这一类人；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，却。</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风采出众的贤士不被重用，面目猥琐的人却想做大官</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1938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47" y="302885"/>
            <a:ext cx="9040843" cy="4293483"/>
          </a:xfrm>
          <a:prstGeom prst="rect">
            <a:avLst/>
          </a:prstGeom>
          <a:noFill/>
        </p:spPr>
        <p:txBody>
          <a:bodyPr wrap="square" rtlCol="0">
            <a:spAutoFit/>
          </a:bodyPr>
          <a:lstStyle/>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李</a:t>
            </a:r>
            <a:r>
              <a:rPr lang="zh-CN" altLang="zh-CN" sz="2600" dirty="0">
                <a:latin typeface="Times New Roman"/>
                <a:ea typeface="华文细黑"/>
                <a:cs typeface="Times New Roman"/>
              </a:rPr>
              <a:t>揆，字端卿，是陇西成纪人，却在郑州安家。</a:t>
            </a:r>
            <a:r>
              <a:rPr lang="en-US" altLang="zh-CN" sz="2600" dirty="0">
                <a:latin typeface="Times New Roman"/>
                <a:ea typeface="华文细黑"/>
              </a:rPr>
              <a:t>(</a:t>
            </a:r>
            <a:r>
              <a:rPr lang="zh-CN" altLang="zh-CN" sz="2600" dirty="0">
                <a:latin typeface="Times New Roman"/>
                <a:ea typeface="华文细黑"/>
                <a:cs typeface="Times New Roman"/>
              </a:rPr>
              <a:t>他的家族</a:t>
            </a:r>
            <a:r>
              <a:rPr lang="en-US" altLang="zh-CN" sz="2600" dirty="0">
                <a:latin typeface="Times New Roman"/>
                <a:ea typeface="华文细黑"/>
              </a:rPr>
              <a:t>)</a:t>
            </a:r>
            <a:r>
              <a:rPr lang="zh-CN" altLang="zh-CN" sz="2600" dirty="0">
                <a:latin typeface="Times New Roman"/>
                <a:ea typeface="华文细黑"/>
                <a:cs typeface="Times New Roman"/>
              </a:rPr>
              <a:t>世代是名门望族。李揆年少时就聪慧敏捷而好学，擅长写文章。开元末年，考中进士，把自己写的文章进献给朝廷，</a:t>
            </a:r>
            <a:r>
              <a:rPr lang="en-US" altLang="zh-CN" sz="2600" dirty="0">
                <a:latin typeface="Times New Roman"/>
                <a:ea typeface="华文细黑"/>
              </a:rPr>
              <a:t>(</a:t>
            </a:r>
            <a:r>
              <a:rPr lang="zh-CN" altLang="zh-CN" sz="2600" dirty="0">
                <a:latin typeface="Times New Roman"/>
                <a:ea typeface="华文细黑"/>
                <a:cs typeface="Times New Roman"/>
              </a:rPr>
              <a:t>皇帝</a:t>
            </a:r>
            <a:r>
              <a:rPr lang="en-US" altLang="zh-CN" sz="2600" dirty="0">
                <a:latin typeface="Times New Roman"/>
                <a:ea typeface="华文细黑"/>
              </a:rPr>
              <a:t>)</a:t>
            </a:r>
            <a:r>
              <a:rPr lang="zh-CN" altLang="zh-CN" sz="2600" dirty="0">
                <a:latin typeface="Times New Roman"/>
                <a:ea typeface="华文细黑"/>
                <a:cs typeface="Times New Roman"/>
              </a:rPr>
              <a:t>下诏令中书省考查他的文章，提拔他做右拾遗。乾元初年，兼任礼部侍郎</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李揆曾认为主考录取士人，大多不考查核实，只是使他的防备</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措施</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严厉，求取考生的文章与策论</a:t>
            </a:r>
            <a:r>
              <a:rPr lang="zh-CN" altLang="en-US"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18432279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440" y="272442"/>
            <a:ext cx="8774953" cy="4642681"/>
          </a:xfrm>
          <a:prstGeom prst="rect">
            <a:avLst/>
          </a:prstGeom>
          <a:noFill/>
        </p:spPr>
        <p:txBody>
          <a:bodyPr wrap="square" rtlCol="0">
            <a:spAutoFit/>
          </a:bodyPr>
          <a:lstStyle/>
          <a:p>
            <a:pPr algn="just">
              <a:lnSpc>
                <a:spcPts val="4500"/>
              </a:lnSpc>
              <a:spcAft>
                <a:spcPts val="0"/>
              </a:spcAft>
            </a:pPr>
            <a:r>
              <a:rPr lang="zh-CN" altLang="zh-CN" sz="2600" dirty="0">
                <a:latin typeface="Times New Roman"/>
                <a:ea typeface="华文细黑"/>
                <a:cs typeface="Times New Roman"/>
              </a:rPr>
              <a:t>严重违背了求取贤能之士的要旨。李揆考查进士的文章，说：</a:t>
            </a:r>
            <a:r>
              <a:rPr lang="en-US" altLang="zh-CN" sz="2600" dirty="0">
                <a:latin typeface="宋体"/>
                <a:ea typeface="华文细黑"/>
                <a:cs typeface="Times New Roman"/>
              </a:rPr>
              <a:t>“</a:t>
            </a:r>
            <a:r>
              <a:rPr lang="zh-CN" altLang="zh-CN" sz="2600" dirty="0">
                <a:latin typeface="Times New Roman"/>
                <a:ea typeface="华文细黑"/>
                <a:cs typeface="Times New Roman"/>
              </a:rPr>
              <a:t>大国录取人才，只是务必要选拔有真才实学之人，至于那些古代经典或某些专门著作都在这里，请任意找寻查看。</a:t>
            </a:r>
            <a:r>
              <a:rPr lang="en-US" altLang="zh-CN" sz="2600" dirty="0">
                <a:latin typeface="宋体"/>
                <a:ea typeface="华文细黑"/>
                <a:cs typeface="Times New Roman"/>
              </a:rPr>
              <a:t>”</a:t>
            </a:r>
            <a:r>
              <a:rPr lang="zh-CN" altLang="zh-CN" sz="2600" dirty="0">
                <a:latin typeface="Times New Roman"/>
                <a:ea typeface="华文细黑"/>
                <a:cs typeface="Times New Roman"/>
              </a:rPr>
              <a:t>因为这种做法，几个月里，美好的名声使皇上知道。从此很受皇帝恩遇，于是被重用。当时京城中盗贼很多，</a:t>
            </a:r>
            <a:r>
              <a:rPr lang="en-US" altLang="zh-CN" sz="2600" dirty="0">
                <a:latin typeface="Times New Roman"/>
                <a:ea typeface="华文细黑"/>
              </a:rPr>
              <a:t>(</a:t>
            </a:r>
            <a:r>
              <a:rPr lang="zh-CN" altLang="zh-CN" sz="2600" dirty="0">
                <a:latin typeface="Times New Roman"/>
                <a:ea typeface="华文细黑"/>
                <a:cs typeface="Times New Roman"/>
              </a:rPr>
              <a:t>甚至</a:t>
            </a:r>
            <a:r>
              <a:rPr lang="en-US" altLang="zh-CN" sz="2600" dirty="0">
                <a:latin typeface="Times New Roman"/>
                <a:ea typeface="华文细黑"/>
              </a:rPr>
              <a:t>)</a:t>
            </a:r>
            <a:r>
              <a:rPr lang="zh-CN" altLang="zh-CN" sz="2600" dirty="0">
                <a:latin typeface="Times New Roman"/>
                <a:ea typeface="华文细黑"/>
                <a:cs typeface="Times New Roman"/>
              </a:rPr>
              <a:t>有在大路上把人杀了扔在沟中的人，李辅国正放纵专横，上书请求选羽林骑兵五百人以备巡视</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李揆上疏说：</a:t>
            </a:r>
            <a:r>
              <a:rPr lang="en-US" altLang="zh-CN" sz="2600" dirty="0">
                <a:latin typeface="宋体"/>
                <a:ea typeface="华文细黑"/>
                <a:cs typeface="Times New Roman"/>
              </a:rPr>
              <a:t>“</a:t>
            </a:r>
            <a:r>
              <a:rPr lang="zh-CN" altLang="zh-CN" sz="2600" dirty="0">
                <a:latin typeface="Times New Roman"/>
                <a:ea typeface="华文细黑"/>
                <a:cs typeface="Times New Roman"/>
              </a:rPr>
              <a:t>从前西汉让南北军相互牵制，所以周勃才能趁机带南军闯入北军</a:t>
            </a:r>
            <a:r>
              <a:rPr lang="zh-CN" altLang="zh-CN" sz="2600" dirty="0" smtClean="0">
                <a:latin typeface="Times New Roman"/>
                <a:ea typeface="华文细黑"/>
                <a:cs typeface="Times New Roman"/>
              </a:rPr>
              <a:t>，</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9075354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390" y="171712"/>
            <a:ext cx="8774953" cy="4638834"/>
          </a:xfrm>
          <a:prstGeom prst="rect">
            <a:avLst/>
          </a:prstGeom>
          <a:noFill/>
        </p:spPr>
        <p:txBody>
          <a:bodyPr wrap="square" rtlCol="0">
            <a:spAutoFit/>
          </a:bodyPr>
          <a:lstStyle/>
          <a:p>
            <a:pPr>
              <a:lnSpc>
                <a:spcPts val="4500"/>
              </a:lnSpc>
              <a:spcAft>
                <a:spcPts val="0"/>
              </a:spcAft>
            </a:pPr>
            <a:r>
              <a:rPr lang="zh-CN" altLang="zh-CN" sz="2600" dirty="0">
                <a:solidFill>
                  <a:prstClr val="black"/>
                </a:solidFill>
                <a:latin typeface="Times New Roman"/>
                <a:ea typeface="华文细黑"/>
                <a:cs typeface="Times New Roman"/>
              </a:rPr>
              <a:t>于是使汉朝得以安定</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朝廷现在设置南北两个府衙，文官、武官分列，来相互窥伺查探。现在用羽林军代替金吾军在夜间巡查警备，一旦有意外事故发生，将拿什么来制止这些意外事故呢？</a:t>
            </a:r>
            <a:r>
              <a:rPr lang="en-US" altLang="zh-CN" sz="2600" dirty="0">
                <a:latin typeface="宋体"/>
                <a:ea typeface="华文细黑"/>
                <a:cs typeface="Times New Roman"/>
              </a:rPr>
              <a:t>”</a:t>
            </a:r>
            <a:r>
              <a:rPr lang="zh-CN" altLang="zh-CN" sz="2600" dirty="0">
                <a:latin typeface="Times New Roman"/>
                <a:ea typeface="华文细黑"/>
                <a:cs typeface="Times New Roman"/>
              </a:rPr>
              <a:t>朝廷于是下令取消了李辅国关于羽林军的请求</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李揆任宰相时，处理大事、进献策略、更替人事，虽然广博明辨，但是太汲汲于名利，深受人们非议。并且他的哥哥当时本有声望，却停留在闲散官吏的位置上，李揆竟然不加推荐</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与他同朝为官的</a:t>
            </a:r>
            <a:r>
              <a:rPr lang="zh-CN" altLang="zh-CN" sz="2600" dirty="0" smtClean="0">
                <a:latin typeface="Times New Roman"/>
                <a:ea typeface="华文细黑"/>
                <a:cs typeface="Times New Roman"/>
              </a:rPr>
              <a:t>吕</a:t>
            </a: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虽然</a:t>
            </a:r>
            <a:r>
              <a:rPr lang="zh-CN" altLang="zh-CN" sz="2600" dirty="0">
                <a:latin typeface="Times New Roman"/>
                <a:ea typeface="华文细黑"/>
                <a:cs typeface="Times New Roman"/>
              </a:rPr>
              <a:t>地位、名望远不及李揆</a:t>
            </a:r>
            <a:r>
              <a:rPr lang="zh-CN" altLang="zh-CN" sz="2600" dirty="0" smtClean="0">
                <a:latin typeface="Times New Roman"/>
                <a:ea typeface="华文细黑"/>
                <a:cs typeface="Times New Roman"/>
              </a:rPr>
              <a:t>，但</a:t>
            </a:r>
            <a:endParaRPr lang="zh-CN" altLang="zh-CN" sz="2600" kern="100" dirty="0">
              <a:latin typeface="宋体"/>
              <a:cs typeface="Courier New"/>
            </a:endParaRPr>
          </a:p>
        </p:txBody>
      </p:sp>
      <p:pic>
        <p:nvPicPr>
          <p:cNvPr id="3" name="图片 2" descr="\\杨绘绘\f\杨绘绘\幻灯片原文件\一轮语文（全国）\1BC楷.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1704" y="4407588"/>
            <a:ext cx="363904" cy="314877"/>
          </a:xfrm>
          <a:prstGeom prst="rect">
            <a:avLst/>
          </a:prstGeom>
          <a:noFill/>
          <a:ln>
            <a:noFill/>
          </a:ln>
        </p:spPr>
      </p:pic>
    </p:spTree>
    <p:extLst>
      <p:ext uri="{BB962C8B-B14F-4D97-AF65-F5344CB8AC3E}">
        <p14:creationId xmlns:p14="http://schemas.microsoft.com/office/powerpoint/2010/main" val="34767393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295" y="339502"/>
            <a:ext cx="8774953" cy="4580741"/>
          </a:xfrm>
          <a:prstGeom prst="rect">
            <a:avLst/>
          </a:prstGeom>
          <a:noFill/>
        </p:spPr>
        <p:txBody>
          <a:bodyPr wrap="square" rtlCol="0">
            <a:spAutoFit/>
          </a:bodyPr>
          <a:lstStyle/>
          <a:p>
            <a:pPr algn="just">
              <a:lnSpc>
                <a:spcPts val="5000"/>
              </a:lnSpc>
              <a:spcAft>
                <a:spcPts val="0"/>
              </a:spcAft>
            </a:pPr>
            <a:r>
              <a:rPr lang="zh-CN" altLang="zh-CN" sz="2600" dirty="0">
                <a:solidFill>
                  <a:prstClr val="black"/>
                </a:solidFill>
                <a:latin typeface="Times New Roman"/>
                <a:ea typeface="华文细黑"/>
                <a:cs typeface="Times New Roman"/>
              </a:rPr>
              <a:t>处理政务方面却在李揆之上</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吕</a:t>
            </a:r>
            <a:r>
              <a:rPr lang="en-US" altLang="zh-CN" sz="2600" dirty="0">
                <a:latin typeface="Times New Roman"/>
                <a:ea typeface="华文细黑"/>
              </a:rPr>
              <a:t> </a:t>
            </a:r>
            <a:r>
              <a:rPr lang="en-US" altLang="zh-CN" sz="2600" dirty="0" smtClean="0">
                <a:latin typeface="Times New Roman"/>
                <a:ea typeface="华文细黑"/>
              </a:rPr>
              <a:t> </a:t>
            </a:r>
            <a:r>
              <a:rPr lang="zh-CN" altLang="zh-CN" sz="2600" dirty="0" smtClean="0">
                <a:latin typeface="Times New Roman"/>
                <a:ea typeface="华文细黑"/>
                <a:cs typeface="Times New Roman"/>
              </a:rPr>
              <a:t>被</a:t>
            </a:r>
            <a:r>
              <a:rPr lang="zh-CN" altLang="zh-CN" sz="2600" dirty="0">
                <a:latin typeface="Times New Roman"/>
                <a:ea typeface="华文细黑"/>
                <a:cs typeface="Times New Roman"/>
              </a:rPr>
              <a:t>罢免相位，以太子宾客的身份任荆南节度使，名声很好。李揆害怕吕</a:t>
            </a:r>
            <a:r>
              <a:rPr lang="en-US" altLang="zh-CN" sz="2600" dirty="0">
                <a:latin typeface="Times New Roman"/>
                <a:ea typeface="华文细黑"/>
              </a:rPr>
              <a:t> </a:t>
            </a:r>
            <a:r>
              <a:rPr lang="en-US" altLang="zh-CN" sz="2600" dirty="0" smtClean="0">
                <a:latin typeface="Times New Roman"/>
                <a:ea typeface="华文细黑"/>
              </a:rPr>
              <a:t> </a:t>
            </a:r>
            <a:r>
              <a:rPr lang="zh-CN" altLang="zh-CN" sz="2600" dirty="0" smtClean="0">
                <a:latin typeface="Times New Roman"/>
                <a:ea typeface="华文细黑"/>
                <a:cs typeface="Times New Roman"/>
              </a:rPr>
              <a:t>重新</a:t>
            </a:r>
            <a:r>
              <a:rPr lang="zh-CN" altLang="zh-CN" sz="2600" dirty="0">
                <a:latin typeface="Times New Roman"/>
                <a:ea typeface="华文细黑"/>
                <a:cs typeface="Times New Roman"/>
              </a:rPr>
              <a:t>入朝为相，于是秘密地命令直省到吕</a:t>
            </a:r>
            <a:r>
              <a:rPr lang="en-US" altLang="zh-CN" sz="2600" dirty="0">
                <a:latin typeface="Times New Roman"/>
                <a:ea typeface="华文细黑"/>
              </a:rPr>
              <a:t> </a:t>
            </a:r>
            <a:r>
              <a:rPr lang="en-US" altLang="zh-CN" sz="2600" dirty="0" smtClean="0">
                <a:latin typeface="Times New Roman"/>
                <a:ea typeface="华文细黑"/>
              </a:rPr>
              <a:t> </a:t>
            </a:r>
            <a:r>
              <a:rPr lang="zh-CN" altLang="zh-CN" sz="2600" dirty="0" smtClean="0">
                <a:latin typeface="Times New Roman"/>
                <a:ea typeface="华文细黑"/>
                <a:cs typeface="Times New Roman"/>
              </a:rPr>
              <a:t>管辖</a:t>
            </a:r>
            <a:r>
              <a:rPr lang="zh-CN" altLang="zh-CN" sz="2600" dirty="0">
                <a:latin typeface="Times New Roman"/>
                <a:ea typeface="华文细黑"/>
                <a:cs typeface="Times New Roman"/>
              </a:rPr>
              <a:t>的地方捏造</a:t>
            </a:r>
            <a:r>
              <a:rPr lang="zh-CN" altLang="zh-CN" sz="2600" dirty="0" smtClean="0">
                <a:latin typeface="Times New Roman"/>
                <a:ea typeface="华文细黑"/>
                <a:cs typeface="Times New Roman"/>
              </a:rPr>
              <a:t>吕</a:t>
            </a:r>
            <a:r>
              <a:rPr lang="en-US" altLang="zh-CN" sz="2600" dirty="0" smtClean="0">
                <a:latin typeface="Times New Roman"/>
                <a:ea typeface="华文细黑"/>
                <a:cs typeface="Times New Roman"/>
              </a:rPr>
              <a:t> </a:t>
            </a:r>
            <a:r>
              <a:rPr lang="en-US" altLang="zh-CN" sz="2600" dirty="0" smtClean="0">
                <a:latin typeface="Times New Roman"/>
                <a:ea typeface="华文细黑"/>
              </a:rPr>
              <a:t>  </a:t>
            </a:r>
            <a:r>
              <a:rPr lang="zh-CN" altLang="zh-CN" sz="2600" dirty="0" smtClean="0">
                <a:latin typeface="Times New Roman"/>
                <a:ea typeface="华文细黑"/>
                <a:cs typeface="Times New Roman"/>
              </a:rPr>
              <a:t>的</a:t>
            </a:r>
            <a:r>
              <a:rPr lang="zh-CN" altLang="zh-CN" sz="2600" dirty="0">
                <a:latin typeface="Times New Roman"/>
                <a:ea typeface="华文细黑"/>
                <a:cs typeface="Times New Roman"/>
              </a:rPr>
              <a:t>过失。吕</a:t>
            </a:r>
            <a:r>
              <a:rPr lang="en-US" altLang="zh-CN" sz="2600" dirty="0">
                <a:latin typeface="Times New Roman"/>
                <a:ea typeface="华文细黑"/>
              </a:rPr>
              <a:t> </a:t>
            </a:r>
            <a:r>
              <a:rPr lang="en-US" altLang="zh-CN" sz="2600" dirty="0" smtClean="0">
                <a:latin typeface="Times New Roman"/>
                <a:ea typeface="华文细黑"/>
              </a:rPr>
              <a:t>  </a:t>
            </a:r>
            <a:r>
              <a:rPr lang="zh-CN" altLang="zh-CN" sz="2600" dirty="0" smtClean="0">
                <a:latin typeface="Times New Roman"/>
                <a:ea typeface="华文细黑"/>
                <a:cs typeface="Times New Roman"/>
              </a:rPr>
              <a:t>秘密</a:t>
            </a:r>
            <a:r>
              <a:rPr lang="zh-CN" altLang="zh-CN" sz="2600" dirty="0">
                <a:latin typeface="Times New Roman"/>
                <a:ea typeface="华文细黑"/>
                <a:cs typeface="Times New Roman"/>
              </a:rPr>
              <a:t>地上疏为自己辩白，于是朝廷把李揆贬为莱州长史同正员</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李揆被罢黜后，不几天，他的哥哥被改任司门员外郎。以后几年，李揆遇赦做了歙州刺史</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起初，李揆把持政务时</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侍中苗晋卿多次举荐元载担任要职</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李揆自恃门望高，</a:t>
            </a:r>
            <a:endParaRPr lang="zh-CN" altLang="zh-CN" sz="2600" kern="100" dirty="0">
              <a:solidFill>
                <a:schemeClr val="accent6">
                  <a:lumMod val="75000"/>
                </a:schemeClr>
              </a:solidFill>
              <a:latin typeface="Times New Roman"/>
              <a:ea typeface="华文细黑"/>
              <a:cs typeface="Times New Roman"/>
            </a:endParaRPr>
          </a:p>
        </p:txBody>
      </p:sp>
      <p:pic>
        <p:nvPicPr>
          <p:cNvPr id="3" name="图片 2" descr="\\杨绘绘\f\杨绘绘\幻灯片原文件\一轮语文（全国）\1BC楷.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6168" y="608484"/>
            <a:ext cx="363904" cy="314877"/>
          </a:xfrm>
          <a:prstGeom prst="rect">
            <a:avLst/>
          </a:prstGeom>
          <a:noFill/>
          <a:ln>
            <a:noFill/>
          </a:ln>
        </p:spPr>
      </p:pic>
      <p:pic>
        <p:nvPicPr>
          <p:cNvPr id="5" name="图片 4" descr="\\杨绘绘\f\杨绘绘\幻灯片原文件\一轮语文（全国）\1BC楷.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534" y="1227981"/>
            <a:ext cx="363904" cy="314877"/>
          </a:xfrm>
          <a:prstGeom prst="rect">
            <a:avLst/>
          </a:prstGeom>
          <a:noFill/>
          <a:ln>
            <a:noFill/>
          </a:ln>
        </p:spPr>
      </p:pic>
      <p:pic>
        <p:nvPicPr>
          <p:cNvPr id="6" name="图片 5" descr="\\杨绘绘\f\杨绘绘\幻灯片原文件\一轮语文（全国）\1BC楷.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4375" y="1876053"/>
            <a:ext cx="363904" cy="314877"/>
          </a:xfrm>
          <a:prstGeom prst="rect">
            <a:avLst/>
          </a:prstGeom>
          <a:noFill/>
          <a:ln>
            <a:noFill/>
          </a:ln>
        </p:spPr>
      </p:pic>
      <p:pic>
        <p:nvPicPr>
          <p:cNvPr id="7" name="图片 6" descr="\\杨绘绘\f\杨绘绘\幻灯片原文件\一轮语文（全国）\1BC楷.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6081" y="1851670"/>
            <a:ext cx="363904" cy="314877"/>
          </a:xfrm>
          <a:prstGeom prst="rect">
            <a:avLst/>
          </a:prstGeom>
          <a:noFill/>
          <a:ln>
            <a:noFill/>
          </a:ln>
        </p:spPr>
      </p:pic>
      <p:pic>
        <p:nvPicPr>
          <p:cNvPr id="8" name="图片 7" descr="\\杨绘绘\f\杨绘绘\幻灯片原文件\一轮语文（全国）\1BC楷.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313" y="2514600"/>
            <a:ext cx="363904" cy="314877"/>
          </a:xfrm>
          <a:prstGeom prst="rect">
            <a:avLst/>
          </a:prstGeom>
          <a:noFill/>
          <a:ln>
            <a:noFill/>
          </a:ln>
        </p:spPr>
      </p:pic>
    </p:spTree>
    <p:extLst>
      <p:ext uri="{BB962C8B-B14F-4D97-AF65-F5344CB8AC3E}">
        <p14:creationId xmlns:p14="http://schemas.microsoft.com/office/powerpoint/2010/main" val="1240837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295" y="257969"/>
            <a:ext cx="8774953" cy="4580741"/>
          </a:xfrm>
          <a:prstGeom prst="rect">
            <a:avLst/>
          </a:prstGeom>
          <a:noFill/>
        </p:spPr>
        <p:txBody>
          <a:bodyPr wrap="square" rtlCol="0">
            <a:spAutoFit/>
          </a:bodyPr>
          <a:lstStyle/>
          <a:p>
            <a:pPr algn="just">
              <a:lnSpc>
                <a:spcPts val="5000"/>
              </a:lnSpc>
              <a:spcAft>
                <a:spcPts val="0"/>
              </a:spcAft>
            </a:pPr>
            <a:r>
              <a:rPr lang="zh-CN" altLang="zh-CN" sz="2600" dirty="0">
                <a:latin typeface="Times New Roman"/>
                <a:ea typeface="华文细黑"/>
                <a:cs typeface="Times New Roman"/>
              </a:rPr>
              <a:t>认为元载出身贫寒，</a:t>
            </a:r>
            <a:r>
              <a:rPr lang="en-US" altLang="zh-CN" sz="2600" dirty="0">
                <a:latin typeface="Times New Roman"/>
                <a:ea typeface="华文细黑"/>
              </a:rPr>
              <a:t>(</a:t>
            </a:r>
            <a:r>
              <a:rPr lang="zh-CN" altLang="zh-CN" sz="2600" dirty="0">
                <a:latin typeface="Times New Roman"/>
                <a:ea typeface="华文细黑"/>
                <a:cs typeface="Times New Roman"/>
              </a:rPr>
              <a:t>对他</a:t>
            </a:r>
            <a:r>
              <a:rPr lang="en-US" altLang="zh-CN" sz="2600" dirty="0">
                <a:latin typeface="Times New Roman"/>
                <a:ea typeface="华文细黑"/>
              </a:rPr>
              <a:t>)</a:t>
            </a:r>
            <a:r>
              <a:rPr lang="zh-CN" altLang="zh-CN" sz="2600" dirty="0">
                <a:latin typeface="Times New Roman"/>
                <a:ea typeface="华文细黑"/>
                <a:cs typeface="Times New Roman"/>
              </a:rPr>
              <a:t>态度非常轻蔑，不采纳侍中苗晋卿的举荐，并且对晋卿说：</a:t>
            </a:r>
            <a:r>
              <a:rPr lang="en-US" altLang="zh-CN" sz="2600" dirty="0">
                <a:latin typeface="宋体"/>
                <a:ea typeface="华文细黑"/>
                <a:cs typeface="Times New Roman"/>
              </a:rPr>
              <a:t>“</a:t>
            </a:r>
            <a:r>
              <a:rPr lang="zh-CN" altLang="zh-CN" sz="2600" dirty="0">
                <a:latin typeface="Times New Roman"/>
                <a:ea typeface="华文细黑"/>
                <a:cs typeface="Times New Roman"/>
              </a:rPr>
              <a:t>风采出众的贤士不被重用，面目猥琐的人却想做大官。</a:t>
            </a:r>
            <a:r>
              <a:rPr lang="en-US" altLang="zh-CN" sz="2600" dirty="0">
                <a:latin typeface="宋体"/>
                <a:ea typeface="华文细黑"/>
                <a:cs typeface="Times New Roman"/>
              </a:rPr>
              <a:t>”</a:t>
            </a:r>
            <a:r>
              <a:rPr lang="zh-CN" altLang="zh-CN" sz="2600" dirty="0">
                <a:latin typeface="Times New Roman"/>
                <a:ea typeface="华文细黑"/>
                <a:cs typeface="Times New Roman"/>
              </a:rPr>
              <a:t>元载深深地怀恨在心。等到元载登上宰相之位后，趁李揆应当变换职位，于是奏请朝廷任李揆为试秘书监，到江淮养病。李揆没有了俸禄后，家道再次贫乏，一家百余口，靠乞讨度日</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在各州间漂泊度日，这样的日子持续了十五六年，当地州郡长官稍有轻慢</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就又迁居，</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4195915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635467"/>
            <a:ext cx="8688072" cy="301640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所以他搬迁的地方，大约有十多个州。元载因为获罪被杀，朝廷任命李揆为睦州刺史，入京拜为国子祭酒、礼部尚书，为卢杞所憎恨。德宗在山南，命令李揆担任入蕃会盟使，加任左仆射。走到凤州，因病去世，其时为兴元元年四月，享年七十四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034159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64908792"/>
              </p:ext>
            </p:extLst>
          </p:nvPr>
        </p:nvGraphicFramePr>
        <p:xfrm>
          <a:off x="285750" y="619125"/>
          <a:ext cx="8572500" cy="3781425"/>
        </p:xfrm>
        <a:graphic>
          <a:graphicData uri="http://schemas.openxmlformats.org/presentationml/2006/ole">
            <mc:AlternateContent xmlns:mc="http://schemas.openxmlformats.org/markup-compatibility/2006">
              <mc:Choice xmlns:v="urn:schemas-microsoft-com:vml" Requires="v">
                <p:oleObj spid="_x0000_s22540" name="文档" r:id="rId3" imgW="8575548" imgH="4279687" progId="Word.Document.12">
                  <p:embed/>
                </p:oleObj>
              </mc:Choice>
              <mc:Fallback>
                <p:oleObj name="文档" r:id="rId3" imgW="8575548" imgH="4279687" progId="Word.Document.12">
                  <p:embed/>
                  <p:pic>
                    <p:nvPicPr>
                      <p:cNvPr id="0" name=""/>
                      <p:cNvPicPr/>
                      <p:nvPr/>
                    </p:nvPicPr>
                    <p:blipFill>
                      <a:blip r:embed="rId4"/>
                      <a:stretch>
                        <a:fillRect/>
                      </a:stretch>
                    </p:blipFill>
                    <p:spPr>
                      <a:xfrm>
                        <a:off x="285750" y="619125"/>
                        <a:ext cx="8572500" cy="3781425"/>
                      </a:xfrm>
                      <a:prstGeom prst="rect">
                        <a:avLst/>
                      </a:prstGeom>
                    </p:spPr>
                  </p:pic>
                </p:oleObj>
              </mc:Fallback>
            </mc:AlternateContent>
          </a:graphicData>
        </a:graphic>
      </p:graphicFrame>
    </p:spTree>
    <p:extLst>
      <p:ext uri="{BB962C8B-B14F-4D97-AF65-F5344CB8AC3E}">
        <p14:creationId xmlns:p14="http://schemas.microsoft.com/office/powerpoint/2010/main" val="23611758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393766029"/>
              </p:ext>
            </p:extLst>
          </p:nvPr>
        </p:nvGraphicFramePr>
        <p:xfrm>
          <a:off x="251520" y="195486"/>
          <a:ext cx="8572500" cy="4752975"/>
        </p:xfrm>
        <a:graphic>
          <a:graphicData uri="http://schemas.openxmlformats.org/presentationml/2006/ole">
            <mc:AlternateContent xmlns:mc="http://schemas.openxmlformats.org/markup-compatibility/2006">
              <mc:Choice xmlns:v="urn:schemas-microsoft-com:vml" Requires="v">
                <p:oleObj spid="_x0000_s23564" name="文档" r:id="rId3" imgW="8575548" imgH="4767826" progId="Word.Document.12">
                  <p:embed/>
                </p:oleObj>
              </mc:Choice>
              <mc:Fallback>
                <p:oleObj name="文档" r:id="rId3" imgW="8575548" imgH="4767826" progId="Word.Document.12">
                  <p:embed/>
                  <p:pic>
                    <p:nvPicPr>
                      <p:cNvPr id="0" name=""/>
                      <p:cNvPicPr/>
                      <p:nvPr/>
                    </p:nvPicPr>
                    <p:blipFill>
                      <a:blip r:embed="rId4"/>
                      <a:stretch>
                        <a:fillRect/>
                      </a:stretch>
                    </p:blipFill>
                    <p:spPr>
                      <a:xfrm>
                        <a:off x="251520" y="195486"/>
                        <a:ext cx="8572500" cy="4752975"/>
                      </a:xfrm>
                      <a:prstGeom prst="rect">
                        <a:avLst/>
                      </a:prstGeom>
                    </p:spPr>
                  </p:pic>
                </p:oleObj>
              </mc:Fallback>
            </mc:AlternateContent>
          </a:graphicData>
        </a:graphic>
      </p:graphicFrame>
    </p:spTree>
    <p:extLst>
      <p:ext uri="{BB962C8B-B14F-4D97-AF65-F5344CB8AC3E}">
        <p14:creationId xmlns:p14="http://schemas.microsoft.com/office/powerpoint/2010/main" val="15483126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289282482"/>
              </p:ext>
            </p:extLst>
          </p:nvPr>
        </p:nvGraphicFramePr>
        <p:xfrm>
          <a:off x="251520" y="438150"/>
          <a:ext cx="8572500" cy="4752975"/>
        </p:xfrm>
        <a:graphic>
          <a:graphicData uri="http://schemas.openxmlformats.org/presentationml/2006/ole">
            <mc:AlternateContent xmlns:mc="http://schemas.openxmlformats.org/markup-compatibility/2006">
              <mc:Choice xmlns:v="urn:schemas-microsoft-com:vml" Requires="v">
                <p:oleObj spid="_x0000_s24588" name="文档" r:id="rId3" imgW="8575548" imgH="4767826" progId="Word.Document.12">
                  <p:embed/>
                </p:oleObj>
              </mc:Choice>
              <mc:Fallback>
                <p:oleObj name="文档" r:id="rId3" imgW="8575548" imgH="4767826" progId="Word.Document.12">
                  <p:embed/>
                  <p:pic>
                    <p:nvPicPr>
                      <p:cNvPr id="0" name=""/>
                      <p:cNvPicPr/>
                      <p:nvPr/>
                    </p:nvPicPr>
                    <p:blipFill>
                      <a:blip r:embed="rId4"/>
                      <a:stretch>
                        <a:fillRect/>
                      </a:stretch>
                    </p:blipFill>
                    <p:spPr>
                      <a:xfrm>
                        <a:off x="251520" y="438150"/>
                        <a:ext cx="8572500" cy="4752975"/>
                      </a:xfrm>
                      <a:prstGeom prst="rect">
                        <a:avLst/>
                      </a:prstGeom>
                    </p:spPr>
                  </p:pic>
                </p:oleObj>
              </mc:Fallback>
            </mc:AlternateContent>
          </a:graphicData>
        </a:graphic>
      </p:graphicFrame>
    </p:spTree>
    <p:extLst>
      <p:ext uri="{BB962C8B-B14F-4D97-AF65-F5344CB8AC3E}">
        <p14:creationId xmlns:p14="http://schemas.microsoft.com/office/powerpoint/2010/main" val="144381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363924359"/>
              </p:ext>
            </p:extLst>
          </p:nvPr>
        </p:nvGraphicFramePr>
        <p:xfrm>
          <a:off x="409575" y="392460"/>
          <a:ext cx="8410575" cy="3467100"/>
        </p:xfrm>
        <a:graphic>
          <a:graphicData uri="http://schemas.openxmlformats.org/presentationml/2006/ole">
            <mc:AlternateContent xmlns:mc="http://schemas.openxmlformats.org/markup-compatibility/2006">
              <mc:Choice xmlns:v="urn:schemas-microsoft-com:vml" Requires="v">
                <p:oleObj spid="_x0000_s5135" name="文档" r:id="rId3" imgW="8414665" imgH="3478418" progId="Word.Document.12">
                  <p:embed/>
                </p:oleObj>
              </mc:Choice>
              <mc:Fallback>
                <p:oleObj name="文档" r:id="rId3" imgW="8414665" imgH="3478418" progId="Word.Document.12">
                  <p:embed/>
                  <p:pic>
                    <p:nvPicPr>
                      <p:cNvPr id="0" name=""/>
                      <p:cNvPicPr/>
                      <p:nvPr/>
                    </p:nvPicPr>
                    <p:blipFill>
                      <a:blip r:embed="rId4"/>
                      <a:stretch>
                        <a:fillRect/>
                      </a:stretch>
                    </p:blipFill>
                    <p:spPr>
                      <a:xfrm>
                        <a:off x="409575" y="392460"/>
                        <a:ext cx="8410575" cy="3467100"/>
                      </a:xfrm>
                      <a:prstGeom prst="rect">
                        <a:avLst/>
                      </a:prstGeom>
                    </p:spPr>
                  </p:pic>
                </p:oleObj>
              </mc:Fallback>
            </mc:AlternateContent>
          </a:graphicData>
        </a:graphic>
      </p:graphicFrame>
      <p:sp>
        <p:nvSpPr>
          <p:cNvPr id="4" name="矩形 3"/>
          <p:cNvSpPr/>
          <p:nvPr/>
        </p:nvSpPr>
        <p:spPr>
          <a:xfrm>
            <a:off x="386011" y="3646096"/>
            <a:ext cx="4572000" cy="61574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敛：收兵</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6" name="矩形 5"/>
          <p:cNvSpPr/>
          <p:nvPr/>
        </p:nvSpPr>
        <p:spPr>
          <a:xfrm>
            <a:off x="7817874" y="379690"/>
            <a:ext cx="407484" cy="492443"/>
          </a:xfrm>
          <a:prstGeom prst="rect">
            <a:avLst/>
          </a:prstGeom>
        </p:spPr>
        <p:txBody>
          <a:bodyPr wrap="none">
            <a:spAutoFit/>
          </a:bodyPr>
          <a:lstStyle/>
          <a:p>
            <a:r>
              <a:rPr lang="en-US" altLang="zh-CN" sz="2600" kern="100" dirty="0" smtClean="0">
                <a:solidFill>
                  <a:srgbClr val="E46C0A"/>
                </a:solidFill>
                <a:latin typeface="Times New Roman"/>
                <a:ea typeface="华文细黑"/>
                <a:cs typeface="Courier New"/>
              </a:rPr>
              <a:t>C</a:t>
            </a:r>
            <a:endParaRPr lang="zh-CN" altLang="en-US" dirty="0"/>
          </a:p>
        </p:txBody>
      </p:sp>
    </p:spTree>
    <p:extLst>
      <p:ext uri="{BB962C8B-B14F-4D97-AF65-F5344CB8AC3E}">
        <p14:creationId xmlns:p14="http://schemas.microsoft.com/office/powerpoint/2010/main" val="98354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357422314"/>
              </p:ext>
            </p:extLst>
          </p:nvPr>
        </p:nvGraphicFramePr>
        <p:xfrm>
          <a:off x="285750" y="233139"/>
          <a:ext cx="8572500" cy="4705350"/>
        </p:xfrm>
        <a:graphic>
          <a:graphicData uri="http://schemas.openxmlformats.org/presentationml/2006/ole">
            <mc:AlternateContent xmlns:mc="http://schemas.openxmlformats.org/markup-compatibility/2006">
              <mc:Choice xmlns:v="urn:schemas-microsoft-com:vml" Requires="v">
                <p:oleObj spid="_x0000_s25612" name="文档" r:id="rId3" imgW="8575548" imgH="4871294" progId="Word.Document.12">
                  <p:embed/>
                </p:oleObj>
              </mc:Choice>
              <mc:Fallback>
                <p:oleObj name="文档" r:id="rId3" imgW="8575548" imgH="4871294" progId="Word.Document.12">
                  <p:embed/>
                  <p:pic>
                    <p:nvPicPr>
                      <p:cNvPr id="0" name=""/>
                      <p:cNvPicPr/>
                      <p:nvPr/>
                    </p:nvPicPr>
                    <p:blipFill>
                      <a:blip r:embed="rId4"/>
                      <a:stretch>
                        <a:fillRect/>
                      </a:stretch>
                    </p:blipFill>
                    <p:spPr>
                      <a:xfrm>
                        <a:off x="285750" y="233139"/>
                        <a:ext cx="8572500" cy="4705350"/>
                      </a:xfrm>
                      <a:prstGeom prst="rect">
                        <a:avLst/>
                      </a:prstGeom>
                    </p:spPr>
                  </p:pic>
                </p:oleObj>
              </mc:Fallback>
            </mc:AlternateContent>
          </a:graphicData>
        </a:graphic>
      </p:graphicFrame>
    </p:spTree>
    <p:extLst>
      <p:ext uri="{BB962C8B-B14F-4D97-AF65-F5344CB8AC3E}">
        <p14:creationId xmlns:p14="http://schemas.microsoft.com/office/powerpoint/2010/main" val="18710494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8194172"/>
              </p:ext>
            </p:extLst>
          </p:nvPr>
        </p:nvGraphicFramePr>
        <p:xfrm>
          <a:off x="342900" y="438150"/>
          <a:ext cx="8572500" cy="3390900"/>
        </p:xfrm>
        <a:graphic>
          <a:graphicData uri="http://schemas.openxmlformats.org/presentationml/2006/ole">
            <mc:AlternateContent xmlns:mc="http://schemas.openxmlformats.org/markup-compatibility/2006">
              <mc:Choice xmlns:v="urn:schemas-microsoft-com:vml" Requires="v">
                <p:oleObj spid="_x0000_s26636" name="文档" r:id="rId3" imgW="8583077" imgH="3468897" progId="Word.Document.12">
                  <p:embed/>
                </p:oleObj>
              </mc:Choice>
              <mc:Fallback>
                <p:oleObj name="文档" r:id="rId3" imgW="8583077" imgH="3468897" progId="Word.Document.12">
                  <p:embed/>
                  <p:pic>
                    <p:nvPicPr>
                      <p:cNvPr id="0" name=""/>
                      <p:cNvPicPr/>
                      <p:nvPr/>
                    </p:nvPicPr>
                    <p:blipFill>
                      <a:blip r:embed="rId4"/>
                      <a:stretch>
                        <a:fillRect/>
                      </a:stretch>
                    </p:blipFill>
                    <p:spPr>
                      <a:xfrm>
                        <a:off x="342900" y="438150"/>
                        <a:ext cx="8572500" cy="3390900"/>
                      </a:xfrm>
                      <a:prstGeom prst="rect">
                        <a:avLst/>
                      </a:prstGeom>
                    </p:spPr>
                  </p:pic>
                </p:oleObj>
              </mc:Fallback>
            </mc:AlternateContent>
          </a:graphicData>
        </a:graphic>
      </p:graphicFrame>
      <p:sp>
        <p:nvSpPr>
          <p:cNvPr id="4" name="矩形 3"/>
          <p:cNvSpPr/>
          <p:nvPr/>
        </p:nvSpPr>
        <p:spPr>
          <a:xfrm>
            <a:off x="312862" y="3661395"/>
            <a:ext cx="4572000" cy="61574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登：考中</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6" name="矩形 5"/>
          <p:cNvSpPr/>
          <p:nvPr/>
        </p:nvSpPr>
        <p:spPr>
          <a:xfrm>
            <a:off x="7735019" y="277019"/>
            <a:ext cx="425116" cy="692497"/>
          </a:xfrm>
          <a:prstGeom prst="rect">
            <a:avLst/>
          </a:prstGeom>
        </p:spPr>
        <p:txBody>
          <a:bodyPr wrap="none">
            <a:spAutoFit/>
          </a:bodyPr>
          <a:lstStyle/>
          <a:p>
            <a:pPr lvl="0" algn="just">
              <a:lnSpc>
                <a:spcPct val="150000"/>
              </a:lnSpc>
            </a:pPr>
            <a:r>
              <a:rPr lang="en-US" altLang="zh-CN" sz="2600" kern="100" dirty="0">
                <a:solidFill>
                  <a:srgbClr val="E46C0A"/>
                </a:solidFill>
                <a:latin typeface="Times New Roman"/>
                <a:ea typeface="华文细黑"/>
                <a:cs typeface="Courier New"/>
              </a:rPr>
              <a:t>A</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7229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659" y="812275"/>
            <a:ext cx="8770682" cy="2492990"/>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en-US" altLang="zh-CN" sz="2600" kern="100" dirty="0" smtClean="0">
                <a:solidFill>
                  <a:srgbClr val="E36C0A"/>
                </a:solidFill>
                <a:latin typeface="Times New Roman"/>
                <a:ea typeface="华文细黑"/>
                <a:cs typeface="Times New Roman"/>
              </a:rPr>
              <a:t> </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题所考查的四个实词，均为常见常用实词，其中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是个通假字，通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是个多义词，有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登上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立即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丰收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之义，这里显然不是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升职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，因为进士不是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升职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而来的</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7441763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184" y="379934"/>
            <a:ext cx="8770682" cy="421756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以下各组句子中，全都表明马文升劝谏皇上修身爱民内容的一组是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新天子当使知稼穑艰难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即非职守，亦言无不尽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凡言语动止悉导之以正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文升请命所司振恤　</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减膳撤乐，修德省愆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止额外织造，振饥民，捕盗贼</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①②③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①⑤⑥</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②④⑥</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③④⑤</a:t>
            </a:r>
            <a:endParaRPr lang="zh-CN" altLang="zh-CN" sz="1050" kern="100" dirty="0">
              <a:effectLst/>
              <a:latin typeface="宋体"/>
              <a:cs typeface="Courier New"/>
            </a:endParaRPr>
          </a:p>
        </p:txBody>
      </p:sp>
    </p:spTree>
    <p:extLst>
      <p:ext uri="{BB962C8B-B14F-4D97-AF65-F5344CB8AC3E}">
        <p14:creationId xmlns:p14="http://schemas.microsoft.com/office/powerpoint/2010/main" val="33149594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659" y="812275"/>
            <a:ext cx="8770682" cy="309315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pitchFamily="18" charset="0"/>
                <a:ea typeface="华文细黑"/>
                <a:cs typeface="Times New Roman" pitchFamily="18" charset="0"/>
              </a:rPr>
              <a:t>②</a:t>
            </a:r>
            <a:r>
              <a:rPr lang="zh-CN" altLang="zh-CN" sz="2600" kern="100" dirty="0">
                <a:latin typeface="Times New Roman"/>
                <a:ea typeface="华文细黑"/>
                <a:cs typeface="Times New Roman"/>
              </a:rPr>
              <a:t>是说马文升不仅关心分内的事务，还关心职责之外的其他事务。</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是马文升奏请皇上对太子的教导，不是劝谏皇上修身爱民。</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是说马文升奏请皇上命令有关部门救赈灾民，不是劝谏皇上修身爱民。</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B</a:t>
            </a:r>
            <a:endParaRPr lang="zh-CN" altLang="zh-CN" sz="1050" kern="100" dirty="0">
              <a:latin typeface="宋体"/>
              <a:cs typeface="Courier New"/>
            </a:endParaRPr>
          </a:p>
        </p:txBody>
      </p:sp>
    </p:spTree>
    <p:extLst>
      <p:ext uri="{BB962C8B-B14F-4D97-AF65-F5344CB8AC3E}">
        <p14:creationId xmlns:p14="http://schemas.microsoft.com/office/powerpoint/2010/main" val="135561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7609" y="812275"/>
            <a:ext cx="8770682" cy="2492990"/>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dirty="0">
                <a:latin typeface="Times New Roman"/>
                <a:ea typeface="华文细黑"/>
                <a:cs typeface="Times New Roman"/>
              </a:rPr>
              <a:t>该题考查筛选信息，所给的筛选标准是</a:t>
            </a:r>
            <a:r>
              <a:rPr lang="en-US" altLang="zh-CN" sz="2600" dirty="0">
                <a:latin typeface="宋体"/>
                <a:ea typeface="华文细黑"/>
                <a:cs typeface="Times New Roman"/>
              </a:rPr>
              <a:t>“</a:t>
            </a:r>
            <a:r>
              <a:rPr lang="zh-CN" altLang="zh-CN" sz="2600" dirty="0">
                <a:latin typeface="Times New Roman"/>
                <a:ea typeface="华文细黑"/>
                <a:cs typeface="Times New Roman"/>
              </a:rPr>
              <a:t>马文升劝谏皇上修身爱民</a:t>
            </a:r>
            <a:r>
              <a:rPr lang="en-US" altLang="zh-CN" sz="2600" dirty="0">
                <a:latin typeface="宋体"/>
                <a:ea typeface="华文细黑"/>
                <a:cs typeface="Times New Roman"/>
              </a:rPr>
              <a:t>”</a:t>
            </a:r>
            <a:r>
              <a:rPr lang="zh-CN" altLang="zh-CN" sz="2600" dirty="0">
                <a:latin typeface="Times New Roman"/>
                <a:ea typeface="华文细黑"/>
                <a:cs typeface="Times New Roman"/>
              </a:rPr>
              <a:t>，这里特别要注意的是</a:t>
            </a:r>
            <a:r>
              <a:rPr lang="en-US" altLang="zh-CN" sz="2600" dirty="0">
                <a:latin typeface="宋体"/>
                <a:ea typeface="华文细黑"/>
                <a:cs typeface="Times New Roman"/>
              </a:rPr>
              <a:t>“</a:t>
            </a:r>
            <a:r>
              <a:rPr lang="zh-CN" altLang="zh-CN" sz="2600" dirty="0">
                <a:latin typeface="Times New Roman"/>
                <a:ea typeface="华文细黑"/>
                <a:cs typeface="Times New Roman"/>
              </a:rPr>
              <a:t>修身爱民</a:t>
            </a:r>
            <a:r>
              <a:rPr lang="en-US" altLang="zh-CN" sz="2600" dirty="0">
                <a:latin typeface="宋体"/>
                <a:ea typeface="华文细黑"/>
                <a:cs typeface="Times New Roman"/>
              </a:rPr>
              <a:t>”</a:t>
            </a:r>
            <a:r>
              <a:rPr lang="zh-CN" altLang="zh-CN" sz="2600" dirty="0">
                <a:latin typeface="Times New Roman"/>
                <a:ea typeface="华文细黑"/>
                <a:cs typeface="Times New Roman"/>
              </a:rPr>
              <a:t>这一概念，而不是停留在提出修身爱民的做法上。值得注意的是</a:t>
            </a:r>
            <a:r>
              <a:rPr lang="en-US" altLang="zh-CN" sz="2600" dirty="0">
                <a:latin typeface="Times New Roman"/>
                <a:ea typeface="华文细黑"/>
              </a:rPr>
              <a:t>2013</a:t>
            </a:r>
            <a:r>
              <a:rPr lang="zh-CN" altLang="zh-CN" sz="2600" dirty="0">
                <a:latin typeface="Times New Roman"/>
                <a:ea typeface="华文细黑"/>
                <a:cs typeface="Times New Roman"/>
              </a:rPr>
              <a:t>年设误句不再是两个，而是三个，大大降低了难度。</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9444963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603" y="358552"/>
            <a:ext cx="8683844"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下列对原文有关内容的概括和分析，不正确的一项是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马文升仕途顺利，政绩卓著。他被委任御史以后，</a:t>
            </a:r>
            <a:r>
              <a:rPr lang="zh-CN" altLang="zh-CN" sz="2600" kern="100" dirty="0" smtClean="0">
                <a:latin typeface="Times New Roman"/>
                <a:ea typeface="华文细黑"/>
                <a:cs typeface="Times New Roman"/>
              </a:rPr>
              <a:t>历任</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多项</a:t>
            </a:r>
            <a:r>
              <a:rPr lang="zh-CN" altLang="zh-CN" sz="2600" kern="100" dirty="0">
                <a:latin typeface="Times New Roman"/>
                <a:ea typeface="华文细黑"/>
                <a:cs typeface="Times New Roman"/>
              </a:rPr>
              <a:t>职务。功业主要表现在两个方面：一是处理受</a:t>
            </a:r>
            <a:r>
              <a:rPr lang="zh-CN" altLang="zh-CN" sz="2600" kern="100" dirty="0" smtClean="0">
                <a:latin typeface="Times New Roman"/>
                <a:ea typeface="华文细黑"/>
                <a:cs typeface="Times New Roman"/>
              </a:rPr>
              <a:t>灾民</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众</a:t>
            </a:r>
            <a:r>
              <a:rPr lang="zh-CN" altLang="zh-CN" sz="2600" kern="100" dirty="0">
                <a:latin typeface="Times New Roman"/>
                <a:ea typeface="华文细黑"/>
                <a:cs typeface="Times New Roman"/>
              </a:rPr>
              <a:t>的善后问题，二是击败扰乱社会秩序的贼寇。</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马文升为人正直，处事严明。他敢于直言劝谏，奏事</a:t>
            </a:r>
            <a:r>
              <a:rPr lang="zh-CN" altLang="zh-CN" sz="2600" kern="100" dirty="0" smtClean="0">
                <a:latin typeface="Times New Roman"/>
                <a:ea typeface="华文细黑"/>
                <a:cs typeface="Times New Roman"/>
              </a:rPr>
              <a:t>进</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言</a:t>
            </a:r>
            <a:r>
              <a:rPr lang="zh-CN" altLang="zh-CN" sz="2600" kern="100" dirty="0">
                <a:latin typeface="Times New Roman"/>
                <a:ea typeface="华文细黑"/>
                <a:cs typeface="Times New Roman"/>
              </a:rPr>
              <a:t>均得到采纳；又能够严格考察部属，曾罢免贪婪</a:t>
            </a:r>
            <a:r>
              <a:rPr lang="zh-CN" altLang="zh-CN" sz="2600" kern="100" dirty="0" smtClean="0">
                <a:latin typeface="Times New Roman"/>
                <a:ea typeface="华文细黑"/>
                <a:cs typeface="Times New Roman"/>
              </a:rPr>
              <a:t>懦弱</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者</a:t>
            </a:r>
            <a:r>
              <a:rPr lang="zh-CN" altLang="zh-CN" sz="2600" kern="100" dirty="0">
                <a:latin typeface="Times New Roman"/>
                <a:ea typeface="华文细黑"/>
                <a:cs typeface="Times New Roman"/>
              </a:rPr>
              <a:t>三十余人，奸人怨恨，对他大肆威胁和污蔑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818342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0078" y="536476"/>
            <a:ext cx="8683844"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马文升尽心军事，关注民生。他任兵部尚书十多年，</a:t>
            </a:r>
            <a:r>
              <a:rPr lang="zh-CN" altLang="zh-CN" sz="2600" kern="100" dirty="0" smtClean="0">
                <a:latin typeface="Times New Roman"/>
                <a:ea typeface="华文细黑"/>
                <a:cs typeface="Times New Roman"/>
              </a:rPr>
              <a:t>对</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屯田</a:t>
            </a:r>
            <a:r>
              <a:rPr lang="zh-CN" altLang="zh-CN" sz="2600" kern="100" dirty="0">
                <a:latin typeface="Times New Roman"/>
                <a:ea typeface="华文细黑"/>
                <a:cs typeface="Times New Roman"/>
              </a:rPr>
              <a:t>、边备等职责勇于进言。在代吏部尚书时，南京</a:t>
            </a:r>
            <a:r>
              <a:rPr lang="zh-CN" altLang="zh-CN" sz="2600" kern="100" dirty="0" smtClean="0">
                <a:latin typeface="Times New Roman"/>
                <a:ea typeface="华文细黑"/>
                <a:cs typeface="Times New Roman"/>
              </a:rPr>
              <a:t>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地</a:t>
            </a:r>
            <a:r>
              <a:rPr lang="zh-CN" altLang="zh-CN" sz="2600" kern="100" dirty="0">
                <a:latin typeface="Times New Roman"/>
                <a:ea typeface="华文细黑"/>
                <a:cs typeface="Times New Roman"/>
              </a:rPr>
              <a:t>遭遇风雨灾害，他又请求皇上救助灾地百姓。</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马文升文武全才，声名远扬。朝廷大事往往等他决断</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又</a:t>
            </a:r>
            <a:r>
              <a:rPr lang="zh-CN" altLang="zh-CN" sz="2600" kern="100" dirty="0">
                <a:latin typeface="Times New Roman"/>
                <a:ea typeface="华文细黑"/>
                <a:cs typeface="Times New Roman"/>
              </a:rPr>
              <a:t>有显赫边功，外国皆闻其名。为人重气节，品行端正</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以至于</a:t>
            </a:r>
            <a:r>
              <a:rPr lang="zh-CN" altLang="zh-CN" sz="2600" kern="100" dirty="0">
                <a:latin typeface="Times New Roman"/>
                <a:ea typeface="华文细黑"/>
                <a:cs typeface="Times New Roman"/>
              </a:rPr>
              <a:t>大盗各处骚扰，也不去钧州他的家乡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791893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659" y="812275"/>
            <a:ext cx="8770682" cy="1816908"/>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原文中是大盗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钧州，因马文升的家在钧州，就离开了。并不是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大盗各处骚扰，也不去钧州他的家乡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D</a:t>
            </a:r>
            <a:endParaRPr lang="zh-CN" altLang="zh-CN" sz="1050" kern="100" dirty="0">
              <a:latin typeface="宋体"/>
              <a:cs typeface="Courier New"/>
            </a:endParaRPr>
          </a:p>
        </p:txBody>
      </p:sp>
    </p:spTree>
    <p:extLst>
      <p:ext uri="{BB962C8B-B14F-4D97-AF65-F5344CB8AC3E}">
        <p14:creationId xmlns:p14="http://schemas.microsoft.com/office/powerpoint/2010/main" val="369176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068" y="1155973"/>
            <a:ext cx="8597865" cy="1292662"/>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该题与</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年在命题上没有多大变化，</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项属曲解文意</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546826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987" y="568241"/>
            <a:ext cx="8682466" cy="3093154"/>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en-US" altLang="zh-CN" sz="2600" kern="100" dirty="0" smtClean="0">
                <a:latin typeface="Times New Roman"/>
                <a:ea typeface="华文细黑"/>
                <a:cs typeface="Courier New"/>
              </a:rPr>
              <a:t> </a:t>
            </a:r>
            <a:r>
              <a:rPr lang="en-US" altLang="zh-CN" sz="2600" kern="100" dirty="0" smtClean="0">
                <a:latin typeface="华文细黑"/>
                <a:ea typeface="华文细黑"/>
                <a:cs typeface="Times New Roman"/>
              </a:rPr>
              <a:t>该题考查常见实词在文中的含义</a:t>
            </a:r>
            <a:r>
              <a:rPr lang="en-US" altLang="zh-CN" sz="2600" kern="100" dirty="0">
                <a:latin typeface="华文细黑"/>
                <a:ea typeface="华文细黑"/>
                <a:cs typeface="Times New Roman"/>
              </a:rPr>
              <a:t>。这是文言文阅读最基本的能力之一，也是新课标卷的必考题。试题所给的四个实词均是动词，且均不常见，只有联系语境来解释了。</a:t>
            </a:r>
            <a:r>
              <a:rPr lang="en-US" altLang="zh-CN" sz="2600" kern="100" dirty="0">
                <a:latin typeface="Times New Roman"/>
                <a:ea typeface="华文细黑"/>
                <a:cs typeface="Courier New"/>
              </a:rPr>
              <a:t>C</a:t>
            </a:r>
            <a:r>
              <a:rPr lang="en-US" altLang="zh-CN" sz="2600" kern="100" dirty="0">
                <a:latin typeface="华文细黑"/>
                <a:ea typeface="华文细黑"/>
                <a:cs typeface="Times New Roman"/>
              </a:rPr>
              <a:t>项表面上看是对的，但只要结合语境，就会发现解释成暗含一定的主动性的</a:t>
            </a:r>
            <a:r>
              <a:rPr lang="en-US" altLang="zh-CN" sz="2600" dirty="0">
                <a:latin typeface="+mj-ea"/>
                <a:ea typeface="+mj-ea"/>
                <a:cs typeface="Times New Roman"/>
              </a:rPr>
              <a:t>“</a:t>
            </a:r>
            <a:r>
              <a:rPr lang="en-US" altLang="zh-CN" sz="2600" kern="100" dirty="0">
                <a:latin typeface="华文细黑"/>
                <a:ea typeface="华文细黑"/>
                <a:cs typeface="Times New Roman"/>
              </a:rPr>
              <a:t>躲藏</a:t>
            </a:r>
            <a:r>
              <a:rPr lang="en-US" altLang="zh-CN" sz="2600" dirty="0">
                <a:latin typeface="+mj-ea"/>
                <a:ea typeface="+mj-ea"/>
                <a:cs typeface="Times New Roman"/>
              </a:rPr>
              <a:t>”</a:t>
            </a:r>
            <a:r>
              <a:rPr lang="en-US" altLang="zh-CN" sz="2600" kern="100" dirty="0">
                <a:latin typeface="华文细黑"/>
                <a:ea typeface="华文细黑"/>
                <a:cs typeface="Times New Roman"/>
              </a:rPr>
              <a:t>是错误的。</a:t>
            </a:r>
            <a:endParaRPr lang="en-US" altLang="zh-CN" sz="2600" kern="100" dirty="0">
              <a:effectLst/>
              <a:latin typeface="Times New Roman"/>
              <a:ea typeface="华文细黑"/>
              <a:cs typeface="Courier New"/>
            </a:endParaRPr>
          </a:p>
        </p:txBody>
      </p:sp>
    </p:spTree>
    <p:extLst>
      <p:ext uri="{BB962C8B-B14F-4D97-AF65-F5344CB8AC3E}">
        <p14:creationId xmlns:p14="http://schemas.microsoft.com/office/powerpoint/2010/main" val="8159876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806" y="267494"/>
            <a:ext cx="8858389"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把文中画横线的句子翻译成现代汉语。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在班列中最为耆硕，帝亦推心任之，诸大臣莫敢望也。</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_____________________________________________</a:t>
            </a:r>
          </a:p>
          <a:p>
            <a:pPr>
              <a:lnSpc>
                <a:spcPct val="150000"/>
              </a:lnSpc>
            </a:pPr>
            <a:r>
              <a:rPr lang="zh-CN" altLang="zh-CN" sz="26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本题主要涉及一词多义</a:t>
            </a:r>
            <a:r>
              <a:rPr lang="zh-CN" altLang="zh-CN" sz="2600" dirty="0" smtClean="0">
                <a:latin typeface="Times New Roman"/>
                <a:ea typeface="华文细黑"/>
                <a:cs typeface="Times New Roman"/>
              </a:rPr>
              <a:t>。</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耆硕</a:t>
            </a:r>
            <a:r>
              <a:rPr lang="en-US" altLang="zh-CN" sz="2600" dirty="0">
                <a:latin typeface="宋体"/>
                <a:ea typeface="华文细黑"/>
                <a:cs typeface="Times New Roman"/>
              </a:rPr>
              <a:t>”</a:t>
            </a:r>
            <a:r>
              <a:rPr lang="zh-CN" altLang="zh-CN" sz="2600" dirty="0">
                <a:latin typeface="Times New Roman"/>
                <a:ea typeface="华文细黑"/>
                <a:cs typeface="Times New Roman"/>
              </a:rPr>
              <a:t>意思是</a:t>
            </a:r>
            <a:r>
              <a:rPr lang="en-US" altLang="zh-CN" sz="2600" dirty="0">
                <a:latin typeface="宋体"/>
                <a:ea typeface="华文细黑"/>
                <a:cs typeface="Times New Roman"/>
              </a:rPr>
              <a:t>“</a:t>
            </a:r>
            <a:r>
              <a:rPr lang="zh-CN" altLang="zh-CN" sz="2600" dirty="0">
                <a:latin typeface="Times New Roman"/>
                <a:ea typeface="华文细黑"/>
                <a:cs typeface="Times New Roman"/>
              </a:rPr>
              <a:t>年高德劭</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推心</a:t>
            </a:r>
            <a:r>
              <a:rPr lang="en-US" altLang="zh-CN" sz="2600" dirty="0">
                <a:latin typeface="宋体"/>
                <a:ea typeface="华文细黑"/>
                <a:cs typeface="Times New Roman"/>
              </a:rPr>
              <a:t>”</a:t>
            </a:r>
            <a:r>
              <a:rPr lang="zh-CN" altLang="zh-CN" sz="2600" dirty="0">
                <a:latin typeface="Times New Roman"/>
                <a:ea typeface="华文细黑"/>
                <a:cs typeface="Times New Roman"/>
              </a:rPr>
              <a:t>意思是</a:t>
            </a:r>
            <a:r>
              <a:rPr lang="en-US" altLang="zh-CN" sz="2600" dirty="0">
                <a:latin typeface="宋体"/>
                <a:ea typeface="华文细黑"/>
                <a:cs typeface="Times New Roman"/>
              </a:rPr>
              <a:t>“</a:t>
            </a:r>
            <a:r>
              <a:rPr lang="zh-CN" altLang="zh-CN" sz="2600" dirty="0">
                <a:latin typeface="Times New Roman"/>
                <a:ea typeface="华文细黑"/>
                <a:cs typeface="Times New Roman"/>
              </a:rPr>
              <a:t>诚心诚意</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望</a:t>
            </a:r>
            <a:r>
              <a:rPr lang="en-US" altLang="zh-CN" sz="2600" dirty="0">
                <a:latin typeface="宋体"/>
                <a:ea typeface="华文细黑"/>
                <a:cs typeface="Times New Roman"/>
              </a:rPr>
              <a:t>”</a:t>
            </a:r>
            <a:r>
              <a:rPr lang="zh-CN" altLang="zh-CN" sz="2600" dirty="0">
                <a:latin typeface="Times New Roman"/>
                <a:ea typeface="华文细黑"/>
                <a:cs typeface="Times New Roman"/>
              </a:rPr>
              <a:t>意思是</a:t>
            </a:r>
            <a:r>
              <a:rPr lang="en-US" altLang="zh-CN" sz="2600" dirty="0">
                <a:latin typeface="宋体"/>
                <a:ea typeface="华文细黑"/>
                <a:cs typeface="Times New Roman"/>
              </a:rPr>
              <a:t>“</a:t>
            </a:r>
            <a:r>
              <a:rPr lang="zh-CN" altLang="zh-CN" sz="2600" dirty="0">
                <a:latin typeface="Times New Roman"/>
                <a:ea typeface="华文细黑"/>
                <a:cs typeface="Times New Roman"/>
              </a:rPr>
              <a:t>比</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马文升</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在朝廷官员中最是年高德劭，皇上也诚心诚意地任用他，诸位大臣没有人敢望其项背</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67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134" y="407318"/>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家居，非事未尝入州城。语及时事，辄颦蹙不答。</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______________________________________________</a:t>
            </a: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未尝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意思是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意思是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谈论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意思是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意思是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总是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颦蹙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意思是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皱眉</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在家</a:t>
            </a:r>
            <a:r>
              <a:rPr lang="zh-CN" altLang="zh-CN" sz="2600" kern="100" dirty="0">
                <a:solidFill>
                  <a:srgbClr val="E46C0A"/>
                </a:solidFill>
                <a:latin typeface="Times New Roman"/>
                <a:ea typeface="华文细黑"/>
                <a:cs typeface="Times New Roman"/>
              </a:rPr>
              <a:t>闲居，无事从不到州城去。说到当时政事，总是皱着眉头不回答</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785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659" y="637059"/>
            <a:ext cx="8770682" cy="3693319"/>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该题考查翻译，重心仍在实词上，兼及虚词。第</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班列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耆硕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三个词语为得分点，其中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字易被译错，这里它是不定代词，意为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颦蹙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为得分点，都是课本中经常出现的，翻译起来无多大难度。不过，既要重视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字字落实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，也要注意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文从字顺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5806669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55226640"/>
              </p:ext>
            </p:extLst>
          </p:nvPr>
        </p:nvGraphicFramePr>
        <p:xfrm>
          <a:off x="357436" y="252636"/>
          <a:ext cx="8424862" cy="4175125"/>
        </p:xfrm>
        <a:graphic>
          <a:graphicData uri="http://schemas.openxmlformats.org/presentationml/2006/ole">
            <mc:AlternateContent xmlns:mc="http://schemas.openxmlformats.org/markup-compatibility/2006">
              <mc:Choice xmlns:v="urn:schemas-microsoft-com:vml" Requires="v">
                <p:oleObj spid="_x0000_s27660" name="文档" r:id="rId3" imgW="8424382" imgH="4174390" progId="Word.Document.12">
                  <p:embed/>
                </p:oleObj>
              </mc:Choice>
              <mc:Fallback>
                <p:oleObj name="文档" r:id="rId3" imgW="8424382" imgH="4174390" progId="Word.Document.12">
                  <p:embed/>
                  <p:pic>
                    <p:nvPicPr>
                      <p:cNvPr id="0" name=""/>
                      <p:cNvPicPr/>
                      <p:nvPr/>
                    </p:nvPicPr>
                    <p:blipFill>
                      <a:blip r:embed="rId4"/>
                      <a:stretch>
                        <a:fillRect/>
                      </a:stretch>
                    </p:blipFill>
                    <p:spPr>
                      <a:xfrm>
                        <a:off x="357436" y="252636"/>
                        <a:ext cx="8424862" cy="4175125"/>
                      </a:xfrm>
                      <a:prstGeom prst="rect">
                        <a:avLst/>
                      </a:prstGeom>
                    </p:spPr>
                  </p:pic>
                </p:oleObj>
              </mc:Fallback>
            </mc:AlternateContent>
          </a:graphicData>
        </a:graphic>
      </p:graphicFrame>
      <p:sp>
        <p:nvSpPr>
          <p:cNvPr id="5" name="矩形 4"/>
          <p:cNvSpPr/>
          <p:nvPr/>
        </p:nvSpPr>
        <p:spPr>
          <a:xfrm>
            <a:off x="273174" y="4264452"/>
            <a:ext cx="4572000" cy="61574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厉：磨砺</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7" name="矩形 6"/>
          <p:cNvSpPr/>
          <p:nvPr/>
        </p:nvSpPr>
        <p:spPr>
          <a:xfrm>
            <a:off x="7493160" y="953666"/>
            <a:ext cx="425116" cy="492443"/>
          </a:xfrm>
          <a:prstGeom prst="rect">
            <a:avLst/>
          </a:prstGeom>
        </p:spPr>
        <p:txBody>
          <a:bodyPr wrap="none">
            <a:spAutoFit/>
          </a:bodyPr>
          <a:lstStyle/>
          <a:p>
            <a:r>
              <a:rPr lang="en-US" altLang="zh-CN" sz="2600" kern="100" dirty="0">
                <a:solidFill>
                  <a:srgbClr val="E46C0A"/>
                </a:solidFill>
                <a:latin typeface="Times New Roman"/>
                <a:ea typeface="华文细黑"/>
                <a:cs typeface="Courier New"/>
              </a:rPr>
              <a:t>D</a:t>
            </a:r>
            <a:endParaRPr lang="zh-CN" altLang="en-US" dirty="0"/>
          </a:p>
        </p:txBody>
      </p:sp>
    </p:spTree>
    <p:extLst>
      <p:ext uri="{BB962C8B-B14F-4D97-AF65-F5344CB8AC3E}">
        <p14:creationId xmlns:p14="http://schemas.microsoft.com/office/powerpoint/2010/main" val="208537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0078" y="140374"/>
            <a:ext cx="8683844" cy="4893647"/>
          </a:xfrm>
          <a:prstGeom prst="rect">
            <a:avLst/>
          </a:prstGeom>
        </p:spPr>
        <p:txBody>
          <a:bodyPr>
            <a:spAutoFit/>
          </a:bodyPr>
          <a:lstStyle/>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马</a:t>
            </a:r>
            <a:r>
              <a:rPr lang="zh-CN" altLang="zh-CN" sz="2600" dirty="0">
                <a:latin typeface="Times New Roman"/>
                <a:ea typeface="华文细黑"/>
                <a:cs typeface="Times New Roman"/>
              </a:rPr>
              <a:t>文升，字负图，相貌奇异，很有力气。景泰二年考中进士，被任命为御史。先后巡视山西、湖广，依法裁处奸邪，名声很大。成化初年，被征召升任南京大理寺卿。满四作乱时，马文升凭借所记功劳提拔为左副都御史。赈济巩昌、临洮的灾民，抚慰安顿流亡百姓，成绩显著。当时，在黑水口打败袭扰之敌，又在汤羊岭打败他们，刻石记功后返回。提升为右都御史，总管督率漕运事宜</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淮安</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96968005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7609" y="128811"/>
            <a:ext cx="8770682" cy="4893647"/>
          </a:xfrm>
          <a:prstGeom prst="rect">
            <a:avLst/>
          </a:prstGeom>
        </p:spPr>
        <p:txBody>
          <a:bodyPr>
            <a:spAutoFit/>
          </a:bodyPr>
          <a:lstStyle/>
          <a:p>
            <a:pPr lvl="0" algn="dist">
              <a:lnSpc>
                <a:spcPct val="150000"/>
              </a:lnSpc>
            </a:pPr>
            <a:r>
              <a:rPr lang="zh-CN" altLang="zh-CN" sz="2600" dirty="0">
                <a:solidFill>
                  <a:prstClr val="black"/>
                </a:solidFill>
                <a:latin typeface="Times New Roman"/>
                <a:ea typeface="华文细黑"/>
                <a:cs typeface="Times New Roman"/>
              </a:rPr>
              <a:t>徐州、和州三地发生饥荒</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他从江南调拨十万石粮食、五万两盐价银赈济灾民。孝宗即位，被征召拜官为左都御史。弘治元年马文升上书条陈十五件事，经过讨论后全部付诸实行。孝宗效仿古天子亲自耕种藉田，教坊就向孝宗进献杂戏。文升严肃地说：</a:t>
            </a:r>
            <a:r>
              <a:rPr lang="en-US" altLang="zh-CN" sz="2600" dirty="0">
                <a:latin typeface="宋体"/>
                <a:ea typeface="华文细黑"/>
                <a:cs typeface="Times New Roman"/>
              </a:rPr>
              <a:t>“</a:t>
            </a:r>
            <a:r>
              <a:rPr lang="zh-CN" altLang="zh-CN" sz="2600" dirty="0">
                <a:latin typeface="Times New Roman"/>
                <a:ea typeface="华文细黑"/>
                <a:cs typeface="Times New Roman"/>
              </a:rPr>
              <a:t>天子刚刚登基应当让他懂得农事的艰难，你们演戏是什么意思？</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立即呵斥他们离去。第二年，担任兵部尚书，依旧督率团营。天下太平的时间已经很久，使得军政荒废松弛</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西北少数民族不时到边塞附近窥伺。</a:t>
            </a:r>
            <a:endParaRPr lang="en-US" altLang="zh-CN" sz="26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39809020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7609" y="339502"/>
            <a:ext cx="8770682" cy="4221412"/>
          </a:xfrm>
          <a:prstGeom prst="rect">
            <a:avLst/>
          </a:prstGeom>
        </p:spPr>
        <p:txBody>
          <a:bodyPr>
            <a:spAutoFit/>
          </a:bodyPr>
          <a:lstStyle/>
          <a:p>
            <a:pPr algn="dist">
              <a:lnSpc>
                <a:spcPct val="150000"/>
              </a:lnSpc>
              <a:spcAft>
                <a:spcPts val="0"/>
              </a:spcAft>
            </a:pPr>
            <a:r>
              <a:rPr lang="zh-CN" altLang="zh-CN" sz="2600" dirty="0">
                <a:latin typeface="Times New Roman"/>
                <a:ea typeface="华文细黑"/>
                <a:cs typeface="Times New Roman"/>
              </a:rPr>
              <a:t>文升严格考核各个将校，罢免了三十多个贪婪懦弱的将校。奸人对他十分怨恨，夜间拿着弓箭守候在他的门口，有的写了诽谤信射到东长安门内。马文升治理兵部十三年，尽心于军务，在屯田、马政、边备、守御方面，多次上书陈述有利国家、合乎时宜的事。只要是对国家有利的，即使不在职责范围内，马文升也会言无不尽。他曾经认为太子年龄到了四岁，应当尽早晓谕教诲，请求选择敦厚谨慎</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老成持重</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9193801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134" y="123478"/>
            <a:ext cx="8770682" cy="4893647"/>
          </a:xfrm>
          <a:prstGeom prst="rect">
            <a:avLst/>
          </a:prstGeom>
        </p:spPr>
        <p:txBody>
          <a:bodyPr>
            <a:spAutoFit/>
          </a:bodyPr>
          <a:lstStyle/>
          <a:p>
            <a:pPr lvl="0" algn="just">
              <a:lnSpc>
                <a:spcPct val="150000"/>
              </a:lnSpc>
            </a:pPr>
            <a:r>
              <a:rPr lang="zh-CN" altLang="zh-CN" sz="2600" dirty="0">
                <a:solidFill>
                  <a:prstClr val="black"/>
                </a:solidFill>
                <a:latin typeface="Times New Roman"/>
                <a:ea typeface="华文细黑"/>
                <a:cs typeface="Times New Roman"/>
              </a:rPr>
              <a:t>精通典籍的人，由他们教育扶持太子，所有的言谈举止都以正确的方法引导。山东大旱，浙江及南京闹水灾</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文升奏请皇帝命令有关部门赈济抚恤，操练士卒以备不测。都被皇帝采纳。</a:t>
            </a:r>
            <a:r>
              <a:rPr lang="en-US" altLang="zh-CN" sz="2600" dirty="0">
                <a:latin typeface="Times New Roman"/>
                <a:ea typeface="华文细黑"/>
              </a:rPr>
              <a:t>(</a:t>
            </a:r>
            <a:r>
              <a:rPr lang="zh-CN" altLang="zh-CN" sz="2600" dirty="0">
                <a:latin typeface="Times New Roman"/>
                <a:ea typeface="华文细黑"/>
                <a:cs typeface="Times New Roman"/>
              </a:rPr>
              <a:t>马文升</a:t>
            </a:r>
            <a:r>
              <a:rPr lang="en-US" altLang="zh-CN" sz="2600" dirty="0">
                <a:latin typeface="Times New Roman"/>
                <a:ea typeface="华文细黑"/>
              </a:rPr>
              <a:t>)</a:t>
            </a:r>
            <a:r>
              <a:rPr lang="zh-CN" altLang="zh-CN" sz="2600" dirty="0">
                <a:latin typeface="Times New Roman"/>
                <a:ea typeface="华文细黑"/>
                <a:cs typeface="Times New Roman"/>
              </a:rPr>
              <a:t>在朝廷官员中最是年高德劭，皇上也诚心诚意地任用他，诸位大臣没有人敢望其项背。吏部尚书屠</a:t>
            </a:r>
            <a:r>
              <a:rPr lang="zh-CN" altLang="zh-CN" sz="2600" dirty="0">
                <a:latin typeface="Times New Roman"/>
                <a:ea typeface="华文细黑"/>
                <a:cs typeface="宋体"/>
              </a:rPr>
              <a:t>滽</a:t>
            </a:r>
            <a:r>
              <a:rPr lang="zh-CN" altLang="zh-CN" sz="2600" dirty="0">
                <a:latin typeface="楷体_GB2312"/>
                <a:ea typeface="华文细黑"/>
                <a:cs typeface="楷体_GB2312"/>
              </a:rPr>
              <a:t>被罢免，倪岳代替屠</a:t>
            </a:r>
            <a:r>
              <a:rPr lang="zh-CN" altLang="zh-CN" sz="2600" dirty="0">
                <a:latin typeface="Times New Roman"/>
                <a:ea typeface="华文细黑"/>
                <a:cs typeface="宋体"/>
              </a:rPr>
              <a:t>滽</a:t>
            </a:r>
            <a:r>
              <a:rPr lang="zh-CN" altLang="zh-CN" sz="2600" dirty="0">
                <a:latin typeface="楷体_GB2312"/>
                <a:ea typeface="华文细黑"/>
                <a:cs typeface="楷体_GB2312"/>
              </a:rPr>
              <a:t>，倪岳死后，用文升代替他。南京、凤阳刮</a:t>
            </a:r>
            <a:r>
              <a:rPr lang="zh-CN" altLang="zh-CN" sz="2600" dirty="0" smtClean="0">
                <a:latin typeface="楷体_GB2312"/>
                <a:ea typeface="华文细黑"/>
                <a:cs typeface="楷体_GB2312"/>
              </a:rPr>
              <a:t>大</a:t>
            </a:r>
            <a:r>
              <a:rPr lang="zh-CN" altLang="zh-CN" sz="2600" dirty="0">
                <a:latin typeface="楷体_GB2312"/>
                <a:ea typeface="华文细黑"/>
                <a:cs typeface="楷体_GB2312"/>
              </a:rPr>
              <a:t>风、下大雨，屋子被毁坏，大树被拔起，文升请求皇上减少宴饮</a:t>
            </a:r>
            <a:r>
              <a:rPr lang="zh-CN" altLang="zh-CN" sz="2600" dirty="0" smtClean="0">
                <a:latin typeface="楷体_GB2312"/>
                <a:ea typeface="华文细黑"/>
                <a:cs typeface="楷体_GB2312"/>
              </a:rPr>
              <a:t>，</a:t>
            </a:r>
            <a:r>
              <a:rPr lang="zh-CN" altLang="zh-CN" sz="2600" dirty="0">
                <a:latin typeface="楷体_GB2312"/>
                <a:ea typeface="华文细黑"/>
                <a:cs typeface="楷体_GB2312"/>
              </a:rPr>
              <a:t>撤去歌舞，修养德行，反省过失</a:t>
            </a:r>
            <a:r>
              <a:rPr lang="zh-CN" altLang="zh-CN" sz="2600" dirty="0" smtClean="0">
                <a:latin typeface="楷体_GB2312"/>
                <a:ea typeface="华文细黑"/>
                <a:cs typeface="楷体_GB2312"/>
              </a:rPr>
              <a:t>，</a:t>
            </a:r>
            <a:r>
              <a:rPr lang="zh-CN" altLang="zh-CN" sz="2600" dirty="0">
                <a:latin typeface="楷体_GB2312"/>
                <a:ea typeface="华文细黑"/>
                <a:cs typeface="楷体_GB2312"/>
              </a:rPr>
              <a:t>开御前讲席，</a:t>
            </a:r>
            <a:endParaRPr lang="en-US" altLang="zh-CN" sz="26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91697605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659" y="100236"/>
            <a:ext cx="8770682" cy="4893647"/>
          </a:xfrm>
          <a:prstGeom prst="rect">
            <a:avLst/>
          </a:prstGeom>
        </p:spPr>
        <p:txBody>
          <a:bodyPr>
            <a:spAutoFit/>
          </a:bodyPr>
          <a:lstStyle/>
          <a:p>
            <a:pPr algn="just">
              <a:lnSpc>
                <a:spcPct val="150000"/>
              </a:lnSpc>
              <a:spcAft>
                <a:spcPts val="0"/>
              </a:spcAft>
            </a:pPr>
            <a:r>
              <a:rPr lang="zh-CN" altLang="zh-CN" sz="2600" dirty="0">
                <a:latin typeface="楷体_GB2312"/>
                <a:ea typeface="华文细黑"/>
                <a:cs typeface="楷体_GB2312"/>
              </a:rPr>
              <a:t>杜绝宴会游乐，停下不亟待解决的事务，停止额外的织造，赈济饥民，搜捕盗贼。后</a:t>
            </a:r>
            <a:r>
              <a:rPr lang="zh-CN" altLang="zh-CN" sz="2600" dirty="0">
                <a:latin typeface="Times New Roman"/>
                <a:ea typeface="华文细黑"/>
                <a:cs typeface="Times New Roman"/>
              </a:rPr>
              <a:t>来，文升又上书谏论吏部掌管的十件事。皇帝都加以赞扬并采纳。正德年间，朝政被宦官把持，文升年迈，接连上疏要求回乡，皇上答应了他。在家闲居，无事从不到州城去。说到当时政事，总是皱着眉头不回答。正德五年去世，享年八十五岁</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马文升文武兼备，擅长应付事变，朝中的大事常常等待他来决定</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镇守边关有功，外国都听说他的名声</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特别重视气节，磨砺自己端正不苟的品性，</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8945875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184" y="850375"/>
            <a:ext cx="8770682" cy="1215910"/>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一生走正直之道。死后一年多，大盗到了钧州，因为文升的家在钧州，就离开了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3066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2131</TotalTime>
  <Words>7782</Words>
  <Application>Microsoft Office PowerPoint</Application>
  <PresentationFormat>全屏显示(16:9)</PresentationFormat>
  <Paragraphs>359</Paragraphs>
  <Slides>156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156</vt:i4>
      </vt:variant>
    </vt:vector>
  </HeadingPairs>
  <TitlesOfParts>
    <vt:vector size="158"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168</cp:revision>
  <dcterms:created xsi:type="dcterms:W3CDTF">2014-12-15T01:46:29Z</dcterms:created>
  <dcterms:modified xsi:type="dcterms:W3CDTF">2015-04-15T08:58:39Z</dcterms:modified>
</cp:coreProperties>
</file>