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1083" r:id="rId2"/>
    <p:sldId id="1085" r:id="rId3"/>
    <p:sldId id="1086" r:id="rId4"/>
    <p:sldId id="1087" r:id="rId5"/>
    <p:sldId id="1196" r:id="rId6"/>
    <p:sldId id="1088" r:id="rId7"/>
    <p:sldId id="1089" r:id="rId8"/>
    <p:sldId id="1090" r:id="rId9"/>
    <p:sldId id="1197" r:id="rId10"/>
    <p:sldId id="1091" r:id="rId11"/>
    <p:sldId id="1092" r:id="rId12"/>
    <p:sldId id="1105" r:id="rId13"/>
    <p:sldId id="1198" r:id="rId14"/>
    <p:sldId id="1093" r:id="rId15"/>
    <p:sldId id="1106" r:id="rId16"/>
    <p:sldId id="1107" r:id="rId17"/>
    <p:sldId id="1108" r:id="rId18"/>
    <p:sldId id="1109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1117" r:id="rId27"/>
    <p:sldId id="1118" r:id="rId28"/>
    <p:sldId id="1119" r:id="rId29"/>
    <p:sldId id="1120" r:id="rId30"/>
    <p:sldId id="1121" r:id="rId31"/>
    <p:sldId id="1122" r:id="rId32"/>
    <p:sldId id="1123" r:id="rId33"/>
    <p:sldId id="1124" r:id="rId34"/>
    <p:sldId id="1125" r:id="rId35"/>
    <p:sldId id="1126" r:id="rId36"/>
    <p:sldId id="1127" r:id="rId37"/>
    <p:sldId id="1128" r:id="rId38"/>
    <p:sldId id="1129" r:id="rId39"/>
    <p:sldId id="1130" r:id="rId40"/>
    <p:sldId id="1131" r:id="rId41"/>
    <p:sldId id="1132" r:id="rId42"/>
    <p:sldId id="1133" r:id="rId43"/>
    <p:sldId id="1134" r:id="rId44"/>
    <p:sldId id="1135" r:id="rId45"/>
    <p:sldId id="1199" r:id="rId46"/>
    <p:sldId id="1136" r:id="rId47"/>
    <p:sldId id="1137" r:id="rId48"/>
    <p:sldId id="1138" r:id="rId49"/>
    <p:sldId id="1139" r:id="rId50"/>
    <p:sldId id="1140" r:id="rId51"/>
    <p:sldId id="1141" r:id="rId52"/>
    <p:sldId id="1142" r:id="rId53"/>
    <p:sldId id="1143" r:id="rId54"/>
    <p:sldId id="1144" r:id="rId55"/>
    <p:sldId id="1145" r:id="rId56"/>
    <p:sldId id="1146" r:id="rId57"/>
    <p:sldId id="1147" r:id="rId58"/>
    <p:sldId id="1148" r:id="rId59"/>
    <p:sldId id="1200" r:id="rId60"/>
    <p:sldId id="1201" r:id="rId61"/>
    <p:sldId id="1202" r:id="rId62"/>
    <p:sldId id="1203" r:id="rId63"/>
    <p:sldId id="1204" r:id="rId64"/>
    <p:sldId id="1205" r:id="rId65"/>
    <p:sldId id="1206" r:id="rId66"/>
    <p:sldId id="1207" r:id="rId67"/>
    <p:sldId id="1208" r:id="rId68"/>
    <p:sldId id="1209" r:id="rId69"/>
    <p:sldId id="1210" r:id="rId70"/>
    <p:sldId id="1211" r:id="rId71"/>
    <p:sldId id="1212" r:id="rId72"/>
    <p:sldId id="1213" r:id="rId73"/>
    <p:sldId id="1214" r:id="rId74"/>
    <p:sldId id="1215" r:id="rId75"/>
    <p:sldId id="1216" r:id="rId76"/>
    <p:sldId id="381" r:id="rId7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4" autoAdjust="0"/>
    <p:restoredTop sz="75214" autoAdjust="0"/>
  </p:normalViewPr>
  <p:slideViewPr>
    <p:cSldViewPr>
      <p:cViewPr>
        <p:scale>
          <a:sx n="100" d="100"/>
          <a:sy n="100" d="100"/>
        </p:scale>
        <p:origin x="-138" y="-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样样样\5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35" y="-6544"/>
            <a:ext cx="9167270" cy="51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样样样\5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" y="637"/>
            <a:ext cx="9144563" cy="51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906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样样样\5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" y="8257"/>
            <a:ext cx="9114646" cy="512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7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3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9361" y="2419613"/>
            <a:ext cx="7109640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30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微</a:t>
            </a:r>
            <a:r>
              <a:rPr lang="zh-CN" altLang="en-US" sz="30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    文言</a:t>
            </a:r>
            <a:r>
              <a:rPr lang="zh-CN" altLang="en-US" sz="3000" b="1" dirty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虚词必须掌握的三大知识</a:t>
            </a:r>
            <a:r>
              <a:rPr lang="zh-CN" altLang="en-US" sz="3000" b="1" dirty="0" smtClean="0">
                <a:solidFill>
                  <a:srgbClr val="FFFF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点</a:t>
            </a:r>
            <a:endParaRPr lang="zh-CN" altLang="zh-CN" sz="3000" b="1" dirty="0">
              <a:solidFill>
                <a:srgbClr val="FFFF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935" y="182298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zh-CN" altLang="en-US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</a:t>
            </a:r>
            <a:r>
              <a:rPr lang="zh-CN" altLang="zh-CN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</a:t>
            </a:r>
            <a:r>
              <a:rPr lang="zh-CN" altLang="en-US" sz="2800" b="1" dirty="0">
                <a:solidFill>
                  <a:srgbClr val="FFFF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考点突破</a:t>
            </a:r>
            <a:endParaRPr lang="zh-CN" altLang="zh-CN" sz="2800" b="1" dirty="0">
              <a:solidFill>
                <a:srgbClr val="FFFF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77155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　文言文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阅读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7394" y="44324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汉仪大黑简" pitchFamily="49" charset="-122"/>
                <a:ea typeface="汉仪大黑简" pitchFamily="49" charset="-122"/>
              </a:rPr>
              <a:t>古代诗文阅读</a:t>
            </a:r>
          </a:p>
        </p:txBody>
      </p:sp>
    </p:spTree>
    <p:extLst>
      <p:ext uri="{BB962C8B-B14F-4D97-AF65-F5344CB8AC3E}">
        <p14:creationId xmlns:p14="http://schemas.microsoft.com/office/powerpoint/2010/main" val="24382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14" y="411510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作《师说》以贻之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道之所存，师之所存也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以其求思之深而无不在也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467" y="988611"/>
            <a:ext cx="809957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，表第三人称，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，指李蟠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534" y="2242190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助词，用于主谓之间，取消句子独立性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1605" y="3523094"/>
            <a:ext cx="8436925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补语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标志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3446" y="133999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71600" y="25986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79712" y="386483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0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687" y="310267"/>
            <a:ext cx="852661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石之铿然有声者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顷之，烟炎张天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毛先生以三寸之舌，强于百万之师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《毛遂自荐》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75114"/>
            <a:ext cx="8353569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助词，定语后置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标志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80" y="1529730"/>
            <a:ext cx="8310084" cy="1292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音节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助词，用于表时间的词的后面，凑足音节，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无义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579" y="2815114"/>
            <a:ext cx="8477117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音节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助词，用在形容词、副词或某些动词的末尾，或用在三个字之间，使之凑成四个字，只起调整音节的作用，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无义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6840" y="64277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6850" y="185566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699792" y="312189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3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434" y="309434"/>
            <a:ext cx="861187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宋何罪之有？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《公输》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均之二策，宁许以负秦曲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鄙贱之人，不知将军宽之至此也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沛公之参乘樊哙者也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⑪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杳不知其所之也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《阿房宫赋》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0655" y="280328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结构助词，宾语前置的标志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366" y="893743"/>
            <a:ext cx="8561888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指示代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，表近指，可译为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，通常作复指性定语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795394"/>
            <a:ext cx="385233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人称代词，活用为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08104" y="3435846"/>
            <a:ext cx="2852063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结构助词，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67060" y="4082370"/>
            <a:ext cx="318548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2052" y="61229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27222" y="123045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95936" y="250373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74872" y="377701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72514" y="440243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0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23257"/>
            <a:ext cx="8568952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而余亦悔其随之而不得极夫游之乐也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虽九死其犹未悔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《离骚》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其皆出于此乎？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于乱石间择其一二扣之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</a:p>
        </p:txBody>
      </p:sp>
      <p:sp>
        <p:nvSpPr>
          <p:cNvPr id="11" name="矩形 10"/>
          <p:cNvSpPr/>
          <p:nvPr/>
        </p:nvSpPr>
        <p:spPr>
          <a:xfrm>
            <a:off x="331148" y="1442482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代词，表第一人称，指自己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71216" y="2090554"/>
            <a:ext cx="2518638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语气助词，无义</a:t>
            </a:r>
          </a:p>
        </p:txBody>
      </p:sp>
      <p:sp>
        <p:nvSpPr>
          <p:cNvPr id="15" name="矩形 14"/>
          <p:cNvSpPr/>
          <p:nvPr/>
        </p:nvSpPr>
        <p:spPr>
          <a:xfrm>
            <a:off x="4528249" y="2705014"/>
            <a:ext cx="2852063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语气副词，表揣度</a:t>
            </a:r>
          </a:p>
        </p:txBody>
      </p:sp>
      <p:sp>
        <p:nvSpPr>
          <p:cNvPr id="16" name="矩形 15"/>
          <p:cNvSpPr/>
          <p:nvPr/>
        </p:nvSpPr>
        <p:spPr>
          <a:xfrm>
            <a:off x="315908" y="3314690"/>
            <a:ext cx="8353569" cy="1288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其中的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，后面多为数词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02572" y="11432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84060" y="237858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33474" y="366348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568" y="308741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0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82734"/>
            <a:ext cx="851138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则或咎其欲出者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《游褒禅山记》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其闻道也固先乎吾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其若是，孰能御之？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《齐桓晋文之事》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臣从其计，大王亦幸赦臣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233" y="210726"/>
            <a:ext cx="890953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指示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代词，表远指，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那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那个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那些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4780404" y="1499250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代词，表第三人称，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140" y="2139702"/>
            <a:ext cx="8686993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，表假设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0687" y="3387735"/>
            <a:ext cx="8520281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第三人称，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他的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4060" y="56314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98808" y="181413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5958" y="246583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57928" y="372787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0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9241"/>
            <a:ext cx="8511387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青，取之于蓝而青于蓝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衡善机巧，尤致思于天文阴阳历算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州司临门，急于星火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《陈情表》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而耻学于师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于其身也，则耻师焉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476" y="83593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1291883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，引出动作涉及的对象，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9" name="矩形 8"/>
          <p:cNvSpPr/>
          <p:nvPr/>
        </p:nvSpPr>
        <p:spPr>
          <a:xfrm>
            <a:off x="5332040" y="2571750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介词，表比较，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3144" y="3212202"/>
            <a:ext cx="2185214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1668" y="3845034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7714" y="99156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57766" y="164326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91026" y="289425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604432" y="356462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0522" y="420450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5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085" y="871757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权起更衣，肃追于宇下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故燕王欲结于君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至激于义理者不然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《报任安书》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872" y="821735"/>
            <a:ext cx="839318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，引出动作、行为的处所，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到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148" y="2068731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，引出动作涉及的对象，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5453196" y="3371458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介词，表被动，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9362" y="118073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88900" y="243934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07076" y="370557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3" y="238259"/>
            <a:ext cx="876929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为吾子之将行也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《殽之战》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慎勿为妇死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《孔雀东南飞》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谁为大王为此计者？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4" y="814115"/>
            <a:ext cx="8262380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，表示动作、行为的时间，可译为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150191" y="2083971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，表示动作、行为的原因，可译为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2" name="矩形 11"/>
          <p:cNvSpPr/>
          <p:nvPr/>
        </p:nvSpPr>
        <p:spPr>
          <a:xfrm>
            <a:off x="180370" y="3357255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，表示动作、行为的替代，可译为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给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3" name="矩形 12"/>
          <p:cNvSpPr/>
          <p:nvPr/>
        </p:nvSpPr>
        <p:spPr>
          <a:xfrm>
            <a:off x="634420" y="11654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72022" y="244297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71600" y="369759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3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3" y="576426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而为秦人积威之所劫哉！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天下熙熙，皆为利来；天下攘攘，皆为利往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《史记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货殖列传序》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然此可为智者道，难为俗人言也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《报任安书》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4168" y="547906"/>
            <a:ext cx="2185214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364" y="1787282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，表示动作、行为的目的，可译为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为了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8956" y="3069223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，表示动作、行为的对象，可译为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7" name="矩形 16"/>
          <p:cNvSpPr/>
          <p:nvPr/>
        </p:nvSpPr>
        <p:spPr>
          <a:xfrm>
            <a:off x="930072" y="8587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32170" y="149562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55906" y="339069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6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3" y="1009735"/>
            <a:ext cx="876929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何故怀瑾握瑜，而自令见放为？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《屈原列传》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草木为之含悲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《〈黄花岗烈士事略〉序》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383" y="973371"/>
            <a:ext cx="8428453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，放在疑问句句末，表示诘问，可译为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9" name="矩形 8"/>
          <p:cNvSpPr/>
          <p:nvPr/>
        </p:nvSpPr>
        <p:spPr>
          <a:xfrm>
            <a:off x="213880" y="2212747"/>
            <a:ext cx="8310084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，表原因，可译为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9" name="矩形 18"/>
          <p:cNvSpPr/>
          <p:nvPr/>
        </p:nvSpPr>
        <p:spPr>
          <a:xfrm>
            <a:off x="4535242" y="129084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272022" y="257574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8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146" y="512093"/>
            <a:ext cx="8427116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文言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虚词是区别于文言实词的一个相对概念。这里的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可以从两方面理解，一是相对于文言实词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名词、动词、形容词、数量词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的范畴，包括代词、副词、介词、连词、助词、兼词等；二是具体到某一个词，会有虚词的义项，也会有实词的义项，所以不能说哪一个词一定是虚词，它在特定语境中也会作实词的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119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88" y="223257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常见虚词：何、乃、且、若、所、焉、因、则、与、乎、也、者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信臣精卒陈利兵而谁何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《过秦论》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大王来何操？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至于誓天断发，泣下沾襟，何其衰也！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《伶官传序》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9001" y="2082934"/>
            <a:ext cx="318548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呵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喝问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7984" y="2709694"/>
            <a:ext cx="4852610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疑问代词作宾语前置，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什么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380" y="3978002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副词，表程度深，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3898" y="242430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4432" y="306113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369033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3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939" y="1297767"/>
            <a:ext cx="8343679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齐人未尝赂秦，终继五国迁灭，何哉？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何不按兵束甲，北面而事之！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9032" y="1874101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疑问副词，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792" y="3147814"/>
            <a:ext cx="318548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疑问副词，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怎么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6096" y="159739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7584" y="287139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33" y="627534"/>
            <a:ext cx="87692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度我至军中，公乃入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而陋者乃以斧斤考击而求之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寻其方面，乃知震之所在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《张衡传》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3130" y="1211218"/>
            <a:ext cx="2185214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900" y="1851670"/>
            <a:ext cx="8353569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转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折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240" y="3084463"/>
            <a:ext cx="809957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，具有连接作用，表顺承，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才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7" name="矩形 16"/>
          <p:cNvSpPr/>
          <p:nvPr/>
        </p:nvSpPr>
        <p:spPr>
          <a:xfrm>
            <a:off x="2935826" y="153735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604432" y="218885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64894" y="344745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1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28" y="987574"/>
            <a:ext cx="8596501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若事之不济，此乃天也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冲斗舰乃以千数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王师北定中原日，家祭无忘告乃翁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《示儿》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8396" y="946046"/>
            <a:ext cx="8270213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，表判断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204983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甚至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837721"/>
            <a:ext cx="8270213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第二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人称，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你的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9" name="矩形 8"/>
          <p:cNvSpPr/>
          <p:nvPr/>
        </p:nvSpPr>
        <p:spPr>
          <a:xfrm>
            <a:off x="3007834" y="126093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028860" y="253421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52050" y="318990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1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286" y="238259"/>
            <a:ext cx="8856984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然后图南，且适南冥也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《逍遥游》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且从俗浮沉，与时俯仰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《报任安书》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固不如也！且为之奈何？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又有若老人咳且笑于山谷中者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en-US" altLang="zh-CN" sz="2600" u="sng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33608" y="820698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60" y="1468770"/>
            <a:ext cx="8270213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暂且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姑且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4654" y="2724934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将要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057" y="3349635"/>
            <a:ext cx="8647507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并列，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一边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……”</a:t>
            </a:r>
          </a:p>
        </p:txBody>
      </p:sp>
      <p:sp>
        <p:nvSpPr>
          <p:cNvPr id="15" name="矩形 14"/>
          <p:cNvSpPr/>
          <p:nvPr/>
        </p:nvSpPr>
        <p:spPr>
          <a:xfrm>
            <a:off x="2215746" y="115082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7652" y="177966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18596" y="307217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555776" y="369396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8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165502"/>
            <a:ext cx="8682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且将军大势可以拒操者，长江也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且何谓阁子也？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《项脊轩志》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将中国人不过十五六万，且已久疲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臣死且不避，卮酒安足辞！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267" y="123478"/>
            <a:ext cx="83535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45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另提一事，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再说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436" y="1260867"/>
            <a:ext cx="8561888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首语气词，表示进一层，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还有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436" y="2954650"/>
            <a:ext cx="4519186" cy="59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连词，表递进关系，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并且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908" y="3525995"/>
            <a:ext cx="8686993" cy="1175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，表让步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尚且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328" y="40389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4430" y="15261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84390" y="270052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16400" y="384446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0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545" y="347122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若潜师以来，国可得也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《殽之战》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若属皆且为所虏！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又有若老人咳且笑于山谷中者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2605" y="923186"/>
            <a:ext cx="7936788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，表假设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6589" y="2197507"/>
            <a:ext cx="8909535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，表第二人称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你们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8" name="矩形 17"/>
          <p:cNvSpPr/>
          <p:nvPr/>
        </p:nvSpPr>
        <p:spPr>
          <a:xfrm>
            <a:off x="276240" y="4106778"/>
            <a:ext cx="3518912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似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好像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948" y="127959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5948" y="255288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331640" y="380350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1832620"/>
            <a:ext cx="86824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徐公不若君之美也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《邹忌讽齐王纳谏》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1050" u="sng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桑之未落，其叶沃若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《诗经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卫风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氓》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768" y="2394143"/>
            <a:ext cx="385233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比得上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847" y="3043252"/>
            <a:ext cx="809957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，用于形容词词尾，相当于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然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的样子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1" name="矩形 10"/>
          <p:cNvSpPr/>
          <p:nvPr/>
        </p:nvSpPr>
        <p:spPr>
          <a:xfrm>
            <a:off x="1647302" y="212873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80626" y="338734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608031"/>
            <a:ext cx="8310084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以若所为，求若所欲，犹缘木而求鱼也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《齐桓晋文之事》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</a:p>
        </p:txBody>
      </p:sp>
      <p:sp>
        <p:nvSpPr>
          <p:cNvPr id="8" name="矩形 7"/>
          <p:cNvSpPr/>
          <p:nvPr/>
        </p:nvSpPr>
        <p:spPr>
          <a:xfrm>
            <a:off x="1087182" y="1203598"/>
            <a:ext cx="2332690" cy="733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这样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”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3133" y="88907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642774"/>
            <a:ext cx="86824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某所，而母立于兹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《项脊轩志》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杳不知其所之也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《阿房宫赋》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为国者无使为积威之所劫哉！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0376" y="1218838"/>
            <a:ext cx="385233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名词，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处所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地方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512" y="1851670"/>
            <a:ext cx="839318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构成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字结构，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去的地方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6652" y="3110751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构成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式，表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被动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0082" y="155601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7714" y="22157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83898" y="347031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4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022" y="267494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积土成山，风雨兴焉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且焉置土石？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《愚公移山》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于乱石间择其一二扣之，硿硿焉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《石钟山记》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犹且从师而问焉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6760" y="843558"/>
            <a:ext cx="8520281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兼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词，相当于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于之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于此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47" y="2131283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兼词，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于何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在哪里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027" y="3379078"/>
            <a:ext cx="6693865" cy="6465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形容词词尾，相当于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然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样子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4554865" y="4027150"/>
            <a:ext cx="318548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2634" y="121121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8848" y="245458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82530" y="309104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5894" y="436832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8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607" y="280025"/>
            <a:ext cx="8597865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一、《考试说明》规定的</a:t>
            </a:r>
            <a:r>
              <a:rPr lang="en-US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18</a:t>
            </a: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个虚词：牢牢掌握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高频虚词：以、而、之、其、于、为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且吾不以一眚掩大德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《殽之战》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还军霸上，以待大王来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718" y="2125499"/>
            <a:ext cx="839318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，表示动作、行为产生的原因，可译为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5" name="矩形 4"/>
          <p:cNvSpPr/>
          <p:nvPr/>
        </p:nvSpPr>
        <p:spPr>
          <a:xfrm>
            <a:off x="260576" y="3394318"/>
            <a:ext cx="856188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，表示动作、行为的目的，可译为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以便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用来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7" name="矩形 6"/>
          <p:cNvSpPr/>
          <p:nvPr/>
        </p:nvSpPr>
        <p:spPr>
          <a:xfrm>
            <a:off x="1627292" y="248087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09272" y="373549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3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310267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因击沛公于坐，杀之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或因寄所托，放浪形骸之外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《兰亭集序》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因宾客至蔺相如门谢罪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恩所加，则思无因喜以谬赏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《谏太宗十思疏》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9746" y="907946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趁机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46634" y="1537350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随着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148" y="2803014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通过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4091538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6810" y="12416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83990" y="187852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54430" y="251534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51066" y="378121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14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288" y="871757"/>
            <a:ext cx="8596501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侯生因谓公子曰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《魏公子列传》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罔不因势象形，各具情态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《核舟记》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 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项王即日因留沛公与饮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1854" y="824890"/>
            <a:ext cx="7603363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056" y="2083733"/>
            <a:ext cx="8270213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依照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39368" y="3366641"/>
            <a:ext cx="318548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6880" y="118073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51650" y="241249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14962" y="369759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518587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则知明而行无过矣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及诸河，则在舟中矣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《殽之战》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此则岳阳楼之大观也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《岳阳楼记》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于其身也，则耻师焉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760" y="1094527"/>
            <a:ext cx="809957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，表承接关系，相当于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便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那么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3415" y="2391182"/>
            <a:ext cx="385233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原来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0167" y="317829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就是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000" y="4227934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连词，表转折关系，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却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7858" y="144647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972092" y="271213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71600" y="33485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95374" y="398505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0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305" y="267494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沛公军霸上，未得与项羽相见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惟江上之清风，与山间之明月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吾王庶几无疾病与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《庄暴见孟子》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464" y="835938"/>
            <a:ext cx="7936788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676" y="2116842"/>
            <a:ext cx="8603637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267" y="3390126"/>
            <a:ext cx="8353569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末语气词，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疑问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或感叹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54338" y="12035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64964" y="244353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943446" y="372158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8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1290384"/>
            <a:ext cx="8682466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与嬴而不助五国也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玉斗一双，欲与亚父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9678" y="1237888"/>
            <a:ext cx="3852337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亲附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亲近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74134" y="1866910"/>
            <a:ext cx="2518638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动词，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给予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58992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36746" y="222332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0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382275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儿寒乎？欲食乎？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《项脊轩志》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浩浩乎如冯虚御风，而不知其所止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布衣之交尚不相欺，况大国乎？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908" y="953666"/>
            <a:ext cx="8353569" cy="13747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，表疑问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气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183" y="2250609"/>
            <a:ext cx="8520281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形容词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词尾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的样子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4142234"/>
            <a:ext cx="4852610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语气助词，表反问语气，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1650" y="135523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31640" y="257574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592010" y="383435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1836812"/>
            <a:ext cx="86824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今亡亦死，举大计亦死，等死，死国可乎？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《陈涉世家》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王之好乐甚，则齐国其庶几乎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《庄暴见孟子》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405955"/>
            <a:ext cx="4852610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语气助词，表疑问语气，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420" y="3057837"/>
            <a:ext cx="8428453" cy="12877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语气助词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，表揣度或商量语气，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吧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6638714" y="214054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605130" y="340621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6262" y="534085"/>
            <a:ext cx="8512738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生乎吾前，其闻道也固先乎吾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</a:p>
        </p:txBody>
      </p:sp>
      <p:sp>
        <p:nvSpPr>
          <p:cNvPr id="9" name="矩形 8"/>
          <p:cNvSpPr/>
          <p:nvPr/>
        </p:nvSpPr>
        <p:spPr>
          <a:xfrm>
            <a:off x="1073143" y="83822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10883" y="479245"/>
            <a:ext cx="2346159" cy="7335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相当于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570" y="1111399"/>
            <a:ext cx="2346159" cy="7335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solidFill>
                  <a:srgbClr val="F79646">
                    <a:lumMod val="75000"/>
                  </a:srgbClr>
                </a:solidFill>
                <a:latin typeface="+mj-ea"/>
                <a:ea typeface="+mj-ea"/>
                <a:cs typeface="Times New Roman"/>
              </a:rPr>
              <a:t>”</a:t>
            </a:r>
            <a:endParaRPr lang="zh-CN" altLang="zh-CN" sz="2600" kern="100" dirty="0">
              <a:solidFill>
                <a:srgbClr val="F79646">
                  <a:lumMod val="75000"/>
                </a:srgbClr>
              </a:solidFill>
              <a:latin typeface="+mj-ea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5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06" y="-20538"/>
            <a:ext cx="8856984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曹公，豺虎也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其闻道也固先乎吾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《师说》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孔文子何以谓之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《论语》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苛政猛于虎也！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《捕蛇者说》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岂非计久长有子孙相继为王也哉？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《触龙说赵太后》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8396" y="570766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用在句末，表判断语气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00776" y="1002814"/>
            <a:ext cx="3518912" cy="583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用在句中，表停顿语气</a:t>
            </a:r>
          </a:p>
        </p:txBody>
      </p:sp>
      <p:sp>
        <p:nvSpPr>
          <p:cNvPr id="12" name="矩形 11"/>
          <p:cNvSpPr/>
          <p:nvPr/>
        </p:nvSpPr>
        <p:spPr>
          <a:xfrm>
            <a:off x="196612" y="2116842"/>
            <a:ext cx="3518912" cy="583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43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用在句末，表疑问语气</a:t>
            </a:r>
          </a:p>
        </p:txBody>
      </p:sp>
      <p:sp>
        <p:nvSpPr>
          <p:cNvPr id="13" name="矩形 12"/>
          <p:cNvSpPr/>
          <p:nvPr/>
        </p:nvSpPr>
        <p:spPr>
          <a:xfrm>
            <a:off x="204450" y="3212008"/>
            <a:ext cx="4519186" cy="583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用在句末，表陈述或解释语气</a:t>
            </a:r>
          </a:p>
        </p:txBody>
      </p:sp>
      <p:sp>
        <p:nvSpPr>
          <p:cNvPr id="15" name="矩形 14"/>
          <p:cNvSpPr/>
          <p:nvPr/>
        </p:nvSpPr>
        <p:spPr>
          <a:xfrm>
            <a:off x="236280" y="4292322"/>
            <a:ext cx="3518912" cy="583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3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用在句末，表反诘语气</a:t>
            </a:r>
          </a:p>
        </p:txBody>
      </p:sp>
      <p:sp>
        <p:nvSpPr>
          <p:cNvPr id="16" name="矩形 15"/>
          <p:cNvSpPr/>
          <p:nvPr/>
        </p:nvSpPr>
        <p:spPr>
          <a:xfrm>
            <a:off x="2246226" y="73744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578144" y="127560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871930" y="182138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38606" y="290949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35242" y="400522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3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21" y="165502"/>
            <a:ext cx="89455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近塞上之人，有善术者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《塞翁失马》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)_________________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当其南北分者，古长城也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《登泰山记》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谁为大王为此计者？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何者？上下之分也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《史记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儒林列传》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699542"/>
            <a:ext cx="3185487" cy="59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代词，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900" y="1260867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在主语之后，表示提顿或判断</a:t>
            </a:r>
          </a:p>
        </p:txBody>
      </p:sp>
      <p:sp>
        <p:nvSpPr>
          <p:cNvPr id="8" name="矩形 7"/>
          <p:cNvSpPr/>
          <p:nvPr/>
        </p:nvSpPr>
        <p:spPr>
          <a:xfrm>
            <a:off x="245687" y="2392047"/>
            <a:ext cx="8103500" cy="1180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在疑问句句末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疑问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3538334"/>
            <a:ext cx="8186857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在疑问句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末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，表示疑问</a:t>
            </a:r>
          </a:p>
        </p:txBody>
      </p:sp>
      <p:sp>
        <p:nvSpPr>
          <p:cNvPr id="14" name="矩形 13"/>
          <p:cNvSpPr/>
          <p:nvPr/>
        </p:nvSpPr>
        <p:spPr>
          <a:xfrm>
            <a:off x="3511890" y="99918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88116" y="153715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63818" y="267061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91972" y="382693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7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568806"/>
            <a:ext cx="86824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求人可使报秦者，未得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古者以天下为主，君为客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《明夷待访录》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始臣之解牛之时，所见无非牛者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《庖丁解牛》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056" y="532904"/>
            <a:ext cx="8208912" cy="1292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助词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，定语后置的标志</a:t>
            </a:r>
          </a:p>
        </p:txBody>
      </p:sp>
      <p:sp>
        <p:nvSpPr>
          <p:cNvPr id="3" name="矩形 2"/>
          <p:cNvSpPr/>
          <p:nvPr/>
        </p:nvSpPr>
        <p:spPr>
          <a:xfrm>
            <a:off x="199038" y="1772280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在时间词之后，表示停顿，起调整音节的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作用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959" y="3053184"/>
            <a:ext cx="847711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放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在陈述句句末，表示陈述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结束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8264" y="8587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0748" y="212083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44430" y="339049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5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132" y="294773"/>
            <a:ext cx="8682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余船以次俱进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《赤壁之战》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以故法为其国与此同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《察今》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是时以大中丞抚吴者为魏之私人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《五人墓碑记》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予分当引决，然而隐忍以行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《指南录后序》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29895"/>
            <a:ext cx="8310084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，表示动作、行为的方法或方式，可译为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按照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228660" y="1385714"/>
            <a:ext cx="8345003" cy="11755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，表示动作、行为所用或所凭借的工具、方法，可译为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160755" y="2533123"/>
            <a:ext cx="8428453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，表示动作、行为的凭借，可译为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凭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什么身份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193396" y="3667110"/>
            <a:ext cx="8683844" cy="11763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相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45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修饰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4872" y="52161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1560" y="167717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274872" y="283273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94790" y="398828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0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93989"/>
            <a:ext cx="8682466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《考试说明》规定的常见文言虚词有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个：而、何、乎、乃、其、且、若、所、为、也、焉、以、因、于、与、则、者、之。掌握这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个常见文言虚词要注意：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注重课本，系统积累。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虚词题是高考与课本联系最直接、最明显的部分。可以把每一个虚词的不同词性及其不同意义附上课文中的例句，熟记于心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48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165" y="-77306"/>
            <a:ext cx="8682466" cy="521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根据语境分清虚实。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文言虚词主要指代词、副词、连词、介词、助词、叹词。有的虚词兼有一部分实词义，如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等，在不同语境中要注意区分。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处理好用法与意义的关系。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虚词学习的重点是意义，难点是用法。考生复习时不应忽视对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的学习。所谓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主要指词性，尤其是在句中所起的作用。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决定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不同，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则不同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64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83808"/>
            <a:ext cx="8427116" cy="385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特殊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高考试题考查的文言虚词的用法、意义都是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的，没有触及字词典中列举的冷僻而特殊的用法。因此，应着力于常见虚词的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常见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用法，不可眉毛胡子一把抓。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另外，对于文言虚词的学习，尤其是词性的分类，不能钻牛角尖，只要了解常见的用法义项就可以了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6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7494"/>
            <a:ext cx="842711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二、常见副词：适当积累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曾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曲罢曾教善才服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则天地曾不能以一瞬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人固有一死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斯固百世之遇也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2081" y="1442482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曾经</a:t>
            </a:r>
          </a:p>
        </p:txBody>
      </p:sp>
      <p:sp>
        <p:nvSpPr>
          <p:cNvPr id="8" name="矩形 7"/>
          <p:cNvSpPr/>
          <p:nvPr/>
        </p:nvSpPr>
        <p:spPr>
          <a:xfrm>
            <a:off x="4133756" y="2113414"/>
            <a:ext cx="1518364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竟，竟然</a:t>
            </a:r>
          </a:p>
        </p:txBody>
      </p:sp>
      <p:sp>
        <p:nvSpPr>
          <p:cNvPr id="9" name="矩形 8"/>
          <p:cNvSpPr/>
          <p:nvPr/>
        </p:nvSpPr>
        <p:spPr>
          <a:xfrm>
            <a:off x="2899246" y="35688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本来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3888" y="4061257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确实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183643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01788" y="244696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50866" y="372025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135626" y="435671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76426"/>
            <a:ext cx="84271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21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比至南郡，而琮已降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比得软脚病，往往而剧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解释下列句中加点字的意思。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死而湮没不足道者，亦已众矣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且相如素贱人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964" y="150687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19964" y="212845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95574" y="340593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94168" y="406105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87190" y="1154450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等到</a:t>
            </a:r>
          </a:p>
        </p:txBody>
      </p:sp>
      <p:sp>
        <p:nvSpPr>
          <p:cNvPr id="12" name="矩形 11"/>
          <p:cNvSpPr/>
          <p:nvPr/>
        </p:nvSpPr>
        <p:spPr>
          <a:xfrm>
            <a:off x="4584581" y="1825678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近来</a:t>
            </a:r>
          </a:p>
        </p:txBody>
      </p:sp>
      <p:sp>
        <p:nvSpPr>
          <p:cNvPr id="13" name="矩形 12"/>
          <p:cNvSpPr/>
          <p:nvPr/>
        </p:nvSpPr>
        <p:spPr>
          <a:xfrm>
            <a:off x="5314940" y="3091046"/>
            <a:ext cx="518091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太</a:t>
            </a:r>
          </a:p>
        </p:txBody>
      </p:sp>
      <p:sp>
        <p:nvSpPr>
          <p:cNvPr id="14" name="矩形 13"/>
          <p:cNvSpPr/>
          <p:nvPr/>
        </p:nvSpPr>
        <p:spPr>
          <a:xfrm>
            <a:off x="3065011" y="3716258"/>
            <a:ext cx="1851789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本来，向来</a:t>
            </a:r>
          </a:p>
        </p:txBody>
      </p:sp>
    </p:spTree>
    <p:extLst>
      <p:ext uri="{BB962C8B-B14F-4D97-AF65-F5344CB8AC3E}">
        <p14:creationId xmlns:p14="http://schemas.microsoft.com/office/powerpoint/2010/main" val="30708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9149"/>
            <a:ext cx="842711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欲苟顺私情，则告诉不许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仆诚以著此书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仆以口语遇遭此祸，重为乡党所笑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而卒莫消长也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其后楚日以削，数十年竟为秦所灭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0605" y="964714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姑且</a:t>
            </a:r>
          </a:p>
        </p:txBody>
      </p:sp>
      <p:sp>
        <p:nvSpPr>
          <p:cNvPr id="3" name="矩形 2"/>
          <p:cNvSpPr/>
          <p:nvPr/>
        </p:nvSpPr>
        <p:spPr>
          <a:xfrm>
            <a:off x="3131840" y="1609654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确实</a:t>
            </a:r>
          </a:p>
        </p:txBody>
      </p:sp>
      <p:sp>
        <p:nvSpPr>
          <p:cNvPr id="5" name="矩形 4"/>
          <p:cNvSpPr/>
          <p:nvPr/>
        </p:nvSpPr>
        <p:spPr>
          <a:xfrm>
            <a:off x="6004540" y="2233181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更加</a:t>
            </a:r>
          </a:p>
        </p:txBody>
      </p:sp>
      <p:sp>
        <p:nvSpPr>
          <p:cNvPr id="6" name="矩形 5"/>
          <p:cNvSpPr/>
          <p:nvPr/>
        </p:nvSpPr>
        <p:spPr>
          <a:xfrm>
            <a:off x="3072413" y="2875022"/>
            <a:ext cx="851515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最终</a:t>
            </a:r>
          </a:p>
        </p:txBody>
      </p:sp>
      <p:sp>
        <p:nvSpPr>
          <p:cNvPr id="7" name="矩形 6"/>
          <p:cNvSpPr/>
          <p:nvPr/>
        </p:nvSpPr>
        <p:spPr>
          <a:xfrm>
            <a:off x="6004540" y="3488126"/>
            <a:ext cx="1851789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最终，终于</a:t>
            </a:r>
          </a:p>
        </p:txBody>
      </p:sp>
      <p:sp>
        <p:nvSpPr>
          <p:cNvPr id="8" name="矩形 7"/>
          <p:cNvSpPr/>
          <p:nvPr/>
        </p:nvSpPr>
        <p:spPr>
          <a:xfrm>
            <a:off x="1164764" y="129084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0004" y="192367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58394" y="255651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0866" y="318934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09472" y="382217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3989"/>
            <a:ext cx="8427116" cy="46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《考试说明》规定的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个常见文言虚词，一般会单独设题考查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当然也会在翻译中考查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，但是，单靠这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个虚词无法满足阅读的需要，更无法满足翻译的虚词需要。因此，有必要适当扩大一下虚词的学习范围，尤其是常见副词的积累。主要的常见副词有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45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表程度：少、稍、略；愈、益、弥、更；最、极、甚、残、太、至、尤、良、大、绝、特、颇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15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56" y="295265"/>
            <a:ext cx="859650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表范围：悉、皆、咸、俱、举、毕、凡；唯、特、徒、独、直、第、但、止、则、仅。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表共同：共、同、并、相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表时间：既、已、曾、尝；向、初、曩、始、昔；常、素、雅、恒；方、正、适、会；俄、旋、寻、臾、未几、无何、斯须、既而；急、遽、猝、立、即；将、且、行将；终、卒、竟。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10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051" y="627534"/>
            <a:ext cx="8427116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表语气：必、诚、信、固、果；不、弗、未、非、靡、亡、否、勿、毋、莫、无；殆、盖、庶、其、得无、无乃、庶几；岂、宁、庸、其。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表频率：屡、数、辄、每、频、累；复、更、再、又、亟。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表敬谦：窃、辱、伏惟；幸、敢、请、敬、谨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9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56" y="213097"/>
            <a:ext cx="859650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三、特殊虚词：数量虽少，不可忽视</a:t>
            </a:r>
            <a:endParaRPr lang="zh-CN" altLang="zh-CN" sz="2600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复音虚词</a:t>
            </a:r>
            <a:endParaRPr lang="zh-CN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对下列句子中加点词语的解释，不正确的一项是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且夫天地之间，物各有主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夫：句首助词，引出下文议论，况且、再说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沛公曰：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今者出，未辞也，为之奈何？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奈何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怎么办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805" y="2393627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.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5596257" y="3674730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8173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132" y="230385"/>
            <a:ext cx="8682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秦亦不以城予赵，赵亦终不予秦璧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《廉颇蔺相如列传》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余以乾隆三十九年十二月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《登泰山记》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欲以客往赴秦军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《魏公子列传》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樊哙侧其盾以撞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707162"/>
            <a:ext cx="5532120" cy="5984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介词，起提宾作用，可译为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9" name="矩形 8"/>
          <p:cNvSpPr/>
          <p:nvPr/>
        </p:nvSpPr>
        <p:spPr>
          <a:xfrm>
            <a:off x="300668" y="1313706"/>
            <a:ext cx="8020144" cy="1175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时候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8464" y="2458214"/>
            <a:ext cx="8477117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介词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，表示动作、行为的对象，可译为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跟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179512" y="3595102"/>
            <a:ext cx="8227806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，表承接关系，可译为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5" name="矩形 14"/>
          <p:cNvSpPr/>
          <p:nvPr/>
        </p:nvSpPr>
        <p:spPr>
          <a:xfrm>
            <a:off x="1619672" y="45723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2462" y="159411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56360" y="273100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61466" y="386789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6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56" y="663436"/>
            <a:ext cx="859650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引以为流觞曲水，列坐其次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：认为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黎民不饥不寒，然而不王者，未之有也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：这样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却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以为：以之为，把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7745" y="930806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2972584" y="2208083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840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293" y="210726"/>
            <a:ext cx="8682466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对下列句子中固定结构的解释，全都正确的一组是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是故弟子不必不如师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故：因此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相如虽驽，独畏廉将军哉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哉：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谓沛公曰：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旦日不可不蚤自来谢项王！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……”</a:t>
            </a:r>
          </a:p>
        </p:txBody>
      </p:sp>
      <p:sp>
        <p:nvSpPr>
          <p:cNvPr id="3" name="矩形 2"/>
          <p:cNvSpPr/>
          <p:nvPr/>
        </p:nvSpPr>
        <p:spPr>
          <a:xfrm>
            <a:off x="642040" y="1127398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2280461" y="2405439"/>
            <a:ext cx="19351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                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634420" y="3678723"/>
            <a:ext cx="12682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     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519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13" y="576426"/>
            <a:ext cx="85113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如今人方为刀俎，我为鱼肉，何辞为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吾师道也，夫庸知其年之先后生于吾乎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乎：表反问，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哪里用得着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桃李不言，下自成蹊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，李将军之谓也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之谓也：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称谓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6428" y="881459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    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2707412" y="2154942"/>
            <a:ext cx="360226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                                    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5659740" y="3428226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   .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427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022" y="11021"/>
            <a:ext cx="86824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若舍郑以为东道主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以为：认为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①②③④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B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①③④⑤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②④⑤⑥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	D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③④⑥⑦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哉：表反问，可译为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难道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之谓也：可译为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说的就是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以为：以之为，把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作为。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8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7772" y="28672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   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461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13" y="1016606"/>
            <a:ext cx="8511387" cy="321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文言文中有一些虚词常常两两结合在一起用，其中一部分结合得相当稳固，因此人们又把两个结合稳固的虚词称为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固定结构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。这类结合稳固与非稳固的虚词统称为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复音虚词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8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13" y="929595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兼词</a:t>
            </a:r>
            <a:endParaRPr lang="zh-CN" altLang="zh-CN" sz="105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五人者，盖当蓼洲周公之被逮，激于义而死焉者也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率妻子邑人来此绝境，不复出焉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</a:p>
        </p:txBody>
      </p:sp>
      <p:sp>
        <p:nvSpPr>
          <p:cNvPr id="6" name="矩形 5"/>
          <p:cNvSpPr/>
          <p:nvPr/>
        </p:nvSpPr>
        <p:spPr>
          <a:xfrm>
            <a:off x="7089430" y="249611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4988808" y="376540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459924" y="2777022"/>
            <a:ext cx="2852063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于之，在这件事上</a:t>
            </a:r>
          </a:p>
        </p:txBody>
      </p:sp>
      <p:sp>
        <p:nvSpPr>
          <p:cNvPr id="8" name="矩形 7"/>
          <p:cNvSpPr/>
          <p:nvPr/>
        </p:nvSpPr>
        <p:spPr>
          <a:xfrm>
            <a:off x="5580112" y="3412986"/>
            <a:ext cx="2739853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于此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，从这里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52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13" y="173617"/>
            <a:ext cx="8511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26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诸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或取诸怀抱，悟言一室之内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投诸渤海之尾，隐土之北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孟子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王尝语庄子以好乐，有诸？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 									</a:t>
            </a:r>
            <a:endParaRPr lang="zh-CN" altLang="zh-CN" sz="105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人孰敢不听而化诸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u="sng" kern="100" dirty="0"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4247" y="691922"/>
            <a:ext cx="8180573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，自己的志向；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，介词，从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1148" y="1835903"/>
            <a:ext cx="8099577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，代词，它；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，介词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，到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3528" y="3549039"/>
            <a:ext cx="8133612" cy="59926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之乎，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，代词，这回事；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，语气助词，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吗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47318" y="4128876"/>
            <a:ext cx="2185214" cy="603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之乎，他们呢</a:t>
            </a:r>
          </a:p>
        </p:txBody>
      </p:sp>
      <p:sp>
        <p:nvSpPr>
          <p:cNvPr id="17" name="矩形 16"/>
          <p:cNvSpPr/>
          <p:nvPr/>
        </p:nvSpPr>
        <p:spPr>
          <a:xfrm>
            <a:off x="1396028" y="98757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8" name="矩形 17"/>
          <p:cNvSpPr/>
          <p:nvPr/>
        </p:nvSpPr>
        <p:spPr>
          <a:xfrm>
            <a:off x="1058848" y="213970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9" name="矩形 18"/>
          <p:cNvSpPr/>
          <p:nvPr/>
        </p:nvSpPr>
        <p:spPr>
          <a:xfrm>
            <a:off x="5880534" y="327296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20" name="矩形 19"/>
          <p:cNvSpPr/>
          <p:nvPr/>
        </p:nvSpPr>
        <p:spPr>
          <a:xfrm>
            <a:off x="3044592" y="444567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936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13" y="1419622"/>
            <a:ext cx="85113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27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盍各言其志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中心好之，曷饮食之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1198" y="233680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2373660" y="298850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2612544" y="2029544"/>
            <a:ext cx="1518364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为什么不</a:t>
            </a:r>
          </a:p>
        </p:txBody>
      </p:sp>
      <p:sp>
        <p:nvSpPr>
          <p:cNvPr id="6" name="矩形 5"/>
          <p:cNvSpPr/>
          <p:nvPr/>
        </p:nvSpPr>
        <p:spPr>
          <a:xfrm>
            <a:off x="3989740" y="2666864"/>
            <a:ext cx="1518364" cy="651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为什么不</a:t>
            </a:r>
          </a:p>
        </p:txBody>
      </p:sp>
    </p:spTree>
    <p:extLst>
      <p:ext uri="{BB962C8B-B14F-4D97-AF65-F5344CB8AC3E}">
        <p14:creationId xmlns:p14="http://schemas.microsoft.com/office/powerpoint/2010/main" val="40188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1572" y="699542"/>
            <a:ext cx="7737625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【精要点拨】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兼词又叫合音词，就是兼有两个词的意义的特殊单音节词。它虽为数不多，但遍贯古籍，长盛不衰。常见的兼词有：焉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于是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的合音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、诸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的合音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、盍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曷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兼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的合音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85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073" y="296069"/>
            <a:ext cx="8632623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在翻译中落实虚词翻译之巩固</a:t>
            </a:r>
            <a:r>
              <a:rPr lang="zh-CN" altLang="zh-CN" sz="26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练习</a:t>
            </a:r>
            <a:endParaRPr lang="en-US" altLang="zh-CN" sz="2600" kern="100" dirty="0">
              <a:solidFill>
                <a:srgbClr val="C00000"/>
              </a:solidFill>
              <a:latin typeface="宋体"/>
              <a:cs typeface="Courier New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阅读下面的文言文，完成文后题目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邻之人有鸡夜鸣，恶其不祥，烹之。越数日，一鸡旦而不鸣，又烹之。已而谓予曰：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吾家之鸡或夜鸣，或旦而不鸣，其不祥奈何？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予告之曰：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夫鸡鸣能不祥于人欤？其自为不祥而已。或夜鸣，鸣之非其时也；旦而不鸣，不鸣非其时也，则自为不祥而取烹也，人何与焉？若夫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7651" y="183262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6843308" y="242773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6732240" y="422049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8360809" y="421097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1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570" y="1468584"/>
            <a:ext cx="8511387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即除逆阉废祠之址以葬之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《五人墓碑记》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晋侯、秦伯围郑，以其无礼于晋，且贰于楚也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固以怪之矣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《陈涉世家》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454" y="1425536"/>
            <a:ext cx="8428454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，表目的，可译为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来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用来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2029242" y="3308435"/>
            <a:ext cx="6693865" cy="6465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连词，表因果关系，可译为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4509745" y="3921051"/>
            <a:ext cx="4185761" cy="64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，副词，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已经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0156" y="175661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58932" y="303046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28750" y="429669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8684" y="324644"/>
            <a:ext cx="8512738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⑪日削月割，以趋于亡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</a:p>
          <a:p>
            <a:pPr>
              <a:lnSpc>
                <a:spcPct val="150000"/>
              </a:lnSpc>
            </a:pP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en-US" sz="2600" u="sng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0864" y="252636"/>
            <a:ext cx="3401002" cy="6512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，表结果，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可译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135" y="844618"/>
            <a:ext cx="3401002" cy="6465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Times New Roman"/>
              </a:rPr>
              <a:t>以至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60345" y="57038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428" y="37172"/>
            <a:ext cx="8560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然后鸣，则人将赖汝以时夜也，孰从而烹之乎？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又思曰：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人之言默，何以异此？未可言而言，与可言而不言，皆足取祸也。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故书之以为言默戒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解释文中加点的词语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越数日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吾家之鸡或夜鸣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人何与焉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若夫时然后鸣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6964" y="33472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077516" y="971172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5105591" y="97327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3391297" y="158858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3746964" y="159905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793676" y="276872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167161" y="338822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1" name="矩形 10"/>
          <p:cNvSpPr/>
          <p:nvPr/>
        </p:nvSpPr>
        <p:spPr>
          <a:xfrm>
            <a:off x="1475656" y="398866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1438516" y="455939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13" name="矩形 12"/>
          <p:cNvSpPr/>
          <p:nvPr/>
        </p:nvSpPr>
        <p:spPr>
          <a:xfrm>
            <a:off x="2178601" y="262679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过了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0239" y="322191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有的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2355" y="382654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干预，关涉</a:t>
            </a:r>
          </a:p>
        </p:txBody>
      </p:sp>
      <p:sp>
        <p:nvSpPr>
          <p:cNvPr id="18" name="矩形 17"/>
          <p:cNvSpPr/>
          <p:nvPr/>
        </p:nvSpPr>
        <p:spPr>
          <a:xfrm>
            <a:off x="3110513" y="4396333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按时</a:t>
            </a:r>
          </a:p>
        </p:txBody>
      </p:sp>
    </p:spTree>
    <p:extLst>
      <p:ext uri="{BB962C8B-B14F-4D97-AF65-F5344CB8AC3E}">
        <p14:creationId xmlns:p14="http://schemas.microsoft.com/office/powerpoint/2010/main" val="34087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760" y="886991"/>
            <a:ext cx="85471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则人将赖汝以时夜也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人之言默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未可言而言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故书之以为言默戒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5708" y="114644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168574" y="1734125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855706" y="2312277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1816646" y="2927598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2143738" y="29434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sz="2600" dirty="0"/>
          </a:p>
        </p:txBody>
      </p:sp>
      <p:sp>
        <p:nvSpPr>
          <p:cNvPr id="2" name="矩形 1"/>
          <p:cNvSpPr/>
          <p:nvPr/>
        </p:nvSpPr>
        <p:spPr>
          <a:xfrm>
            <a:off x="4038009" y="96852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司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，掌管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8802" y="1563638"/>
            <a:ext cx="46025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用于主谓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之间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取消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句子独立性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0267" y="2185223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表转折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5365" y="275664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Times New Roman"/>
              </a:rPr>
              <a:t>……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8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50" y="133003"/>
            <a:ext cx="87830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参考译文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邻人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家有一只鸡在夜里打鸣，邻人厌恶它不吉祥，便把它烹煮吃了。过了几天，另一只鸡天亮了却不打鸣，邻人便也把它烹煮吃了。过后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他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对我说：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我家的鸡有的夜里打鸣，有的早晨却不打鸣，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对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这种不吉祥的事情我该怎么办？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我告诉他说：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鸡打鸣能对人不吉祥吗？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只不过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人们自以为不吉祥罢了。有的夜里打鸣，鸣得不是时候；早晨不打鸣，不打鸣也不是时候，那是它们自作不吉祥而招致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烹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34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548" y="755100"/>
            <a:ext cx="8632623" cy="30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煮的，与人又有什么关系呢？如果它们按时打鸣，那么人将靠它们掌握时间，谁还会烹吃它们呢？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我又想到：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人的发言与沉默和这件事有什么不同呢？不应发言而发言，与应当发言而不发言，都足以招致灾祸啊。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所以写下来作为发言和沉默的告诫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 smtClean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50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747" y="47278"/>
            <a:ext cx="8819925" cy="505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彻里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，燕只吉台氏。二十三年，奉使江南。时行省理财方急，卖所在学田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以价输官。彻里曰：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学田所以供祭礼、育人才也，安可鬻？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遽止之。还朝以闻，帝嘉纳焉。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进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拜御史中丞，俄升福建行省平章政事。汀、漳剧盗欧狗久不平，遂引兵征之，号令严肃，所过秋毫无犯。有降者，则劳以酒食而慰遣之，曰：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sng" dirty="0">
                <a:latin typeface="Times New Roman"/>
                <a:ea typeface="华文细黑"/>
                <a:cs typeface="Times New Roman"/>
              </a:rPr>
              <a:t>吾意汝岂反者耶，良由官吏污暴所致</a:t>
            </a:r>
            <a:r>
              <a:rPr lang="zh-CN" altLang="zh-CN" sz="2600" u="sng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今既来归，即为平民，吾安忍罪汝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其返汝耕桑，</a:t>
            </a:r>
            <a:endParaRPr lang="en-US" altLang="zh-CN" sz="2600" u="sng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7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40" y="952381"/>
            <a:ext cx="86461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安汝田里，毋恐。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他栅</a:t>
            </a:r>
            <a:r>
              <a:rPr lang="en-US" altLang="zh-CN" sz="26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闻之，悉款附。未几，欧狗为其党缚致于军，枭首以徇，胁从者不戮一人，汀、漳平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选自《元史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彻里》，有删改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cs typeface="宋体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学田：旧时办学用的公田。</a:t>
            </a:r>
            <a:r>
              <a:rPr lang="zh-CN" altLang="zh-CN" sz="2600" kern="100" dirty="0">
                <a:latin typeface="宋体"/>
                <a:cs typeface="宋体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他栅：其他营寨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7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432" y="113953"/>
            <a:ext cx="85965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把文言文阅读材料中画横线的句子翻译成现代汉语。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学田所以供祭礼、育人才也，安可鬻？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是古今异义词，表凭借，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用来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……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安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是副词，表示疑问，相当于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岂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怎么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鬻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是动词，出售、卖。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田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收益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是用来供给祭祀仪式、培育人才的，怎么可以卖掉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64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306" y="678631"/>
            <a:ext cx="85471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吾意汝岂反者耶，良由官吏污暴所致。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意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是动词，料想、猜想；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良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是副词，确实、果然；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致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是动词，导致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猜想你们怎么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会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是造反的人呢，确实是由于官吏的卑污暴虐造成的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73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90" y="529565"/>
            <a:ext cx="880613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参考译文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彻里，燕只吉台氏。至元二十三年，彻里奉命出使江南。当时行省上交的钱粮正紧缺，就出卖所在之处办学用的公田，用这些钱款缴纳给官府。彻里说：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学田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收益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是用来供给祭祀仪式、培育人才的，怎么可以卖掉？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马上制止了这件事。回朝将此事禀告给世祖，世祖称赞他并接受了他的意见和决定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6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04418"/>
            <a:ext cx="87692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彻里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被晋升为御史中丞，不久升迁为福建行省平章政事。汀州、漳州的大盗欧狗长久以来未被平定，彻里率领军队征讨他，号令严明，所过之处秋毫无犯。有来投降的人，就用酒食来犒劳并抚慰、打发他们离开，对他们说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我猜想你们怎么</a:t>
            </a:r>
            <a:r>
              <a:rPr lang="en-US" altLang="zh-CN" sz="2600" dirty="0">
                <a:latin typeface="Times New Roman"/>
                <a:ea typeface="华文细黑"/>
              </a:rPr>
              <a:t>(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会</a:t>
            </a:r>
            <a:r>
              <a:rPr lang="en-US" altLang="zh-CN" sz="2600" dirty="0">
                <a:latin typeface="Times New Roman"/>
                <a:ea typeface="华文细黑"/>
              </a:rPr>
              <a:t>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是造反的人呢，确实是由于官吏的卑污暴虐造成的。现在既然归来，就是普通百姓，我怎么忍心加罪你们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51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957" y="123478"/>
            <a:ext cx="8769291" cy="463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说出下列句中加点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的意义和用法。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侣鱼虾而友麋鹿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《赤壁赋》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置之地，拔剑撞而破之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轲自知事不就，倚柱而笑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君子博学而日参省乎己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《劝学》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1628" y="651958"/>
            <a:ext cx="4185761" cy="59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zh-CN" altLang="zh-CN" sz="26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连词，表并列关系，可不译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280" y="1212782"/>
            <a:ext cx="8186857" cy="1175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，表承接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关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45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系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，可不译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355" y="2380150"/>
            <a:ext cx="8436925" cy="11755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修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4500"/>
              </a:lnSpc>
            </a:pP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饰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关系，可不译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9140" y="3517038"/>
            <a:ext cx="8099577" cy="11755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45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，表递进关系，可译为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而且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并且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8" name="矩形 17"/>
          <p:cNvSpPr/>
          <p:nvPr/>
        </p:nvSpPr>
        <p:spPr>
          <a:xfrm>
            <a:off x="1619672" y="91165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28206" y="150324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71508" y="264775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30564" y="3777019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4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1" y="618009"/>
            <a:ext cx="8475775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zh-CN" altLang="zh-CN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还是让你们回去耕田、采桑吧，安于你们的农事，不要担心。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其他山寨听说这样，都诚心来归顺。不久，欧狗被同党捆绑送到彻里的军中，彻里将欧狗斩首示众，被威胁跟从欧狗的人没有一个被杀的，汀州、漳州的叛乱至此被平定。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437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797" y="109761"/>
            <a:ext cx="88199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Times New Roman"/>
              </a:rPr>
              <a:t>四川</a:t>
            </a:r>
            <a:r>
              <a:rPr lang="en-US" altLang="zh-CN" sz="2600" kern="100" dirty="0">
                <a:solidFill>
                  <a:srgbClr val="00B0F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贺钦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，字克恭，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成化二年以进士授户科给事中。因亢旱上章极谏，复以言官旷职召灾，自劾求退。会陈献章被征来京师，钦听其论学，叹曰：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至性不显，真理犹霾，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世即用我，而我奚以为用？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即日上疏解官去，执弟子礼事献章。既别，肖其像事之。其学专读《五经》、《四书》、小学，期于反身实践，主敬以收放心。有来学者，辄辞之曰：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己尚未治，何以治人？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sng" kern="100" dirty="0">
                <a:latin typeface="Times New Roman"/>
                <a:ea typeface="华文细黑"/>
                <a:cs typeface="Times New Roman"/>
              </a:rPr>
              <a:t>既而从游者甚众</a:t>
            </a:r>
            <a:r>
              <a:rPr lang="zh-CN" altLang="zh-CN" sz="2600" u="sng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磨砻淬厉</a:t>
            </a:r>
            <a:r>
              <a:rPr lang="zh-CN" altLang="zh-CN" sz="26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u="sng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39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995" y="123478"/>
            <a:ext cx="86326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成</a:t>
            </a:r>
            <a:r>
              <a:rPr lang="zh-CN" altLang="zh-CN" sz="2600" u="sng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其器业。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如是者十余年，虽不出户庭，而达官贵人闻风仰德者，莫不躬拜床下。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把文言文阅读材料中画横线的句子翻译成现代汉语。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世即用我，而我奚以为用？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奚以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为宾语前置，拿什么；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600" kern="100" dirty="0">
                <a:solidFill>
                  <a:prstClr val="black"/>
                </a:solidFill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，表被动。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世间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即使要用我，然而我拿什么为世间所用呢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1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15" y="553665"/>
            <a:ext cx="85113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既而从游者甚众，磨砻淬厉，成其器业。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译文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既而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表时间；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，代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他们的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器业</a:t>
            </a:r>
            <a:r>
              <a:rPr lang="en-US" altLang="zh-CN" sz="2600" kern="100" dirty="0">
                <a:latin typeface="+mj-ea"/>
                <a:ea typeface="+mj-ea"/>
                <a:cs typeface="Courier New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指才能学识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不久，跟随他学习的人很多，磨炼激励，成就他们的才能学识。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662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133" y="373410"/>
            <a:ext cx="85965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参考译文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贺钦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，字克恭，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成化二年，凭借进士的身份被授予户科给事中。因为天下大旱，上表极力进谏，又认为自己作为言官荒废职守，招致灾害，所以自己弹劾自己，请求辞官。恰逢陈献章被征召来到京师，贺钦听他谈论学问，叹息道：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真正的性情是不显露的，真正的道理如同埋在地下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世间即使要用我，然而我拿什么为世间所用呢？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253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15" y="142528"/>
            <a:ext cx="8378739" cy="48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上奏疏辞官而去，用弟子侍奉老师的礼节来侍奉陈献章。分别以后，画了陈献章的画像来供奉。他学习专门研究《五经》、《四书》、小学，期望投身实践，以恭敬来约束狂放之心。有来向他求学的人，他就推辞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我自己尚且还没管好，怎么去教育别人呢？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不久，跟随他学习的人很多，磨炼激励，成就他们的才能学识。这样过了十几年，虽然他足不出户，但是达官贵人仰慕他的高风亮节的，都亲自来到他家里躬身礼拜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4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75856" y="170765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835696" y="244497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651" y="663436"/>
            <a:ext cx="86824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未有封侯之赏，而听细说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籍吏民，封府库，而待将军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《鸿门宴》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人而无信，不知其可也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《论语》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643" y="601246"/>
            <a:ext cx="8393185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，表转折关系，可译为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然而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可是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272239" y="1884383"/>
            <a:ext cx="8180573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，表目的关系，可译为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为了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为的是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6" name="矩形 15"/>
          <p:cNvSpPr/>
          <p:nvPr/>
        </p:nvSpPr>
        <p:spPr>
          <a:xfrm>
            <a:off x="130364" y="3147814"/>
            <a:ext cx="864750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，表假设关系，可译为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如果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20586" y="938426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60616" y="2215703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50082" y="3492980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8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085" y="1441783"/>
            <a:ext cx="851138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某所，而母立于兹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《项脊轩志》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endParaRPr lang="zh-CN" altLang="zh-CN" sz="2600" u="sng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赂秦而力亏，破灭之道也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《六国论》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sng" kern="100" dirty="0" smtClean="0">
                <a:latin typeface="Times New Roman"/>
                <a:ea typeface="华文细黑"/>
                <a:cs typeface="Times New Roman"/>
              </a:rPr>
              <a:t>							</a:t>
            </a:r>
            <a:endParaRPr lang="zh-CN" altLang="zh-CN" sz="2600" u="sng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363653"/>
            <a:ext cx="8020144" cy="128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人称代词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，可译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6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lvl="0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你的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776" y="2656607"/>
            <a:ext cx="8099577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000"/>
              </a:lnSpc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                                                                     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连词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，表因果关系，可译为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因而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7" name="矩形 6"/>
          <p:cNvSpPr/>
          <p:nvPr/>
        </p:nvSpPr>
        <p:spPr>
          <a:xfrm>
            <a:off x="1740828" y="1730514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1268" y="2984931"/>
            <a:ext cx="2680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2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3096</TotalTime>
  <Words>5288</Words>
  <Application>Microsoft Office PowerPoint</Application>
  <PresentationFormat>全屏显示(16:9)</PresentationFormat>
  <Paragraphs>668</Paragraphs>
  <Slides>76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240</cp:revision>
  <dcterms:created xsi:type="dcterms:W3CDTF">2014-12-15T01:46:29Z</dcterms:created>
  <dcterms:modified xsi:type="dcterms:W3CDTF">2015-04-16T03:54:29Z</dcterms:modified>
</cp:coreProperties>
</file>