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5"/>
  </p:notesMasterIdLst>
  <p:sldIdLst>
    <p:sldId id="1083" r:id="rId2"/>
    <p:sldId id="1104" r:id="rId3"/>
    <p:sldId id="1085" r:id="rId4"/>
    <p:sldId id="1086" r:id="rId5"/>
    <p:sldId id="1087" r:id="rId6"/>
    <p:sldId id="1088" r:id="rId7"/>
    <p:sldId id="1089" r:id="rId8"/>
    <p:sldId id="1090" r:id="rId9"/>
    <p:sldId id="1091" r:id="rId10"/>
    <p:sldId id="1092" r:id="rId11"/>
    <p:sldId id="1105" r:id="rId12"/>
    <p:sldId id="1093" r:id="rId13"/>
    <p:sldId id="1106" r:id="rId14"/>
    <p:sldId id="1107" r:id="rId15"/>
    <p:sldId id="1108" r:id="rId16"/>
    <p:sldId id="1109" r:id="rId17"/>
    <p:sldId id="1110" r:id="rId18"/>
    <p:sldId id="1111" r:id="rId19"/>
    <p:sldId id="1112" r:id="rId20"/>
    <p:sldId id="1113" r:id="rId21"/>
    <p:sldId id="1114" r:id="rId22"/>
    <p:sldId id="1115" r:id="rId23"/>
    <p:sldId id="1116" r:id="rId24"/>
    <p:sldId id="1117" r:id="rId25"/>
    <p:sldId id="1118" r:id="rId26"/>
    <p:sldId id="1119" r:id="rId27"/>
    <p:sldId id="1120" r:id="rId28"/>
    <p:sldId id="1121" r:id="rId29"/>
    <p:sldId id="1122" r:id="rId30"/>
    <p:sldId id="1123" r:id="rId31"/>
    <p:sldId id="1124" r:id="rId32"/>
    <p:sldId id="1125" r:id="rId33"/>
    <p:sldId id="1126" r:id="rId34"/>
    <p:sldId id="1127" r:id="rId35"/>
    <p:sldId id="1128" r:id="rId36"/>
    <p:sldId id="1129" r:id="rId37"/>
    <p:sldId id="1130" r:id="rId38"/>
    <p:sldId id="1131" r:id="rId39"/>
    <p:sldId id="1132" r:id="rId40"/>
    <p:sldId id="1133" r:id="rId41"/>
    <p:sldId id="1134" r:id="rId42"/>
    <p:sldId id="1135" r:id="rId43"/>
    <p:sldId id="1136" r:id="rId44"/>
    <p:sldId id="1137" r:id="rId45"/>
    <p:sldId id="1138" r:id="rId46"/>
    <p:sldId id="1139" r:id="rId47"/>
    <p:sldId id="1140" r:id="rId48"/>
    <p:sldId id="1141" r:id="rId49"/>
    <p:sldId id="1142" r:id="rId50"/>
    <p:sldId id="1143" r:id="rId51"/>
    <p:sldId id="1144" r:id="rId52"/>
    <p:sldId id="1145" r:id="rId53"/>
    <p:sldId id="1146" r:id="rId54"/>
    <p:sldId id="1147" r:id="rId55"/>
    <p:sldId id="1148" r:id="rId56"/>
    <p:sldId id="1149" r:id="rId57"/>
    <p:sldId id="1150" r:id="rId58"/>
    <p:sldId id="1152" r:id="rId59"/>
    <p:sldId id="1222" r:id="rId60"/>
    <p:sldId id="1151" r:id="rId61"/>
    <p:sldId id="1153" r:id="rId62"/>
    <p:sldId id="1154" r:id="rId63"/>
    <p:sldId id="1155" r:id="rId64"/>
    <p:sldId id="1156" r:id="rId65"/>
    <p:sldId id="1095" r:id="rId66"/>
    <p:sldId id="1096" r:id="rId67"/>
    <p:sldId id="1097" r:id="rId68"/>
    <p:sldId id="1157" r:id="rId69"/>
    <p:sldId id="1098" r:id="rId70"/>
    <p:sldId id="1099" r:id="rId71"/>
    <p:sldId id="1100" r:id="rId72"/>
    <p:sldId id="1158" r:id="rId73"/>
    <p:sldId id="1101" r:id="rId74"/>
    <p:sldId id="1160" r:id="rId75"/>
    <p:sldId id="1161" r:id="rId76"/>
    <p:sldId id="1162" r:id="rId77"/>
    <p:sldId id="1163" r:id="rId78"/>
    <p:sldId id="1164" r:id="rId79"/>
    <p:sldId id="1165" r:id="rId80"/>
    <p:sldId id="1166" r:id="rId81"/>
    <p:sldId id="1167" r:id="rId82"/>
    <p:sldId id="1168" r:id="rId83"/>
    <p:sldId id="1169" r:id="rId84"/>
    <p:sldId id="1170" r:id="rId85"/>
    <p:sldId id="1171" r:id="rId86"/>
    <p:sldId id="1223" r:id="rId87"/>
    <p:sldId id="1172" r:id="rId88"/>
    <p:sldId id="1173" r:id="rId89"/>
    <p:sldId id="1174" r:id="rId90"/>
    <p:sldId id="1175" r:id="rId91"/>
    <p:sldId id="1176" r:id="rId92"/>
    <p:sldId id="1224" r:id="rId93"/>
    <p:sldId id="1178" r:id="rId94"/>
    <p:sldId id="1179" r:id="rId95"/>
    <p:sldId id="1180" r:id="rId96"/>
    <p:sldId id="1181" r:id="rId97"/>
    <p:sldId id="1182" r:id="rId98"/>
    <p:sldId id="1183" r:id="rId99"/>
    <p:sldId id="1184" r:id="rId100"/>
    <p:sldId id="1186" r:id="rId101"/>
    <p:sldId id="1187" r:id="rId102"/>
    <p:sldId id="1220" r:id="rId103"/>
    <p:sldId id="1221" r:id="rId104"/>
    <p:sldId id="1188" r:id="rId105"/>
    <p:sldId id="1189" r:id="rId106"/>
    <p:sldId id="1190" r:id="rId107"/>
    <p:sldId id="1191" r:id="rId108"/>
    <p:sldId id="1192" r:id="rId109"/>
    <p:sldId id="1193" r:id="rId110"/>
    <p:sldId id="1194" r:id="rId111"/>
    <p:sldId id="1195" r:id="rId112"/>
    <p:sldId id="1196" r:id="rId113"/>
    <p:sldId id="381" r:id="rId114"/>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CC"/>
    <a:srgbClr val="6BA42C"/>
    <a:srgbClr val="FFFF99"/>
    <a:srgbClr val="D00000"/>
    <a:srgbClr val="B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35" autoAdjust="0"/>
    <p:restoredTop sz="75214" autoAdjust="0"/>
  </p:normalViewPr>
  <p:slideViewPr>
    <p:cSldViewPr>
      <p:cViewPr>
        <p:scale>
          <a:sx n="100" d="100"/>
          <a:sy n="100" d="100"/>
        </p:scale>
        <p:origin x="-870" y="-108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17F828-438E-4637-8BF3-0E718175E1CF}" type="datetimeFigureOut">
              <a:rPr lang="zh-CN" altLang="en-US" smtClean="0"/>
              <a:t>2015/4/16</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39DDC2-D618-46FF-B4C4-EFF6652E8FC4}" type="slidenum">
              <a:rPr lang="zh-CN" altLang="en-US" smtClean="0"/>
              <a:t>‹#›</a:t>
            </a:fld>
            <a:endParaRPr lang="zh-CN" altLang="en-US"/>
          </a:p>
        </p:txBody>
      </p:sp>
    </p:spTree>
    <p:extLst>
      <p:ext uri="{BB962C8B-B14F-4D97-AF65-F5344CB8AC3E}">
        <p14:creationId xmlns:p14="http://schemas.microsoft.com/office/powerpoint/2010/main" val="28763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339DDC2-D618-46FF-B4C4-EFF6652E8FC4}" type="slidenum">
              <a:rPr lang="zh-CN" altLang="en-US" smtClean="0"/>
              <a:t>2</a:t>
            </a:fld>
            <a:endParaRPr lang="zh-CN" altLang="en-US"/>
          </a:p>
        </p:txBody>
      </p:sp>
    </p:spTree>
    <p:extLst>
      <p:ext uri="{BB962C8B-B14F-4D97-AF65-F5344CB8AC3E}">
        <p14:creationId xmlns:p14="http://schemas.microsoft.com/office/powerpoint/2010/main" val="10016234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4" name="Picture 2" descr="E:\样样样\5\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635" y="-6544"/>
            <a:ext cx="9167270" cy="5156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39983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4" name="Picture 3" descr="E:\样样样\5\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64" y="637"/>
            <a:ext cx="9144563" cy="5126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890818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34" name="Rectangle 8"/>
          <p:cNvSpPr>
            <a:spLocks noChangeArrowheads="1"/>
          </p:cNvSpPr>
          <p:nvPr userDrawn="1"/>
        </p:nvSpPr>
        <p:spPr bwMode="auto">
          <a:xfrm>
            <a:off x="0" y="5008974"/>
            <a:ext cx="9145588" cy="144000"/>
          </a:xfrm>
          <a:prstGeom prst="rect">
            <a:avLst/>
          </a:prstGeom>
          <a:solidFill>
            <a:schemeClr val="tx2">
              <a:lumMod val="60000"/>
              <a:lumOff val="40000"/>
            </a:schemeClr>
          </a:soli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lvl="0"/>
            <a:endParaRPr lang="zh-CN" altLang="zh-CN" b="0">
              <a:latin typeface="Calibri" pitchFamily="34" charset="0"/>
            </a:endParaRPr>
          </a:p>
        </p:txBody>
      </p:sp>
      <p:sp>
        <p:nvSpPr>
          <p:cNvPr id="4" name="Rectangle 7"/>
          <p:cNvSpPr>
            <a:spLocks noChangeArrowheads="1"/>
          </p:cNvSpPr>
          <p:nvPr userDrawn="1"/>
        </p:nvSpPr>
        <p:spPr bwMode="auto">
          <a:xfrm>
            <a:off x="-1588" y="1"/>
            <a:ext cx="9145588" cy="555526"/>
          </a:xfrm>
          <a:prstGeom prst="rect">
            <a:avLst/>
          </a:prstGeom>
          <a:solidFill>
            <a:schemeClr val="tx2">
              <a:lumMod val="60000"/>
              <a:lumOff val="40000"/>
            </a:schemeClr>
          </a:solidFill>
          <a:ln>
            <a:noFill/>
          </a:ln>
          <a:effectLst/>
          <a:extLst/>
        </p:spPr>
        <p:txBody>
          <a:bodyPr wrap="none" anchor="ctr"/>
          <a:lstStyle/>
          <a:p>
            <a:endParaRPr lang="zh-CN" altLang="zh-CN" sz="1800" b="0">
              <a:latin typeface="Calibri" pitchFamily="34" charset="0"/>
            </a:endParaRPr>
          </a:p>
        </p:txBody>
      </p:sp>
      <p:sp>
        <p:nvSpPr>
          <p:cNvPr id="6" name="AutoShape 46"/>
          <p:cNvSpPr>
            <a:spLocks noChangeArrowheads="1"/>
          </p:cNvSpPr>
          <p:nvPr userDrawn="1"/>
        </p:nvSpPr>
        <p:spPr bwMode="gray">
          <a:xfrm>
            <a:off x="-396552" y="4750658"/>
            <a:ext cx="9937104" cy="361292"/>
          </a:xfrm>
          <a:prstGeom prst="roundRect">
            <a:avLst>
              <a:gd name="adj" fmla="val 50000"/>
            </a:avLst>
          </a:prstGeom>
          <a:gradFill rotWithShape="1">
            <a:gsLst>
              <a:gs pos="0">
                <a:srgbClr val="F8F8F8"/>
              </a:gs>
              <a:gs pos="100000">
                <a:srgbClr val="BEBEBE"/>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sz="1800" b="0"/>
          </a:p>
        </p:txBody>
      </p:sp>
    </p:spTree>
    <p:extLst>
      <p:ext uri="{BB962C8B-B14F-4D97-AF65-F5344CB8AC3E}">
        <p14:creationId xmlns:p14="http://schemas.microsoft.com/office/powerpoint/2010/main" val="397997245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34" name="Rectangle 8"/>
          <p:cNvSpPr>
            <a:spLocks noChangeArrowheads="1"/>
          </p:cNvSpPr>
          <p:nvPr userDrawn="1"/>
        </p:nvSpPr>
        <p:spPr bwMode="auto">
          <a:xfrm>
            <a:off x="0" y="5008974"/>
            <a:ext cx="9145588" cy="144000"/>
          </a:xfrm>
          <a:prstGeom prst="rect">
            <a:avLst/>
          </a:prstGeom>
          <a:solidFill>
            <a:schemeClr val="tx2">
              <a:lumMod val="60000"/>
              <a:lumOff val="40000"/>
            </a:schemeClr>
          </a:soli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lvl="0"/>
            <a:endParaRPr lang="zh-CN" altLang="zh-CN" b="0">
              <a:latin typeface="Calibri" pitchFamily="34" charset="0"/>
            </a:endParaRPr>
          </a:p>
        </p:txBody>
      </p:sp>
      <p:sp>
        <p:nvSpPr>
          <p:cNvPr id="4" name="Rectangle 7"/>
          <p:cNvSpPr>
            <a:spLocks noChangeArrowheads="1"/>
          </p:cNvSpPr>
          <p:nvPr userDrawn="1"/>
        </p:nvSpPr>
        <p:spPr bwMode="auto">
          <a:xfrm>
            <a:off x="-1588" y="1"/>
            <a:ext cx="9145588" cy="555526"/>
          </a:xfrm>
          <a:prstGeom prst="rect">
            <a:avLst/>
          </a:prstGeom>
          <a:solidFill>
            <a:schemeClr val="tx2">
              <a:lumMod val="60000"/>
              <a:lumOff val="40000"/>
            </a:schemeClr>
          </a:solidFill>
          <a:ln>
            <a:noFill/>
          </a:ln>
          <a:effectLst/>
          <a:extLst/>
        </p:spPr>
        <p:txBody>
          <a:bodyPr wrap="none" anchor="ctr"/>
          <a:lstStyle/>
          <a:p>
            <a:endParaRPr lang="zh-CN" altLang="zh-CN" sz="1800" b="0">
              <a:latin typeface="Calibri" pitchFamily="34" charset="0"/>
            </a:endParaRPr>
          </a:p>
        </p:txBody>
      </p:sp>
    </p:spTree>
    <p:extLst>
      <p:ext uri="{BB962C8B-B14F-4D97-AF65-F5344CB8AC3E}">
        <p14:creationId xmlns:p14="http://schemas.microsoft.com/office/powerpoint/2010/main" val="312300005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880394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pic>
        <p:nvPicPr>
          <p:cNvPr id="3" name="Picture 2" descr="E:\样样样\5\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677" y="8257"/>
            <a:ext cx="9114646" cy="5126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607022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2239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3" r:id="rId4"/>
    <p:sldLayoutId id="2147483652" r:id="rId5"/>
    <p:sldLayoutId id="2147483655" r:id="rId6"/>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3" Type="http://schemas.openxmlformats.org/officeDocument/2006/relationships/package" Target="../embeddings/Microsoft_Word___2.docx"/><Relationship Id="rId2" Type="http://schemas.openxmlformats.org/officeDocument/2006/relationships/slideLayout" Target="../slideLayouts/slideLayout5.xml"/><Relationship Id="rId1" Type="http://schemas.openxmlformats.org/officeDocument/2006/relationships/vmlDrawing" Target="../drawings/vmlDrawing2.vml"/><Relationship Id="rId4" Type="http://schemas.openxmlformats.org/officeDocument/2006/relationships/image" Target="../media/image5.emf"/></Relationships>
</file>

<file path=ppt/slides/_rels/slide102.xml.rels><?xml version="1.0" encoding="UTF-8" standalone="yes"?>
<Relationships xmlns="http://schemas.openxmlformats.org/package/2006/relationships"><Relationship Id="rId3" Type="http://schemas.openxmlformats.org/officeDocument/2006/relationships/package" Target="../embeddings/Microsoft_Word___3.docx"/><Relationship Id="rId2" Type="http://schemas.openxmlformats.org/officeDocument/2006/relationships/slideLayout" Target="../slideLayouts/slideLayout5.xml"/><Relationship Id="rId1" Type="http://schemas.openxmlformats.org/officeDocument/2006/relationships/vmlDrawing" Target="../drawings/vmlDrawing3.vml"/><Relationship Id="rId4" Type="http://schemas.openxmlformats.org/officeDocument/2006/relationships/image" Target="../media/image6.emf"/></Relationships>
</file>

<file path=ppt/slides/_rels/slide103.xml.rels><?xml version="1.0" encoding="UTF-8" standalone="yes"?>
<Relationships xmlns="http://schemas.openxmlformats.org/package/2006/relationships"><Relationship Id="rId3" Type="http://schemas.openxmlformats.org/officeDocument/2006/relationships/package" Target="../embeddings/Microsoft_Word___4.docx"/><Relationship Id="rId2" Type="http://schemas.openxmlformats.org/officeDocument/2006/relationships/slideLayout" Target="../slideLayouts/slideLayout5.xml"/><Relationship Id="rId1" Type="http://schemas.openxmlformats.org/officeDocument/2006/relationships/vmlDrawing" Target="../drawings/vmlDrawing4.vml"/><Relationship Id="rId4" Type="http://schemas.openxmlformats.org/officeDocument/2006/relationships/image" Target="../media/image7.emf"/></Relationships>
</file>

<file path=ppt/slides/_rels/slide104.xml.rels><?xml version="1.0" encoding="UTF-8" standalone="yes"?>
<Relationships xmlns="http://schemas.openxmlformats.org/package/2006/relationships"><Relationship Id="rId3" Type="http://schemas.openxmlformats.org/officeDocument/2006/relationships/package" Target="../embeddings/Microsoft_Word___5.docx"/><Relationship Id="rId2" Type="http://schemas.openxmlformats.org/officeDocument/2006/relationships/slideLayout" Target="../slideLayouts/slideLayout5.xml"/><Relationship Id="rId1" Type="http://schemas.openxmlformats.org/officeDocument/2006/relationships/vmlDrawing" Target="../drawings/vmlDrawing5.vml"/><Relationship Id="rId4" Type="http://schemas.openxmlformats.org/officeDocument/2006/relationships/image" Target="../media/image8.emf"/></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6.xml.rels><?xml version="1.0" encoding="UTF-8" standalone="yes"?>
<Relationships xmlns="http://schemas.openxmlformats.org/package/2006/relationships"><Relationship Id="rId3" Type="http://schemas.openxmlformats.org/officeDocument/2006/relationships/package" Target="../embeddings/Microsoft_Word___6.docx"/><Relationship Id="rId2" Type="http://schemas.openxmlformats.org/officeDocument/2006/relationships/slideLayout" Target="../slideLayouts/slideLayout5.xml"/><Relationship Id="rId1" Type="http://schemas.openxmlformats.org/officeDocument/2006/relationships/vmlDrawing" Target="../drawings/vmlDrawing6.vml"/><Relationship Id="rId4" Type="http://schemas.openxmlformats.org/officeDocument/2006/relationships/image" Target="../media/image9.emf"/></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5.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package" Target="../embeddings/Microsoft_Word___1.docx"/><Relationship Id="rId2" Type="http://schemas.openxmlformats.org/officeDocument/2006/relationships/slideLayout" Target="../slideLayouts/slideLayout5.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slide" Target="slide6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979220" y="2037779"/>
            <a:ext cx="7109640" cy="664477"/>
          </a:xfrm>
          <a:prstGeom prst="rect">
            <a:avLst/>
          </a:prstGeom>
          <a:noFill/>
        </p:spPr>
        <p:txBody>
          <a:bodyPr wrap="none" rtlCol="0">
            <a:spAutoFit/>
          </a:bodyPr>
          <a:lstStyle/>
          <a:p>
            <a:pPr algn="ctr">
              <a:lnSpc>
                <a:spcPts val="5000"/>
              </a:lnSpc>
            </a:pPr>
            <a:r>
              <a:rPr lang="zh-CN" altLang="en-US" sz="3000" b="1" dirty="0">
                <a:solidFill>
                  <a:srgbClr val="FFFF00"/>
                </a:solidFill>
                <a:latin typeface="Times New Roman" pitchFamily="18" charset="0"/>
                <a:ea typeface="微软雅黑" pitchFamily="34" charset="-122"/>
                <a:cs typeface="Times New Roman" pitchFamily="18" charset="0"/>
              </a:rPr>
              <a:t>考点一　理解常见文言实词在文中的含义</a:t>
            </a:r>
            <a:endParaRPr lang="zh-CN" altLang="zh-CN" sz="3000" b="1" dirty="0">
              <a:solidFill>
                <a:srgbClr val="FFFF00"/>
              </a:solidFill>
              <a:latin typeface="Times New Roman" pitchFamily="18" charset="0"/>
              <a:ea typeface="微软雅黑" pitchFamily="34" charset="-122"/>
              <a:cs typeface="Times New Roman" pitchFamily="18" charset="0"/>
            </a:endParaRPr>
          </a:p>
        </p:txBody>
      </p:sp>
      <p:sp>
        <p:nvSpPr>
          <p:cNvPr id="10" name="TextBox 9"/>
          <p:cNvSpPr txBox="1"/>
          <p:nvPr/>
        </p:nvSpPr>
        <p:spPr>
          <a:xfrm>
            <a:off x="1906462" y="2871395"/>
            <a:ext cx="6186310" cy="492443"/>
          </a:xfrm>
          <a:prstGeom prst="rect">
            <a:avLst/>
          </a:prstGeom>
          <a:noFill/>
        </p:spPr>
        <p:txBody>
          <a:bodyPr wrap="none" rtlCol="0">
            <a:spAutoFit/>
          </a:bodyPr>
          <a:lstStyle/>
          <a:p>
            <a:pPr algn="ctr"/>
            <a:r>
              <a:rPr lang="en-US" altLang="zh-CN" sz="2600" b="1" dirty="0">
                <a:solidFill>
                  <a:srgbClr val="7030A0"/>
                </a:solidFill>
                <a:latin typeface="Times New Roman" pitchFamily="18" charset="0"/>
                <a:ea typeface="微软雅黑" pitchFamily="34" charset="-122"/>
                <a:cs typeface="Times New Roman" pitchFamily="18" charset="0"/>
              </a:rPr>
              <a:t>——</a:t>
            </a:r>
            <a:r>
              <a:rPr lang="zh-CN" altLang="en-US" sz="2600" b="1" dirty="0">
                <a:solidFill>
                  <a:srgbClr val="7030A0"/>
                </a:solidFill>
                <a:latin typeface="Times New Roman" pitchFamily="18" charset="0"/>
                <a:ea typeface="微软雅黑" pitchFamily="34" charset="-122"/>
                <a:cs typeface="Times New Roman" pitchFamily="18" charset="0"/>
              </a:rPr>
              <a:t>用准确迁移实现从积累到运用的飞跃</a:t>
            </a:r>
            <a:endParaRPr lang="zh-CN" altLang="zh-CN" sz="2600" b="1" dirty="0">
              <a:solidFill>
                <a:srgbClr val="7030A0"/>
              </a:solidFill>
              <a:latin typeface="Times New Roman" pitchFamily="18" charset="0"/>
              <a:ea typeface="微软雅黑" pitchFamily="34" charset="-122"/>
              <a:cs typeface="Times New Roman" pitchFamily="18" charset="0"/>
            </a:endParaRPr>
          </a:p>
        </p:txBody>
      </p:sp>
      <p:sp>
        <p:nvSpPr>
          <p:cNvPr id="11" name="TextBox 10"/>
          <p:cNvSpPr txBox="1"/>
          <p:nvPr/>
        </p:nvSpPr>
        <p:spPr>
          <a:xfrm>
            <a:off x="971600" y="1510863"/>
            <a:ext cx="3057247" cy="523220"/>
          </a:xfrm>
          <a:prstGeom prst="rect">
            <a:avLst/>
          </a:prstGeom>
          <a:noFill/>
        </p:spPr>
        <p:txBody>
          <a:bodyPr wrap="none" rtlCol="0">
            <a:spAutoFit/>
          </a:bodyPr>
          <a:lstStyle/>
          <a:p>
            <a:pPr algn="ctr"/>
            <a:r>
              <a:rPr lang="zh-CN" altLang="zh-CN" sz="2800" b="1" dirty="0">
                <a:solidFill>
                  <a:srgbClr val="FFFFCC"/>
                </a:solidFill>
                <a:latin typeface="Times New Roman" pitchFamily="18" charset="0"/>
                <a:ea typeface="微软雅黑" pitchFamily="34" charset="-122"/>
                <a:cs typeface="Times New Roman" pitchFamily="18" charset="0"/>
              </a:rPr>
              <a:t>专题</a:t>
            </a:r>
            <a:r>
              <a:rPr lang="zh-CN" altLang="en-US" sz="2800" b="1" dirty="0">
                <a:solidFill>
                  <a:srgbClr val="FFFFCC"/>
                </a:solidFill>
                <a:latin typeface="Times New Roman" pitchFamily="18" charset="0"/>
                <a:ea typeface="微软雅黑" pitchFamily="34" charset="-122"/>
                <a:cs typeface="Times New Roman" pitchFamily="18" charset="0"/>
              </a:rPr>
              <a:t>三</a:t>
            </a:r>
            <a:r>
              <a:rPr lang="zh-CN" altLang="zh-CN" sz="2800" b="1" dirty="0">
                <a:solidFill>
                  <a:srgbClr val="FFFFCC"/>
                </a:solidFill>
                <a:latin typeface="Times New Roman" pitchFamily="18" charset="0"/>
                <a:ea typeface="微软雅黑" pitchFamily="34" charset="-122"/>
                <a:cs typeface="Times New Roman" pitchFamily="18" charset="0"/>
              </a:rPr>
              <a:t>　</a:t>
            </a:r>
            <a:r>
              <a:rPr lang="zh-CN" altLang="en-US" sz="2800" b="1" dirty="0">
                <a:solidFill>
                  <a:srgbClr val="FFFFCC"/>
                </a:solidFill>
                <a:latin typeface="Times New Roman" pitchFamily="18" charset="0"/>
                <a:ea typeface="微软雅黑" pitchFamily="34" charset="-122"/>
                <a:cs typeface="Times New Roman" pitchFamily="18" charset="0"/>
              </a:rPr>
              <a:t>考点突破</a:t>
            </a:r>
            <a:endParaRPr lang="zh-CN" altLang="zh-CN" sz="2800" b="1" dirty="0">
              <a:solidFill>
                <a:srgbClr val="FFFFCC"/>
              </a:solidFill>
              <a:latin typeface="Times New Roman" pitchFamily="18" charset="0"/>
              <a:ea typeface="微软雅黑" pitchFamily="34" charset="-122"/>
              <a:cs typeface="Times New Roman" pitchFamily="18" charset="0"/>
            </a:endParaRPr>
          </a:p>
        </p:txBody>
      </p:sp>
      <p:sp>
        <p:nvSpPr>
          <p:cNvPr id="14" name="TextBox 13"/>
          <p:cNvSpPr txBox="1"/>
          <p:nvPr/>
        </p:nvSpPr>
        <p:spPr>
          <a:xfrm>
            <a:off x="539552" y="771550"/>
            <a:ext cx="3430747" cy="523220"/>
          </a:xfrm>
          <a:prstGeom prst="rect">
            <a:avLst/>
          </a:prstGeom>
          <a:noFill/>
        </p:spPr>
        <p:txBody>
          <a:bodyPr wrap="none" rtlCol="0">
            <a:spAutoFit/>
          </a:bodyPr>
          <a:lstStyle/>
          <a:p>
            <a:r>
              <a:rPr lang="zh-CN" altLang="zh-CN" sz="2800" b="1" dirty="0" smtClean="0">
                <a:latin typeface="黑体" pitchFamily="49" charset="-122"/>
                <a:ea typeface="黑体" pitchFamily="49" charset="-122"/>
              </a:rPr>
              <a:t>第</a:t>
            </a:r>
            <a:r>
              <a:rPr lang="zh-CN" altLang="en-US" sz="2800" b="1" dirty="0" smtClean="0">
                <a:latin typeface="黑体" pitchFamily="49" charset="-122"/>
                <a:ea typeface="黑体" pitchFamily="49" charset="-122"/>
              </a:rPr>
              <a:t>一</a:t>
            </a:r>
            <a:r>
              <a:rPr lang="zh-CN" altLang="zh-CN" sz="2800" b="1" dirty="0" smtClean="0">
                <a:latin typeface="黑体" pitchFamily="49" charset="-122"/>
                <a:ea typeface="黑体" pitchFamily="49" charset="-122"/>
              </a:rPr>
              <a:t>章</a:t>
            </a:r>
            <a:r>
              <a:rPr lang="zh-CN" altLang="zh-CN" sz="2800" b="1" dirty="0">
                <a:latin typeface="黑体" pitchFamily="49" charset="-122"/>
                <a:ea typeface="黑体" pitchFamily="49" charset="-122"/>
              </a:rPr>
              <a:t>　文言文</a:t>
            </a:r>
            <a:r>
              <a:rPr lang="zh-CN" altLang="zh-CN" sz="2800" b="1" dirty="0" smtClean="0">
                <a:latin typeface="黑体" pitchFamily="49" charset="-122"/>
                <a:ea typeface="黑体" pitchFamily="49" charset="-122"/>
              </a:rPr>
              <a:t>阅读</a:t>
            </a:r>
            <a:endParaRPr lang="zh-CN" altLang="en-US" sz="2800" b="1" dirty="0">
              <a:latin typeface="黑体" pitchFamily="49" charset="-122"/>
              <a:ea typeface="黑体" pitchFamily="49" charset="-122"/>
            </a:endParaRPr>
          </a:p>
        </p:txBody>
      </p:sp>
      <p:sp>
        <p:nvSpPr>
          <p:cNvPr id="15" name="TextBox 14"/>
          <p:cNvSpPr txBox="1"/>
          <p:nvPr/>
        </p:nvSpPr>
        <p:spPr>
          <a:xfrm>
            <a:off x="6697394" y="4432414"/>
            <a:ext cx="2339102" cy="523220"/>
          </a:xfrm>
          <a:prstGeom prst="rect">
            <a:avLst/>
          </a:prstGeom>
          <a:noFill/>
        </p:spPr>
        <p:txBody>
          <a:bodyPr wrap="none" rtlCol="0">
            <a:spAutoFit/>
          </a:bodyPr>
          <a:lstStyle/>
          <a:p>
            <a:r>
              <a:rPr lang="zh-CN" altLang="en-US" sz="2800" dirty="0">
                <a:solidFill>
                  <a:schemeClr val="bg1">
                    <a:lumMod val="50000"/>
                  </a:schemeClr>
                </a:solidFill>
                <a:latin typeface="汉仪大黑简" pitchFamily="49" charset="-122"/>
                <a:ea typeface="汉仪大黑简" pitchFamily="49" charset="-122"/>
              </a:rPr>
              <a:t>古代诗文阅读</a:t>
            </a:r>
          </a:p>
        </p:txBody>
      </p:sp>
    </p:spTree>
    <p:extLst>
      <p:ext uri="{BB962C8B-B14F-4D97-AF65-F5344CB8AC3E}">
        <p14:creationId xmlns:p14="http://schemas.microsoft.com/office/powerpoint/2010/main" val="24382570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6687" y="574576"/>
            <a:ext cx="8526611" cy="3734356"/>
          </a:xfrm>
          <a:prstGeom prst="rect">
            <a:avLst/>
          </a:prstGeom>
          <a:noFill/>
        </p:spPr>
        <p:txBody>
          <a:bodyPr wrap="square" rtlCol="0">
            <a:spAutoFit/>
          </a:bodyPr>
          <a:lstStyle/>
          <a:p>
            <a:pPr algn="just">
              <a:lnSpc>
                <a:spcPts val="5000"/>
              </a:lnSpc>
              <a:spcAft>
                <a:spcPts val="0"/>
              </a:spcAft>
            </a:pPr>
            <a:r>
              <a:rPr lang="zh-CN" altLang="zh-CN" sz="2600" kern="100" dirty="0">
                <a:solidFill>
                  <a:srgbClr val="E36C0A"/>
                </a:solidFill>
                <a:latin typeface="Times New Roman"/>
                <a:ea typeface="华文细黑"/>
                <a:cs typeface="Times New Roman"/>
              </a:rPr>
              <a:t>【精要点拨】</a:t>
            </a:r>
            <a:endParaRPr lang="zh-CN" altLang="zh-CN" sz="1050" kern="100" dirty="0">
              <a:latin typeface="宋体"/>
              <a:cs typeface="Courier New"/>
            </a:endParaRPr>
          </a:p>
          <a:p>
            <a:pPr indent="660400" algn="just">
              <a:lnSpc>
                <a:spcPct val="150000"/>
              </a:lnSpc>
              <a:spcAft>
                <a:spcPts val="0"/>
              </a:spcAft>
            </a:pPr>
            <a:r>
              <a:rPr lang="zh-CN" altLang="zh-CN" sz="2600" kern="100" dirty="0">
                <a:latin typeface="Times New Roman"/>
                <a:ea typeface="华文细黑"/>
                <a:cs typeface="Times New Roman"/>
              </a:rPr>
              <a:t>对常见常用的多义词，要了解多义词的意义衍变分化的规律和特点，它往往以其本义为基础引申出其他义项，众多义项间有着直接或间接的联系。识记多义词，一定要找出其本义</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工具书中一般列为第一条</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或基本义项，寻求众多义项之间的关联。</a:t>
            </a:r>
            <a:endParaRPr lang="zh-CN" altLang="zh-CN" sz="1050" kern="100" dirty="0">
              <a:effectLst/>
              <a:latin typeface="宋体"/>
              <a:cs typeface="Courier New"/>
            </a:endParaRPr>
          </a:p>
        </p:txBody>
      </p:sp>
    </p:spTree>
    <p:extLst>
      <p:ext uri="{BB962C8B-B14F-4D97-AF65-F5344CB8AC3E}">
        <p14:creationId xmlns:p14="http://schemas.microsoft.com/office/powerpoint/2010/main" val="366030462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1368" y="107325"/>
            <a:ext cx="8909535" cy="4893647"/>
          </a:xfrm>
          <a:prstGeom prst="rect">
            <a:avLst/>
          </a:prstGeom>
        </p:spPr>
        <p:txBody>
          <a:bodyPr>
            <a:spAutoFit/>
          </a:bodyPr>
          <a:lstStyle/>
          <a:p>
            <a:pPr algn="just">
              <a:lnSpc>
                <a:spcPct val="150000"/>
              </a:lnSpc>
              <a:spcAft>
                <a:spcPts val="0"/>
              </a:spcAft>
            </a:pPr>
            <a:r>
              <a:rPr lang="zh-CN" altLang="zh-CN" sz="2600" kern="100" dirty="0">
                <a:solidFill>
                  <a:srgbClr val="E46C0A"/>
                </a:solidFill>
                <a:latin typeface="Times New Roman"/>
                <a:ea typeface="华文细黑"/>
                <a:cs typeface="Times New Roman"/>
              </a:rPr>
              <a:t>不妨一试</a:t>
            </a:r>
            <a:endParaRPr lang="zh-CN" altLang="zh-CN" sz="2600" kern="100" dirty="0">
              <a:latin typeface="宋体"/>
              <a:cs typeface="Courier New"/>
            </a:endParaRPr>
          </a:p>
          <a:p>
            <a:pPr algn="just">
              <a:lnSpc>
                <a:spcPct val="150000"/>
              </a:lnSpc>
              <a:spcAft>
                <a:spcPts val="0"/>
              </a:spcAft>
            </a:pPr>
            <a:r>
              <a:rPr lang="en-US" altLang="zh-CN" sz="2600" kern="100" dirty="0">
                <a:solidFill>
                  <a:srgbClr val="00B0F0"/>
                </a:solidFill>
                <a:latin typeface="Times New Roman"/>
                <a:ea typeface="华文细黑"/>
                <a:cs typeface="Courier New"/>
              </a:rPr>
              <a:t>(2014·</a:t>
            </a:r>
            <a:r>
              <a:rPr lang="zh-CN" altLang="zh-CN" sz="2600" kern="100" dirty="0">
                <a:solidFill>
                  <a:srgbClr val="00B0F0"/>
                </a:solidFill>
                <a:latin typeface="Times New Roman"/>
                <a:ea typeface="华文细黑"/>
                <a:cs typeface="Times New Roman"/>
              </a:rPr>
              <a:t>江西改编</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阅读下面的文言文，完成文后题目</a:t>
            </a:r>
            <a:r>
              <a:rPr lang="zh-CN" altLang="zh-CN" sz="2600" kern="100" dirty="0" smtClean="0">
                <a:latin typeface="Times New Roman"/>
                <a:ea typeface="华文细黑"/>
                <a:cs typeface="Times New Roman"/>
              </a:rPr>
              <a:t>。</a:t>
            </a:r>
            <a:endParaRPr lang="en-US" altLang="zh-CN" sz="2600" kern="100" dirty="0" smtClean="0">
              <a:latin typeface="宋体"/>
              <a:cs typeface="Courier New"/>
            </a:endParaRPr>
          </a:p>
          <a:p>
            <a:pPr indent="660400" algn="ctr">
              <a:lnSpc>
                <a:spcPct val="150000"/>
              </a:lnSpc>
              <a:spcAft>
                <a:spcPts val="0"/>
              </a:spcAft>
            </a:pPr>
            <a:r>
              <a:rPr lang="zh-CN" altLang="zh-CN" sz="2600" kern="100" dirty="0">
                <a:latin typeface="Times New Roman"/>
                <a:ea typeface="华文细黑"/>
                <a:cs typeface="Times New Roman"/>
              </a:rPr>
              <a:t>截冠雄鸡志</a:t>
            </a:r>
            <a:endParaRPr lang="zh-CN" altLang="zh-CN" sz="1050" kern="100" dirty="0">
              <a:latin typeface="宋体"/>
              <a:cs typeface="Courier New"/>
            </a:endParaRPr>
          </a:p>
          <a:p>
            <a:pPr indent="660400" algn="ctr">
              <a:lnSpc>
                <a:spcPct val="150000"/>
              </a:lnSpc>
              <a:spcAft>
                <a:spcPts val="0"/>
              </a:spcAft>
            </a:pPr>
            <a:r>
              <a:rPr lang="zh-CN" altLang="zh-CN" sz="2600" kern="100" dirty="0">
                <a:latin typeface="Times New Roman"/>
                <a:ea typeface="华文细黑"/>
                <a:cs typeface="Times New Roman"/>
              </a:rPr>
              <a:t>李　翱</a:t>
            </a:r>
            <a:endParaRPr lang="zh-CN" altLang="zh-CN" sz="1050" kern="100" dirty="0">
              <a:latin typeface="宋体"/>
              <a:cs typeface="Courier New"/>
            </a:endParaRPr>
          </a:p>
          <a:p>
            <a:pPr>
              <a:lnSpc>
                <a:spcPct val="150000"/>
              </a:lnSpc>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翱</a:t>
            </a:r>
            <a:r>
              <a:rPr lang="zh-CN" altLang="zh-CN" sz="2600" dirty="0">
                <a:latin typeface="Times New Roman"/>
                <a:ea typeface="华文细黑"/>
                <a:cs typeface="Times New Roman"/>
              </a:rPr>
              <a:t>至零口</a:t>
            </a:r>
            <a:r>
              <a:rPr lang="en-US" altLang="zh-CN" sz="2600" baseline="30000" dirty="0">
                <a:latin typeface="宋体"/>
                <a:ea typeface="华文细黑"/>
                <a:cs typeface="Times New Roman"/>
              </a:rPr>
              <a:t>①</a:t>
            </a:r>
            <a:r>
              <a:rPr lang="zh-CN" altLang="zh-CN" sz="2600" dirty="0">
                <a:latin typeface="Times New Roman"/>
                <a:ea typeface="华文细黑"/>
                <a:cs typeface="Times New Roman"/>
              </a:rPr>
              <a:t>北，有畜鸡二十二者，七其雄十五其雌，且饮且啄而又狎乎人。翱甚乐之，遂掬粟投于地而呼之。有一</a:t>
            </a:r>
            <a:r>
              <a:rPr lang="zh-CN" altLang="zh-CN" sz="2600" dirty="0" smtClean="0">
                <a:latin typeface="Times New Roman"/>
                <a:ea typeface="华文细黑"/>
                <a:cs typeface="Times New Roman"/>
              </a:rPr>
              <a:t>雄鸡</a:t>
            </a:r>
            <a:r>
              <a:rPr lang="en-US" altLang="zh-CN" sz="2600" dirty="0" smtClean="0">
                <a:latin typeface="Times New Roman"/>
                <a:ea typeface="华文细黑"/>
                <a:cs typeface="Times New Roman"/>
              </a:rPr>
              <a:t>,</a:t>
            </a:r>
            <a:r>
              <a:rPr lang="zh-CN" altLang="zh-CN" sz="2600" dirty="0" smtClean="0">
                <a:latin typeface="Times New Roman"/>
                <a:ea typeface="华文细黑"/>
                <a:cs typeface="Times New Roman"/>
              </a:rPr>
              <a:t>人</a:t>
            </a:r>
            <a:r>
              <a:rPr lang="zh-CN" altLang="zh-CN" sz="2600" dirty="0">
                <a:latin typeface="Times New Roman"/>
                <a:ea typeface="华文细黑"/>
                <a:cs typeface="Times New Roman"/>
              </a:rPr>
              <a:t>截其</a:t>
            </a:r>
            <a:r>
              <a:rPr lang="zh-CN" altLang="zh-CN" sz="2600" dirty="0" smtClean="0">
                <a:latin typeface="Times New Roman"/>
                <a:ea typeface="华文细黑"/>
                <a:cs typeface="Times New Roman"/>
              </a:rPr>
              <a:t>冠</a:t>
            </a:r>
            <a:r>
              <a:rPr lang="en-US" altLang="zh-CN" sz="2600" dirty="0" smtClean="0">
                <a:latin typeface="Times New Roman"/>
                <a:ea typeface="华文细黑"/>
                <a:cs typeface="Times New Roman"/>
              </a:rPr>
              <a:t>,</a:t>
            </a:r>
            <a:r>
              <a:rPr lang="zh-CN" altLang="zh-CN" sz="2600" dirty="0" smtClean="0">
                <a:latin typeface="Times New Roman"/>
                <a:ea typeface="华文细黑"/>
                <a:cs typeface="Times New Roman"/>
              </a:rPr>
              <a:t>貌</a:t>
            </a:r>
            <a:r>
              <a:rPr lang="zh-CN" altLang="zh-CN" sz="2600" dirty="0">
                <a:latin typeface="Times New Roman"/>
                <a:ea typeface="华文细黑"/>
                <a:cs typeface="Times New Roman"/>
              </a:rPr>
              <a:t>若营群</a:t>
            </a:r>
            <a:r>
              <a:rPr lang="en-US" altLang="zh-CN" sz="2600" baseline="30000" dirty="0">
                <a:latin typeface="宋体"/>
                <a:ea typeface="华文细黑"/>
                <a:cs typeface="Times New Roman"/>
              </a:rPr>
              <a:t>②</a:t>
            </a:r>
            <a:r>
              <a:rPr lang="zh-CN" altLang="zh-CN" sz="2600" dirty="0">
                <a:latin typeface="Times New Roman"/>
                <a:ea typeface="华文细黑"/>
                <a:cs typeface="Times New Roman"/>
              </a:rPr>
              <a:t>，望我而先来，见粟而长鸣，如命其众鸡。众鸡闻而曹奔于粟</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既来，而皆恶截冠雄鸡而击之，</a:t>
            </a:r>
            <a:endParaRPr lang="en-US" altLang="zh-CN" sz="2600" kern="100" dirty="0" smtClean="0">
              <a:latin typeface="Times New Roman"/>
              <a:ea typeface="华文细黑"/>
              <a:cs typeface="Times New Roman"/>
            </a:endParaRPr>
          </a:p>
        </p:txBody>
      </p:sp>
      <p:sp>
        <p:nvSpPr>
          <p:cNvPr id="3" name="矩形 2"/>
          <p:cNvSpPr/>
          <p:nvPr/>
        </p:nvSpPr>
        <p:spPr>
          <a:xfrm>
            <a:off x="8613973" y="3876297"/>
            <a:ext cx="262014" cy="620619"/>
          </a:xfrm>
          <a:prstGeom prst="rect">
            <a:avLst/>
          </a:prstGeom>
        </p:spPr>
        <p:txBody>
          <a:bodyPr>
            <a:spAutoFit/>
          </a:bodyPr>
          <a:lstStyle/>
          <a:p>
            <a:pPr algn="just">
              <a:lnSpc>
                <a:spcPct val="150000"/>
              </a:lnSpc>
              <a:spcAft>
                <a:spcPts val="0"/>
              </a:spcAft>
            </a:pPr>
            <a:r>
              <a:rPr lang="en-US" altLang="zh-CN" sz="2600" kern="100" dirty="0" smtClean="0">
                <a:latin typeface="Times New Roman"/>
                <a:ea typeface="华文细黑"/>
                <a:cs typeface="Times New Roman"/>
              </a:rPr>
              <a:t>·</a:t>
            </a:r>
          </a:p>
        </p:txBody>
      </p:sp>
    </p:spTree>
    <p:extLst>
      <p:ext uri="{BB962C8B-B14F-4D97-AF65-F5344CB8AC3E}">
        <p14:creationId xmlns:p14="http://schemas.microsoft.com/office/powerpoint/2010/main" val="3624408739"/>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3572750877"/>
              </p:ext>
            </p:extLst>
          </p:nvPr>
        </p:nvGraphicFramePr>
        <p:xfrm>
          <a:off x="213420" y="314548"/>
          <a:ext cx="8755062" cy="4556125"/>
        </p:xfrm>
        <a:graphic>
          <a:graphicData uri="http://schemas.openxmlformats.org/presentationml/2006/ole">
            <mc:AlternateContent xmlns:mc="http://schemas.openxmlformats.org/markup-compatibility/2006">
              <mc:Choice xmlns:v="urn:schemas-microsoft-com:vml" Requires="v">
                <p:oleObj spid="_x0000_s4117" name="文档" r:id="rId3" imgW="8754508" imgH="4555466" progId="Word.Document.12">
                  <p:embed/>
                </p:oleObj>
              </mc:Choice>
              <mc:Fallback>
                <p:oleObj name="文档" r:id="rId3" imgW="8754508" imgH="4555466" progId="Word.Document.12">
                  <p:embed/>
                  <p:pic>
                    <p:nvPicPr>
                      <p:cNvPr id="0" name=""/>
                      <p:cNvPicPr/>
                      <p:nvPr/>
                    </p:nvPicPr>
                    <p:blipFill>
                      <a:blip r:embed="rId4"/>
                      <a:stretch>
                        <a:fillRect/>
                      </a:stretch>
                    </p:blipFill>
                    <p:spPr>
                      <a:xfrm>
                        <a:off x="213420" y="314548"/>
                        <a:ext cx="8755062" cy="4556125"/>
                      </a:xfrm>
                      <a:prstGeom prst="rect">
                        <a:avLst/>
                      </a:prstGeom>
                    </p:spPr>
                  </p:pic>
                </p:oleObj>
              </mc:Fallback>
            </mc:AlternateContent>
          </a:graphicData>
        </a:graphic>
      </p:graphicFrame>
    </p:spTree>
    <p:extLst>
      <p:ext uri="{BB962C8B-B14F-4D97-AF65-F5344CB8AC3E}">
        <p14:creationId xmlns:p14="http://schemas.microsoft.com/office/powerpoint/2010/main" val="2735841577"/>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3591286825"/>
              </p:ext>
            </p:extLst>
          </p:nvPr>
        </p:nvGraphicFramePr>
        <p:xfrm>
          <a:off x="209550" y="147861"/>
          <a:ext cx="8743950" cy="5057775"/>
        </p:xfrm>
        <a:graphic>
          <a:graphicData uri="http://schemas.openxmlformats.org/presentationml/2006/ole">
            <mc:AlternateContent xmlns:mc="http://schemas.openxmlformats.org/markup-compatibility/2006">
              <mc:Choice xmlns:v="urn:schemas-microsoft-com:vml" Requires="v">
                <p:oleObj spid="_x0000_s5141" name="文档" r:id="rId3" imgW="8754508" imgH="4856672" progId="Word.Document.12">
                  <p:embed/>
                </p:oleObj>
              </mc:Choice>
              <mc:Fallback>
                <p:oleObj name="文档" r:id="rId3" imgW="8754508" imgH="4856672" progId="Word.Document.12">
                  <p:embed/>
                  <p:pic>
                    <p:nvPicPr>
                      <p:cNvPr id="0" name=""/>
                      <p:cNvPicPr/>
                      <p:nvPr/>
                    </p:nvPicPr>
                    <p:blipFill>
                      <a:blip r:embed="rId4"/>
                      <a:stretch>
                        <a:fillRect/>
                      </a:stretch>
                    </p:blipFill>
                    <p:spPr>
                      <a:xfrm>
                        <a:off x="209550" y="147861"/>
                        <a:ext cx="8743950" cy="5057775"/>
                      </a:xfrm>
                      <a:prstGeom prst="rect">
                        <a:avLst/>
                      </a:prstGeom>
                    </p:spPr>
                  </p:pic>
                </p:oleObj>
              </mc:Fallback>
            </mc:AlternateContent>
          </a:graphicData>
        </a:graphic>
      </p:graphicFrame>
    </p:spTree>
    <p:extLst>
      <p:ext uri="{BB962C8B-B14F-4D97-AF65-F5344CB8AC3E}">
        <p14:creationId xmlns:p14="http://schemas.microsoft.com/office/powerpoint/2010/main" val="3850524959"/>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3896698483"/>
              </p:ext>
            </p:extLst>
          </p:nvPr>
        </p:nvGraphicFramePr>
        <p:xfrm>
          <a:off x="209550" y="180975"/>
          <a:ext cx="8743950" cy="4848225"/>
        </p:xfrm>
        <a:graphic>
          <a:graphicData uri="http://schemas.openxmlformats.org/presentationml/2006/ole">
            <mc:AlternateContent xmlns:mc="http://schemas.openxmlformats.org/markup-compatibility/2006">
              <mc:Choice xmlns:v="urn:schemas-microsoft-com:vml" Requires="v">
                <p:oleObj spid="_x0000_s6165" name="文档" r:id="rId3" imgW="8754508" imgH="4848405" progId="Word.Document.12">
                  <p:embed/>
                </p:oleObj>
              </mc:Choice>
              <mc:Fallback>
                <p:oleObj name="文档" r:id="rId3" imgW="8754508" imgH="4848405" progId="Word.Document.12">
                  <p:embed/>
                  <p:pic>
                    <p:nvPicPr>
                      <p:cNvPr id="0" name=""/>
                      <p:cNvPicPr/>
                      <p:nvPr/>
                    </p:nvPicPr>
                    <p:blipFill>
                      <a:blip r:embed="rId4"/>
                      <a:stretch>
                        <a:fillRect/>
                      </a:stretch>
                    </p:blipFill>
                    <p:spPr>
                      <a:xfrm>
                        <a:off x="209550" y="180975"/>
                        <a:ext cx="8743950" cy="4848225"/>
                      </a:xfrm>
                      <a:prstGeom prst="rect">
                        <a:avLst/>
                      </a:prstGeom>
                    </p:spPr>
                  </p:pic>
                </p:oleObj>
              </mc:Fallback>
            </mc:AlternateContent>
          </a:graphicData>
        </a:graphic>
      </p:graphicFrame>
      <p:sp>
        <p:nvSpPr>
          <p:cNvPr id="4" name="矩形 3"/>
          <p:cNvSpPr/>
          <p:nvPr/>
        </p:nvSpPr>
        <p:spPr>
          <a:xfrm>
            <a:off x="223991" y="4136876"/>
            <a:ext cx="6186309" cy="615746"/>
          </a:xfrm>
          <a:prstGeom prst="rect">
            <a:avLst/>
          </a:prstGeom>
        </p:spPr>
        <p:txBody>
          <a:bodyPr wrap="none">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注</a:t>
            </a:r>
            <a:r>
              <a:rPr lang="zh-CN" altLang="zh-CN" sz="2600" kern="100" dirty="0">
                <a:latin typeface="Times New Roman"/>
                <a:ea typeface="华文细黑"/>
                <a:cs typeface="Times New Roman"/>
              </a:rPr>
              <a:t>　</a:t>
            </a:r>
            <a:r>
              <a:rPr lang="pl-PL" altLang="zh-CN" sz="2600" kern="100" dirty="0">
                <a:latin typeface="宋体"/>
                <a:ea typeface="华文细黑"/>
                <a:cs typeface="Times New Roman"/>
              </a:rPr>
              <a:t>①</a:t>
            </a:r>
            <a:r>
              <a:rPr lang="zh-CN" altLang="zh-CN" sz="2600" kern="100" dirty="0">
                <a:latin typeface="Times New Roman"/>
                <a:ea typeface="华文细黑"/>
                <a:cs typeface="Times New Roman"/>
              </a:rPr>
              <a:t>零口：地名。</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营群：寻其群体。</a:t>
            </a:r>
            <a:endParaRPr lang="zh-CN" altLang="zh-CN" sz="2600" kern="100" dirty="0">
              <a:effectLst/>
              <a:latin typeface="宋体"/>
              <a:cs typeface="Courier New"/>
            </a:endParaRPr>
          </a:p>
        </p:txBody>
      </p:sp>
    </p:spTree>
    <p:extLst>
      <p:ext uri="{BB962C8B-B14F-4D97-AF65-F5344CB8AC3E}">
        <p14:creationId xmlns:p14="http://schemas.microsoft.com/office/powerpoint/2010/main" val="1134260084"/>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859877937"/>
              </p:ext>
            </p:extLst>
          </p:nvPr>
        </p:nvGraphicFramePr>
        <p:xfrm>
          <a:off x="398463" y="401985"/>
          <a:ext cx="8453437" cy="3478213"/>
        </p:xfrm>
        <a:graphic>
          <a:graphicData uri="http://schemas.openxmlformats.org/presentationml/2006/ole">
            <mc:AlternateContent xmlns:mc="http://schemas.openxmlformats.org/markup-compatibility/2006">
              <mc:Choice xmlns:v="urn:schemas-microsoft-com:vml" Requires="v">
                <p:oleObj spid="_x0000_s7190" name="文档" r:id="rId3" imgW="8452812" imgH="3478418" progId="Word.Document.12">
                  <p:embed/>
                </p:oleObj>
              </mc:Choice>
              <mc:Fallback>
                <p:oleObj name="文档" r:id="rId3" imgW="8452812" imgH="3478418" progId="Word.Document.12">
                  <p:embed/>
                  <p:pic>
                    <p:nvPicPr>
                      <p:cNvPr id="0" name=""/>
                      <p:cNvPicPr/>
                      <p:nvPr/>
                    </p:nvPicPr>
                    <p:blipFill>
                      <a:blip r:embed="rId4"/>
                      <a:stretch>
                        <a:fillRect/>
                      </a:stretch>
                    </p:blipFill>
                    <p:spPr>
                      <a:xfrm>
                        <a:off x="398463" y="401985"/>
                        <a:ext cx="8453437" cy="3478213"/>
                      </a:xfrm>
                      <a:prstGeom prst="rect">
                        <a:avLst/>
                      </a:prstGeom>
                    </p:spPr>
                  </p:pic>
                </p:oleObj>
              </mc:Fallback>
            </mc:AlternateContent>
          </a:graphicData>
        </a:graphic>
      </p:graphicFrame>
    </p:spTree>
    <p:extLst>
      <p:ext uri="{BB962C8B-B14F-4D97-AF65-F5344CB8AC3E}">
        <p14:creationId xmlns:p14="http://schemas.microsoft.com/office/powerpoint/2010/main" val="145969471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0988" y="104428"/>
            <a:ext cx="8770682" cy="4893647"/>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本题考查文言实词。</a:t>
            </a: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项通过下文中截冠雄鸡的表现，可以推知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如命其众鸡</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中的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命</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召唤</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的意思</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cs typeface="Courier New"/>
              </a:rPr>
              <a:t>B</a:t>
            </a:r>
            <a:r>
              <a:rPr lang="zh-CN" altLang="zh-CN" sz="2600" kern="100" dirty="0">
                <a:latin typeface="Times New Roman"/>
                <a:ea typeface="华文细黑"/>
                <a:cs typeface="Times New Roman"/>
              </a:rPr>
              <a:t>项由文意推断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旋</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解释为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回头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正确</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cs typeface="Courier New"/>
              </a:rPr>
              <a:t>C</a:t>
            </a:r>
            <a:r>
              <a:rPr lang="zh-CN" altLang="zh-CN" sz="2600" kern="100" dirty="0">
                <a:latin typeface="Times New Roman"/>
                <a:ea typeface="华文细黑"/>
                <a:cs typeface="Times New Roman"/>
              </a:rPr>
              <a:t>项由</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勇且善斗</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客鸡义勇超乎群</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推断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校</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解释为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较量</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正确</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cs typeface="Courier New"/>
              </a:rPr>
              <a:t>D</a:t>
            </a:r>
            <a:r>
              <a:rPr lang="zh-CN" altLang="zh-CN" sz="2600" kern="100" dirty="0">
                <a:latin typeface="Times New Roman"/>
                <a:ea typeface="华文细黑"/>
                <a:cs typeface="Times New Roman"/>
              </a:rPr>
              <a:t>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志</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，可联想</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《齐谐》者，志怪者也</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志，动词，记载</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的义项，推断</a:t>
            </a: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项正确。</a:t>
            </a:r>
            <a:endParaRPr lang="zh-CN" altLang="zh-CN" sz="260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smtClean="0">
                <a:solidFill>
                  <a:srgbClr val="E46C0A"/>
                </a:solidFill>
                <a:latin typeface="Times New Roman"/>
                <a:ea typeface="华文细黑"/>
                <a:cs typeface="Courier New"/>
              </a:rPr>
              <a:t>A</a:t>
            </a:r>
          </a:p>
        </p:txBody>
      </p:sp>
    </p:spTree>
    <p:extLst>
      <p:ext uri="{BB962C8B-B14F-4D97-AF65-F5344CB8AC3E}">
        <p14:creationId xmlns:p14="http://schemas.microsoft.com/office/powerpoint/2010/main" val="3013431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2714362100"/>
              </p:ext>
            </p:extLst>
          </p:nvPr>
        </p:nvGraphicFramePr>
        <p:xfrm>
          <a:off x="417513" y="538163"/>
          <a:ext cx="8434387" cy="3478212"/>
        </p:xfrm>
        <a:graphic>
          <a:graphicData uri="http://schemas.openxmlformats.org/presentationml/2006/ole">
            <mc:AlternateContent xmlns:mc="http://schemas.openxmlformats.org/markup-compatibility/2006">
              <mc:Choice xmlns:v="urn:schemas-microsoft-com:vml" Requires="v">
                <p:oleObj spid="_x0000_s8213" name="文档" r:id="rId3" imgW="8433738" imgH="3478418" progId="Word.Document.12">
                  <p:embed/>
                </p:oleObj>
              </mc:Choice>
              <mc:Fallback>
                <p:oleObj name="文档" r:id="rId3" imgW="8433738" imgH="3478418" progId="Word.Document.12">
                  <p:embed/>
                  <p:pic>
                    <p:nvPicPr>
                      <p:cNvPr id="0" name=""/>
                      <p:cNvPicPr/>
                      <p:nvPr/>
                    </p:nvPicPr>
                    <p:blipFill>
                      <a:blip r:embed="rId4"/>
                      <a:stretch>
                        <a:fillRect/>
                      </a:stretch>
                    </p:blipFill>
                    <p:spPr>
                      <a:xfrm>
                        <a:off x="417513" y="538163"/>
                        <a:ext cx="8434387" cy="3478212"/>
                      </a:xfrm>
                      <a:prstGeom prst="rect">
                        <a:avLst/>
                      </a:prstGeom>
                    </p:spPr>
                  </p:pic>
                </p:oleObj>
              </mc:Fallback>
            </mc:AlternateContent>
          </a:graphicData>
        </a:graphic>
      </p:graphicFrame>
      <p:sp>
        <p:nvSpPr>
          <p:cNvPr id="5" name="矩形 4"/>
          <p:cNvSpPr/>
          <p:nvPr/>
        </p:nvSpPr>
        <p:spPr>
          <a:xfrm>
            <a:off x="323528" y="3900220"/>
            <a:ext cx="4572000" cy="615746"/>
          </a:xfrm>
          <a:prstGeom prst="rect">
            <a:avLst/>
          </a:prstGeom>
        </p:spPr>
        <p:txBody>
          <a:bodyPr>
            <a:spAutoFit/>
          </a:bodyPr>
          <a:lstStyle/>
          <a:p>
            <a:pPr algn="just">
              <a:lnSpc>
                <a:spcPct val="150000"/>
              </a:lnSpc>
              <a:spcAft>
                <a:spcPts val="0"/>
              </a:spcAft>
            </a:pPr>
            <a:r>
              <a:rPr lang="zh-CN" altLang="zh-CN" sz="2600" kern="100" dirty="0" smtClean="0">
                <a:solidFill>
                  <a:srgbClr val="0000FF"/>
                </a:solidFill>
                <a:latin typeface="Times New Roman"/>
                <a:ea typeface="华文细黑"/>
                <a:cs typeface="Times New Roman"/>
              </a:rPr>
              <a:t>解析</a:t>
            </a:r>
            <a:r>
              <a:rPr lang="zh-CN" altLang="zh-CN" sz="2600" kern="100" dirty="0">
                <a:solidFill>
                  <a:srgbClr val="0000FF"/>
                </a:solidFill>
                <a:latin typeface="Times New Roman"/>
                <a:ea typeface="华文细黑"/>
                <a:cs typeface="Times New Roman"/>
              </a:rPr>
              <a:t>　</a:t>
            </a:r>
            <a:r>
              <a:rPr lang="zh-CN" altLang="zh-CN" sz="2600" kern="100" dirty="0">
                <a:latin typeface="Times New Roman"/>
                <a:ea typeface="华文细黑"/>
                <a:cs typeface="Times New Roman"/>
              </a:rPr>
              <a:t>偶：与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做伴。</a:t>
            </a:r>
            <a:endParaRPr lang="zh-CN" altLang="zh-CN" sz="2600" kern="100" dirty="0">
              <a:effectLst/>
              <a:latin typeface="宋体"/>
              <a:cs typeface="Courier New"/>
            </a:endParaRPr>
          </a:p>
        </p:txBody>
      </p:sp>
      <p:sp>
        <p:nvSpPr>
          <p:cNvPr id="7" name="矩形 6"/>
          <p:cNvSpPr/>
          <p:nvPr/>
        </p:nvSpPr>
        <p:spPr>
          <a:xfrm>
            <a:off x="7509651" y="411510"/>
            <a:ext cx="407484" cy="616579"/>
          </a:xfrm>
          <a:prstGeom prst="rect">
            <a:avLst/>
          </a:prstGeom>
        </p:spPr>
        <p:txBody>
          <a:bodyPr wrap="none">
            <a:spAutoFit/>
          </a:bodyPr>
          <a:lstStyle/>
          <a:p>
            <a:pPr lvl="0" algn="just">
              <a:lnSpc>
                <a:spcPct val="150000"/>
              </a:lnSpc>
            </a:pPr>
            <a:r>
              <a:rPr lang="en-US" altLang="zh-CN" sz="2600" kern="100" dirty="0" smtClean="0">
                <a:solidFill>
                  <a:schemeClr val="accent6">
                    <a:lumMod val="75000"/>
                  </a:schemeClr>
                </a:solidFill>
                <a:latin typeface="Times New Roman"/>
                <a:ea typeface="华文细黑"/>
                <a:cs typeface="Courier New"/>
              </a:rPr>
              <a:t>B</a:t>
            </a:r>
            <a:endParaRPr lang="zh-CN" altLang="zh-CN" sz="26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1877778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87132" y="59090"/>
            <a:ext cx="8647507" cy="4893647"/>
          </a:xfrm>
          <a:prstGeom prst="rect">
            <a:avLst/>
          </a:prstGeom>
        </p:spPr>
        <p:txBody>
          <a:bodyPr>
            <a:spAutoFit/>
          </a:bodyPr>
          <a:lstStyle/>
          <a:p>
            <a:pPr algn="just">
              <a:lnSpc>
                <a:spcPct val="150000"/>
              </a:lnSpc>
              <a:spcAft>
                <a:spcPts val="0"/>
              </a:spcAft>
            </a:pPr>
            <a:r>
              <a:rPr lang="en-US" altLang="zh-CN" sz="2600" kern="100" dirty="0" err="1">
                <a:solidFill>
                  <a:srgbClr val="0000FF"/>
                </a:solidFill>
                <a:latin typeface="华文细黑"/>
                <a:ea typeface="华文细黑"/>
                <a:cs typeface="Times New Roman"/>
              </a:rPr>
              <a:t>参考译文</a:t>
            </a:r>
            <a:r>
              <a:rPr lang="en-US" altLang="zh-CN" sz="2600" kern="100" dirty="0">
                <a:solidFill>
                  <a:srgbClr val="0000FF"/>
                </a:solidFill>
                <a:latin typeface="Times New Roman"/>
                <a:ea typeface="华文细黑"/>
                <a:cs typeface="Courier New"/>
              </a:rPr>
              <a:t> </a:t>
            </a:r>
          </a:p>
          <a:p>
            <a:pPr>
              <a:lnSpc>
                <a:spcPct val="150000"/>
              </a:lnSpc>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翱</a:t>
            </a:r>
            <a:r>
              <a:rPr lang="en-US" altLang="zh-CN" sz="2600" dirty="0">
                <a:latin typeface="Times New Roman"/>
                <a:ea typeface="华文细黑"/>
              </a:rPr>
              <a:t>(</a:t>
            </a:r>
            <a:r>
              <a:rPr lang="zh-CN" altLang="zh-CN" sz="2600" dirty="0">
                <a:latin typeface="Times New Roman"/>
                <a:ea typeface="华文细黑"/>
                <a:cs typeface="Times New Roman"/>
              </a:rPr>
              <a:t>作者本人</a:t>
            </a:r>
            <a:r>
              <a:rPr lang="en-US" altLang="zh-CN" sz="2600" dirty="0">
                <a:latin typeface="Times New Roman"/>
                <a:ea typeface="华文细黑"/>
              </a:rPr>
              <a:t>)</a:t>
            </a:r>
            <a:r>
              <a:rPr lang="zh-CN" altLang="zh-CN" sz="2600" dirty="0">
                <a:latin typeface="Times New Roman"/>
                <a:ea typeface="华文细黑"/>
                <a:cs typeface="Times New Roman"/>
              </a:rPr>
              <a:t>来到零口</a:t>
            </a:r>
            <a:r>
              <a:rPr lang="en-US" altLang="zh-CN" sz="2600" dirty="0">
                <a:latin typeface="Times New Roman"/>
                <a:ea typeface="华文细黑"/>
              </a:rPr>
              <a:t>(</a:t>
            </a:r>
            <a:r>
              <a:rPr lang="zh-CN" altLang="zh-CN" sz="2600" dirty="0">
                <a:latin typeface="Times New Roman"/>
                <a:ea typeface="华文细黑"/>
                <a:cs typeface="Times New Roman"/>
              </a:rPr>
              <a:t>地名</a:t>
            </a:r>
            <a:r>
              <a:rPr lang="en-US" altLang="zh-CN" sz="2600" dirty="0">
                <a:latin typeface="Times New Roman"/>
                <a:ea typeface="华文细黑"/>
              </a:rPr>
              <a:t>)</a:t>
            </a:r>
            <a:r>
              <a:rPr lang="zh-CN" altLang="zh-CN" sz="2600" dirty="0">
                <a:latin typeface="Times New Roman"/>
                <a:ea typeface="华文细黑"/>
                <a:cs typeface="Times New Roman"/>
              </a:rPr>
              <a:t>的北部，有人养了二十二只鸡，七只公鸡十五只母鸡，有的啄食有的饮水，且对人很亲近。我很喜欢它们，于是掏出粟米丢到地上并呼唤它们。有一只公鸡，被人切断了它的鸡冠，</a:t>
            </a:r>
            <a:r>
              <a:rPr lang="en-US" altLang="zh-CN" sz="2600" dirty="0">
                <a:latin typeface="Times New Roman"/>
                <a:ea typeface="华文细黑"/>
              </a:rPr>
              <a:t>(</a:t>
            </a:r>
            <a:r>
              <a:rPr lang="zh-CN" altLang="zh-CN" sz="2600" dirty="0">
                <a:latin typeface="Times New Roman"/>
                <a:ea typeface="华文细黑"/>
                <a:cs typeface="Times New Roman"/>
              </a:rPr>
              <a:t>它</a:t>
            </a:r>
            <a:r>
              <a:rPr lang="en-US" altLang="zh-CN" sz="2600" dirty="0">
                <a:latin typeface="Times New Roman"/>
                <a:ea typeface="华文细黑"/>
              </a:rPr>
              <a:t>)</a:t>
            </a:r>
            <a:r>
              <a:rPr lang="zh-CN" altLang="zh-CN" sz="2600" dirty="0">
                <a:latin typeface="Times New Roman"/>
                <a:ea typeface="华文细黑"/>
                <a:cs typeface="Times New Roman"/>
              </a:rPr>
              <a:t>样子像在寻找同伴，看见我就先走过来，看见粟米便长声鸣叫，就像是叫所有的鸡</a:t>
            </a:r>
            <a:r>
              <a:rPr lang="en-US" altLang="zh-CN" sz="2600" dirty="0">
                <a:latin typeface="Times New Roman"/>
                <a:ea typeface="华文细黑"/>
              </a:rPr>
              <a:t>(</a:t>
            </a:r>
            <a:r>
              <a:rPr lang="zh-CN" altLang="zh-CN" sz="2600" dirty="0">
                <a:latin typeface="Times New Roman"/>
                <a:ea typeface="华文细黑"/>
                <a:cs typeface="Times New Roman"/>
              </a:rPr>
              <a:t>来</a:t>
            </a:r>
            <a:r>
              <a:rPr lang="en-US" altLang="zh-CN" sz="2600" dirty="0">
                <a:latin typeface="Times New Roman"/>
                <a:ea typeface="华文细黑"/>
              </a:rPr>
              <a:t>)</a:t>
            </a:r>
            <a:r>
              <a:rPr lang="zh-CN" altLang="zh-CN" sz="2600" dirty="0">
                <a:latin typeface="Times New Roman"/>
                <a:ea typeface="华文细黑"/>
                <a:cs typeface="Times New Roman"/>
              </a:rPr>
              <a:t>。所有的鸡听到声音成群跑到有粟米的地方</a:t>
            </a:r>
            <a:r>
              <a:rPr lang="zh-CN" altLang="zh-CN" sz="2600" dirty="0" smtClean="0">
                <a:latin typeface="Times New Roman"/>
                <a:ea typeface="华文细黑"/>
                <a:cs typeface="Times New Roman"/>
              </a:rPr>
              <a:t>。</a:t>
            </a:r>
            <a:r>
              <a:rPr lang="zh-CN" altLang="en-US" sz="2600" dirty="0">
                <a:latin typeface="Times New Roman"/>
                <a:ea typeface="华文细黑"/>
                <a:cs typeface="Times New Roman"/>
              </a:rPr>
              <a:t>来到以后，却都讨厌被切了鸡冠的公鸡并攻击它，</a:t>
            </a:r>
            <a:endParaRPr lang="zh-CN" altLang="zh-CN" sz="1050" kern="100" dirty="0">
              <a:latin typeface="宋体"/>
              <a:cs typeface="Courier New"/>
            </a:endParaRPr>
          </a:p>
        </p:txBody>
      </p:sp>
    </p:spTree>
    <p:extLst>
      <p:ext uri="{BB962C8B-B14F-4D97-AF65-F5344CB8AC3E}">
        <p14:creationId xmlns:p14="http://schemas.microsoft.com/office/powerpoint/2010/main" val="178394007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8584" y="539359"/>
            <a:ext cx="8561888" cy="3616567"/>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众鸡</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拖拽</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它</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驱赶</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它</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使它出去，随后</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又</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争相回去啄食那些粟粒。天将要黑了，二十一只鸡一起在堂前的木柱子上栖息。切断了鸡冠的公鸡也来到这里，就像依恋伴侣一样，准备登上木柱子休息，它仰头望着它们，回头看着它们，并且小声啼叫，然后大声啼叫，再伸着脖子发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喔咿</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的声音，它的声音很悲哀，后来就离开了</a:t>
            </a:r>
            <a:r>
              <a:rPr lang="en-US" altLang="zh-CN" sz="2600" kern="100" dirty="0" smtClean="0">
                <a:latin typeface="宋体"/>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701388640"/>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2327" y="116240"/>
            <a:ext cx="8477117" cy="4879284"/>
          </a:xfrm>
          <a:prstGeom prst="rect">
            <a:avLst/>
          </a:prstGeom>
        </p:spPr>
        <p:txBody>
          <a:bodyPr>
            <a:spAutoFit/>
          </a:bodyPr>
          <a:lstStyle/>
          <a:p>
            <a:pPr algn="dist">
              <a:lnSpc>
                <a:spcPts val="4200"/>
              </a:lnSpc>
              <a:spcAft>
                <a:spcPts val="0"/>
              </a:spcAft>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我</a:t>
            </a:r>
            <a:r>
              <a:rPr lang="zh-CN" altLang="zh-CN" sz="2600" dirty="0">
                <a:latin typeface="Times New Roman"/>
                <a:ea typeface="华文细黑"/>
                <a:cs typeface="Times New Roman"/>
              </a:rPr>
              <a:t>觉得奇怪而感叹：</a:t>
            </a:r>
            <a:r>
              <a:rPr lang="en-US" altLang="zh-CN" sz="2600" dirty="0">
                <a:latin typeface="宋体"/>
                <a:ea typeface="华文细黑"/>
                <a:cs typeface="Times New Roman"/>
              </a:rPr>
              <a:t>“</a:t>
            </a:r>
            <a:r>
              <a:rPr lang="zh-CN" altLang="zh-CN" sz="2600" dirty="0">
                <a:latin typeface="Times New Roman"/>
                <a:ea typeface="华文细黑"/>
                <a:cs typeface="Times New Roman"/>
              </a:rPr>
              <a:t>鸡，是被人在家里豢养，</a:t>
            </a:r>
            <a:r>
              <a:rPr lang="en-US" altLang="zh-CN" sz="2600" dirty="0">
                <a:latin typeface="Times New Roman"/>
                <a:ea typeface="华文细黑"/>
              </a:rPr>
              <a:t>(</a:t>
            </a:r>
            <a:r>
              <a:rPr lang="zh-CN" altLang="zh-CN" sz="2600" dirty="0">
                <a:latin typeface="Times New Roman"/>
                <a:ea typeface="华文细黑"/>
                <a:cs typeface="Times New Roman"/>
              </a:rPr>
              <a:t>却</a:t>
            </a:r>
            <a:r>
              <a:rPr lang="en-US" altLang="zh-CN" sz="2600" dirty="0">
                <a:latin typeface="Times New Roman"/>
                <a:ea typeface="华文细黑"/>
              </a:rPr>
              <a:t>)</a:t>
            </a:r>
            <a:r>
              <a:rPr lang="zh-CN" altLang="zh-CN" sz="2600" dirty="0">
                <a:latin typeface="Times New Roman"/>
                <a:ea typeface="华文细黑"/>
                <a:cs typeface="Times New Roman"/>
              </a:rPr>
              <a:t>具备五德的飞禽。首先是：见到食物呼唤伙伴，这是义。切断了鸡冠的公鸡就是这样的。那些鸡难道不是得益于它的呼唤而过来的吗？</a:t>
            </a:r>
            <a:r>
              <a:rPr lang="en-US" altLang="zh-CN" sz="2600" dirty="0">
                <a:latin typeface="Times New Roman"/>
                <a:ea typeface="华文细黑"/>
              </a:rPr>
              <a:t>(</a:t>
            </a:r>
            <a:r>
              <a:rPr lang="zh-CN" altLang="zh-CN" sz="2600" dirty="0">
                <a:latin typeface="Times New Roman"/>
                <a:ea typeface="华文细黑"/>
                <a:cs typeface="Times New Roman"/>
              </a:rPr>
              <a:t>众鸡</a:t>
            </a:r>
            <a:r>
              <a:rPr lang="en-US" altLang="zh-CN" sz="2600" dirty="0">
                <a:latin typeface="Times New Roman"/>
                <a:ea typeface="华文细黑"/>
              </a:rPr>
              <a:t>)</a:t>
            </a:r>
            <a:r>
              <a:rPr lang="zh-CN" altLang="zh-CN" sz="2600" dirty="0">
                <a:latin typeface="Times New Roman"/>
                <a:ea typeface="华文细黑"/>
                <a:cs typeface="Times New Roman"/>
              </a:rPr>
              <a:t>又为何已经来了却一起憎恶</a:t>
            </a:r>
            <a:r>
              <a:rPr lang="en-US" altLang="zh-CN" sz="2600" dirty="0">
                <a:latin typeface="Times New Roman"/>
                <a:ea typeface="华文细黑"/>
              </a:rPr>
              <a:t>(</a:t>
            </a:r>
            <a:r>
              <a:rPr lang="zh-CN" altLang="zh-CN" sz="2600" dirty="0">
                <a:latin typeface="Times New Roman"/>
                <a:ea typeface="华文细黑"/>
                <a:cs typeface="Times New Roman"/>
              </a:rPr>
              <a:t>那只</a:t>
            </a:r>
            <a:r>
              <a:rPr lang="en-US" altLang="zh-CN" sz="2600" dirty="0">
                <a:latin typeface="Times New Roman"/>
                <a:ea typeface="华文细黑"/>
              </a:rPr>
              <a:t>)</a:t>
            </a:r>
            <a:r>
              <a:rPr lang="zh-CN" altLang="zh-CN" sz="2600" dirty="0">
                <a:latin typeface="Times New Roman"/>
                <a:ea typeface="华文细黑"/>
                <a:cs typeface="Times New Roman"/>
              </a:rPr>
              <a:t>呼叫</a:t>
            </a:r>
            <a:r>
              <a:rPr lang="en-US" altLang="zh-CN" sz="2600" dirty="0">
                <a:latin typeface="Times New Roman"/>
                <a:ea typeface="华文细黑"/>
              </a:rPr>
              <a:t>(</a:t>
            </a:r>
            <a:r>
              <a:rPr lang="zh-CN" altLang="zh-CN" sz="2600" dirty="0">
                <a:latin typeface="Times New Roman"/>
                <a:ea typeface="华文细黑"/>
                <a:cs typeface="Times New Roman"/>
              </a:rPr>
              <a:t>它们</a:t>
            </a:r>
            <a:r>
              <a:rPr lang="en-US" altLang="zh-CN" sz="2600" dirty="0">
                <a:latin typeface="Times New Roman"/>
                <a:ea typeface="华文细黑"/>
              </a:rPr>
              <a:t>)</a:t>
            </a:r>
            <a:r>
              <a:rPr lang="zh-CN" altLang="zh-CN" sz="2600" dirty="0">
                <a:latin typeface="Times New Roman"/>
                <a:ea typeface="华文细黑"/>
                <a:cs typeface="Times New Roman"/>
              </a:rPr>
              <a:t>的鸡并且逼走它呢？这难道不是享受它带来的利益而背叛它的恩德吗</a:t>
            </a:r>
            <a:r>
              <a:rPr lang="zh-CN" altLang="zh-CN" sz="2600" dirty="0" smtClean="0">
                <a:latin typeface="Times New Roman"/>
                <a:ea typeface="华文细黑"/>
                <a:cs typeface="Times New Roman"/>
              </a:rPr>
              <a:t>？</a:t>
            </a:r>
            <a:r>
              <a:rPr lang="zh-CN" altLang="en-US" sz="2600" dirty="0">
                <a:latin typeface="Times New Roman"/>
                <a:ea typeface="华文细黑"/>
                <a:cs typeface="Times New Roman"/>
              </a:rPr>
              <a:t>这难道不是抹杀它看见食物呼唤伙伴的美德吗？况且为什么大家栖息在一起却不准它来做伴呢？”有人告诉我说：“切断了鸡冠的公鸡，是作客</a:t>
            </a:r>
            <a:r>
              <a:rPr lang="en-US" altLang="zh-CN" sz="2600" dirty="0">
                <a:latin typeface="Times New Roman"/>
                <a:ea typeface="华文细黑"/>
                <a:cs typeface="Times New Roman"/>
              </a:rPr>
              <a:t>(</a:t>
            </a:r>
            <a:r>
              <a:rPr lang="zh-CN" altLang="en-US" sz="2600" dirty="0">
                <a:latin typeface="Times New Roman"/>
                <a:ea typeface="华文细黑"/>
                <a:cs typeface="Times New Roman"/>
              </a:rPr>
              <a:t>外来</a:t>
            </a:r>
            <a:r>
              <a:rPr lang="en-US" altLang="zh-CN" sz="2600" dirty="0">
                <a:latin typeface="Times New Roman"/>
                <a:ea typeface="华文细黑"/>
                <a:cs typeface="Times New Roman"/>
              </a:rPr>
              <a:t>)</a:t>
            </a:r>
            <a:r>
              <a:rPr lang="zh-CN" altLang="en-US" sz="2600" dirty="0">
                <a:latin typeface="Times New Roman"/>
                <a:ea typeface="华文细黑"/>
                <a:cs typeface="Times New Roman"/>
              </a:rPr>
              <a:t>的鸡，我东边的邻里村夫一陈姓人家的鸡</a:t>
            </a:r>
            <a:r>
              <a:rPr lang="zh-CN" altLang="en-US" sz="26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1797309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6714" y="1054706"/>
            <a:ext cx="8697996" cy="2492990"/>
          </a:xfrm>
          <a:prstGeom prst="rect">
            <a:avLst/>
          </a:prstGeom>
          <a:noFill/>
        </p:spPr>
        <p:txBody>
          <a:bodyPr wrap="square" rtlCol="0">
            <a:spAutoFit/>
          </a:bodyPr>
          <a:lstStyle/>
          <a:p>
            <a:pPr algn="just">
              <a:lnSpc>
                <a:spcPct val="150000"/>
              </a:lnSpc>
              <a:spcAft>
                <a:spcPts val="0"/>
              </a:spcAft>
            </a:pPr>
            <a:r>
              <a:rPr lang="zh-CN" altLang="zh-CN" sz="2600" kern="100" dirty="0">
                <a:latin typeface="Times New Roman"/>
                <a:ea typeface="华文细黑"/>
                <a:cs typeface="Times New Roman"/>
              </a:rPr>
              <a:t>例如，从：会意字，像两个人相随行走在路上。</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本义：跟随、随从。如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吾从而师之</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引申义：</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听从、服从，如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从善如流</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次要的，如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从犯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同一宗族次于至亲者叫从</a:t>
            </a:r>
            <a:r>
              <a:rPr lang="en-US" altLang="zh-CN" sz="2600" kern="100" dirty="0">
                <a:latin typeface="Times New Roman"/>
                <a:ea typeface="华文细黑"/>
                <a:cs typeface="Courier New"/>
              </a:rPr>
              <a:t>(</a:t>
            </a:r>
            <a:r>
              <a:rPr lang="en-US" altLang="zh-CN" sz="2600" kern="100" dirty="0" err="1">
                <a:latin typeface="Times New Roman"/>
                <a:ea typeface="华文细黑"/>
                <a:cs typeface="Courier New"/>
              </a:rPr>
              <a:t>zòn</a:t>
            </a:r>
            <a:r>
              <a:rPr lang="en-US" altLang="zh-CN" sz="2600" kern="100" dirty="0" err="1">
                <a:latin typeface="IPAPANNEW"/>
                <a:ea typeface="华文细黑"/>
                <a:cs typeface="Times New Roman"/>
              </a:rPr>
              <a:t>ɡ</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从弟</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1139402394"/>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15707" y="150168"/>
            <a:ext cx="8647507" cy="4816896"/>
          </a:xfrm>
          <a:prstGeom prst="rect">
            <a:avLst/>
          </a:prstGeom>
        </p:spPr>
        <p:txBody>
          <a:bodyPr>
            <a:spAutoFit/>
          </a:bodyPr>
          <a:lstStyle/>
          <a:p>
            <a:pPr lvl="0" algn="just">
              <a:lnSpc>
                <a:spcPct val="150000"/>
              </a:lnSpc>
            </a:pPr>
            <a:r>
              <a:rPr lang="zh-CN" altLang="en-US" sz="2600" dirty="0">
                <a:solidFill>
                  <a:prstClr val="black"/>
                </a:solidFill>
                <a:latin typeface="Times New Roman"/>
                <a:ea typeface="华文细黑"/>
                <a:cs typeface="Times New Roman"/>
              </a:rPr>
              <a:t>和它做伴的母鸡死了，陈氏</a:t>
            </a:r>
            <a:r>
              <a:rPr lang="en-US" altLang="zh-CN" sz="2600" dirty="0">
                <a:solidFill>
                  <a:prstClr val="black"/>
                </a:solidFill>
                <a:latin typeface="Times New Roman"/>
                <a:ea typeface="华文细黑"/>
                <a:cs typeface="Times New Roman"/>
              </a:rPr>
              <a:t>(</a:t>
            </a:r>
            <a:r>
              <a:rPr lang="zh-CN" altLang="en-US" sz="2600" dirty="0">
                <a:solidFill>
                  <a:prstClr val="black"/>
                </a:solidFill>
                <a:latin typeface="Times New Roman"/>
                <a:ea typeface="华文细黑"/>
                <a:cs typeface="Times New Roman"/>
              </a:rPr>
              <a:t>将它</a:t>
            </a:r>
            <a:r>
              <a:rPr lang="en-US" altLang="zh-CN" sz="2600" dirty="0">
                <a:solidFill>
                  <a:prstClr val="black"/>
                </a:solidFill>
                <a:latin typeface="Times New Roman"/>
                <a:ea typeface="华文细黑"/>
                <a:cs typeface="Times New Roman"/>
              </a:rPr>
              <a:t>)</a:t>
            </a:r>
            <a:r>
              <a:rPr lang="zh-CN" altLang="en-US" sz="2600" dirty="0">
                <a:solidFill>
                  <a:prstClr val="black"/>
                </a:solidFill>
                <a:latin typeface="Times New Roman"/>
                <a:ea typeface="华文细黑"/>
                <a:cs typeface="Times New Roman"/>
              </a:rPr>
              <a:t>放到我这群鸡里来一起养。</a:t>
            </a:r>
            <a:r>
              <a:rPr lang="en-US" altLang="zh-CN" sz="2600" dirty="0">
                <a:solidFill>
                  <a:prstClr val="black"/>
                </a:solidFill>
                <a:latin typeface="Times New Roman"/>
                <a:ea typeface="华文细黑"/>
                <a:cs typeface="Times New Roman"/>
              </a:rPr>
              <a:t>(</a:t>
            </a:r>
            <a:r>
              <a:rPr lang="zh-CN" altLang="en-US" sz="2600" dirty="0">
                <a:solidFill>
                  <a:prstClr val="black"/>
                </a:solidFill>
                <a:latin typeface="Times New Roman"/>
                <a:ea typeface="华文细黑"/>
                <a:cs typeface="Times New Roman"/>
              </a:rPr>
              <a:t>它</a:t>
            </a:r>
            <a:r>
              <a:rPr lang="en-US" altLang="zh-CN" sz="2600" dirty="0">
                <a:solidFill>
                  <a:prstClr val="black"/>
                </a:solidFill>
                <a:latin typeface="Times New Roman"/>
                <a:ea typeface="华文细黑"/>
                <a:cs typeface="Times New Roman"/>
              </a:rPr>
              <a:t>)</a:t>
            </a:r>
            <a:r>
              <a:rPr lang="zh-CN" altLang="en-US" sz="2600" dirty="0">
                <a:solidFill>
                  <a:prstClr val="black"/>
                </a:solidFill>
                <a:latin typeface="Times New Roman"/>
                <a:ea typeface="华文细黑"/>
                <a:cs typeface="Times New Roman"/>
              </a:rPr>
              <a:t>勇敢并且善斗，家里的六只公鸡没有敢单独和它较量的。因此它们全都讨厌它并且不和它一起吃食，一起栖息。它虽然能斗并且勇敢，也无法战胜它们大家，所以常常独自游荡。但是见到食物从不曾抢先啄食而不长声鸣叫呼唤它们的。另外那些鸡虽然依赖它的召唤，等到了</a:t>
            </a:r>
            <a:r>
              <a:rPr lang="en-US" altLang="zh-CN" sz="2600" dirty="0">
                <a:solidFill>
                  <a:prstClr val="black"/>
                </a:solidFill>
                <a:latin typeface="Times New Roman"/>
                <a:ea typeface="华文细黑"/>
                <a:cs typeface="Times New Roman"/>
              </a:rPr>
              <a:t>(</a:t>
            </a:r>
            <a:r>
              <a:rPr lang="zh-CN" altLang="en-US" sz="2600" dirty="0">
                <a:solidFill>
                  <a:prstClr val="black"/>
                </a:solidFill>
                <a:latin typeface="Times New Roman"/>
                <a:ea typeface="华文细黑"/>
                <a:cs typeface="Times New Roman"/>
              </a:rPr>
              <a:t>有食物的地方</a:t>
            </a:r>
            <a:r>
              <a:rPr lang="en-US" altLang="zh-CN" sz="2600" dirty="0">
                <a:solidFill>
                  <a:prstClr val="black"/>
                </a:solidFill>
                <a:latin typeface="Times New Roman"/>
                <a:ea typeface="华文细黑"/>
                <a:cs typeface="Times New Roman"/>
              </a:rPr>
              <a:t>)</a:t>
            </a:r>
            <a:r>
              <a:rPr lang="zh-CN" altLang="en-US" sz="2600" dirty="0">
                <a:solidFill>
                  <a:prstClr val="black"/>
                </a:solidFill>
                <a:latin typeface="Times New Roman"/>
                <a:ea typeface="华文细黑"/>
                <a:cs typeface="Times New Roman"/>
              </a:rPr>
              <a:t>，反而驱逐它，从前也是这样的。切断了鸡冠的公鸡虽然不被报答，但是它的行为没有改变过。”</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2355772702"/>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34757" y="308759"/>
            <a:ext cx="8647507" cy="4216732"/>
          </a:xfrm>
          <a:prstGeom prst="rect">
            <a:avLst/>
          </a:prstGeom>
        </p:spPr>
        <p:txBody>
          <a:bodyPr>
            <a:spAutoFit/>
          </a:bodyPr>
          <a:lstStyle/>
          <a:p>
            <a:pPr indent="660400" algn="just">
              <a:lnSpc>
                <a:spcPct val="150000"/>
              </a:lnSpc>
              <a:spcAft>
                <a:spcPts val="0"/>
              </a:spcAft>
            </a:pPr>
            <a:r>
              <a:rPr lang="zh-CN" altLang="zh-CN" sz="2600" kern="100" dirty="0">
                <a:latin typeface="Times New Roman"/>
                <a:ea typeface="华文细黑"/>
                <a:cs typeface="Times New Roman"/>
              </a:rPr>
              <a:t>我听了以后，惘然感叹并且伤感地说：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家禽鸟类是小动物啊，它们当中也有具备独特禀赋精诚之心，讲道义并且耿介有操守的。外来的鸡有义并且勇敢超过众鸡，大家都因嫉妒尚且不和它结成伙伴，何况是人呢？何况是朋友呢？何况是内外亲属呢？何况是邻里呢？由此观察天地之间的鬼神禽兽等万物的变化情状，难道哪个可以逃出这种情形吗？</a:t>
            </a:r>
            <a:r>
              <a:rPr lang="en-US" altLang="zh-CN" sz="2600" kern="100" dirty="0" smtClean="0">
                <a:latin typeface="宋体"/>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87940123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1377" y="1203598"/>
            <a:ext cx="8477117" cy="1216743"/>
          </a:xfrm>
          <a:prstGeom prst="rect">
            <a:avLst/>
          </a:prstGeom>
        </p:spPr>
        <p:txBody>
          <a:bodyPr>
            <a:spAutoFit/>
          </a:bodyPr>
          <a:lstStyle/>
          <a:p>
            <a:pPr indent="660400">
              <a:lnSpc>
                <a:spcPct val="150000"/>
              </a:lnSpc>
            </a:pPr>
            <a:r>
              <a:rPr lang="zh-CN" altLang="zh-CN" sz="2600" kern="100" dirty="0">
                <a:latin typeface="Times New Roman"/>
                <a:ea typeface="华文细黑"/>
                <a:cs typeface="Times New Roman"/>
              </a:rPr>
              <a:t>我心里为它伤感，于是为它写传记，将用</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它</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来警醒我自己，并且可以把</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它</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作为世人的一面镜子</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grpSp>
        <p:nvGrpSpPr>
          <p:cNvPr id="3" name="组合 2"/>
          <p:cNvGrpSpPr/>
          <p:nvPr/>
        </p:nvGrpSpPr>
        <p:grpSpPr>
          <a:xfrm rot="5400000">
            <a:off x="8390749" y="4489801"/>
            <a:ext cx="549128" cy="549414"/>
            <a:chOff x="11226607" y="6533712"/>
            <a:chExt cx="360000" cy="360000"/>
          </a:xfrm>
        </p:grpSpPr>
        <p:sp>
          <p:nvSpPr>
            <p:cNvPr id="5" name="椭圆 4">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燕尾形 5">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3790725599"/>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75856" y="1707654"/>
            <a:ext cx="2236510" cy="768415"/>
          </a:xfrm>
          <a:prstGeom prst="rect">
            <a:avLst/>
          </a:prstGeom>
        </p:spPr>
        <p:txBody>
          <a:bodyPr wrap="none">
            <a:spAutoFit/>
          </a:bodyPr>
          <a:lstStyle/>
          <a:p>
            <a:pPr>
              <a:lnSpc>
                <a:spcPct val="120000"/>
              </a:lnSpc>
              <a:defRPr/>
            </a:pPr>
            <a:r>
              <a:rPr lang="zh-CN" altLang="en-US" sz="4000" b="1" dirty="0" smtClean="0">
                <a:solidFill>
                  <a:srgbClr val="FFFF00"/>
                </a:solidFill>
                <a:effectLst>
                  <a:reflection blurRad="25400" stA="30000" endPos="30000" dist="50800" dir="5400000" sy="-100000" algn="bl" rotWithShape="0"/>
                </a:effectLst>
                <a:latin typeface="微软雅黑" pitchFamily="34" charset="-122"/>
                <a:ea typeface="微软雅黑" pitchFamily="34" charset="-122"/>
              </a:rPr>
              <a:t>谢谢观看</a:t>
            </a:r>
            <a:endParaRPr lang="zh-CN" altLang="en-US" sz="4000" b="1" dirty="0">
              <a:solidFill>
                <a:srgbClr val="FFFF00"/>
              </a:solidFill>
              <a:effectLst>
                <a:reflection blurRad="25400" stA="30000" endPos="30000" dist="50800" dir="5400000" sy="-100000" algn="bl" rotWithShape="0"/>
              </a:effectLst>
              <a:latin typeface="微软雅黑" pitchFamily="34" charset="-122"/>
              <a:ea typeface="微软雅黑" pitchFamily="34" charset="-122"/>
            </a:endParaRPr>
          </a:p>
        </p:txBody>
      </p:sp>
      <p:sp>
        <p:nvSpPr>
          <p:cNvPr id="6" name="标题 1"/>
          <p:cNvSpPr txBox="1">
            <a:spLocks/>
          </p:cNvSpPr>
          <p:nvPr/>
        </p:nvSpPr>
        <p:spPr>
          <a:xfrm>
            <a:off x="1835696" y="2444972"/>
            <a:ext cx="6165517" cy="911246"/>
          </a:xfrm>
          <a:prstGeom prst="rect">
            <a:avLst/>
          </a:prstGeom>
        </p:spPr>
        <p:txBody>
          <a:bodyPr vert="horz" lIns="68572" tIns="34286" rIns="68572" bIns="34286"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smtClean="0">
                <a:solidFill>
                  <a:schemeClr val="bg1"/>
                </a:solidFill>
                <a:latin typeface="微软雅黑" pitchFamily="34" charset="-122"/>
                <a:ea typeface="微软雅黑" pitchFamily="34" charset="-122"/>
              </a:rPr>
              <a:t>更多精彩内容请登录</a:t>
            </a:r>
            <a:r>
              <a:rPr lang="en-US" altLang="zh-CN" sz="2600" b="1" dirty="0" smtClean="0">
                <a:solidFill>
                  <a:schemeClr val="bg1"/>
                </a:solidFill>
                <a:latin typeface="微软雅黑" pitchFamily="34" charset="-122"/>
                <a:ea typeface="微软雅黑" pitchFamily="34" charset="-122"/>
                <a:cs typeface="+mn-cs"/>
              </a:rPr>
              <a:t>www.91taoke.com</a:t>
            </a:r>
            <a:endParaRPr lang="zh-CN" altLang="en-US" sz="26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08097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435">
                                          <p:stCondLst>
                                            <p:cond delay="0"/>
                                          </p:stCondLst>
                                        </p:cTn>
                                        <p:tgtEl>
                                          <p:spTgt spid="6"/>
                                        </p:tgtEl>
                                      </p:cBhvr>
                                    </p:animEffect>
                                    <p:anim calcmode="lin" valueType="num">
                                      <p:cBhvr>
                                        <p:cTn id="8" dur="1367"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6"/>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6"/>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6"/>
                                        </p:tgtEl>
                                        <p:attrNameLst>
                                          <p:attrName>ppt_y</p:attrName>
                                        </p:attrNameLst>
                                      </p:cBhvr>
                                      <p:tavLst>
                                        <p:tav tm="0" fmla="#ppt_y-sin(pi*$)/81">
                                          <p:val>
                                            <p:fltVal val="0"/>
                                          </p:val>
                                        </p:tav>
                                        <p:tav tm="100000">
                                          <p:val>
                                            <p:fltVal val="1"/>
                                          </p:val>
                                        </p:tav>
                                      </p:tavLst>
                                    </p:anim>
                                    <p:animScale>
                                      <p:cBhvr>
                                        <p:cTn id="13" dur="20">
                                          <p:stCondLst>
                                            <p:cond delay="487"/>
                                          </p:stCondLst>
                                        </p:cTn>
                                        <p:tgtEl>
                                          <p:spTgt spid="6"/>
                                        </p:tgtEl>
                                      </p:cBhvr>
                                      <p:to x="100000" y="60000"/>
                                    </p:animScale>
                                    <p:animScale>
                                      <p:cBhvr>
                                        <p:cTn id="14" dur="124" decel="50000">
                                          <p:stCondLst>
                                            <p:cond delay="507"/>
                                          </p:stCondLst>
                                        </p:cTn>
                                        <p:tgtEl>
                                          <p:spTgt spid="6"/>
                                        </p:tgtEl>
                                      </p:cBhvr>
                                      <p:to x="100000" y="100000"/>
                                    </p:animScale>
                                    <p:animScale>
                                      <p:cBhvr>
                                        <p:cTn id="15" dur="20">
                                          <p:stCondLst>
                                            <p:cond delay="984"/>
                                          </p:stCondLst>
                                        </p:cTn>
                                        <p:tgtEl>
                                          <p:spTgt spid="6"/>
                                        </p:tgtEl>
                                      </p:cBhvr>
                                      <p:to x="100000" y="80000"/>
                                    </p:animScale>
                                    <p:animScale>
                                      <p:cBhvr>
                                        <p:cTn id="16" dur="124" decel="50000">
                                          <p:stCondLst>
                                            <p:cond delay="1004"/>
                                          </p:stCondLst>
                                        </p:cTn>
                                        <p:tgtEl>
                                          <p:spTgt spid="6"/>
                                        </p:tgtEl>
                                      </p:cBhvr>
                                      <p:to x="100000" y="100000"/>
                                    </p:animScale>
                                    <p:animScale>
                                      <p:cBhvr>
                                        <p:cTn id="17" dur="20">
                                          <p:stCondLst>
                                            <p:cond delay="1231"/>
                                          </p:stCondLst>
                                        </p:cTn>
                                        <p:tgtEl>
                                          <p:spTgt spid="6"/>
                                        </p:tgtEl>
                                      </p:cBhvr>
                                      <p:to x="100000" y="90000"/>
                                    </p:animScale>
                                    <p:animScale>
                                      <p:cBhvr>
                                        <p:cTn id="18" dur="124" decel="50000">
                                          <p:stCondLst>
                                            <p:cond delay="1251"/>
                                          </p:stCondLst>
                                        </p:cTn>
                                        <p:tgtEl>
                                          <p:spTgt spid="6"/>
                                        </p:tgtEl>
                                      </p:cBhvr>
                                      <p:to x="100000" y="100000"/>
                                    </p:animScale>
                                    <p:animScale>
                                      <p:cBhvr>
                                        <p:cTn id="19" dur="20">
                                          <p:stCondLst>
                                            <p:cond delay="1356"/>
                                          </p:stCondLst>
                                        </p:cTn>
                                        <p:tgtEl>
                                          <p:spTgt spid="6"/>
                                        </p:tgtEl>
                                      </p:cBhvr>
                                      <p:to x="100000" y="95000"/>
                                    </p:animScale>
                                    <p:animScale>
                                      <p:cBhvr>
                                        <p:cTn id="20" dur="124" decel="50000">
                                          <p:stCondLst>
                                            <p:cond delay="1376"/>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2945" y="224061"/>
            <a:ext cx="8511387" cy="4893647"/>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紧扣语境推敲解</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试写出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黠</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字在句中的意思。</a:t>
            </a:r>
            <a:endParaRPr lang="zh-CN" altLang="zh-CN" sz="1050" kern="100" dirty="0">
              <a:latin typeface="宋体"/>
              <a:cs typeface="Courier New"/>
            </a:endParaRPr>
          </a:p>
          <a:p>
            <a:pPr>
              <a:lnSpc>
                <a:spcPct val="150000"/>
              </a:lnSpc>
            </a:pPr>
            <a:r>
              <a:rPr lang="en-US" altLang="zh-CN" sz="2600" dirty="0">
                <a:latin typeface="Times New Roman"/>
                <a:ea typeface="华文细黑"/>
              </a:rPr>
              <a:t>(1)</a:t>
            </a:r>
            <a:r>
              <a:rPr lang="zh-CN" altLang="zh-CN" sz="2600" dirty="0">
                <a:latin typeface="Times New Roman"/>
                <a:ea typeface="华文细黑"/>
                <a:cs typeface="Times New Roman"/>
              </a:rPr>
              <a:t>里胥猾黠，假此科敛丁口。</a:t>
            </a:r>
            <a:r>
              <a:rPr lang="en-US" altLang="zh-CN" sz="2600" dirty="0">
                <a:latin typeface="Times New Roman"/>
                <a:ea typeface="华文细黑"/>
              </a:rPr>
              <a:t>(</a:t>
            </a:r>
            <a:r>
              <a:rPr lang="zh-CN" altLang="zh-CN" sz="2600" dirty="0">
                <a:latin typeface="Times New Roman"/>
                <a:ea typeface="华文细黑"/>
                <a:cs typeface="Times New Roman"/>
              </a:rPr>
              <a:t>《促织》</a:t>
            </a:r>
            <a:r>
              <a:rPr lang="en-US" altLang="zh-CN" sz="2600" dirty="0" smtClean="0">
                <a:latin typeface="Times New Roman"/>
                <a:ea typeface="华文细黑"/>
              </a:rPr>
              <a:t>)</a:t>
            </a:r>
          </a:p>
          <a:p>
            <a:pPr>
              <a:lnSpc>
                <a:spcPct val="150000"/>
              </a:lnSpc>
            </a:pPr>
            <a:r>
              <a:rPr lang="zh-CN" altLang="zh-CN" sz="2600" kern="100" dirty="0" smtClean="0">
                <a:solidFill>
                  <a:srgbClr val="0000FF"/>
                </a:solidFill>
                <a:latin typeface="Times New Roman"/>
                <a:ea typeface="华文细黑"/>
                <a:cs typeface="Times New Roman"/>
              </a:rPr>
              <a:t>答案</a:t>
            </a:r>
            <a:r>
              <a:rPr lang="zh-CN" altLang="zh-CN" sz="2600" kern="100" dirty="0" smtClean="0">
                <a:latin typeface="Times New Roman"/>
                <a:ea typeface="华文细黑"/>
                <a:cs typeface="Times New Roman"/>
              </a:rPr>
              <a:t>　</a:t>
            </a:r>
            <a:r>
              <a:rPr lang="zh-CN" altLang="zh-CN" sz="2600" kern="100" dirty="0" smtClean="0">
                <a:solidFill>
                  <a:schemeClr val="accent6">
                    <a:lumMod val="75000"/>
                  </a:schemeClr>
                </a:solidFill>
                <a:latin typeface="Times New Roman"/>
                <a:ea typeface="华文细黑"/>
                <a:cs typeface="Times New Roman"/>
              </a:rPr>
              <a:t>狡猾。</a:t>
            </a:r>
            <a:r>
              <a:rPr lang="en-US" altLang="zh-CN" sz="2600" kern="100" dirty="0" smtClean="0">
                <a:solidFill>
                  <a:schemeClr val="accent6">
                    <a:lumMod val="75000"/>
                  </a:schemeClr>
                </a:solidFill>
                <a:latin typeface="Times New Roman"/>
                <a:ea typeface="华文细黑"/>
                <a:cs typeface="Courier New"/>
              </a:rPr>
              <a:t>(</a:t>
            </a:r>
            <a:r>
              <a:rPr lang="zh-CN" altLang="zh-CN" sz="2600" kern="100" dirty="0" smtClean="0">
                <a:solidFill>
                  <a:schemeClr val="accent6">
                    <a:lumMod val="75000"/>
                  </a:schemeClr>
                </a:solidFill>
                <a:latin typeface="Times New Roman"/>
                <a:ea typeface="华文细黑"/>
                <a:cs typeface="Times New Roman"/>
              </a:rPr>
              <a:t>贬义词</a:t>
            </a:r>
            <a:r>
              <a:rPr lang="en-US" altLang="zh-CN" sz="2600" kern="100" dirty="0" smtClean="0">
                <a:solidFill>
                  <a:schemeClr val="accent6">
                    <a:lumMod val="75000"/>
                  </a:schemeClr>
                </a:solidFill>
                <a:latin typeface="Times New Roman"/>
                <a:ea typeface="华文细黑"/>
                <a:cs typeface="Courier New"/>
              </a:rPr>
              <a:t>)</a:t>
            </a:r>
          </a:p>
          <a:p>
            <a:pPr algn="just">
              <a:lnSpc>
                <a:spcPct val="150000"/>
              </a:lnSpc>
              <a:spcAft>
                <a:spcPts val="0"/>
              </a:spcAft>
            </a:pPr>
            <a:r>
              <a:rPr lang="en-US" altLang="zh-CN" sz="2600" dirty="0">
                <a:latin typeface="Times New Roman"/>
                <a:ea typeface="华文细黑"/>
              </a:rPr>
              <a:t>(2)</a:t>
            </a:r>
            <a:r>
              <a:rPr lang="zh-CN" altLang="zh-CN" sz="2600" dirty="0">
                <a:latin typeface="Times New Roman"/>
                <a:ea typeface="华文细黑"/>
                <a:cs typeface="Times New Roman"/>
              </a:rPr>
              <a:t>齐武成帝子琅琊王，太子母帝也。生而聪慧，帝及后并笃爱之，衣服饮食，与东宫相准。帝每面称之曰：</a:t>
            </a:r>
            <a:r>
              <a:rPr lang="en-US" altLang="zh-CN" sz="2600" dirty="0">
                <a:latin typeface="宋体"/>
                <a:ea typeface="华文细黑"/>
                <a:cs typeface="Times New Roman"/>
              </a:rPr>
              <a:t>“</a:t>
            </a:r>
            <a:r>
              <a:rPr lang="zh-CN" altLang="zh-CN" sz="2600" dirty="0">
                <a:latin typeface="Times New Roman"/>
                <a:ea typeface="华文细黑"/>
                <a:cs typeface="Times New Roman"/>
              </a:rPr>
              <a:t>此黠儿也，当有所成。</a:t>
            </a:r>
            <a:r>
              <a:rPr lang="en-US" altLang="zh-CN" sz="2600" dirty="0" smtClean="0">
                <a:latin typeface="宋体"/>
                <a:ea typeface="华文细黑"/>
                <a:cs typeface="Times New Roman"/>
              </a:rPr>
              <a:t>”</a:t>
            </a:r>
          </a:p>
          <a:p>
            <a:pPr algn="just">
              <a:lnSpc>
                <a:spcPct val="150000"/>
              </a:lnSpc>
              <a:spcAft>
                <a:spcPts val="0"/>
              </a:spcAft>
            </a:pPr>
            <a:r>
              <a:rPr lang="zh-CN" altLang="zh-CN" sz="2600" kern="100" dirty="0" smtClean="0">
                <a:solidFill>
                  <a:srgbClr val="0000FF"/>
                </a:solidFill>
                <a:latin typeface="Times New Roman"/>
                <a:ea typeface="华文细黑"/>
                <a:cs typeface="Times New Roman"/>
              </a:rPr>
              <a:t>答案</a:t>
            </a:r>
            <a:r>
              <a:rPr lang="zh-CN" altLang="zh-CN" sz="2600" kern="100" dirty="0" smtClean="0">
                <a:latin typeface="Times New Roman"/>
                <a:ea typeface="华文细黑"/>
                <a:cs typeface="Times New Roman"/>
              </a:rPr>
              <a:t>　</a:t>
            </a:r>
            <a:r>
              <a:rPr lang="zh-CN" altLang="zh-CN" sz="2600" kern="100" dirty="0" smtClean="0">
                <a:solidFill>
                  <a:schemeClr val="accent6">
                    <a:lumMod val="75000"/>
                  </a:schemeClr>
                </a:solidFill>
                <a:latin typeface="Times New Roman"/>
                <a:ea typeface="华文细黑"/>
                <a:cs typeface="Times New Roman"/>
              </a:rPr>
              <a:t>聪明。</a:t>
            </a:r>
            <a:r>
              <a:rPr lang="en-US" altLang="zh-CN" sz="2600" kern="100" dirty="0" smtClean="0">
                <a:solidFill>
                  <a:schemeClr val="accent6">
                    <a:lumMod val="75000"/>
                  </a:schemeClr>
                </a:solidFill>
                <a:latin typeface="Times New Roman"/>
                <a:ea typeface="华文细黑"/>
                <a:cs typeface="Times New Roman"/>
              </a:rPr>
              <a:t>(</a:t>
            </a:r>
            <a:r>
              <a:rPr lang="zh-CN" altLang="zh-CN" sz="2600" kern="100" dirty="0" smtClean="0">
                <a:solidFill>
                  <a:schemeClr val="accent6">
                    <a:lumMod val="75000"/>
                  </a:schemeClr>
                </a:solidFill>
                <a:latin typeface="Times New Roman"/>
                <a:ea typeface="华文细黑"/>
                <a:cs typeface="Times New Roman"/>
              </a:rPr>
              <a:t>褒义词</a:t>
            </a:r>
            <a:r>
              <a:rPr lang="en-US" altLang="zh-CN" sz="2600" kern="100" dirty="0" smtClean="0">
                <a:solidFill>
                  <a:schemeClr val="accent6">
                    <a:lumMod val="75000"/>
                  </a:schemeClr>
                </a:solidFill>
                <a:latin typeface="Times New Roman"/>
                <a:ea typeface="华文细黑"/>
                <a:cs typeface="Times New Roman"/>
              </a:rPr>
              <a:t>)</a:t>
            </a:r>
            <a:endParaRPr lang="zh-CN" altLang="zh-CN" sz="2600" kern="100" dirty="0">
              <a:solidFill>
                <a:schemeClr val="accent6">
                  <a:lumMod val="75000"/>
                </a:schemeClr>
              </a:solidFill>
              <a:latin typeface="Times New Roman"/>
              <a:ea typeface="华文细黑"/>
              <a:cs typeface="Times New Roman"/>
            </a:endParaRPr>
          </a:p>
        </p:txBody>
      </p:sp>
      <p:sp>
        <p:nvSpPr>
          <p:cNvPr id="3" name="矩形 2"/>
          <p:cNvSpPr/>
          <p:nvPr/>
        </p:nvSpPr>
        <p:spPr>
          <a:xfrm>
            <a:off x="1706920" y="1662499"/>
            <a:ext cx="268022" cy="492443"/>
          </a:xfrm>
          <a:prstGeom prst="rect">
            <a:avLst/>
          </a:prstGeom>
        </p:spPr>
        <p:txBody>
          <a:bodyPr wrap="none">
            <a:spAutoFit/>
          </a:bodyPr>
          <a:lstStyle/>
          <a:p>
            <a:r>
              <a:rPr lang="en-US" altLang="zh-CN" sz="2600" kern="100" smtClean="0">
                <a:solidFill>
                  <a:prstClr val="black"/>
                </a:solidFill>
                <a:latin typeface="Times New Roman"/>
                <a:ea typeface="微软雅黑"/>
                <a:cs typeface="Courier New"/>
              </a:rPr>
              <a:t>.</a:t>
            </a:r>
            <a:endParaRPr lang="zh-CN" altLang="en-US" sz="2600" dirty="0"/>
          </a:p>
        </p:txBody>
      </p:sp>
      <p:sp>
        <p:nvSpPr>
          <p:cNvPr id="5" name="矩形 4"/>
          <p:cNvSpPr/>
          <p:nvPr/>
        </p:nvSpPr>
        <p:spPr>
          <a:xfrm>
            <a:off x="8344046" y="3435846"/>
            <a:ext cx="268022" cy="492443"/>
          </a:xfrm>
          <a:prstGeom prst="rect">
            <a:avLst/>
          </a:prstGeom>
        </p:spPr>
        <p:txBody>
          <a:bodyPr wrap="none">
            <a:spAutoFit/>
          </a:bodyPr>
          <a:lstStyle/>
          <a:p>
            <a:r>
              <a:rPr lang="en-US" altLang="zh-CN" sz="2600" kern="100" dirty="0" smtClean="0">
                <a:solidFill>
                  <a:prstClr val="black"/>
                </a:solidFill>
                <a:latin typeface="Times New Roman"/>
                <a:ea typeface="微软雅黑"/>
                <a:cs typeface="Courier New"/>
              </a:rPr>
              <a:t>.</a:t>
            </a:r>
            <a:endParaRPr lang="zh-CN" altLang="en-US" sz="2600" dirty="0"/>
          </a:p>
        </p:txBody>
      </p:sp>
    </p:spTree>
    <p:extLst>
      <p:ext uri="{BB962C8B-B14F-4D97-AF65-F5344CB8AC3E}">
        <p14:creationId xmlns:p14="http://schemas.microsoft.com/office/powerpoint/2010/main" val="2701025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blinds(horizontal)">
                                      <p:cBhvr>
                                        <p:cTn id="7" dur="500"/>
                                        <p:tgtEl>
                                          <p:spTgt spid="4">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blinds(horizontal)">
                                      <p:cBhvr>
                                        <p:cTn id="12" dur="500"/>
                                        <p:tgtEl>
                                          <p:spTgt spid="4">
                                            <p:txEl>
                                              <p:pRg st="4" end="4"/>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4">
                                            <p:txEl>
                                              <p:pRg st="5" end="5"/>
                                            </p:txEl>
                                          </p:spTgt>
                                        </p:tgtEl>
                                        <p:attrNameLst>
                                          <p:attrName>style.visibility</p:attrName>
                                        </p:attrNameLst>
                                      </p:cBhvr>
                                      <p:to>
                                        <p:strVal val="visible"/>
                                      </p:to>
                                    </p:set>
                                    <p:animEffect transition="in" filter="blinds(horizontal)">
                                      <p:cBhvr>
                                        <p:cTn id="20"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5197" y="142781"/>
            <a:ext cx="8769291" cy="3093154"/>
          </a:xfrm>
          <a:prstGeom prst="rect">
            <a:avLst/>
          </a:prstGeom>
          <a:noFill/>
        </p:spPr>
        <p:txBody>
          <a:bodyPr wrap="square" rtlCol="0">
            <a:spAutoFit/>
          </a:bodyPr>
          <a:lstStyle/>
          <a:p>
            <a:pPr algn="just">
              <a:lnSpc>
                <a:spcPct val="150000"/>
              </a:lnSpc>
              <a:spcAft>
                <a:spcPts val="0"/>
              </a:spcAft>
            </a:pPr>
            <a:r>
              <a:rPr lang="zh-CN" altLang="zh-CN" sz="2600" kern="100" dirty="0">
                <a:solidFill>
                  <a:srgbClr val="E36C0A"/>
                </a:solidFill>
                <a:latin typeface="Times New Roman"/>
                <a:ea typeface="华文细黑"/>
                <a:cs typeface="Times New Roman"/>
              </a:rPr>
              <a:t>【精要点拨】</a:t>
            </a:r>
            <a:endParaRPr lang="zh-CN" altLang="zh-CN" sz="260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每个词语虽然都有它自己的含义，但同一词语在不同的语境中往往含义不同，或为本义或为引申义。只有紧扣语境，才能确切地解释词语。</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例如：解释下文中加点的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过</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的意思</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062027422"/>
              </p:ext>
            </p:extLst>
          </p:nvPr>
        </p:nvGraphicFramePr>
        <p:xfrm>
          <a:off x="295275" y="3238500"/>
          <a:ext cx="8629650" cy="1819275"/>
        </p:xfrm>
        <a:graphic>
          <a:graphicData uri="http://schemas.openxmlformats.org/presentationml/2006/ole">
            <mc:AlternateContent xmlns:mc="http://schemas.openxmlformats.org/markup-compatibility/2006">
              <mc:Choice xmlns:v="urn:schemas-microsoft-com:vml" Requires="v">
                <p:oleObj spid="_x0000_s9234" name="文档" r:id="rId3" imgW="8640341" imgH="1816220" progId="Word.Document.12">
                  <p:embed/>
                </p:oleObj>
              </mc:Choice>
              <mc:Fallback>
                <p:oleObj name="文档" r:id="rId3" imgW="8640341" imgH="1816220" progId="Word.Document.12">
                  <p:embed/>
                  <p:pic>
                    <p:nvPicPr>
                      <p:cNvPr id="0" name=""/>
                      <p:cNvPicPr/>
                      <p:nvPr/>
                    </p:nvPicPr>
                    <p:blipFill>
                      <a:blip r:embed="rId4"/>
                      <a:stretch>
                        <a:fillRect/>
                      </a:stretch>
                    </p:blipFill>
                    <p:spPr>
                      <a:xfrm>
                        <a:off x="295275" y="3238500"/>
                        <a:ext cx="8629650" cy="1819275"/>
                      </a:xfrm>
                      <a:prstGeom prst="rect">
                        <a:avLst/>
                      </a:prstGeom>
                    </p:spPr>
                  </p:pic>
                </p:oleObj>
              </mc:Fallback>
            </mc:AlternateContent>
          </a:graphicData>
        </a:graphic>
      </p:graphicFrame>
    </p:spTree>
    <p:extLst>
      <p:ext uri="{BB962C8B-B14F-4D97-AF65-F5344CB8AC3E}">
        <p14:creationId xmlns:p14="http://schemas.microsoft.com/office/powerpoint/2010/main" val="3952566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9085" y="942549"/>
            <a:ext cx="8511387" cy="3016403"/>
          </a:xfrm>
          <a:prstGeom prst="rect">
            <a:avLst/>
          </a:prstGeom>
          <a:noFill/>
        </p:spPr>
        <p:txBody>
          <a:bodyPr wrap="square" rtlCol="0">
            <a:spAutoFit/>
          </a:bodyPr>
          <a:lstStyle/>
          <a:p>
            <a:pPr algn="just">
              <a:lnSpc>
                <a:spcPct val="150000"/>
              </a:lnSpc>
              <a:spcAft>
                <a:spcPts val="0"/>
              </a:spcAft>
            </a:pP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过</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有动词义、形容词义、名词义等多个义项。首先确定这里的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过</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应是一个动词。</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过</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作动词有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经过</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拜访</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犯错误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等义项，结合语境，只有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经过</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犯错误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两个义项比较合适。再看下一句楚厉王的解释，显然，</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犯错误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更符合上下文语境</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4474921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0133" y="223257"/>
            <a:ext cx="8769291" cy="4580741"/>
          </a:xfrm>
          <a:prstGeom prst="rect">
            <a:avLst/>
          </a:prstGeom>
          <a:noFill/>
        </p:spPr>
        <p:txBody>
          <a:bodyPr wrap="square" rtlCol="0">
            <a:spAutoFit/>
          </a:bodyPr>
          <a:lstStyle/>
          <a:p>
            <a:pPr algn="just">
              <a:lnSpc>
                <a:spcPts val="5000"/>
              </a:lnSpc>
              <a:spcAft>
                <a:spcPts val="0"/>
              </a:spcAft>
            </a:pPr>
            <a:r>
              <a:rPr lang="zh-CN" altLang="zh-CN" sz="2600" kern="100" dirty="0">
                <a:solidFill>
                  <a:srgbClr val="0000FF"/>
                </a:solidFill>
                <a:latin typeface="Times New Roman"/>
                <a:ea typeface="华文细黑"/>
                <a:cs typeface="Times New Roman"/>
              </a:rPr>
              <a:t>二、古今同形异义词：了解词义演变特点</a:t>
            </a:r>
            <a:endParaRPr lang="zh-CN" altLang="zh-CN" sz="1050" kern="100" dirty="0">
              <a:solidFill>
                <a:srgbClr val="0000FF"/>
              </a:solidFill>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1</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辨析下列句中加点词的古今词义，并说明其古今词义的变化特点。</a:t>
            </a:r>
            <a:endParaRPr lang="zh-CN" altLang="zh-CN" sz="105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臣所以去亲戚而事君者</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古义</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endParaRPr lang="zh-CN" altLang="zh-CN" sz="1050" u="sng"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今义</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______________________________________________</a:t>
            </a:r>
            <a:endParaRPr lang="zh-CN" altLang="zh-CN" sz="1050" u="sng"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词义变化特点</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p>
        </p:txBody>
      </p:sp>
      <p:sp>
        <p:nvSpPr>
          <p:cNvPr id="2" name="矩形 1"/>
          <p:cNvSpPr/>
          <p:nvPr/>
        </p:nvSpPr>
        <p:spPr>
          <a:xfrm>
            <a:off x="1259632" y="2708146"/>
            <a:ext cx="2518638" cy="651204"/>
          </a:xfrm>
          <a:prstGeom prst="rect">
            <a:avLst/>
          </a:prstGeom>
        </p:spPr>
        <p:txBody>
          <a:bodyPr wrap="none">
            <a:spAutoFit/>
          </a:bodyPr>
          <a:lstStyle/>
          <a:p>
            <a:pPr algn="just">
              <a:lnSpc>
                <a:spcPts val="5000"/>
              </a:lnSpc>
              <a:spcAft>
                <a:spcPts val="0"/>
              </a:spcAft>
            </a:pPr>
            <a:r>
              <a:rPr lang="zh-CN" altLang="zh-CN" sz="2600" kern="100" dirty="0">
                <a:solidFill>
                  <a:schemeClr val="accent6">
                    <a:lumMod val="75000"/>
                  </a:schemeClr>
                </a:solidFill>
                <a:latin typeface="Times New Roman"/>
                <a:ea typeface="华文细黑"/>
                <a:cs typeface="Times New Roman"/>
              </a:rPr>
              <a:t>父母兄弟等亲属</a:t>
            </a:r>
          </a:p>
        </p:txBody>
      </p:sp>
      <p:sp>
        <p:nvSpPr>
          <p:cNvPr id="3" name="矩形 2"/>
          <p:cNvSpPr/>
          <p:nvPr/>
        </p:nvSpPr>
        <p:spPr>
          <a:xfrm>
            <a:off x="1165714" y="3307070"/>
            <a:ext cx="7783534" cy="651204"/>
          </a:xfrm>
          <a:prstGeom prst="rect">
            <a:avLst/>
          </a:prstGeom>
        </p:spPr>
        <p:txBody>
          <a:bodyPr>
            <a:spAutoFit/>
          </a:bodyPr>
          <a:lstStyle/>
          <a:p>
            <a:pPr algn="just">
              <a:lnSpc>
                <a:spcPts val="5000"/>
              </a:lnSpc>
              <a:spcAft>
                <a:spcPts val="0"/>
              </a:spcAft>
            </a:pPr>
            <a:r>
              <a:rPr lang="zh-CN" altLang="zh-CN" sz="2600" kern="100" dirty="0">
                <a:solidFill>
                  <a:schemeClr val="accent6">
                    <a:lumMod val="75000"/>
                  </a:schemeClr>
                </a:solidFill>
                <a:latin typeface="Times New Roman"/>
                <a:ea typeface="华文细黑"/>
                <a:cs typeface="Times New Roman"/>
              </a:rPr>
              <a:t>跟自己家庭有婚姻关系或血统关系的家庭或它的</a:t>
            </a:r>
            <a:r>
              <a:rPr lang="zh-CN" altLang="zh-CN" sz="2600" kern="100" dirty="0" smtClean="0">
                <a:solidFill>
                  <a:schemeClr val="accent6">
                    <a:lumMod val="75000"/>
                  </a:schemeClr>
                </a:solidFill>
                <a:latin typeface="Times New Roman"/>
                <a:ea typeface="华文细黑"/>
                <a:cs typeface="Times New Roman"/>
              </a:rPr>
              <a:t>成员</a:t>
            </a:r>
            <a:endParaRPr lang="en-US" altLang="zh-CN" sz="2600" kern="100" dirty="0" smtClean="0">
              <a:solidFill>
                <a:schemeClr val="accent6">
                  <a:lumMod val="75000"/>
                </a:schemeClr>
              </a:solidFill>
              <a:latin typeface="Times New Roman"/>
              <a:ea typeface="华文细黑"/>
              <a:cs typeface="Times New Roman"/>
            </a:endParaRPr>
          </a:p>
        </p:txBody>
      </p:sp>
      <p:sp>
        <p:nvSpPr>
          <p:cNvPr id="5" name="矩形 4"/>
          <p:cNvSpPr/>
          <p:nvPr/>
        </p:nvSpPr>
        <p:spPr>
          <a:xfrm>
            <a:off x="2486943" y="3993538"/>
            <a:ext cx="1518364" cy="651204"/>
          </a:xfrm>
          <a:prstGeom prst="rect">
            <a:avLst/>
          </a:prstGeom>
        </p:spPr>
        <p:txBody>
          <a:bodyPr wrap="none">
            <a:spAutoFit/>
          </a:bodyPr>
          <a:lstStyle/>
          <a:p>
            <a:pPr algn="just">
              <a:lnSpc>
                <a:spcPts val="5000"/>
              </a:lnSpc>
              <a:spcAft>
                <a:spcPts val="0"/>
              </a:spcAft>
            </a:pPr>
            <a:r>
              <a:rPr lang="zh-CN" altLang="zh-CN" sz="2600" kern="100" dirty="0">
                <a:solidFill>
                  <a:schemeClr val="accent6">
                    <a:lumMod val="75000"/>
                  </a:schemeClr>
                </a:solidFill>
                <a:latin typeface="Times New Roman"/>
                <a:ea typeface="华文细黑"/>
                <a:cs typeface="Times New Roman"/>
              </a:rPr>
              <a:t>词义扩大</a:t>
            </a:r>
            <a:endParaRPr lang="en-US" altLang="zh-CN" sz="2600" kern="100" dirty="0">
              <a:solidFill>
                <a:schemeClr val="accent6">
                  <a:lumMod val="75000"/>
                </a:schemeClr>
              </a:solidFill>
              <a:latin typeface="Times New Roman"/>
              <a:ea typeface="华文细黑"/>
              <a:cs typeface="Times New Roman"/>
            </a:endParaRPr>
          </a:p>
        </p:txBody>
      </p:sp>
      <p:sp>
        <p:nvSpPr>
          <p:cNvPr id="7" name="矩形 6"/>
          <p:cNvSpPr/>
          <p:nvPr/>
        </p:nvSpPr>
        <p:spPr>
          <a:xfrm>
            <a:off x="1987332" y="2412494"/>
            <a:ext cx="601447" cy="492443"/>
          </a:xfrm>
          <a:prstGeom prst="rect">
            <a:avLst/>
          </a:prstGeom>
        </p:spPr>
        <p:txBody>
          <a:bodyPr wrap="none">
            <a:spAutoFit/>
          </a:bodyPr>
          <a:lstStyle/>
          <a:p>
            <a:r>
              <a:rPr lang="en-US" altLang="zh-CN" sz="2600" kern="100" dirty="0" smtClean="0">
                <a:solidFill>
                  <a:prstClr val="black"/>
                </a:solidFill>
                <a:latin typeface="Times New Roman"/>
                <a:ea typeface="微软雅黑"/>
                <a:cs typeface="Courier New"/>
              </a:rPr>
              <a:t>.</a:t>
            </a:r>
            <a:r>
              <a:rPr lang="en-US" altLang="zh-CN" sz="2600" kern="100" dirty="0">
                <a:solidFill>
                  <a:prstClr val="black"/>
                </a:solidFill>
                <a:latin typeface="Times New Roman"/>
                <a:ea typeface="微软雅黑"/>
                <a:cs typeface="Courier New"/>
              </a:rPr>
              <a:t> </a:t>
            </a:r>
            <a:r>
              <a:rPr lang="en-US" altLang="zh-CN" sz="2600" kern="100" dirty="0" smtClean="0">
                <a:solidFill>
                  <a:prstClr val="black"/>
                </a:solidFill>
                <a:latin typeface="Times New Roman"/>
                <a:ea typeface="微软雅黑"/>
                <a:cs typeface="Courier New"/>
              </a:rPr>
              <a:t>  .</a:t>
            </a:r>
            <a:endParaRPr lang="zh-CN" altLang="en-US" sz="2600" dirty="0"/>
          </a:p>
        </p:txBody>
      </p:sp>
    </p:spTree>
    <p:extLst>
      <p:ext uri="{BB962C8B-B14F-4D97-AF65-F5344CB8AC3E}">
        <p14:creationId xmlns:p14="http://schemas.microsoft.com/office/powerpoint/2010/main" val="3276373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0133" y="223257"/>
            <a:ext cx="8769291" cy="4708981"/>
          </a:xfrm>
          <a:prstGeom prst="rect">
            <a:avLst/>
          </a:prstGeom>
          <a:noFill/>
        </p:spPr>
        <p:txBody>
          <a:bodyPr wrap="square" rtlCol="0">
            <a:spAutoFit/>
          </a:bodyPr>
          <a:lstStyle/>
          <a:p>
            <a:pPr algn="just">
              <a:lnSpc>
                <a:spcPts val="45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沛公居山东时</a:t>
            </a:r>
            <a:endParaRPr lang="zh-CN" altLang="zh-CN" sz="1050" kern="100" dirty="0">
              <a:latin typeface="宋体"/>
              <a:cs typeface="Courier New"/>
            </a:endParaRPr>
          </a:p>
          <a:p>
            <a:pPr algn="just">
              <a:lnSpc>
                <a:spcPts val="4500"/>
              </a:lnSpc>
              <a:spcAft>
                <a:spcPts val="0"/>
              </a:spcAft>
            </a:pPr>
            <a:r>
              <a:rPr lang="zh-CN" altLang="zh-CN" sz="2600" kern="100" dirty="0">
                <a:latin typeface="Times New Roman"/>
                <a:ea typeface="华文细黑"/>
                <a:cs typeface="Times New Roman"/>
              </a:rPr>
              <a:t>古义</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endParaRPr lang="zh-CN" altLang="zh-CN" sz="1050" u="sng" kern="100" dirty="0">
              <a:latin typeface="宋体"/>
              <a:cs typeface="Courier New"/>
            </a:endParaRPr>
          </a:p>
          <a:p>
            <a:pPr algn="just">
              <a:lnSpc>
                <a:spcPts val="4500"/>
              </a:lnSpc>
              <a:spcAft>
                <a:spcPts val="0"/>
              </a:spcAft>
            </a:pPr>
            <a:r>
              <a:rPr lang="zh-CN" altLang="zh-CN" sz="2600" kern="100" dirty="0">
                <a:latin typeface="Times New Roman"/>
                <a:ea typeface="华文细黑"/>
                <a:cs typeface="Times New Roman"/>
              </a:rPr>
              <a:t>今义</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endParaRPr lang="zh-CN" altLang="zh-CN" sz="1050" u="sng" kern="100" dirty="0">
              <a:latin typeface="宋体"/>
              <a:cs typeface="Courier New"/>
            </a:endParaRPr>
          </a:p>
          <a:p>
            <a:pPr algn="just">
              <a:lnSpc>
                <a:spcPts val="4500"/>
              </a:lnSpc>
              <a:spcAft>
                <a:spcPts val="0"/>
              </a:spcAft>
            </a:pPr>
            <a:r>
              <a:rPr lang="zh-CN" altLang="zh-CN" sz="2600" kern="100" dirty="0">
                <a:latin typeface="Times New Roman"/>
                <a:ea typeface="华文细黑"/>
                <a:cs typeface="Times New Roman"/>
              </a:rPr>
              <a:t>词义变化特点</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endParaRPr lang="zh-CN" altLang="zh-CN" sz="1050" u="sng" kern="100" dirty="0">
              <a:latin typeface="宋体"/>
              <a:cs typeface="Courier New"/>
            </a:endParaRPr>
          </a:p>
          <a:p>
            <a:pPr algn="just">
              <a:lnSpc>
                <a:spcPts val="45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古之学者必有师</a:t>
            </a:r>
            <a:endParaRPr lang="zh-CN" altLang="zh-CN" sz="1050" kern="100" dirty="0">
              <a:latin typeface="宋体"/>
              <a:cs typeface="Courier New"/>
            </a:endParaRPr>
          </a:p>
          <a:p>
            <a:pPr algn="just">
              <a:lnSpc>
                <a:spcPts val="4500"/>
              </a:lnSpc>
              <a:spcAft>
                <a:spcPts val="0"/>
              </a:spcAft>
            </a:pPr>
            <a:r>
              <a:rPr lang="zh-CN" altLang="zh-CN" sz="2600" kern="100" dirty="0">
                <a:latin typeface="Times New Roman"/>
                <a:ea typeface="华文细黑"/>
                <a:cs typeface="Times New Roman"/>
              </a:rPr>
              <a:t>古义</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endParaRPr lang="zh-CN" altLang="zh-CN" sz="1050" u="sng" kern="100" dirty="0">
              <a:latin typeface="宋体"/>
              <a:cs typeface="Courier New"/>
            </a:endParaRPr>
          </a:p>
          <a:p>
            <a:pPr algn="just">
              <a:lnSpc>
                <a:spcPts val="4500"/>
              </a:lnSpc>
              <a:spcAft>
                <a:spcPts val="0"/>
              </a:spcAft>
            </a:pPr>
            <a:r>
              <a:rPr lang="zh-CN" altLang="zh-CN" sz="2600" kern="100" dirty="0">
                <a:latin typeface="Times New Roman"/>
                <a:ea typeface="华文细黑"/>
                <a:cs typeface="Times New Roman"/>
              </a:rPr>
              <a:t>今义</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endParaRPr lang="zh-CN" altLang="zh-CN" sz="1050" u="sng" kern="100" dirty="0">
              <a:latin typeface="宋体"/>
              <a:cs typeface="Courier New"/>
            </a:endParaRPr>
          </a:p>
          <a:p>
            <a:pPr algn="just">
              <a:lnSpc>
                <a:spcPts val="4500"/>
              </a:lnSpc>
              <a:spcAft>
                <a:spcPts val="0"/>
              </a:spcAft>
            </a:pPr>
            <a:r>
              <a:rPr lang="zh-CN" altLang="zh-CN" sz="2600" kern="100" dirty="0">
                <a:latin typeface="Times New Roman"/>
                <a:ea typeface="华文细黑"/>
                <a:cs typeface="Times New Roman"/>
              </a:rPr>
              <a:t>词义变化特点</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endParaRPr lang="zh-CN" altLang="zh-CN" sz="1050" u="sng" kern="100" dirty="0">
              <a:latin typeface="宋体"/>
              <a:cs typeface="Courier New"/>
            </a:endParaRPr>
          </a:p>
        </p:txBody>
      </p:sp>
      <p:sp>
        <p:nvSpPr>
          <p:cNvPr id="6" name="矩形 5"/>
          <p:cNvSpPr/>
          <p:nvPr/>
        </p:nvSpPr>
        <p:spPr>
          <a:xfrm>
            <a:off x="1671368" y="460658"/>
            <a:ext cx="601447" cy="492443"/>
          </a:xfrm>
          <a:prstGeom prst="rect">
            <a:avLst/>
          </a:prstGeom>
        </p:spPr>
        <p:txBody>
          <a:bodyPr wrap="none">
            <a:spAutoFit/>
          </a:bodyPr>
          <a:lstStyle/>
          <a:p>
            <a:r>
              <a:rPr lang="en-US" altLang="zh-CN" sz="2600" kern="100" dirty="0" smtClean="0">
                <a:solidFill>
                  <a:prstClr val="black"/>
                </a:solidFill>
                <a:latin typeface="Times New Roman"/>
                <a:ea typeface="微软雅黑"/>
                <a:cs typeface="Courier New"/>
              </a:rPr>
              <a:t>.</a:t>
            </a:r>
            <a:r>
              <a:rPr lang="en-US" altLang="zh-CN" sz="2600" kern="100" dirty="0">
                <a:solidFill>
                  <a:prstClr val="black"/>
                </a:solidFill>
                <a:latin typeface="Times New Roman"/>
                <a:ea typeface="微软雅黑"/>
                <a:cs typeface="Courier New"/>
              </a:rPr>
              <a:t> </a:t>
            </a:r>
            <a:r>
              <a:rPr lang="en-US" altLang="zh-CN" sz="2600" kern="100" dirty="0" smtClean="0">
                <a:solidFill>
                  <a:prstClr val="black"/>
                </a:solidFill>
                <a:latin typeface="Times New Roman"/>
                <a:ea typeface="微软雅黑"/>
                <a:cs typeface="Courier New"/>
              </a:rPr>
              <a:t>  .</a:t>
            </a:r>
            <a:endParaRPr lang="zh-CN" altLang="en-US" sz="2600" dirty="0"/>
          </a:p>
        </p:txBody>
      </p:sp>
      <p:sp>
        <p:nvSpPr>
          <p:cNvPr id="7" name="矩形 6"/>
          <p:cNvSpPr/>
          <p:nvPr/>
        </p:nvSpPr>
        <p:spPr>
          <a:xfrm>
            <a:off x="1339260" y="2753667"/>
            <a:ext cx="601447" cy="492443"/>
          </a:xfrm>
          <a:prstGeom prst="rect">
            <a:avLst/>
          </a:prstGeom>
        </p:spPr>
        <p:txBody>
          <a:bodyPr wrap="none">
            <a:spAutoFit/>
          </a:bodyPr>
          <a:lstStyle/>
          <a:p>
            <a:r>
              <a:rPr lang="en-US" altLang="zh-CN" sz="2600" kern="100" dirty="0" smtClean="0">
                <a:solidFill>
                  <a:prstClr val="black"/>
                </a:solidFill>
                <a:latin typeface="Times New Roman"/>
                <a:ea typeface="微软雅黑"/>
                <a:cs typeface="Courier New"/>
              </a:rPr>
              <a:t>.</a:t>
            </a:r>
            <a:r>
              <a:rPr lang="en-US" altLang="zh-CN" sz="2600" kern="100" dirty="0">
                <a:solidFill>
                  <a:prstClr val="black"/>
                </a:solidFill>
                <a:latin typeface="Times New Roman"/>
                <a:ea typeface="微软雅黑"/>
                <a:cs typeface="Courier New"/>
              </a:rPr>
              <a:t> </a:t>
            </a:r>
            <a:r>
              <a:rPr lang="en-US" altLang="zh-CN" sz="2600" kern="100" dirty="0" smtClean="0">
                <a:solidFill>
                  <a:prstClr val="black"/>
                </a:solidFill>
                <a:latin typeface="Times New Roman"/>
                <a:ea typeface="微软雅黑"/>
                <a:cs typeface="Courier New"/>
              </a:rPr>
              <a:t>  .</a:t>
            </a:r>
            <a:endParaRPr lang="zh-CN" altLang="en-US" sz="2600" dirty="0"/>
          </a:p>
        </p:txBody>
      </p:sp>
      <p:sp>
        <p:nvSpPr>
          <p:cNvPr id="8" name="矩形 7"/>
          <p:cNvSpPr/>
          <p:nvPr/>
        </p:nvSpPr>
        <p:spPr>
          <a:xfrm>
            <a:off x="1325444" y="763930"/>
            <a:ext cx="1518364" cy="603114"/>
          </a:xfrm>
          <a:prstGeom prst="rect">
            <a:avLst/>
          </a:prstGeom>
        </p:spPr>
        <p:txBody>
          <a:bodyPr wrap="none">
            <a:spAutoFit/>
          </a:bodyPr>
          <a:lstStyle/>
          <a:p>
            <a:pPr algn="just">
              <a:lnSpc>
                <a:spcPts val="4500"/>
              </a:lnSpc>
              <a:spcAft>
                <a:spcPts val="0"/>
              </a:spcAft>
            </a:pPr>
            <a:r>
              <a:rPr lang="zh-CN" altLang="zh-CN" sz="2600" kern="100" dirty="0">
                <a:solidFill>
                  <a:schemeClr val="accent6">
                    <a:lumMod val="75000"/>
                  </a:schemeClr>
                </a:solidFill>
                <a:latin typeface="Times New Roman"/>
                <a:ea typeface="华文细黑"/>
                <a:cs typeface="Times New Roman"/>
              </a:rPr>
              <a:t>崤山以东</a:t>
            </a:r>
          </a:p>
        </p:txBody>
      </p:sp>
      <p:sp>
        <p:nvSpPr>
          <p:cNvPr id="9" name="矩形 8"/>
          <p:cNvSpPr/>
          <p:nvPr/>
        </p:nvSpPr>
        <p:spPr>
          <a:xfrm>
            <a:off x="1331640" y="1332374"/>
            <a:ext cx="1184940" cy="603114"/>
          </a:xfrm>
          <a:prstGeom prst="rect">
            <a:avLst/>
          </a:prstGeom>
        </p:spPr>
        <p:txBody>
          <a:bodyPr wrap="none">
            <a:spAutoFit/>
          </a:bodyPr>
          <a:lstStyle/>
          <a:p>
            <a:pPr algn="just">
              <a:lnSpc>
                <a:spcPts val="4500"/>
              </a:lnSpc>
              <a:spcAft>
                <a:spcPts val="0"/>
              </a:spcAft>
            </a:pPr>
            <a:r>
              <a:rPr lang="zh-CN" altLang="zh-CN" sz="2600" kern="100" dirty="0">
                <a:solidFill>
                  <a:schemeClr val="accent6">
                    <a:lumMod val="75000"/>
                  </a:schemeClr>
                </a:solidFill>
                <a:latin typeface="Times New Roman"/>
                <a:ea typeface="华文细黑"/>
                <a:cs typeface="Times New Roman"/>
              </a:rPr>
              <a:t>山东省</a:t>
            </a:r>
          </a:p>
        </p:txBody>
      </p:sp>
      <p:sp>
        <p:nvSpPr>
          <p:cNvPr id="10" name="矩形 9"/>
          <p:cNvSpPr/>
          <p:nvPr/>
        </p:nvSpPr>
        <p:spPr>
          <a:xfrm>
            <a:off x="2525296" y="1896628"/>
            <a:ext cx="1518364" cy="603114"/>
          </a:xfrm>
          <a:prstGeom prst="rect">
            <a:avLst/>
          </a:prstGeom>
        </p:spPr>
        <p:txBody>
          <a:bodyPr wrap="none">
            <a:spAutoFit/>
          </a:bodyPr>
          <a:lstStyle/>
          <a:p>
            <a:pPr algn="just">
              <a:lnSpc>
                <a:spcPts val="4500"/>
              </a:lnSpc>
              <a:spcAft>
                <a:spcPts val="0"/>
              </a:spcAft>
            </a:pPr>
            <a:r>
              <a:rPr lang="zh-CN" altLang="zh-CN" sz="2600" kern="100" dirty="0">
                <a:solidFill>
                  <a:schemeClr val="accent6">
                    <a:lumMod val="75000"/>
                  </a:schemeClr>
                </a:solidFill>
                <a:latin typeface="Times New Roman"/>
                <a:ea typeface="华文细黑"/>
                <a:cs typeface="Times New Roman"/>
              </a:rPr>
              <a:t>词义缩小</a:t>
            </a:r>
          </a:p>
        </p:txBody>
      </p:sp>
      <p:sp>
        <p:nvSpPr>
          <p:cNvPr id="11" name="矩形 10"/>
          <p:cNvSpPr/>
          <p:nvPr/>
        </p:nvSpPr>
        <p:spPr>
          <a:xfrm>
            <a:off x="1325444" y="3052946"/>
            <a:ext cx="1518364" cy="603114"/>
          </a:xfrm>
          <a:prstGeom prst="rect">
            <a:avLst/>
          </a:prstGeom>
        </p:spPr>
        <p:txBody>
          <a:bodyPr wrap="none">
            <a:spAutoFit/>
          </a:bodyPr>
          <a:lstStyle/>
          <a:p>
            <a:pPr algn="just">
              <a:lnSpc>
                <a:spcPts val="4500"/>
              </a:lnSpc>
              <a:spcAft>
                <a:spcPts val="0"/>
              </a:spcAft>
            </a:pPr>
            <a:r>
              <a:rPr lang="zh-CN" altLang="zh-CN" sz="2600" kern="100" dirty="0">
                <a:solidFill>
                  <a:schemeClr val="accent6">
                    <a:lumMod val="75000"/>
                  </a:schemeClr>
                </a:solidFill>
                <a:latin typeface="Times New Roman"/>
                <a:ea typeface="华文细黑"/>
                <a:cs typeface="Times New Roman"/>
              </a:rPr>
              <a:t>求学的人</a:t>
            </a:r>
          </a:p>
        </p:txBody>
      </p:sp>
      <p:sp>
        <p:nvSpPr>
          <p:cNvPr id="12" name="矩形 11"/>
          <p:cNvSpPr/>
          <p:nvPr/>
        </p:nvSpPr>
        <p:spPr>
          <a:xfrm>
            <a:off x="1138476" y="3602722"/>
            <a:ext cx="3852337" cy="603114"/>
          </a:xfrm>
          <a:prstGeom prst="rect">
            <a:avLst/>
          </a:prstGeom>
        </p:spPr>
        <p:txBody>
          <a:bodyPr wrap="none">
            <a:spAutoFit/>
          </a:bodyPr>
          <a:lstStyle/>
          <a:p>
            <a:pPr algn="just">
              <a:lnSpc>
                <a:spcPts val="4500"/>
              </a:lnSpc>
              <a:spcAft>
                <a:spcPts val="0"/>
              </a:spcAft>
            </a:pPr>
            <a:r>
              <a:rPr lang="zh-CN" altLang="zh-CN" sz="2600" kern="100" dirty="0">
                <a:solidFill>
                  <a:schemeClr val="accent6">
                    <a:lumMod val="75000"/>
                  </a:schemeClr>
                </a:solidFill>
                <a:latin typeface="Times New Roman"/>
                <a:ea typeface="华文细黑"/>
                <a:cs typeface="Times New Roman"/>
              </a:rPr>
              <a:t>在学术上有一定成就的人</a:t>
            </a:r>
          </a:p>
        </p:txBody>
      </p:sp>
      <p:sp>
        <p:nvSpPr>
          <p:cNvPr id="13" name="矩形 12"/>
          <p:cNvSpPr/>
          <p:nvPr/>
        </p:nvSpPr>
        <p:spPr>
          <a:xfrm>
            <a:off x="2499008" y="4190596"/>
            <a:ext cx="1518364" cy="603114"/>
          </a:xfrm>
          <a:prstGeom prst="rect">
            <a:avLst/>
          </a:prstGeom>
        </p:spPr>
        <p:txBody>
          <a:bodyPr wrap="none">
            <a:spAutoFit/>
          </a:bodyPr>
          <a:lstStyle/>
          <a:p>
            <a:pPr algn="just">
              <a:lnSpc>
                <a:spcPts val="4500"/>
              </a:lnSpc>
              <a:spcAft>
                <a:spcPts val="0"/>
              </a:spcAft>
            </a:pPr>
            <a:r>
              <a:rPr lang="zh-CN" altLang="zh-CN" sz="2600" kern="100" dirty="0">
                <a:solidFill>
                  <a:schemeClr val="accent6">
                    <a:lumMod val="75000"/>
                  </a:schemeClr>
                </a:solidFill>
                <a:latin typeface="Times New Roman"/>
                <a:ea typeface="华文细黑"/>
                <a:cs typeface="Times New Roman"/>
              </a:rPr>
              <a:t>词义缩小</a:t>
            </a:r>
          </a:p>
        </p:txBody>
      </p:sp>
    </p:spTree>
    <p:extLst>
      <p:ext uri="{BB962C8B-B14F-4D97-AF65-F5344CB8AC3E}">
        <p14:creationId xmlns:p14="http://schemas.microsoft.com/office/powerpoint/2010/main" val="2888642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horizontal)">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linds(horizontal)">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0133" y="223257"/>
            <a:ext cx="8769291" cy="4708981"/>
          </a:xfrm>
          <a:prstGeom prst="rect">
            <a:avLst/>
          </a:prstGeom>
          <a:noFill/>
        </p:spPr>
        <p:txBody>
          <a:bodyPr wrap="square" rtlCol="0">
            <a:spAutoFit/>
          </a:bodyPr>
          <a:lstStyle/>
          <a:p>
            <a:pPr algn="just">
              <a:lnSpc>
                <a:spcPts val="4500"/>
              </a:lnSpc>
              <a:spcAft>
                <a:spcPts val="0"/>
              </a:spcAft>
            </a:pP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行李之往来，共其乏困</a:t>
            </a:r>
            <a:endParaRPr lang="zh-CN" altLang="zh-CN" sz="1050" kern="100" dirty="0">
              <a:latin typeface="宋体"/>
              <a:cs typeface="Courier New"/>
            </a:endParaRPr>
          </a:p>
          <a:p>
            <a:pPr algn="just">
              <a:lnSpc>
                <a:spcPts val="4500"/>
              </a:lnSpc>
              <a:spcAft>
                <a:spcPts val="0"/>
              </a:spcAft>
            </a:pPr>
            <a:r>
              <a:rPr lang="zh-CN" altLang="zh-CN" sz="2600" kern="100" dirty="0">
                <a:latin typeface="Times New Roman"/>
                <a:ea typeface="华文细黑"/>
                <a:cs typeface="Times New Roman"/>
              </a:rPr>
              <a:t>古义</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endParaRPr lang="zh-CN" altLang="zh-CN" sz="1050" u="sng" kern="100" dirty="0">
              <a:latin typeface="宋体"/>
              <a:cs typeface="Courier New"/>
            </a:endParaRPr>
          </a:p>
          <a:p>
            <a:pPr algn="just">
              <a:lnSpc>
                <a:spcPts val="4500"/>
              </a:lnSpc>
              <a:spcAft>
                <a:spcPts val="0"/>
              </a:spcAft>
            </a:pPr>
            <a:r>
              <a:rPr lang="zh-CN" altLang="zh-CN" sz="2600" kern="100" dirty="0">
                <a:latin typeface="Times New Roman"/>
                <a:ea typeface="华文细黑"/>
                <a:cs typeface="Times New Roman"/>
              </a:rPr>
              <a:t>今义</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endParaRPr lang="zh-CN" altLang="zh-CN" sz="1050" u="sng" kern="100" dirty="0">
              <a:latin typeface="宋体"/>
              <a:cs typeface="Courier New"/>
            </a:endParaRPr>
          </a:p>
          <a:p>
            <a:pPr algn="just">
              <a:lnSpc>
                <a:spcPts val="4500"/>
              </a:lnSpc>
              <a:spcAft>
                <a:spcPts val="0"/>
              </a:spcAft>
            </a:pPr>
            <a:r>
              <a:rPr lang="zh-CN" altLang="zh-CN" sz="2600" kern="100" dirty="0">
                <a:latin typeface="Times New Roman"/>
                <a:ea typeface="华文细黑"/>
                <a:cs typeface="Times New Roman"/>
              </a:rPr>
              <a:t>词义变化特点</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endParaRPr lang="zh-CN" altLang="zh-CN" sz="1050" u="sng" kern="100" dirty="0">
              <a:latin typeface="宋体"/>
              <a:cs typeface="Courier New"/>
            </a:endParaRPr>
          </a:p>
          <a:p>
            <a:pPr algn="just">
              <a:lnSpc>
                <a:spcPts val="4500"/>
              </a:lnSpc>
              <a:spcAft>
                <a:spcPts val="0"/>
              </a:spcAft>
            </a:pPr>
            <a:r>
              <a:rPr lang="en-US" altLang="zh-CN" sz="2600" kern="100" dirty="0">
                <a:latin typeface="Times New Roman"/>
                <a:ea typeface="华文细黑"/>
                <a:cs typeface="Courier New"/>
              </a:rPr>
              <a:t>(5)</a:t>
            </a:r>
            <a:r>
              <a:rPr lang="zh-CN" altLang="zh-CN" sz="2600" kern="100" dirty="0">
                <a:latin typeface="Times New Roman"/>
                <a:ea typeface="华文细黑"/>
                <a:cs typeface="Times New Roman"/>
              </a:rPr>
              <a:t>今闻购将军之首，金千斤，邑万家，将奈何？</a:t>
            </a:r>
            <a:endParaRPr lang="zh-CN" altLang="zh-CN" sz="1050" kern="100" dirty="0">
              <a:latin typeface="宋体"/>
              <a:cs typeface="Courier New"/>
            </a:endParaRPr>
          </a:p>
          <a:p>
            <a:pPr algn="just">
              <a:lnSpc>
                <a:spcPts val="4500"/>
              </a:lnSpc>
              <a:spcAft>
                <a:spcPts val="0"/>
              </a:spcAft>
            </a:pPr>
            <a:r>
              <a:rPr lang="zh-CN" altLang="zh-CN" sz="2600" kern="100" dirty="0">
                <a:latin typeface="Times New Roman"/>
                <a:ea typeface="华文细黑"/>
                <a:cs typeface="Times New Roman"/>
              </a:rPr>
              <a:t>古义</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endParaRPr lang="zh-CN" altLang="zh-CN" sz="1050" u="sng" kern="100" dirty="0">
              <a:latin typeface="宋体"/>
              <a:cs typeface="Courier New"/>
            </a:endParaRPr>
          </a:p>
          <a:p>
            <a:pPr algn="just">
              <a:lnSpc>
                <a:spcPts val="4500"/>
              </a:lnSpc>
              <a:spcAft>
                <a:spcPts val="0"/>
              </a:spcAft>
            </a:pPr>
            <a:r>
              <a:rPr lang="zh-CN" altLang="zh-CN" sz="2600" kern="100" dirty="0">
                <a:latin typeface="Times New Roman"/>
                <a:ea typeface="华文细黑"/>
                <a:cs typeface="Times New Roman"/>
              </a:rPr>
              <a:t>今义</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endParaRPr lang="zh-CN" altLang="zh-CN" sz="1050" u="sng" kern="100" dirty="0">
              <a:latin typeface="宋体"/>
              <a:cs typeface="Courier New"/>
            </a:endParaRPr>
          </a:p>
          <a:p>
            <a:pPr algn="just">
              <a:lnSpc>
                <a:spcPts val="4500"/>
              </a:lnSpc>
              <a:spcAft>
                <a:spcPts val="0"/>
              </a:spcAft>
            </a:pPr>
            <a:r>
              <a:rPr lang="zh-CN" altLang="zh-CN" sz="2600" kern="100" dirty="0">
                <a:latin typeface="Times New Roman"/>
                <a:ea typeface="华文细黑"/>
                <a:cs typeface="Times New Roman"/>
              </a:rPr>
              <a:t>词义变化特点</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endParaRPr lang="zh-CN" altLang="zh-CN" sz="1050" u="sng" kern="100" dirty="0">
              <a:latin typeface="宋体"/>
              <a:cs typeface="Courier New"/>
            </a:endParaRPr>
          </a:p>
        </p:txBody>
      </p:sp>
      <p:sp>
        <p:nvSpPr>
          <p:cNvPr id="14" name="矩形 13"/>
          <p:cNvSpPr/>
          <p:nvPr/>
        </p:nvSpPr>
        <p:spPr>
          <a:xfrm>
            <a:off x="665805" y="460658"/>
            <a:ext cx="601447" cy="492443"/>
          </a:xfrm>
          <a:prstGeom prst="rect">
            <a:avLst/>
          </a:prstGeom>
        </p:spPr>
        <p:txBody>
          <a:bodyPr wrap="none">
            <a:spAutoFit/>
          </a:bodyPr>
          <a:lstStyle/>
          <a:p>
            <a:r>
              <a:rPr lang="en-US" altLang="zh-CN" sz="2600" kern="100" dirty="0" smtClean="0">
                <a:solidFill>
                  <a:prstClr val="black"/>
                </a:solidFill>
                <a:latin typeface="Times New Roman"/>
                <a:ea typeface="微软雅黑"/>
                <a:cs typeface="Courier New"/>
              </a:rPr>
              <a:t>.</a:t>
            </a:r>
            <a:r>
              <a:rPr lang="en-US" altLang="zh-CN" sz="2600" kern="100" dirty="0">
                <a:solidFill>
                  <a:prstClr val="black"/>
                </a:solidFill>
                <a:latin typeface="Times New Roman"/>
                <a:ea typeface="微软雅黑"/>
                <a:cs typeface="Courier New"/>
              </a:rPr>
              <a:t> </a:t>
            </a:r>
            <a:r>
              <a:rPr lang="en-US" altLang="zh-CN" sz="2600" kern="100" dirty="0" smtClean="0">
                <a:solidFill>
                  <a:prstClr val="black"/>
                </a:solidFill>
                <a:latin typeface="Times New Roman"/>
                <a:ea typeface="微软雅黑"/>
                <a:cs typeface="Courier New"/>
              </a:rPr>
              <a:t>  .</a:t>
            </a:r>
            <a:endParaRPr lang="zh-CN" altLang="en-US" sz="2600" dirty="0"/>
          </a:p>
        </p:txBody>
      </p:sp>
      <p:sp>
        <p:nvSpPr>
          <p:cNvPr id="15" name="矩形 14"/>
          <p:cNvSpPr/>
          <p:nvPr/>
        </p:nvSpPr>
        <p:spPr>
          <a:xfrm>
            <a:off x="1331640" y="2746246"/>
            <a:ext cx="268022" cy="492443"/>
          </a:xfrm>
          <a:prstGeom prst="rect">
            <a:avLst/>
          </a:prstGeom>
        </p:spPr>
        <p:txBody>
          <a:bodyPr wrap="none">
            <a:spAutoFit/>
          </a:bodyPr>
          <a:lstStyle/>
          <a:p>
            <a:r>
              <a:rPr lang="en-US" altLang="zh-CN" sz="2600" kern="100" smtClean="0">
                <a:solidFill>
                  <a:prstClr val="black"/>
                </a:solidFill>
                <a:latin typeface="Times New Roman"/>
                <a:ea typeface="微软雅黑"/>
                <a:cs typeface="Courier New"/>
              </a:rPr>
              <a:t>.</a:t>
            </a:r>
            <a:endParaRPr lang="zh-CN" altLang="en-US" sz="2600" dirty="0"/>
          </a:p>
        </p:txBody>
      </p:sp>
      <p:sp>
        <p:nvSpPr>
          <p:cNvPr id="2" name="矩形 1"/>
          <p:cNvSpPr/>
          <p:nvPr/>
        </p:nvSpPr>
        <p:spPr>
          <a:xfrm>
            <a:off x="1325444" y="756310"/>
            <a:ext cx="1518364" cy="603114"/>
          </a:xfrm>
          <a:prstGeom prst="rect">
            <a:avLst/>
          </a:prstGeom>
        </p:spPr>
        <p:txBody>
          <a:bodyPr wrap="none">
            <a:spAutoFit/>
          </a:bodyPr>
          <a:lstStyle/>
          <a:p>
            <a:pPr algn="just">
              <a:lnSpc>
                <a:spcPts val="4500"/>
              </a:lnSpc>
              <a:spcAft>
                <a:spcPts val="0"/>
              </a:spcAft>
            </a:pPr>
            <a:r>
              <a:rPr lang="zh-CN" altLang="zh-CN" sz="2600" kern="100" dirty="0">
                <a:solidFill>
                  <a:schemeClr val="accent6">
                    <a:lumMod val="75000"/>
                  </a:schemeClr>
                </a:solidFill>
                <a:latin typeface="Times New Roman"/>
                <a:ea typeface="华文细黑"/>
                <a:cs typeface="Times New Roman"/>
              </a:rPr>
              <a:t>外交使者</a:t>
            </a:r>
          </a:p>
        </p:txBody>
      </p:sp>
      <p:sp>
        <p:nvSpPr>
          <p:cNvPr id="3" name="矩形 2"/>
          <p:cNvSpPr/>
          <p:nvPr/>
        </p:nvSpPr>
        <p:spPr>
          <a:xfrm>
            <a:off x="1153716" y="1312944"/>
            <a:ext cx="3852337" cy="603114"/>
          </a:xfrm>
          <a:prstGeom prst="rect">
            <a:avLst/>
          </a:prstGeom>
        </p:spPr>
        <p:txBody>
          <a:bodyPr wrap="none">
            <a:spAutoFit/>
          </a:bodyPr>
          <a:lstStyle/>
          <a:p>
            <a:pPr algn="just">
              <a:lnSpc>
                <a:spcPts val="4500"/>
              </a:lnSpc>
              <a:spcAft>
                <a:spcPts val="0"/>
              </a:spcAft>
            </a:pPr>
            <a:r>
              <a:rPr lang="zh-CN" altLang="zh-CN" sz="2600" kern="100" dirty="0">
                <a:solidFill>
                  <a:schemeClr val="accent6">
                    <a:lumMod val="75000"/>
                  </a:schemeClr>
                </a:solidFill>
                <a:latin typeface="Times New Roman"/>
                <a:ea typeface="华文细黑"/>
                <a:cs typeface="Times New Roman"/>
              </a:rPr>
              <a:t>出门所带的包裹、箱子等</a:t>
            </a:r>
          </a:p>
        </p:txBody>
      </p:sp>
      <p:sp>
        <p:nvSpPr>
          <p:cNvPr id="5" name="矩形 4"/>
          <p:cNvSpPr/>
          <p:nvPr/>
        </p:nvSpPr>
        <p:spPr>
          <a:xfrm>
            <a:off x="2491388" y="1900818"/>
            <a:ext cx="1518364" cy="603114"/>
          </a:xfrm>
          <a:prstGeom prst="rect">
            <a:avLst/>
          </a:prstGeom>
        </p:spPr>
        <p:txBody>
          <a:bodyPr wrap="none">
            <a:spAutoFit/>
          </a:bodyPr>
          <a:lstStyle/>
          <a:p>
            <a:pPr algn="just">
              <a:lnSpc>
                <a:spcPts val="4500"/>
              </a:lnSpc>
              <a:spcAft>
                <a:spcPts val="0"/>
              </a:spcAft>
            </a:pPr>
            <a:r>
              <a:rPr lang="zh-CN" altLang="zh-CN" sz="2600" kern="100" dirty="0">
                <a:solidFill>
                  <a:schemeClr val="accent6">
                    <a:lumMod val="75000"/>
                  </a:schemeClr>
                </a:solidFill>
                <a:latin typeface="Times New Roman"/>
                <a:ea typeface="华文细黑"/>
                <a:cs typeface="Times New Roman"/>
              </a:rPr>
              <a:t>词义转移</a:t>
            </a:r>
          </a:p>
        </p:txBody>
      </p:sp>
      <p:sp>
        <p:nvSpPr>
          <p:cNvPr id="16" name="矩形 15"/>
          <p:cNvSpPr/>
          <p:nvPr/>
        </p:nvSpPr>
        <p:spPr>
          <a:xfrm>
            <a:off x="1283916" y="3025896"/>
            <a:ext cx="1518364" cy="603114"/>
          </a:xfrm>
          <a:prstGeom prst="rect">
            <a:avLst/>
          </a:prstGeom>
        </p:spPr>
        <p:txBody>
          <a:bodyPr wrap="none">
            <a:spAutoFit/>
          </a:bodyPr>
          <a:lstStyle/>
          <a:p>
            <a:pPr algn="just">
              <a:lnSpc>
                <a:spcPts val="4500"/>
              </a:lnSpc>
              <a:spcAft>
                <a:spcPts val="0"/>
              </a:spcAft>
            </a:pPr>
            <a:r>
              <a:rPr lang="zh-CN" altLang="zh-CN" sz="2600" kern="100" dirty="0">
                <a:solidFill>
                  <a:schemeClr val="accent6">
                    <a:lumMod val="75000"/>
                  </a:schemeClr>
                </a:solidFill>
                <a:latin typeface="Times New Roman"/>
                <a:ea typeface="华文细黑"/>
                <a:cs typeface="Times New Roman"/>
              </a:rPr>
              <a:t>重金收买</a:t>
            </a:r>
          </a:p>
        </p:txBody>
      </p:sp>
      <p:sp>
        <p:nvSpPr>
          <p:cNvPr id="17" name="矩形 16"/>
          <p:cNvSpPr/>
          <p:nvPr/>
        </p:nvSpPr>
        <p:spPr>
          <a:xfrm>
            <a:off x="1272213" y="3613770"/>
            <a:ext cx="851515" cy="603114"/>
          </a:xfrm>
          <a:prstGeom prst="rect">
            <a:avLst/>
          </a:prstGeom>
        </p:spPr>
        <p:txBody>
          <a:bodyPr wrap="none">
            <a:spAutoFit/>
          </a:bodyPr>
          <a:lstStyle/>
          <a:p>
            <a:pPr algn="just">
              <a:lnSpc>
                <a:spcPts val="4500"/>
              </a:lnSpc>
              <a:spcAft>
                <a:spcPts val="0"/>
              </a:spcAft>
            </a:pPr>
            <a:r>
              <a:rPr lang="zh-CN" altLang="zh-CN" sz="2600" kern="100" dirty="0">
                <a:solidFill>
                  <a:schemeClr val="accent6">
                    <a:lumMod val="75000"/>
                  </a:schemeClr>
                </a:solidFill>
                <a:latin typeface="Times New Roman"/>
                <a:ea typeface="华文细黑"/>
                <a:cs typeface="Times New Roman"/>
              </a:rPr>
              <a:t>购买</a:t>
            </a:r>
          </a:p>
        </p:txBody>
      </p:sp>
      <p:sp>
        <p:nvSpPr>
          <p:cNvPr id="18" name="矩形 17"/>
          <p:cNvSpPr/>
          <p:nvPr/>
        </p:nvSpPr>
        <p:spPr>
          <a:xfrm>
            <a:off x="2413184" y="4185644"/>
            <a:ext cx="1518364" cy="603114"/>
          </a:xfrm>
          <a:prstGeom prst="rect">
            <a:avLst/>
          </a:prstGeom>
        </p:spPr>
        <p:txBody>
          <a:bodyPr wrap="none">
            <a:spAutoFit/>
          </a:bodyPr>
          <a:lstStyle/>
          <a:p>
            <a:pPr algn="just">
              <a:lnSpc>
                <a:spcPts val="4500"/>
              </a:lnSpc>
              <a:spcAft>
                <a:spcPts val="0"/>
              </a:spcAft>
            </a:pPr>
            <a:r>
              <a:rPr lang="zh-CN" altLang="zh-CN" sz="2600" kern="100" dirty="0">
                <a:solidFill>
                  <a:schemeClr val="accent6">
                    <a:lumMod val="75000"/>
                  </a:schemeClr>
                </a:solidFill>
                <a:latin typeface="Times New Roman"/>
                <a:ea typeface="华文细黑"/>
                <a:cs typeface="Times New Roman"/>
              </a:rPr>
              <a:t>词义弱化</a:t>
            </a:r>
          </a:p>
        </p:txBody>
      </p:sp>
    </p:spTree>
    <p:extLst>
      <p:ext uri="{BB962C8B-B14F-4D97-AF65-F5344CB8AC3E}">
        <p14:creationId xmlns:p14="http://schemas.microsoft.com/office/powerpoint/2010/main" val="1687894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linds(horizontal)">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linds(horizontal)">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blinds(horizontal)">
                                      <p:cBhvr>
                                        <p:cTn id="3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16" grpId="0"/>
      <p:bldP spid="17" grpId="0"/>
      <p:bldP spid="1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0133" y="223257"/>
            <a:ext cx="8769291" cy="4708981"/>
          </a:xfrm>
          <a:prstGeom prst="rect">
            <a:avLst/>
          </a:prstGeom>
          <a:noFill/>
        </p:spPr>
        <p:txBody>
          <a:bodyPr wrap="square" rtlCol="0">
            <a:spAutoFit/>
          </a:bodyPr>
          <a:lstStyle/>
          <a:p>
            <a:pPr algn="just">
              <a:lnSpc>
                <a:spcPts val="4500"/>
              </a:lnSpc>
              <a:spcAft>
                <a:spcPts val="0"/>
              </a:spcAft>
            </a:pPr>
            <a:r>
              <a:rPr lang="en-US" altLang="zh-CN" sz="2600" kern="100" dirty="0">
                <a:latin typeface="Times New Roman"/>
                <a:ea typeface="华文细黑"/>
                <a:cs typeface="Courier New"/>
              </a:rPr>
              <a:t>(6)</a:t>
            </a:r>
            <a:r>
              <a:rPr lang="zh-CN" altLang="zh-CN" sz="2600" kern="100" dirty="0">
                <a:latin typeface="Times New Roman"/>
                <a:ea typeface="华文细黑"/>
                <a:cs typeface="Times New Roman"/>
              </a:rPr>
              <a:t>秋天漠漠向昏黑</a:t>
            </a:r>
            <a:endParaRPr lang="zh-CN" altLang="zh-CN" sz="1050" kern="100" dirty="0">
              <a:latin typeface="宋体"/>
              <a:cs typeface="Courier New"/>
            </a:endParaRPr>
          </a:p>
          <a:p>
            <a:pPr algn="just">
              <a:lnSpc>
                <a:spcPts val="4500"/>
              </a:lnSpc>
              <a:spcAft>
                <a:spcPts val="0"/>
              </a:spcAft>
            </a:pPr>
            <a:r>
              <a:rPr lang="zh-CN" altLang="zh-CN" sz="2600" kern="100" dirty="0">
                <a:latin typeface="Times New Roman"/>
                <a:ea typeface="华文细黑"/>
                <a:cs typeface="Times New Roman"/>
              </a:rPr>
              <a:t>古义</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endParaRPr lang="zh-CN" altLang="zh-CN" sz="1050" u="sng" kern="100" dirty="0">
              <a:latin typeface="宋体"/>
              <a:cs typeface="Courier New"/>
            </a:endParaRPr>
          </a:p>
          <a:p>
            <a:pPr algn="just">
              <a:lnSpc>
                <a:spcPts val="4500"/>
              </a:lnSpc>
              <a:spcAft>
                <a:spcPts val="0"/>
              </a:spcAft>
            </a:pPr>
            <a:r>
              <a:rPr lang="zh-CN" altLang="zh-CN" sz="2600" kern="100" dirty="0">
                <a:latin typeface="Times New Roman"/>
                <a:ea typeface="华文细黑"/>
                <a:cs typeface="Times New Roman"/>
              </a:rPr>
              <a:t>今义</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endParaRPr lang="zh-CN" altLang="zh-CN" sz="1050" u="sng" kern="100" dirty="0">
              <a:latin typeface="宋体"/>
              <a:cs typeface="Courier New"/>
            </a:endParaRPr>
          </a:p>
          <a:p>
            <a:pPr algn="just">
              <a:lnSpc>
                <a:spcPts val="4500"/>
              </a:lnSpc>
              <a:spcAft>
                <a:spcPts val="0"/>
              </a:spcAft>
            </a:pPr>
            <a:r>
              <a:rPr lang="zh-CN" altLang="zh-CN" sz="2600" kern="100" dirty="0">
                <a:latin typeface="Times New Roman"/>
                <a:ea typeface="华文细黑"/>
                <a:cs typeface="Times New Roman"/>
              </a:rPr>
              <a:t>词义变化特点</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endParaRPr lang="zh-CN" altLang="zh-CN" sz="1050" u="sng" kern="100" dirty="0">
              <a:latin typeface="宋体"/>
              <a:cs typeface="Courier New"/>
            </a:endParaRPr>
          </a:p>
          <a:p>
            <a:pPr algn="just">
              <a:lnSpc>
                <a:spcPts val="4500"/>
              </a:lnSpc>
              <a:spcAft>
                <a:spcPts val="0"/>
              </a:spcAft>
            </a:pPr>
            <a:r>
              <a:rPr lang="en-US" altLang="zh-CN" sz="2600" kern="100" dirty="0">
                <a:latin typeface="Times New Roman"/>
                <a:ea typeface="华文细黑"/>
                <a:cs typeface="Courier New"/>
              </a:rPr>
              <a:t>(7)</a:t>
            </a:r>
            <a:r>
              <a:rPr lang="zh-CN" altLang="zh-CN" sz="2600" kern="100" dirty="0">
                <a:latin typeface="Times New Roman"/>
                <a:ea typeface="华文细黑"/>
                <a:cs typeface="Times New Roman"/>
              </a:rPr>
              <a:t>颜色不少变</a:t>
            </a:r>
            <a:endParaRPr lang="zh-CN" altLang="zh-CN" sz="1050" kern="100" dirty="0">
              <a:latin typeface="宋体"/>
              <a:cs typeface="Courier New"/>
            </a:endParaRPr>
          </a:p>
          <a:p>
            <a:pPr algn="just">
              <a:lnSpc>
                <a:spcPts val="4500"/>
              </a:lnSpc>
              <a:spcAft>
                <a:spcPts val="0"/>
              </a:spcAft>
            </a:pPr>
            <a:r>
              <a:rPr lang="zh-CN" altLang="zh-CN" sz="2600" kern="100" dirty="0">
                <a:latin typeface="Times New Roman"/>
                <a:ea typeface="华文细黑"/>
                <a:cs typeface="Times New Roman"/>
              </a:rPr>
              <a:t>古义</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endParaRPr lang="zh-CN" altLang="zh-CN" sz="1050" u="sng" kern="100" dirty="0">
              <a:latin typeface="宋体"/>
              <a:cs typeface="Courier New"/>
            </a:endParaRPr>
          </a:p>
          <a:p>
            <a:pPr algn="just">
              <a:lnSpc>
                <a:spcPts val="4500"/>
              </a:lnSpc>
              <a:spcAft>
                <a:spcPts val="0"/>
              </a:spcAft>
            </a:pPr>
            <a:r>
              <a:rPr lang="zh-CN" altLang="zh-CN" sz="2600" kern="100" dirty="0">
                <a:latin typeface="Times New Roman"/>
                <a:ea typeface="华文细黑"/>
                <a:cs typeface="Times New Roman"/>
              </a:rPr>
              <a:t>今义</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endParaRPr lang="zh-CN" altLang="zh-CN" sz="1050" u="sng" kern="100" dirty="0">
              <a:latin typeface="宋体"/>
              <a:cs typeface="Courier New"/>
            </a:endParaRPr>
          </a:p>
          <a:p>
            <a:pPr algn="just">
              <a:lnSpc>
                <a:spcPts val="4500"/>
              </a:lnSpc>
              <a:spcAft>
                <a:spcPts val="0"/>
              </a:spcAft>
            </a:pPr>
            <a:r>
              <a:rPr lang="zh-CN" altLang="zh-CN" sz="2600" kern="100" dirty="0">
                <a:latin typeface="Times New Roman"/>
                <a:ea typeface="华文细黑"/>
                <a:cs typeface="Times New Roman"/>
              </a:rPr>
              <a:t>词义变化特点</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endParaRPr lang="zh-CN" altLang="zh-CN" sz="1050" u="sng" kern="100" dirty="0">
              <a:latin typeface="宋体"/>
              <a:cs typeface="Courier New"/>
            </a:endParaRPr>
          </a:p>
        </p:txBody>
      </p:sp>
      <p:sp>
        <p:nvSpPr>
          <p:cNvPr id="11" name="矩形 10"/>
          <p:cNvSpPr/>
          <p:nvPr/>
        </p:nvSpPr>
        <p:spPr>
          <a:xfrm>
            <a:off x="673425" y="475898"/>
            <a:ext cx="601447" cy="492443"/>
          </a:xfrm>
          <a:prstGeom prst="rect">
            <a:avLst/>
          </a:prstGeom>
        </p:spPr>
        <p:txBody>
          <a:bodyPr wrap="none">
            <a:spAutoFit/>
          </a:bodyPr>
          <a:lstStyle/>
          <a:p>
            <a:r>
              <a:rPr lang="en-US" altLang="zh-CN" sz="2600" kern="100" dirty="0" smtClean="0">
                <a:solidFill>
                  <a:prstClr val="black"/>
                </a:solidFill>
                <a:latin typeface="Times New Roman"/>
                <a:ea typeface="微软雅黑"/>
                <a:cs typeface="Courier New"/>
              </a:rPr>
              <a:t>.</a:t>
            </a:r>
            <a:r>
              <a:rPr lang="en-US" altLang="zh-CN" sz="2600" kern="100" dirty="0">
                <a:solidFill>
                  <a:prstClr val="black"/>
                </a:solidFill>
                <a:latin typeface="Times New Roman"/>
                <a:ea typeface="微软雅黑"/>
                <a:cs typeface="Courier New"/>
              </a:rPr>
              <a:t> </a:t>
            </a:r>
            <a:r>
              <a:rPr lang="en-US" altLang="zh-CN" sz="2600" kern="100" dirty="0" smtClean="0">
                <a:solidFill>
                  <a:prstClr val="black"/>
                </a:solidFill>
                <a:latin typeface="Times New Roman"/>
                <a:ea typeface="微软雅黑"/>
                <a:cs typeface="Courier New"/>
              </a:rPr>
              <a:t>  .</a:t>
            </a:r>
            <a:endParaRPr lang="zh-CN" altLang="en-US" sz="2600" dirty="0"/>
          </a:p>
        </p:txBody>
      </p:sp>
      <p:sp>
        <p:nvSpPr>
          <p:cNvPr id="12" name="矩形 11"/>
          <p:cNvSpPr/>
          <p:nvPr/>
        </p:nvSpPr>
        <p:spPr>
          <a:xfrm>
            <a:off x="673425" y="2753866"/>
            <a:ext cx="601447" cy="492443"/>
          </a:xfrm>
          <a:prstGeom prst="rect">
            <a:avLst/>
          </a:prstGeom>
        </p:spPr>
        <p:txBody>
          <a:bodyPr wrap="none">
            <a:spAutoFit/>
          </a:bodyPr>
          <a:lstStyle/>
          <a:p>
            <a:r>
              <a:rPr lang="en-US" altLang="zh-CN" sz="2600" kern="100" dirty="0" smtClean="0">
                <a:solidFill>
                  <a:prstClr val="black"/>
                </a:solidFill>
                <a:latin typeface="Times New Roman"/>
                <a:ea typeface="微软雅黑"/>
                <a:cs typeface="Courier New"/>
              </a:rPr>
              <a:t>.</a:t>
            </a:r>
            <a:r>
              <a:rPr lang="en-US" altLang="zh-CN" sz="2600" kern="100" dirty="0">
                <a:solidFill>
                  <a:prstClr val="black"/>
                </a:solidFill>
                <a:latin typeface="Times New Roman"/>
                <a:ea typeface="微软雅黑"/>
                <a:cs typeface="Courier New"/>
              </a:rPr>
              <a:t> </a:t>
            </a:r>
            <a:r>
              <a:rPr lang="en-US" altLang="zh-CN" sz="2600" kern="100" dirty="0" smtClean="0">
                <a:solidFill>
                  <a:prstClr val="black"/>
                </a:solidFill>
                <a:latin typeface="Times New Roman"/>
                <a:ea typeface="微软雅黑"/>
                <a:cs typeface="Courier New"/>
              </a:rPr>
              <a:t>  .</a:t>
            </a:r>
            <a:endParaRPr lang="zh-CN" altLang="en-US" sz="2600" dirty="0"/>
          </a:p>
        </p:txBody>
      </p:sp>
      <p:sp>
        <p:nvSpPr>
          <p:cNvPr id="6" name="矩形 5"/>
          <p:cNvSpPr/>
          <p:nvPr/>
        </p:nvSpPr>
        <p:spPr>
          <a:xfrm>
            <a:off x="1236772" y="749362"/>
            <a:ext cx="1851789" cy="603114"/>
          </a:xfrm>
          <a:prstGeom prst="rect">
            <a:avLst/>
          </a:prstGeom>
        </p:spPr>
        <p:txBody>
          <a:bodyPr wrap="none">
            <a:spAutoFit/>
          </a:bodyPr>
          <a:lstStyle/>
          <a:p>
            <a:pPr algn="just">
              <a:lnSpc>
                <a:spcPts val="4500"/>
              </a:lnSpc>
              <a:spcAft>
                <a:spcPts val="0"/>
              </a:spcAft>
            </a:pPr>
            <a:r>
              <a:rPr lang="zh-CN" altLang="zh-CN" sz="2600" kern="100" dirty="0">
                <a:solidFill>
                  <a:schemeClr val="accent6">
                    <a:lumMod val="75000"/>
                  </a:schemeClr>
                </a:solidFill>
                <a:latin typeface="Times New Roman"/>
                <a:ea typeface="华文细黑"/>
                <a:cs typeface="Times New Roman"/>
              </a:rPr>
              <a:t>秋日的天空</a:t>
            </a:r>
          </a:p>
        </p:txBody>
      </p:sp>
      <p:sp>
        <p:nvSpPr>
          <p:cNvPr id="7" name="矩形 6"/>
          <p:cNvSpPr/>
          <p:nvPr/>
        </p:nvSpPr>
        <p:spPr>
          <a:xfrm>
            <a:off x="1239436" y="1326379"/>
            <a:ext cx="851515" cy="603114"/>
          </a:xfrm>
          <a:prstGeom prst="rect">
            <a:avLst/>
          </a:prstGeom>
        </p:spPr>
        <p:txBody>
          <a:bodyPr wrap="none">
            <a:spAutoFit/>
          </a:bodyPr>
          <a:lstStyle/>
          <a:p>
            <a:pPr algn="just">
              <a:lnSpc>
                <a:spcPts val="4500"/>
              </a:lnSpc>
              <a:spcAft>
                <a:spcPts val="0"/>
              </a:spcAft>
            </a:pPr>
            <a:r>
              <a:rPr lang="zh-CN" altLang="zh-CN" sz="2600" kern="100" dirty="0">
                <a:solidFill>
                  <a:schemeClr val="accent6">
                    <a:lumMod val="75000"/>
                  </a:schemeClr>
                </a:solidFill>
                <a:latin typeface="Times New Roman"/>
                <a:ea typeface="华文细黑"/>
                <a:cs typeface="Times New Roman"/>
              </a:rPr>
              <a:t>秋季</a:t>
            </a:r>
          </a:p>
        </p:txBody>
      </p:sp>
      <p:sp>
        <p:nvSpPr>
          <p:cNvPr id="8" name="矩形 7"/>
          <p:cNvSpPr/>
          <p:nvPr/>
        </p:nvSpPr>
        <p:spPr>
          <a:xfrm>
            <a:off x="2485192" y="1899013"/>
            <a:ext cx="1518364" cy="603114"/>
          </a:xfrm>
          <a:prstGeom prst="rect">
            <a:avLst/>
          </a:prstGeom>
        </p:spPr>
        <p:txBody>
          <a:bodyPr wrap="none">
            <a:spAutoFit/>
          </a:bodyPr>
          <a:lstStyle/>
          <a:p>
            <a:pPr algn="just">
              <a:lnSpc>
                <a:spcPts val="4500"/>
              </a:lnSpc>
              <a:spcAft>
                <a:spcPts val="0"/>
              </a:spcAft>
            </a:pPr>
            <a:r>
              <a:rPr lang="zh-CN" altLang="zh-CN" sz="2600" kern="100" dirty="0">
                <a:solidFill>
                  <a:schemeClr val="accent6">
                    <a:lumMod val="75000"/>
                  </a:schemeClr>
                </a:solidFill>
                <a:latin typeface="Times New Roman"/>
                <a:ea typeface="华文细黑"/>
                <a:cs typeface="Times New Roman"/>
              </a:rPr>
              <a:t>词义转移</a:t>
            </a:r>
          </a:p>
        </p:txBody>
      </p:sp>
      <p:sp>
        <p:nvSpPr>
          <p:cNvPr id="9" name="矩形 8"/>
          <p:cNvSpPr/>
          <p:nvPr/>
        </p:nvSpPr>
        <p:spPr>
          <a:xfrm>
            <a:off x="1192803" y="3041136"/>
            <a:ext cx="1851789" cy="603114"/>
          </a:xfrm>
          <a:prstGeom prst="rect">
            <a:avLst/>
          </a:prstGeom>
        </p:spPr>
        <p:txBody>
          <a:bodyPr wrap="none">
            <a:spAutoFit/>
          </a:bodyPr>
          <a:lstStyle/>
          <a:p>
            <a:pPr algn="just">
              <a:lnSpc>
                <a:spcPts val="4500"/>
              </a:lnSpc>
              <a:spcAft>
                <a:spcPts val="0"/>
              </a:spcAft>
            </a:pPr>
            <a:r>
              <a:rPr lang="zh-CN" altLang="zh-CN" sz="2600" kern="100" dirty="0">
                <a:solidFill>
                  <a:schemeClr val="accent6">
                    <a:lumMod val="75000"/>
                  </a:schemeClr>
                </a:solidFill>
                <a:latin typeface="Times New Roman"/>
                <a:ea typeface="华文细黑"/>
                <a:cs typeface="Times New Roman"/>
              </a:rPr>
              <a:t>容颜，脸色</a:t>
            </a:r>
          </a:p>
        </p:txBody>
      </p:sp>
      <p:sp>
        <p:nvSpPr>
          <p:cNvPr id="10" name="矩形 9"/>
          <p:cNvSpPr/>
          <p:nvPr/>
        </p:nvSpPr>
        <p:spPr>
          <a:xfrm>
            <a:off x="1207825" y="3610342"/>
            <a:ext cx="851515" cy="603114"/>
          </a:xfrm>
          <a:prstGeom prst="rect">
            <a:avLst/>
          </a:prstGeom>
        </p:spPr>
        <p:txBody>
          <a:bodyPr wrap="none">
            <a:spAutoFit/>
          </a:bodyPr>
          <a:lstStyle/>
          <a:p>
            <a:pPr algn="just">
              <a:lnSpc>
                <a:spcPts val="4500"/>
              </a:lnSpc>
              <a:spcAft>
                <a:spcPts val="0"/>
              </a:spcAft>
            </a:pPr>
            <a:r>
              <a:rPr lang="zh-CN" altLang="zh-CN" sz="2600" kern="100" dirty="0">
                <a:solidFill>
                  <a:schemeClr val="accent6">
                    <a:lumMod val="75000"/>
                  </a:schemeClr>
                </a:solidFill>
                <a:latin typeface="Times New Roman"/>
                <a:ea typeface="华文细黑"/>
                <a:cs typeface="Times New Roman"/>
              </a:rPr>
              <a:t>色彩</a:t>
            </a:r>
          </a:p>
        </p:txBody>
      </p:sp>
      <p:sp>
        <p:nvSpPr>
          <p:cNvPr id="13" name="矩形 12"/>
          <p:cNvSpPr/>
          <p:nvPr/>
        </p:nvSpPr>
        <p:spPr>
          <a:xfrm>
            <a:off x="2485192" y="4186406"/>
            <a:ext cx="1518364" cy="603114"/>
          </a:xfrm>
          <a:prstGeom prst="rect">
            <a:avLst/>
          </a:prstGeom>
        </p:spPr>
        <p:txBody>
          <a:bodyPr wrap="none">
            <a:spAutoFit/>
          </a:bodyPr>
          <a:lstStyle/>
          <a:p>
            <a:pPr algn="just">
              <a:lnSpc>
                <a:spcPts val="4500"/>
              </a:lnSpc>
              <a:spcAft>
                <a:spcPts val="0"/>
              </a:spcAft>
            </a:pPr>
            <a:r>
              <a:rPr lang="zh-CN" altLang="zh-CN" sz="2600" kern="100" dirty="0">
                <a:solidFill>
                  <a:schemeClr val="accent6">
                    <a:lumMod val="75000"/>
                  </a:schemeClr>
                </a:solidFill>
                <a:latin typeface="Times New Roman"/>
                <a:ea typeface="华文细黑"/>
                <a:cs typeface="Times New Roman"/>
              </a:rPr>
              <a:t>词义转移</a:t>
            </a:r>
          </a:p>
        </p:txBody>
      </p:sp>
    </p:spTree>
    <p:extLst>
      <p:ext uri="{BB962C8B-B14F-4D97-AF65-F5344CB8AC3E}">
        <p14:creationId xmlns:p14="http://schemas.microsoft.com/office/powerpoint/2010/main" val="2648366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linds(horizontal)">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0133" y="223257"/>
            <a:ext cx="8769291" cy="4708981"/>
          </a:xfrm>
          <a:prstGeom prst="rect">
            <a:avLst/>
          </a:prstGeom>
          <a:noFill/>
        </p:spPr>
        <p:txBody>
          <a:bodyPr wrap="square" rtlCol="0">
            <a:spAutoFit/>
          </a:bodyPr>
          <a:lstStyle/>
          <a:p>
            <a:pPr algn="just">
              <a:lnSpc>
                <a:spcPts val="4500"/>
              </a:lnSpc>
              <a:spcAft>
                <a:spcPts val="0"/>
              </a:spcAft>
            </a:pPr>
            <a:r>
              <a:rPr lang="en-US" altLang="zh-CN" sz="2600" kern="100" dirty="0">
                <a:latin typeface="Times New Roman"/>
                <a:ea typeface="华文细黑"/>
                <a:cs typeface="Courier New"/>
              </a:rPr>
              <a:t>(8)</a:t>
            </a:r>
            <a:r>
              <a:rPr lang="zh-CN" altLang="zh-CN" sz="2600" kern="100" dirty="0">
                <a:latin typeface="Times New Roman"/>
                <a:ea typeface="华文细黑"/>
                <a:cs typeface="Times New Roman"/>
              </a:rPr>
              <a:t>怨不在大，可畏惟人</a:t>
            </a:r>
            <a:endParaRPr lang="zh-CN" altLang="zh-CN" sz="1050" kern="100" dirty="0">
              <a:latin typeface="宋体"/>
              <a:cs typeface="Courier New"/>
            </a:endParaRPr>
          </a:p>
          <a:p>
            <a:pPr algn="just">
              <a:lnSpc>
                <a:spcPts val="4500"/>
              </a:lnSpc>
              <a:spcAft>
                <a:spcPts val="0"/>
              </a:spcAft>
            </a:pPr>
            <a:r>
              <a:rPr lang="zh-CN" altLang="zh-CN" sz="2600" kern="100" dirty="0">
                <a:latin typeface="Times New Roman"/>
                <a:ea typeface="华文细黑"/>
                <a:cs typeface="Times New Roman"/>
              </a:rPr>
              <a:t>古义</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endParaRPr lang="zh-CN" altLang="zh-CN" sz="1050" u="sng" kern="100" dirty="0">
              <a:latin typeface="宋体"/>
              <a:cs typeface="Courier New"/>
            </a:endParaRPr>
          </a:p>
          <a:p>
            <a:pPr algn="just">
              <a:lnSpc>
                <a:spcPts val="4500"/>
              </a:lnSpc>
              <a:spcAft>
                <a:spcPts val="0"/>
              </a:spcAft>
            </a:pPr>
            <a:r>
              <a:rPr lang="zh-CN" altLang="zh-CN" sz="2600" kern="100" dirty="0">
                <a:latin typeface="Times New Roman"/>
                <a:ea typeface="华文细黑"/>
                <a:cs typeface="Times New Roman"/>
              </a:rPr>
              <a:t>今义</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endParaRPr lang="zh-CN" altLang="zh-CN" sz="1050" u="sng" kern="100" dirty="0">
              <a:latin typeface="宋体"/>
              <a:cs typeface="Courier New"/>
            </a:endParaRPr>
          </a:p>
          <a:p>
            <a:pPr algn="just">
              <a:lnSpc>
                <a:spcPts val="4500"/>
              </a:lnSpc>
              <a:spcAft>
                <a:spcPts val="0"/>
              </a:spcAft>
            </a:pPr>
            <a:r>
              <a:rPr lang="zh-CN" altLang="zh-CN" sz="2600" kern="100" dirty="0">
                <a:latin typeface="Times New Roman"/>
                <a:ea typeface="华文细黑"/>
                <a:cs typeface="Times New Roman"/>
              </a:rPr>
              <a:t>词义变化特点</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endParaRPr lang="zh-CN" altLang="zh-CN" sz="1050" u="sng" kern="100" dirty="0">
              <a:latin typeface="宋体"/>
              <a:cs typeface="Courier New"/>
            </a:endParaRPr>
          </a:p>
          <a:p>
            <a:pPr algn="just">
              <a:lnSpc>
                <a:spcPts val="4500"/>
              </a:lnSpc>
              <a:spcAft>
                <a:spcPts val="0"/>
              </a:spcAft>
            </a:pPr>
            <a:r>
              <a:rPr lang="en-US" altLang="zh-CN" sz="2600" kern="100" dirty="0">
                <a:latin typeface="Times New Roman"/>
                <a:ea typeface="华文细黑"/>
                <a:cs typeface="Courier New"/>
              </a:rPr>
              <a:t>(9)</a:t>
            </a:r>
            <a:r>
              <a:rPr lang="zh-CN" altLang="zh-CN" sz="2600" kern="100" dirty="0">
                <a:latin typeface="Times New Roman"/>
                <a:ea typeface="华文细黑"/>
                <a:cs typeface="Times New Roman"/>
              </a:rPr>
              <a:t>天长地久有时尽，此恨绵绵无绝期</a:t>
            </a:r>
            <a:endParaRPr lang="zh-CN" altLang="zh-CN" sz="1050" kern="100" dirty="0">
              <a:latin typeface="宋体"/>
              <a:cs typeface="Courier New"/>
            </a:endParaRPr>
          </a:p>
          <a:p>
            <a:pPr algn="just">
              <a:lnSpc>
                <a:spcPts val="4500"/>
              </a:lnSpc>
              <a:spcAft>
                <a:spcPts val="0"/>
              </a:spcAft>
            </a:pPr>
            <a:r>
              <a:rPr lang="zh-CN" altLang="zh-CN" sz="2600" kern="100" dirty="0">
                <a:latin typeface="Times New Roman"/>
                <a:ea typeface="华文细黑"/>
                <a:cs typeface="Times New Roman"/>
              </a:rPr>
              <a:t>古义</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endParaRPr lang="zh-CN" altLang="zh-CN" sz="1050" u="sng" kern="100" dirty="0">
              <a:latin typeface="宋体"/>
              <a:cs typeface="Courier New"/>
            </a:endParaRPr>
          </a:p>
          <a:p>
            <a:pPr algn="just">
              <a:lnSpc>
                <a:spcPts val="4500"/>
              </a:lnSpc>
              <a:spcAft>
                <a:spcPts val="0"/>
              </a:spcAft>
            </a:pPr>
            <a:r>
              <a:rPr lang="zh-CN" altLang="zh-CN" sz="2600" kern="100" dirty="0">
                <a:latin typeface="Times New Roman"/>
                <a:ea typeface="华文细黑"/>
                <a:cs typeface="Times New Roman"/>
              </a:rPr>
              <a:t>今义</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endParaRPr lang="zh-CN" altLang="zh-CN" sz="1050" u="sng" kern="100" dirty="0">
              <a:latin typeface="宋体"/>
              <a:cs typeface="Courier New"/>
            </a:endParaRPr>
          </a:p>
          <a:p>
            <a:pPr algn="just">
              <a:lnSpc>
                <a:spcPts val="4500"/>
              </a:lnSpc>
              <a:spcAft>
                <a:spcPts val="0"/>
              </a:spcAft>
            </a:pPr>
            <a:r>
              <a:rPr lang="zh-CN" altLang="zh-CN" sz="2600" kern="100" dirty="0">
                <a:latin typeface="Times New Roman"/>
                <a:ea typeface="华文细黑"/>
                <a:cs typeface="Times New Roman"/>
              </a:rPr>
              <a:t>词义变化特点</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endParaRPr lang="zh-CN" altLang="zh-CN" sz="1050" u="sng" kern="100" dirty="0">
              <a:latin typeface="宋体"/>
              <a:cs typeface="Courier New"/>
            </a:endParaRPr>
          </a:p>
        </p:txBody>
      </p:sp>
      <p:sp>
        <p:nvSpPr>
          <p:cNvPr id="14" name="矩形 13"/>
          <p:cNvSpPr/>
          <p:nvPr/>
        </p:nvSpPr>
        <p:spPr>
          <a:xfrm>
            <a:off x="673425" y="475898"/>
            <a:ext cx="268022" cy="492443"/>
          </a:xfrm>
          <a:prstGeom prst="rect">
            <a:avLst/>
          </a:prstGeom>
        </p:spPr>
        <p:txBody>
          <a:bodyPr wrap="none">
            <a:spAutoFit/>
          </a:bodyPr>
          <a:lstStyle/>
          <a:p>
            <a:r>
              <a:rPr lang="en-US" altLang="zh-CN" sz="2600" kern="100" smtClean="0">
                <a:solidFill>
                  <a:prstClr val="black"/>
                </a:solidFill>
                <a:latin typeface="Times New Roman"/>
                <a:ea typeface="微软雅黑"/>
                <a:cs typeface="Courier New"/>
              </a:rPr>
              <a:t>.</a:t>
            </a:r>
            <a:endParaRPr lang="zh-CN" altLang="en-US" sz="2600" dirty="0"/>
          </a:p>
        </p:txBody>
      </p:sp>
      <p:sp>
        <p:nvSpPr>
          <p:cNvPr id="16" name="矩形 15"/>
          <p:cNvSpPr/>
          <p:nvPr/>
        </p:nvSpPr>
        <p:spPr>
          <a:xfrm>
            <a:off x="3635896" y="2757859"/>
            <a:ext cx="268022" cy="492443"/>
          </a:xfrm>
          <a:prstGeom prst="rect">
            <a:avLst/>
          </a:prstGeom>
        </p:spPr>
        <p:txBody>
          <a:bodyPr wrap="none">
            <a:spAutoFit/>
          </a:bodyPr>
          <a:lstStyle/>
          <a:p>
            <a:r>
              <a:rPr lang="en-US" altLang="zh-CN" sz="2600" kern="100" dirty="0" smtClean="0">
                <a:solidFill>
                  <a:prstClr val="black"/>
                </a:solidFill>
                <a:latin typeface="Times New Roman"/>
                <a:ea typeface="微软雅黑"/>
                <a:cs typeface="Courier New"/>
              </a:rPr>
              <a:t>.</a:t>
            </a:r>
            <a:endParaRPr lang="zh-CN" altLang="en-US" sz="2600" dirty="0"/>
          </a:p>
        </p:txBody>
      </p:sp>
      <p:sp>
        <p:nvSpPr>
          <p:cNvPr id="2" name="矩形 1"/>
          <p:cNvSpPr/>
          <p:nvPr/>
        </p:nvSpPr>
        <p:spPr>
          <a:xfrm>
            <a:off x="1192803" y="751143"/>
            <a:ext cx="1851789" cy="603114"/>
          </a:xfrm>
          <a:prstGeom prst="rect">
            <a:avLst/>
          </a:prstGeom>
        </p:spPr>
        <p:txBody>
          <a:bodyPr wrap="none">
            <a:spAutoFit/>
          </a:bodyPr>
          <a:lstStyle/>
          <a:p>
            <a:pPr algn="just">
              <a:lnSpc>
                <a:spcPts val="4500"/>
              </a:lnSpc>
              <a:spcAft>
                <a:spcPts val="0"/>
              </a:spcAft>
            </a:pPr>
            <a:r>
              <a:rPr lang="zh-CN" altLang="zh-CN" sz="2600" kern="100" dirty="0">
                <a:solidFill>
                  <a:schemeClr val="accent6">
                    <a:lumMod val="75000"/>
                  </a:schemeClr>
                </a:solidFill>
                <a:latin typeface="Times New Roman"/>
                <a:ea typeface="华文细黑"/>
                <a:cs typeface="Times New Roman"/>
              </a:rPr>
              <a:t>仇恨，怀恨</a:t>
            </a:r>
          </a:p>
        </p:txBody>
      </p:sp>
      <p:sp>
        <p:nvSpPr>
          <p:cNvPr id="3" name="矩形 2"/>
          <p:cNvSpPr/>
          <p:nvPr/>
        </p:nvSpPr>
        <p:spPr>
          <a:xfrm>
            <a:off x="1172607" y="1316157"/>
            <a:ext cx="1851789" cy="603114"/>
          </a:xfrm>
          <a:prstGeom prst="rect">
            <a:avLst/>
          </a:prstGeom>
        </p:spPr>
        <p:txBody>
          <a:bodyPr wrap="none">
            <a:spAutoFit/>
          </a:bodyPr>
          <a:lstStyle/>
          <a:p>
            <a:pPr algn="just">
              <a:lnSpc>
                <a:spcPts val="4500"/>
              </a:lnSpc>
              <a:spcAft>
                <a:spcPts val="0"/>
              </a:spcAft>
            </a:pPr>
            <a:r>
              <a:rPr lang="zh-CN" altLang="zh-CN" sz="2600" kern="100" dirty="0">
                <a:solidFill>
                  <a:schemeClr val="accent6">
                    <a:lumMod val="75000"/>
                  </a:schemeClr>
                </a:solidFill>
                <a:latin typeface="Times New Roman"/>
                <a:ea typeface="华文细黑"/>
                <a:cs typeface="Times New Roman"/>
              </a:rPr>
              <a:t>埋怨，责备</a:t>
            </a:r>
          </a:p>
        </p:txBody>
      </p:sp>
      <p:sp>
        <p:nvSpPr>
          <p:cNvPr id="5" name="矩形 4"/>
          <p:cNvSpPr/>
          <p:nvPr/>
        </p:nvSpPr>
        <p:spPr>
          <a:xfrm>
            <a:off x="2468528" y="1893198"/>
            <a:ext cx="1518364" cy="603114"/>
          </a:xfrm>
          <a:prstGeom prst="rect">
            <a:avLst/>
          </a:prstGeom>
        </p:spPr>
        <p:txBody>
          <a:bodyPr wrap="none">
            <a:spAutoFit/>
          </a:bodyPr>
          <a:lstStyle/>
          <a:p>
            <a:pPr algn="just">
              <a:lnSpc>
                <a:spcPts val="4500"/>
              </a:lnSpc>
              <a:spcAft>
                <a:spcPts val="0"/>
              </a:spcAft>
            </a:pPr>
            <a:r>
              <a:rPr lang="zh-CN" altLang="zh-CN" sz="2600" kern="100" dirty="0">
                <a:solidFill>
                  <a:schemeClr val="accent6">
                    <a:lumMod val="75000"/>
                  </a:schemeClr>
                </a:solidFill>
                <a:latin typeface="Times New Roman"/>
                <a:ea typeface="华文细黑"/>
                <a:cs typeface="Times New Roman"/>
              </a:rPr>
              <a:t>词义弱化</a:t>
            </a:r>
          </a:p>
        </p:txBody>
      </p:sp>
      <p:sp>
        <p:nvSpPr>
          <p:cNvPr id="17" name="矩形 16"/>
          <p:cNvSpPr/>
          <p:nvPr/>
        </p:nvSpPr>
        <p:spPr>
          <a:xfrm>
            <a:off x="1192803" y="3045326"/>
            <a:ext cx="1851789" cy="603114"/>
          </a:xfrm>
          <a:prstGeom prst="rect">
            <a:avLst/>
          </a:prstGeom>
        </p:spPr>
        <p:txBody>
          <a:bodyPr wrap="none">
            <a:spAutoFit/>
          </a:bodyPr>
          <a:lstStyle/>
          <a:p>
            <a:pPr algn="just">
              <a:lnSpc>
                <a:spcPts val="4500"/>
              </a:lnSpc>
              <a:spcAft>
                <a:spcPts val="0"/>
              </a:spcAft>
            </a:pPr>
            <a:r>
              <a:rPr lang="zh-CN" altLang="zh-CN" sz="2600" kern="100" dirty="0">
                <a:solidFill>
                  <a:schemeClr val="accent6">
                    <a:lumMod val="75000"/>
                  </a:schemeClr>
                </a:solidFill>
                <a:latin typeface="Times New Roman"/>
                <a:ea typeface="华文细黑"/>
                <a:cs typeface="Times New Roman"/>
              </a:rPr>
              <a:t>遗憾，不满</a:t>
            </a:r>
          </a:p>
        </p:txBody>
      </p:sp>
      <p:sp>
        <p:nvSpPr>
          <p:cNvPr id="18" name="矩形 17"/>
          <p:cNvSpPr/>
          <p:nvPr/>
        </p:nvSpPr>
        <p:spPr>
          <a:xfrm>
            <a:off x="1217563" y="3622343"/>
            <a:ext cx="1851789" cy="603114"/>
          </a:xfrm>
          <a:prstGeom prst="rect">
            <a:avLst/>
          </a:prstGeom>
        </p:spPr>
        <p:txBody>
          <a:bodyPr wrap="none">
            <a:spAutoFit/>
          </a:bodyPr>
          <a:lstStyle/>
          <a:p>
            <a:pPr algn="just">
              <a:lnSpc>
                <a:spcPts val="4500"/>
              </a:lnSpc>
              <a:spcAft>
                <a:spcPts val="0"/>
              </a:spcAft>
            </a:pPr>
            <a:r>
              <a:rPr lang="zh-CN" altLang="zh-CN" sz="2600" kern="100" dirty="0">
                <a:solidFill>
                  <a:schemeClr val="accent6">
                    <a:lumMod val="75000"/>
                  </a:schemeClr>
                </a:solidFill>
                <a:latin typeface="Times New Roman"/>
                <a:ea typeface="华文细黑"/>
                <a:cs typeface="Times New Roman"/>
              </a:rPr>
              <a:t>仇恨，怀恨</a:t>
            </a:r>
          </a:p>
        </p:txBody>
      </p:sp>
      <p:sp>
        <p:nvSpPr>
          <p:cNvPr id="19" name="矩形 18"/>
          <p:cNvSpPr/>
          <p:nvPr/>
        </p:nvSpPr>
        <p:spPr>
          <a:xfrm>
            <a:off x="2462808" y="4187357"/>
            <a:ext cx="1518364" cy="603114"/>
          </a:xfrm>
          <a:prstGeom prst="rect">
            <a:avLst/>
          </a:prstGeom>
        </p:spPr>
        <p:txBody>
          <a:bodyPr wrap="none">
            <a:spAutoFit/>
          </a:bodyPr>
          <a:lstStyle/>
          <a:p>
            <a:pPr algn="just">
              <a:lnSpc>
                <a:spcPts val="4500"/>
              </a:lnSpc>
              <a:spcAft>
                <a:spcPts val="0"/>
              </a:spcAft>
            </a:pPr>
            <a:r>
              <a:rPr lang="zh-CN" altLang="zh-CN" sz="2600" kern="100" dirty="0">
                <a:solidFill>
                  <a:schemeClr val="accent6">
                    <a:lumMod val="75000"/>
                  </a:schemeClr>
                </a:solidFill>
                <a:latin typeface="Times New Roman"/>
                <a:ea typeface="华文细黑"/>
                <a:cs typeface="Times New Roman"/>
              </a:rPr>
              <a:t>词义强化</a:t>
            </a:r>
          </a:p>
        </p:txBody>
      </p:sp>
    </p:spTree>
    <p:extLst>
      <p:ext uri="{BB962C8B-B14F-4D97-AF65-F5344CB8AC3E}">
        <p14:creationId xmlns:p14="http://schemas.microsoft.com/office/powerpoint/2010/main" val="3045816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linds(horizontal)">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linds(horizontal)">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blinds(horizontal)">
                                      <p:cBhvr>
                                        <p:cTn id="3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17" grpId="0"/>
      <p:bldP spid="18" grpId="0"/>
      <p:bldP spid="1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Box 50">
            <a:hlinkClick r:id="rId3" action="ppaction://hlinksldjump"/>
          </p:cNvPr>
          <p:cNvSpPr txBox="1">
            <a:spLocks noChangeArrowheads="1"/>
          </p:cNvSpPr>
          <p:nvPr/>
        </p:nvSpPr>
        <p:spPr bwMode="auto">
          <a:xfrm>
            <a:off x="3303806" y="1749755"/>
            <a:ext cx="5747548" cy="492443"/>
          </a:xfrm>
          <a:prstGeom prst="rect">
            <a:avLst/>
          </a:prstGeom>
          <a:noFill/>
          <a:ln>
            <a:noFill/>
          </a:ln>
          <a:effectLst/>
          <a:extLst/>
        </p:spPr>
        <p:txBody>
          <a:bodyPr wrap="square" anchor="ctr">
            <a:spAutoFit/>
          </a:bodyPr>
          <a:lstStyle>
            <a:lvl1pPr algn="l" eaLnBrk="0" hangingPunct="0">
              <a:defRPr sz="2400" b="1">
                <a:solidFill>
                  <a:schemeClr val="tx1"/>
                </a:solidFill>
                <a:latin typeface="Arial" charset="0"/>
                <a:ea typeface="宋体" pitchFamily="2" charset="-122"/>
              </a:defRPr>
            </a:lvl1pPr>
            <a:lvl2pPr marL="742950" indent="-285750" algn="l" eaLnBrk="0" hangingPunct="0">
              <a:defRPr sz="2400" b="1">
                <a:solidFill>
                  <a:schemeClr val="tx1"/>
                </a:solidFill>
                <a:latin typeface="Arial" charset="0"/>
                <a:ea typeface="宋体" pitchFamily="2" charset="-122"/>
              </a:defRPr>
            </a:lvl2pPr>
            <a:lvl3pPr marL="1143000" indent="-228600" algn="l" eaLnBrk="0" hangingPunct="0">
              <a:defRPr sz="2400" b="1">
                <a:solidFill>
                  <a:schemeClr val="tx1"/>
                </a:solidFill>
                <a:latin typeface="Arial" charset="0"/>
                <a:ea typeface="宋体" pitchFamily="2" charset="-122"/>
              </a:defRPr>
            </a:lvl3pPr>
            <a:lvl4pPr marL="1600200" indent="-228600" algn="l" eaLnBrk="0" hangingPunct="0">
              <a:defRPr sz="2400" b="1">
                <a:solidFill>
                  <a:schemeClr val="tx1"/>
                </a:solidFill>
                <a:latin typeface="Arial" charset="0"/>
                <a:ea typeface="宋体" pitchFamily="2" charset="-122"/>
              </a:defRPr>
            </a:lvl4pPr>
            <a:lvl5pPr marL="2057400" indent="-228600" algn="l"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pPr eaLnBrk="1" hangingPunct="1"/>
            <a:r>
              <a:rPr lang="en-US" altLang="zh-CN" sz="2600" dirty="0">
                <a:solidFill>
                  <a:srgbClr val="FF0000"/>
                </a:solidFill>
                <a:latin typeface="宋体" pitchFamily="2" charset="-122"/>
                <a:ea typeface="微软雅黑" pitchFamily="34" charset="-122"/>
              </a:rPr>
              <a:t>Ⅰ</a:t>
            </a:r>
            <a:r>
              <a:rPr lang="zh-CN" altLang="en-US" sz="2600" dirty="0">
                <a:solidFill>
                  <a:srgbClr val="FF0000"/>
                </a:solidFill>
                <a:latin typeface="宋体" pitchFamily="2" charset="-122"/>
                <a:ea typeface="微软雅黑" pitchFamily="34" charset="-122"/>
              </a:rPr>
              <a:t>　如何掌握文言实词的五大知识</a:t>
            </a:r>
            <a:r>
              <a:rPr lang="zh-CN" altLang="en-US" sz="2600" dirty="0" smtClean="0">
                <a:solidFill>
                  <a:srgbClr val="FF0000"/>
                </a:solidFill>
                <a:latin typeface="宋体" pitchFamily="2" charset="-122"/>
                <a:ea typeface="微软雅黑" pitchFamily="34" charset="-122"/>
              </a:rPr>
              <a:t>点</a:t>
            </a:r>
            <a:endParaRPr lang="zh-CN" altLang="en-US" sz="2600" dirty="0">
              <a:solidFill>
                <a:srgbClr val="FF0000"/>
              </a:solidFill>
              <a:latin typeface="宋体" pitchFamily="2" charset="-122"/>
              <a:ea typeface="微软雅黑" pitchFamily="34" charset="-122"/>
            </a:endParaRPr>
          </a:p>
        </p:txBody>
      </p:sp>
      <p:sp>
        <p:nvSpPr>
          <p:cNvPr id="27" name="Text Box 51">
            <a:hlinkClick r:id="rId4" action="ppaction://hlinksldjump"/>
          </p:cNvPr>
          <p:cNvSpPr txBox="1">
            <a:spLocks noChangeArrowheads="1"/>
          </p:cNvSpPr>
          <p:nvPr/>
        </p:nvSpPr>
        <p:spPr bwMode="auto">
          <a:xfrm>
            <a:off x="3318829" y="2511355"/>
            <a:ext cx="5494023" cy="492443"/>
          </a:xfrm>
          <a:prstGeom prst="rect">
            <a:avLst/>
          </a:prstGeom>
          <a:noFill/>
          <a:ln>
            <a:noFill/>
          </a:ln>
          <a:effectLst/>
          <a:extLst/>
        </p:spPr>
        <p:txBody>
          <a:bodyPr wrap="square" anchor="ctr">
            <a:spAutoFit/>
          </a:bodyPr>
          <a:lstStyle>
            <a:lvl1pPr algn="l" eaLnBrk="0" hangingPunct="0">
              <a:defRPr sz="2400" b="1">
                <a:solidFill>
                  <a:schemeClr val="tx1"/>
                </a:solidFill>
                <a:latin typeface="Arial" charset="0"/>
                <a:ea typeface="宋体" pitchFamily="2" charset="-122"/>
              </a:defRPr>
            </a:lvl1pPr>
            <a:lvl2pPr marL="742950" indent="-285750" algn="l" eaLnBrk="0" hangingPunct="0">
              <a:defRPr sz="2400" b="1">
                <a:solidFill>
                  <a:schemeClr val="tx1"/>
                </a:solidFill>
                <a:latin typeface="Arial" charset="0"/>
                <a:ea typeface="宋体" pitchFamily="2" charset="-122"/>
              </a:defRPr>
            </a:lvl2pPr>
            <a:lvl3pPr marL="1143000" indent="-228600" algn="l" eaLnBrk="0" hangingPunct="0">
              <a:defRPr sz="2400" b="1">
                <a:solidFill>
                  <a:schemeClr val="tx1"/>
                </a:solidFill>
                <a:latin typeface="Arial" charset="0"/>
                <a:ea typeface="宋体" pitchFamily="2" charset="-122"/>
              </a:defRPr>
            </a:lvl3pPr>
            <a:lvl4pPr marL="1600200" indent="-228600" algn="l" eaLnBrk="0" hangingPunct="0">
              <a:defRPr sz="2400" b="1">
                <a:solidFill>
                  <a:schemeClr val="tx1"/>
                </a:solidFill>
                <a:latin typeface="Arial" charset="0"/>
                <a:ea typeface="宋体" pitchFamily="2" charset="-122"/>
              </a:defRPr>
            </a:lvl4pPr>
            <a:lvl5pPr marL="2057400" indent="-228600" algn="l"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pPr eaLnBrk="1" hangingPunct="1"/>
            <a:r>
              <a:rPr lang="en-US" altLang="zh-CN" sz="2600" dirty="0" smtClean="0">
                <a:solidFill>
                  <a:srgbClr val="FF0000"/>
                </a:solidFill>
                <a:latin typeface="宋体" pitchFamily="2" charset="-122"/>
                <a:ea typeface="微软雅黑" pitchFamily="34" charset="-122"/>
              </a:rPr>
              <a:t>Ⅱ</a:t>
            </a:r>
            <a:r>
              <a:rPr lang="zh-CN" altLang="en-US" sz="2600" dirty="0" smtClean="0">
                <a:solidFill>
                  <a:srgbClr val="FF0000"/>
                </a:solidFill>
                <a:latin typeface="宋体" pitchFamily="2" charset="-122"/>
                <a:ea typeface="微软雅黑" pitchFamily="34" charset="-122"/>
              </a:rPr>
              <a:t>　怎样依据语境推断实词的含义</a:t>
            </a:r>
            <a:endParaRPr lang="zh-CN" altLang="en-US" sz="2600" dirty="0">
              <a:solidFill>
                <a:srgbClr val="FF0000"/>
              </a:solidFill>
              <a:latin typeface="宋体" pitchFamily="2" charset="-122"/>
              <a:ea typeface="微软雅黑" pitchFamily="34" charset="-122"/>
            </a:endParaRPr>
          </a:p>
        </p:txBody>
      </p:sp>
    </p:spTree>
    <p:extLst>
      <p:ext uri="{BB962C8B-B14F-4D97-AF65-F5344CB8AC3E}">
        <p14:creationId xmlns:p14="http://schemas.microsoft.com/office/powerpoint/2010/main" val="17077735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273" y="168755"/>
            <a:ext cx="9035010" cy="4708981"/>
          </a:xfrm>
          <a:prstGeom prst="rect">
            <a:avLst/>
          </a:prstGeom>
          <a:noFill/>
        </p:spPr>
        <p:txBody>
          <a:bodyPr wrap="square" rtlCol="0">
            <a:spAutoFit/>
          </a:bodyPr>
          <a:lstStyle/>
          <a:p>
            <a:pPr algn="just">
              <a:lnSpc>
                <a:spcPts val="4500"/>
              </a:lnSpc>
              <a:spcAft>
                <a:spcPts val="0"/>
              </a:spcAft>
            </a:pPr>
            <a:r>
              <a:rPr lang="en-US" altLang="zh-CN" sz="2500" kern="100" dirty="0">
                <a:latin typeface="Times New Roman"/>
                <a:ea typeface="华文细黑"/>
                <a:cs typeface="Courier New"/>
              </a:rPr>
              <a:t>(10)</a:t>
            </a:r>
            <a:r>
              <a:rPr lang="zh-CN" altLang="zh-CN" sz="2500" kern="100" dirty="0">
                <a:latin typeface="Times New Roman"/>
                <a:ea typeface="华文细黑"/>
                <a:cs typeface="Times New Roman"/>
              </a:rPr>
              <a:t>蚓无爪牙之利，筋骨之强</a:t>
            </a:r>
            <a:endParaRPr lang="zh-CN" altLang="zh-CN" sz="2500" kern="100" dirty="0">
              <a:latin typeface="宋体"/>
              <a:cs typeface="Courier New"/>
            </a:endParaRPr>
          </a:p>
          <a:p>
            <a:pPr algn="just">
              <a:lnSpc>
                <a:spcPts val="4500"/>
              </a:lnSpc>
              <a:spcAft>
                <a:spcPts val="0"/>
              </a:spcAft>
            </a:pPr>
            <a:r>
              <a:rPr lang="zh-CN" altLang="zh-CN" sz="2500" kern="100" dirty="0">
                <a:latin typeface="Times New Roman"/>
                <a:ea typeface="华文细黑"/>
                <a:cs typeface="Times New Roman"/>
              </a:rPr>
              <a:t>古义</a:t>
            </a:r>
            <a:r>
              <a:rPr lang="zh-CN" altLang="zh-CN" sz="2500" kern="100" dirty="0" smtClean="0">
                <a:latin typeface="Times New Roman"/>
                <a:ea typeface="华文细黑"/>
                <a:cs typeface="Times New Roman"/>
              </a:rPr>
              <a:t>：</a:t>
            </a:r>
            <a:r>
              <a:rPr lang="en-US" altLang="zh-CN" sz="2500" kern="100" dirty="0" smtClean="0">
                <a:latin typeface="Times New Roman"/>
                <a:ea typeface="华文细黑"/>
                <a:cs typeface="Times New Roman"/>
              </a:rPr>
              <a:t>_________________________________________________</a:t>
            </a:r>
          </a:p>
          <a:p>
            <a:pPr algn="just">
              <a:lnSpc>
                <a:spcPts val="4500"/>
              </a:lnSpc>
              <a:spcAft>
                <a:spcPts val="0"/>
              </a:spcAft>
            </a:pPr>
            <a:r>
              <a:rPr lang="zh-CN" altLang="zh-CN" sz="2500" kern="100" dirty="0" smtClean="0">
                <a:latin typeface="Times New Roman"/>
                <a:ea typeface="华文细黑"/>
                <a:cs typeface="Times New Roman"/>
              </a:rPr>
              <a:t>今</a:t>
            </a:r>
            <a:r>
              <a:rPr lang="zh-CN" altLang="zh-CN" sz="2500" kern="100" dirty="0">
                <a:latin typeface="Times New Roman"/>
                <a:ea typeface="华文细黑"/>
                <a:cs typeface="Times New Roman"/>
              </a:rPr>
              <a:t>义</a:t>
            </a:r>
            <a:r>
              <a:rPr lang="zh-CN" altLang="zh-CN" sz="2500" kern="100" dirty="0" smtClean="0">
                <a:latin typeface="Times New Roman"/>
                <a:ea typeface="华文细黑"/>
                <a:cs typeface="Times New Roman"/>
              </a:rPr>
              <a:t>：</a:t>
            </a:r>
            <a:r>
              <a:rPr lang="en-US" altLang="zh-CN" sz="2500" u="sng" kern="100" dirty="0" smtClean="0">
                <a:latin typeface="Times New Roman"/>
                <a:ea typeface="华文细黑"/>
                <a:cs typeface="Times New Roman"/>
              </a:rPr>
              <a:t>				</a:t>
            </a:r>
            <a:endParaRPr lang="zh-CN" altLang="zh-CN" sz="2500" u="sng" kern="100" dirty="0">
              <a:latin typeface="宋体"/>
              <a:cs typeface="Courier New"/>
            </a:endParaRPr>
          </a:p>
          <a:p>
            <a:pPr algn="just">
              <a:lnSpc>
                <a:spcPts val="4500"/>
              </a:lnSpc>
              <a:spcAft>
                <a:spcPts val="0"/>
              </a:spcAft>
            </a:pPr>
            <a:r>
              <a:rPr lang="zh-CN" altLang="zh-CN" sz="2500" kern="100" dirty="0">
                <a:latin typeface="Times New Roman"/>
                <a:ea typeface="华文细黑"/>
                <a:cs typeface="Times New Roman"/>
              </a:rPr>
              <a:t>词义变化特点</a:t>
            </a:r>
            <a:r>
              <a:rPr lang="zh-CN" altLang="zh-CN" sz="2500" kern="100" dirty="0" smtClean="0">
                <a:latin typeface="Times New Roman"/>
                <a:ea typeface="华文细黑"/>
                <a:cs typeface="Times New Roman"/>
              </a:rPr>
              <a:t>：</a:t>
            </a:r>
            <a:r>
              <a:rPr lang="en-US" altLang="zh-CN" sz="2500" u="sng" kern="100" dirty="0" smtClean="0">
                <a:latin typeface="Times New Roman"/>
                <a:ea typeface="华文细黑"/>
                <a:cs typeface="Times New Roman"/>
              </a:rPr>
              <a:t>			</a:t>
            </a:r>
            <a:endParaRPr lang="zh-CN" altLang="zh-CN" sz="2500" u="sng" kern="100" dirty="0">
              <a:latin typeface="宋体"/>
              <a:cs typeface="Courier New"/>
            </a:endParaRPr>
          </a:p>
          <a:p>
            <a:pPr algn="just">
              <a:lnSpc>
                <a:spcPts val="4500"/>
              </a:lnSpc>
              <a:spcAft>
                <a:spcPts val="0"/>
              </a:spcAft>
            </a:pPr>
            <a:r>
              <a:rPr lang="en-US" altLang="zh-CN" sz="2500" kern="100" dirty="0">
                <a:latin typeface="Times New Roman"/>
                <a:ea typeface="华文细黑"/>
                <a:cs typeface="Courier New"/>
              </a:rPr>
              <a:t>(11)</a:t>
            </a:r>
            <a:r>
              <a:rPr lang="zh-CN" altLang="zh-CN" sz="2500" kern="100" dirty="0">
                <a:latin typeface="Times New Roman"/>
                <a:ea typeface="华文细黑"/>
                <a:cs typeface="Times New Roman"/>
              </a:rPr>
              <a:t>先帝不以臣卑鄙</a:t>
            </a:r>
            <a:endParaRPr lang="zh-CN" altLang="zh-CN" sz="2500" kern="100" dirty="0">
              <a:latin typeface="宋体"/>
              <a:cs typeface="Courier New"/>
            </a:endParaRPr>
          </a:p>
          <a:p>
            <a:pPr algn="just">
              <a:lnSpc>
                <a:spcPts val="4500"/>
              </a:lnSpc>
              <a:spcAft>
                <a:spcPts val="0"/>
              </a:spcAft>
            </a:pPr>
            <a:r>
              <a:rPr lang="zh-CN" altLang="zh-CN" sz="2500" kern="100" dirty="0">
                <a:latin typeface="Times New Roman"/>
                <a:ea typeface="华文细黑"/>
                <a:cs typeface="Times New Roman"/>
              </a:rPr>
              <a:t>古义</a:t>
            </a:r>
            <a:r>
              <a:rPr lang="zh-CN" altLang="zh-CN" sz="2500" kern="100" dirty="0" smtClean="0">
                <a:latin typeface="Times New Roman"/>
                <a:ea typeface="华文细黑"/>
                <a:cs typeface="Times New Roman"/>
              </a:rPr>
              <a:t>：</a:t>
            </a:r>
            <a:r>
              <a:rPr lang="en-US" altLang="zh-CN" sz="2500" u="sng" kern="100" dirty="0" smtClean="0">
                <a:latin typeface="Times New Roman"/>
                <a:ea typeface="华文细黑"/>
                <a:cs typeface="Times New Roman"/>
              </a:rPr>
              <a:t>						</a:t>
            </a:r>
            <a:endParaRPr lang="zh-CN" altLang="zh-CN" sz="2500" u="sng" kern="100" dirty="0">
              <a:latin typeface="宋体"/>
              <a:cs typeface="Courier New"/>
            </a:endParaRPr>
          </a:p>
          <a:p>
            <a:pPr algn="just">
              <a:lnSpc>
                <a:spcPts val="4500"/>
              </a:lnSpc>
              <a:spcAft>
                <a:spcPts val="0"/>
              </a:spcAft>
            </a:pPr>
            <a:r>
              <a:rPr lang="zh-CN" altLang="zh-CN" sz="2500" kern="100" dirty="0">
                <a:latin typeface="Times New Roman"/>
                <a:ea typeface="华文细黑"/>
                <a:cs typeface="Times New Roman"/>
              </a:rPr>
              <a:t>今义</a:t>
            </a:r>
            <a:r>
              <a:rPr lang="zh-CN" altLang="zh-CN" sz="2500" kern="100" dirty="0" smtClean="0">
                <a:latin typeface="Times New Roman"/>
                <a:ea typeface="华文细黑"/>
                <a:cs typeface="Times New Roman"/>
              </a:rPr>
              <a:t>：</a:t>
            </a:r>
            <a:r>
              <a:rPr lang="en-US" altLang="zh-CN" sz="2500" u="sng" kern="100" dirty="0" smtClean="0">
                <a:latin typeface="Times New Roman"/>
                <a:ea typeface="华文细黑"/>
                <a:cs typeface="Times New Roman"/>
              </a:rPr>
              <a:t>				</a:t>
            </a:r>
            <a:endParaRPr lang="zh-CN" altLang="zh-CN" sz="2500" u="sng" kern="100" dirty="0">
              <a:latin typeface="宋体"/>
              <a:cs typeface="Courier New"/>
            </a:endParaRPr>
          </a:p>
          <a:p>
            <a:pPr algn="just">
              <a:lnSpc>
                <a:spcPts val="4500"/>
              </a:lnSpc>
              <a:spcAft>
                <a:spcPts val="0"/>
              </a:spcAft>
            </a:pPr>
            <a:r>
              <a:rPr lang="zh-CN" altLang="zh-CN" sz="2500" kern="100" dirty="0">
                <a:latin typeface="Times New Roman"/>
                <a:ea typeface="华文细黑"/>
                <a:cs typeface="Times New Roman"/>
              </a:rPr>
              <a:t>词义变化特点</a:t>
            </a:r>
            <a:r>
              <a:rPr lang="zh-CN" altLang="zh-CN" sz="2500" kern="100" dirty="0" smtClean="0">
                <a:latin typeface="Times New Roman"/>
                <a:ea typeface="华文细黑"/>
                <a:cs typeface="Times New Roman"/>
              </a:rPr>
              <a:t>：</a:t>
            </a:r>
            <a:r>
              <a:rPr lang="en-US" altLang="zh-CN" sz="2500" u="sng" kern="100" dirty="0" smtClean="0">
                <a:latin typeface="Times New Roman"/>
                <a:ea typeface="华文细黑"/>
                <a:cs typeface="Times New Roman"/>
              </a:rPr>
              <a:t>			</a:t>
            </a:r>
            <a:endParaRPr lang="zh-CN" altLang="zh-CN" sz="2500" u="sng" kern="100" dirty="0">
              <a:latin typeface="宋体"/>
              <a:cs typeface="Courier New"/>
            </a:endParaRPr>
          </a:p>
        </p:txBody>
      </p:sp>
      <p:sp>
        <p:nvSpPr>
          <p:cNvPr id="6" name="矩形 5"/>
          <p:cNvSpPr/>
          <p:nvPr/>
        </p:nvSpPr>
        <p:spPr>
          <a:xfrm>
            <a:off x="1013128" y="699542"/>
            <a:ext cx="8180573" cy="603114"/>
          </a:xfrm>
          <a:prstGeom prst="rect">
            <a:avLst/>
          </a:prstGeom>
        </p:spPr>
        <p:txBody>
          <a:bodyPr>
            <a:spAutoFit/>
          </a:bodyPr>
          <a:lstStyle/>
          <a:p>
            <a:pPr algn="just">
              <a:lnSpc>
                <a:spcPts val="4500"/>
              </a:lnSpc>
              <a:spcAft>
                <a:spcPts val="0"/>
              </a:spcAft>
            </a:pPr>
            <a:r>
              <a:rPr lang="zh-CN" altLang="zh-CN" sz="2600" kern="100" dirty="0">
                <a:solidFill>
                  <a:schemeClr val="accent6">
                    <a:lumMod val="75000"/>
                  </a:schemeClr>
                </a:solidFill>
                <a:latin typeface="Times New Roman"/>
                <a:ea typeface="华文细黑"/>
                <a:cs typeface="Times New Roman"/>
              </a:rPr>
              <a:t>爪子和牙齿</a:t>
            </a:r>
            <a:r>
              <a:rPr lang="zh-CN" altLang="zh-CN" sz="2600" kern="100" dirty="0" smtClean="0">
                <a:solidFill>
                  <a:schemeClr val="accent6">
                    <a:lumMod val="75000"/>
                  </a:schemeClr>
                </a:solidFill>
                <a:latin typeface="Times New Roman"/>
                <a:ea typeface="华文细黑"/>
                <a:cs typeface="Times New Roman"/>
              </a:rPr>
              <a:t>，这里</a:t>
            </a:r>
            <a:r>
              <a:rPr lang="zh-CN" altLang="zh-CN" sz="2600" kern="100" dirty="0">
                <a:solidFill>
                  <a:schemeClr val="accent6">
                    <a:lumMod val="75000"/>
                  </a:schemeClr>
                </a:solidFill>
                <a:latin typeface="Times New Roman"/>
                <a:ea typeface="华文细黑"/>
                <a:cs typeface="Times New Roman"/>
              </a:rPr>
              <a:t>是其本义，表示得力的帮手，</a:t>
            </a:r>
            <a:r>
              <a:rPr lang="zh-CN" altLang="zh-CN" sz="2600" kern="100" dirty="0" smtClean="0">
                <a:solidFill>
                  <a:schemeClr val="accent6">
                    <a:lumMod val="75000"/>
                  </a:schemeClr>
                </a:solidFill>
                <a:latin typeface="Times New Roman"/>
                <a:ea typeface="华文细黑"/>
                <a:cs typeface="Times New Roman"/>
              </a:rPr>
              <a:t>褒义词</a:t>
            </a:r>
            <a:endParaRPr lang="en-US" altLang="zh-CN" sz="2600" kern="100" dirty="0" smtClean="0">
              <a:solidFill>
                <a:schemeClr val="accent6">
                  <a:lumMod val="75000"/>
                </a:schemeClr>
              </a:solidFill>
              <a:latin typeface="Times New Roman"/>
              <a:ea typeface="华文细黑"/>
              <a:cs typeface="Times New Roman"/>
            </a:endParaRPr>
          </a:p>
        </p:txBody>
      </p:sp>
      <p:sp>
        <p:nvSpPr>
          <p:cNvPr id="7" name="矩形 6"/>
          <p:cNvSpPr/>
          <p:nvPr/>
        </p:nvSpPr>
        <p:spPr>
          <a:xfrm>
            <a:off x="971600" y="1267986"/>
            <a:ext cx="3852337" cy="603114"/>
          </a:xfrm>
          <a:prstGeom prst="rect">
            <a:avLst/>
          </a:prstGeom>
        </p:spPr>
        <p:txBody>
          <a:bodyPr wrap="none">
            <a:spAutoFit/>
          </a:bodyPr>
          <a:lstStyle/>
          <a:p>
            <a:pPr algn="just">
              <a:lnSpc>
                <a:spcPts val="4500"/>
              </a:lnSpc>
              <a:spcAft>
                <a:spcPts val="0"/>
              </a:spcAft>
            </a:pPr>
            <a:r>
              <a:rPr lang="zh-CN" altLang="zh-CN" sz="2600" kern="100" dirty="0">
                <a:solidFill>
                  <a:schemeClr val="accent6">
                    <a:lumMod val="75000"/>
                  </a:schemeClr>
                </a:solidFill>
                <a:latin typeface="Times New Roman"/>
                <a:ea typeface="华文细黑"/>
                <a:cs typeface="Times New Roman"/>
              </a:rPr>
              <a:t>比喻坏人的党羽，贬义词</a:t>
            </a:r>
          </a:p>
        </p:txBody>
      </p:sp>
      <p:sp>
        <p:nvSpPr>
          <p:cNvPr id="8" name="矩形 7"/>
          <p:cNvSpPr/>
          <p:nvPr/>
        </p:nvSpPr>
        <p:spPr>
          <a:xfrm>
            <a:off x="2419380" y="1844050"/>
            <a:ext cx="2185214" cy="603114"/>
          </a:xfrm>
          <a:prstGeom prst="rect">
            <a:avLst/>
          </a:prstGeom>
        </p:spPr>
        <p:txBody>
          <a:bodyPr wrap="none">
            <a:spAutoFit/>
          </a:bodyPr>
          <a:lstStyle/>
          <a:p>
            <a:pPr algn="just">
              <a:lnSpc>
                <a:spcPts val="4500"/>
              </a:lnSpc>
              <a:spcAft>
                <a:spcPts val="0"/>
              </a:spcAft>
            </a:pPr>
            <a:r>
              <a:rPr lang="zh-CN" altLang="zh-CN" sz="2600" kern="100" dirty="0">
                <a:solidFill>
                  <a:schemeClr val="accent6">
                    <a:lumMod val="75000"/>
                  </a:schemeClr>
                </a:solidFill>
                <a:latin typeface="Times New Roman"/>
                <a:ea typeface="华文细黑"/>
                <a:cs typeface="Times New Roman"/>
              </a:rPr>
              <a:t>感情色彩变化</a:t>
            </a:r>
          </a:p>
        </p:txBody>
      </p:sp>
      <p:sp>
        <p:nvSpPr>
          <p:cNvPr id="9" name="矩形 8"/>
          <p:cNvSpPr/>
          <p:nvPr/>
        </p:nvSpPr>
        <p:spPr>
          <a:xfrm>
            <a:off x="1167170" y="2974836"/>
            <a:ext cx="4852610" cy="669414"/>
          </a:xfrm>
          <a:prstGeom prst="rect">
            <a:avLst/>
          </a:prstGeom>
        </p:spPr>
        <p:txBody>
          <a:bodyPr wrap="none">
            <a:spAutoFit/>
          </a:bodyPr>
          <a:lstStyle/>
          <a:p>
            <a:pPr algn="just">
              <a:lnSpc>
                <a:spcPts val="4500"/>
              </a:lnSpc>
              <a:spcAft>
                <a:spcPts val="0"/>
              </a:spcAft>
            </a:pPr>
            <a:r>
              <a:rPr lang="zh-CN" altLang="zh-CN" sz="2600" kern="100" dirty="0">
                <a:solidFill>
                  <a:schemeClr val="accent6">
                    <a:lumMod val="75000"/>
                  </a:schemeClr>
                </a:solidFill>
                <a:latin typeface="Times New Roman"/>
                <a:ea typeface="华文细黑"/>
                <a:cs typeface="Times New Roman"/>
              </a:rPr>
              <a:t>表示地位低，见识短浅，中性</a:t>
            </a:r>
            <a:r>
              <a:rPr lang="zh-CN" altLang="zh-CN" sz="2600" kern="100" dirty="0" smtClean="0">
                <a:solidFill>
                  <a:schemeClr val="accent6">
                    <a:lumMod val="75000"/>
                  </a:schemeClr>
                </a:solidFill>
                <a:latin typeface="Times New Roman"/>
                <a:ea typeface="华文细黑"/>
                <a:cs typeface="Times New Roman"/>
              </a:rPr>
              <a:t>词</a:t>
            </a:r>
            <a:endParaRPr lang="zh-CN" altLang="zh-CN" sz="2600" kern="100" dirty="0">
              <a:solidFill>
                <a:schemeClr val="accent6">
                  <a:lumMod val="75000"/>
                </a:schemeClr>
              </a:solidFill>
              <a:latin typeface="Times New Roman"/>
              <a:ea typeface="华文细黑"/>
              <a:cs typeface="Times New Roman"/>
            </a:endParaRPr>
          </a:p>
        </p:txBody>
      </p:sp>
      <p:sp>
        <p:nvSpPr>
          <p:cNvPr id="10" name="矩形 9"/>
          <p:cNvSpPr/>
          <p:nvPr/>
        </p:nvSpPr>
        <p:spPr>
          <a:xfrm>
            <a:off x="1068150" y="3538334"/>
            <a:ext cx="3518912" cy="603114"/>
          </a:xfrm>
          <a:prstGeom prst="rect">
            <a:avLst/>
          </a:prstGeom>
        </p:spPr>
        <p:txBody>
          <a:bodyPr wrap="none">
            <a:spAutoFit/>
          </a:bodyPr>
          <a:lstStyle/>
          <a:p>
            <a:pPr algn="just">
              <a:lnSpc>
                <a:spcPts val="4500"/>
              </a:lnSpc>
              <a:spcAft>
                <a:spcPts val="0"/>
              </a:spcAft>
            </a:pPr>
            <a:r>
              <a:rPr lang="zh-CN" altLang="zh-CN" sz="2600" kern="100" dirty="0">
                <a:solidFill>
                  <a:schemeClr val="accent6">
                    <a:lumMod val="75000"/>
                  </a:schemeClr>
                </a:solidFill>
                <a:latin typeface="Times New Roman"/>
                <a:ea typeface="华文细黑"/>
                <a:cs typeface="Times New Roman"/>
              </a:rPr>
              <a:t>表示品德低下，贬义词</a:t>
            </a:r>
          </a:p>
        </p:txBody>
      </p:sp>
      <p:sp>
        <p:nvSpPr>
          <p:cNvPr id="11" name="矩形 10"/>
          <p:cNvSpPr/>
          <p:nvPr/>
        </p:nvSpPr>
        <p:spPr>
          <a:xfrm>
            <a:off x="2349456" y="4126208"/>
            <a:ext cx="2185214" cy="603114"/>
          </a:xfrm>
          <a:prstGeom prst="rect">
            <a:avLst/>
          </a:prstGeom>
        </p:spPr>
        <p:txBody>
          <a:bodyPr wrap="none">
            <a:spAutoFit/>
          </a:bodyPr>
          <a:lstStyle/>
          <a:p>
            <a:pPr algn="just">
              <a:lnSpc>
                <a:spcPts val="4500"/>
              </a:lnSpc>
              <a:spcAft>
                <a:spcPts val="0"/>
              </a:spcAft>
            </a:pPr>
            <a:r>
              <a:rPr lang="zh-CN" altLang="zh-CN" sz="2600" kern="100" dirty="0">
                <a:solidFill>
                  <a:schemeClr val="accent6">
                    <a:lumMod val="75000"/>
                  </a:schemeClr>
                </a:solidFill>
                <a:latin typeface="Times New Roman"/>
                <a:ea typeface="华文细黑"/>
                <a:cs typeface="Times New Roman"/>
              </a:rPr>
              <a:t>感情色彩变化</a:t>
            </a:r>
          </a:p>
        </p:txBody>
      </p:sp>
      <p:sp>
        <p:nvSpPr>
          <p:cNvPr id="20" name="矩形 19"/>
          <p:cNvSpPr/>
          <p:nvPr/>
        </p:nvSpPr>
        <p:spPr>
          <a:xfrm>
            <a:off x="1331640" y="411510"/>
            <a:ext cx="601447" cy="492443"/>
          </a:xfrm>
          <a:prstGeom prst="rect">
            <a:avLst/>
          </a:prstGeom>
        </p:spPr>
        <p:txBody>
          <a:bodyPr wrap="none">
            <a:spAutoFit/>
          </a:bodyPr>
          <a:lstStyle/>
          <a:p>
            <a:r>
              <a:rPr lang="en-US" altLang="zh-CN" sz="2600" kern="100" dirty="0" smtClean="0">
                <a:solidFill>
                  <a:prstClr val="black"/>
                </a:solidFill>
                <a:latin typeface="Times New Roman"/>
                <a:ea typeface="微软雅黑"/>
                <a:cs typeface="Courier New"/>
              </a:rPr>
              <a:t>.</a:t>
            </a:r>
            <a:r>
              <a:rPr lang="en-US" altLang="zh-CN" sz="2600" kern="100" dirty="0">
                <a:solidFill>
                  <a:prstClr val="black"/>
                </a:solidFill>
                <a:latin typeface="Times New Roman"/>
                <a:ea typeface="微软雅黑"/>
                <a:cs typeface="Courier New"/>
              </a:rPr>
              <a:t> </a:t>
            </a:r>
            <a:r>
              <a:rPr lang="en-US" altLang="zh-CN" sz="2600" kern="100" dirty="0" smtClean="0">
                <a:solidFill>
                  <a:prstClr val="black"/>
                </a:solidFill>
                <a:latin typeface="Times New Roman"/>
                <a:ea typeface="微软雅黑"/>
                <a:cs typeface="Courier New"/>
              </a:rPr>
              <a:t>  .</a:t>
            </a:r>
            <a:endParaRPr lang="zh-CN" altLang="en-US" sz="2600" dirty="0"/>
          </a:p>
        </p:txBody>
      </p:sp>
      <p:sp>
        <p:nvSpPr>
          <p:cNvPr id="21" name="矩形 20"/>
          <p:cNvSpPr/>
          <p:nvPr/>
        </p:nvSpPr>
        <p:spPr>
          <a:xfrm>
            <a:off x="2299129" y="2685851"/>
            <a:ext cx="601447" cy="492443"/>
          </a:xfrm>
          <a:prstGeom prst="rect">
            <a:avLst/>
          </a:prstGeom>
        </p:spPr>
        <p:txBody>
          <a:bodyPr wrap="none">
            <a:spAutoFit/>
          </a:bodyPr>
          <a:lstStyle/>
          <a:p>
            <a:r>
              <a:rPr lang="en-US" altLang="zh-CN" sz="2600" kern="100" dirty="0" smtClean="0">
                <a:solidFill>
                  <a:prstClr val="black"/>
                </a:solidFill>
                <a:latin typeface="Times New Roman"/>
                <a:ea typeface="微软雅黑"/>
                <a:cs typeface="Courier New"/>
              </a:rPr>
              <a:t>.</a:t>
            </a:r>
            <a:r>
              <a:rPr lang="en-US" altLang="zh-CN" sz="2600" kern="100" dirty="0">
                <a:solidFill>
                  <a:prstClr val="black"/>
                </a:solidFill>
                <a:latin typeface="Times New Roman"/>
                <a:ea typeface="微软雅黑"/>
                <a:cs typeface="Courier New"/>
              </a:rPr>
              <a:t> </a:t>
            </a:r>
            <a:r>
              <a:rPr lang="en-US" altLang="zh-CN" sz="2600" kern="100" dirty="0" smtClean="0">
                <a:solidFill>
                  <a:prstClr val="black"/>
                </a:solidFill>
                <a:latin typeface="Times New Roman"/>
                <a:ea typeface="微软雅黑"/>
                <a:cs typeface="Courier New"/>
              </a:rPr>
              <a:t>  .</a:t>
            </a:r>
            <a:endParaRPr lang="zh-CN" altLang="en-US" sz="2600" dirty="0"/>
          </a:p>
        </p:txBody>
      </p:sp>
    </p:spTree>
    <p:extLst>
      <p:ext uri="{BB962C8B-B14F-4D97-AF65-F5344CB8AC3E}">
        <p14:creationId xmlns:p14="http://schemas.microsoft.com/office/powerpoint/2010/main" val="1680511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linds(horizontal)">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6286" y="243929"/>
            <a:ext cx="8856984" cy="4334520"/>
          </a:xfrm>
          <a:prstGeom prst="rect">
            <a:avLst/>
          </a:prstGeom>
          <a:noFill/>
        </p:spPr>
        <p:txBody>
          <a:bodyPr wrap="square" rtlCol="0">
            <a:spAutoFit/>
          </a:bodyPr>
          <a:lstStyle/>
          <a:p>
            <a:pPr algn="just">
              <a:lnSpc>
                <a:spcPct val="150000"/>
              </a:lnSpc>
              <a:spcAft>
                <a:spcPts val="0"/>
              </a:spcAft>
            </a:pPr>
            <a:r>
              <a:rPr lang="zh-CN" altLang="zh-CN" sz="2600" kern="100" dirty="0">
                <a:solidFill>
                  <a:srgbClr val="E36C0A"/>
                </a:solidFill>
                <a:latin typeface="Times New Roman"/>
                <a:ea typeface="华文细黑"/>
                <a:cs typeface="Times New Roman"/>
              </a:rPr>
              <a:t>【精要点拨】</a:t>
            </a:r>
            <a:endParaRPr lang="zh-CN" altLang="zh-CN" sz="260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古今异义是指文言词语的意义和用法，与现代汉语书写相同</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同形</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的词语意思不同的现象。这种意义和用法的差异是在语言的演变过程中出现的，大致包括词义扩大、词义缩小、词义转移、词义弱化、词义强化、感情色彩变化几种</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词义扩大：古义的范围小于今义。如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中国</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，古义只指</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中原地区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，现指</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整个中国</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4191864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8708" y="25065"/>
            <a:ext cx="8769291" cy="5066965"/>
          </a:xfrm>
          <a:prstGeom prst="rect">
            <a:avLst/>
          </a:prstGeom>
          <a:noFill/>
        </p:spPr>
        <p:txBody>
          <a:bodyPr wrap="square" rtlCol="0">
            <a:spAutoFit/>
          </a:bodyPr>
          <a:lstStyle/>
          <a:p>
            <a:pPr algn="just">
              <a:lnSpc>
                <a:spcPct val="140000"/>
              </a:lnSpc>
              <a:spcAft>
                <a:spcPts val="0"/>
              </a:spcAf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词义缩小：古义的范围大于今义，今义一般包含在古义之中。如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谷不可胜食也</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中的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谷</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，古义是粮食作物的总称，故有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五谷</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百谷</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之说；今义在北方专指</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小米</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，在南方专指</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稻谷</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endParaRPr lang="zh-CN" altLang="zh-CN" sz="1050" kern="100" dirty="0">
              <a:latin typeface="宋体"/>
              <a:cs typeface="Courier New"/>
            </a:endParaRPr>
          </a:p>
          <a:p>
            <a:pPr algn="just">
              <a:lnSpc>
                <a:spcPct val="140000"/>
              </a:lnSpc>
              <a:spcAft>
                <a:spcPts val="0"/>
              </a:spcAft>
            </a:pP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词义转移：词义由表示甲事物变为表示乙事物。如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孙子膑脚</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中的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脚</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，古义指</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小腿</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，现在专指</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足</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endParaRPr lang="zh-CN" altLang="zh-CN" sz="1050" kern="100" dirty="0">
              <a:latin typeface="宋体"/>
              <a:cs typeface="Courier New"/>
            </a:endParaRPr>
          </a:p>
          <a:p>
            <a:pPr algn="just">
              <a:lnSpc>
                <a:spcPct val="140000"/>
              </a:lnSpc>
              <a:spcAft>
                <a:spcPts val="0"/>
              </a:spcAft>
            </a:pP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词义弱化：同样的词语，在古代表示的语义较强，今天表示的语义较弱。如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羞</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，古义是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羞愧，感到耻辱</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；今义是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害羞，不好意思</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6798464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4495" y="536476"/>
            <a:ext cx="8682466" cy="3616567"/>
          </a:xfrm>
          <a:prstGeom prst="rect">
            <a:avLst/>
          </a:prstGeom>
          <a:noFill/>
        </p:spPr>
        <p:txBody>
          <a:bodyPr wrap="square" rtlCol="0">
            <a:spAutoFit/>
          </a:bodyPr>
          <a:lstStyle/>
          <a:p>
            <a:pPr algn="just">
              <a:lnSpc>
                <a:spcPct val="150000"/>
              </a:lnSpc>
              <a:spcAft>
                <a:spcPts val="0"/>
              </a:spcAft>
            </a:pPr>
            <a:r>
              <a:rPr lang="en-US" altLang="zh-CN" sz="2600" kern="100" dirty="0">
                <a:latin typeface="宋体"/>
                <a:ea typeface="华文细黑"/>
                <a:cs typeface="Times New Roman"/>
              </a:rPr>
              <a:t>⑤</a:t>
            </a:r>
            <a:r>
              <a:rPr lang="zh-CN" altLang="zh-CN" sz="2600" kern="100" dirty="0">
                <a:latin typeface="Times New Roman"/>
                <a:ea typeface="华文细黑"/>
                <a:cs typeface="Times New Roman"/>
              </a:rPr>
              <a:t>词义强化：同样的词语，在古代表示的语义较弱，今天表示的语义增强。如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宣言</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，古义是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扬言</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；今义是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宣告、声明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⑥</a:t>
            </a:r>
            <a:r>
              <a:rPr lang="zh-CN" altLang="zh-CN" sz="2600" kern="100" dirty="0">
                <a:latin typeface="Times New Roman"/>
                <a:ea typeface="华文细黑"/>
                <a:cs typeface="Times New Roman"/>
              </a:rPr>
              <a:t>感情色彩变化：词语在使用过程中，感情色彩逐步发生了变化。如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逢迎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，古义是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迎接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，中性义；今义是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迎合</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，贬义</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2166013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3545" y="663436"/>
            <a:ext cx="8682466" cy="3939540"/>
          </a:xfrm>
          <a:prstGeom prst="rect">
            <a:avLst/>
          </a:prstGeom>
          <a:noFill/>
        </p:spPr>
        <p:txBody>
          <a:bodyPr wrap="square" rtlCol="0">
            <a:spAutoFit/>
          </a:bodyPr>
          <a:lstStyle/>
          <a:p>
            <a:pPr algn="just">
              <a:lnSpc>
                <a:spcPts val="5000"/>
              </a:lnSpc>
              <a:spcAft>
                <a:spcPts val="0"/>
              </a:spcAft>
            </a:pPr>
            <a:r>
              <a:rPr lang="en-US" altLang="zh-CN" sz="2600" kern="100" dirty="0">
                <a:latin typeface="Times New Roman"/>
                <a:ea typeface="华文细黑"/>
                <a:cs typeface="Courier New"/>
              </a:rPr>
              <a:t>2</a:t>
            </a:r>
            <a:r>
              <a:rPr lang="en-US" altLang="zh-CN" sz="2600" kern="100" dirty="0">
                <a:latin typeface="Times New Roman"/>
                <a:ea typeface="微软雅黑"/>
                <a:cs typeface="Courier New"/>
              </a:rPr>
              <a:t>.</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试解释下列句中加点的词，体会这一特点。</a:t>
            </a:r>
            <a:endParaRPr lang="zh-CN" altLang="zh-CN" sz="1050" kern="100" dirty="0">
              <a:latin typeface="宋体"/>
              <a:cs typeface="Courier New"/>
            </a:endParaRPr>
          </a:p>
          <a:p>
            <a:pPr algn="just">
              <a:lnSpc>
                <a:spcPts val="5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较秦之所得与战胜而得者，其实百倍</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endParaRPr lang="zh-CN" altLang="zh-CN" sz="1050" u="sng" kern="100" dirty="0">
              <a:latin typeface="宋体"/>
              <a:cs typeface="Courier New"/>
            </a:endParaRPr>
          </a:p>
          <a:p>
            <a:pPr algn="just">
              <a:lnSpc>
                <a:spcPts val="5000"/>
              </a:lnSpc>
              <a:spcAft>
                <a:spcPts val="0"/>
              </a:spcAf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微夫人之力不及此</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endParaRPr lang="zh-CN" altLang="zh-CN" sz="1050" u="sng" kern="100" dirty="0">
              <a:latin typeface="宋体"/>
              <a:cs typeface="Courier New"/>
            </a:endParaRPr>
          </a:p>
          <a:p>
            <a:pPr algn="just">
              <a:lnSpc>
                <a:spcPts val="5000"/>
              </a:lnSpc>
              <a:spcAft>
                <a:spcPts val="0"/>
              </a:spcAft>
            </a:pP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众谓予一行为可以纾祸</a:t>
            </a:r>
            <a:r>
              <a:rPr lang="zh-CN" altLang="zh-CN" sz="2600" kern="100" dirty="0" smtClean="0">
                <a:latin typeface="Times New Roman"/>
                <a:ea typeface="华文细黑"/>
                <a:cs typeface="Times New Roman"/>
              </a:rPr>
              <a:t>：</a:t>
            </a:r>
            <a:r>
              <a:rPr lang="en-US" altLang="zh-CN" sz="2600" u="sng" kern="100" dirty="0" smtClean="0">
                <a:latin typeface="宋体"/>
                <a:ea typeface="华文细黑"/>
                <a:cs typeface="Times New Roman"/>
              </a:rPr>
              <a:t>				</a:t>
            </a:r>
            <a:endParaRPr lang="zh-CN" altLang="zh-CN" sz="1050" u="sng" kern="100" dirty="0">
              <a:latin typeface="宋体"/>
              <a:cs typeface="Courier New"/>
            </a:endParaRPr>
          </a:p>
          <a:p>
            <a:pPr algn="just">
              <a:lnSpc>
                <a:spcPts val="5000"/>
              </a:lnSpc>
              <a:spcAft>
                <a:spcPts val="0"/>
              </a:spcAft>
            </a:pPr>
            <a:r>
              <a:rPr lang="en-US" altLang="zh-CN" sz="2600" kern="100" dirty="0">
                <a:latin typeface="宋体"/>
                <a:ea typeface="华文细黑"/>
                <a:cs typeface="Times New Roman"/>
              </a:rPr>
              <a:t>④</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吴汉</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及得召见，遂见亲信</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endParaRPr lang="zh-CN" altLang="zh-CN" sz="1050" u="sng" kern="100" dirty="0">
              <a:latin typeface="宋体"/>
              <a:cs typeface="Courier New"/>
            </a:endParaRPr>
          </a:p>
          <a:p>
            <a:pPr algn="just">
              <a:lnSpc>
                <a:spcPts val="5000"/>
              </a:lnSpc>
              <a:spcAft>
                <a:spcPts val="0"/>
              </a:spcAft>
            </a:pPr>
            <a:r>
              <a:rPr lang="en-US" altLang="zh-CN" sz="2600" kern="100" dirty="0">
                <a:latin typeface="宋体"/>
                <a:ea typeface="华文细黑"/>
                <a:cs typeface="Times New Roman"/>
              </a:rPr>
              <a:t>⑤</a:t>
            </a:r>
            <a:r>
              <a:rPr lang="zh-CN" altLang="zh-CN" sz="2600" kern="100" dirty="0">
                <a:latin typeface="Times New Roman"/>
                <a:ea typeface="华文细黑"/>
                <a:cs typeface="Times New Roman"/>
              </a:rPr>
              <a:t>吾弟，非犹夫人之弟，况为我死，我何生焉</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endParaRPr lang="zh-CN" altLang="zh-CN" sz="1050" u="sng" kern="100" dirty="0">
              <a:latin typeface="宋体"/>
              <a:cs typeface="Courier New"/>
            </a:endParaRPr>
          </a:p>
        </p:txBody>
      </p:sp>
      <p:sp>
        <p:nvSpPr>
          <p:cNvPr id="3" name="矩形 2"/>
          <p:cNvSpPr/>
          <p:nvPr/>
        </p:nvSpPr>
        <p:spPr>
          <a:xfrm>
            <a:off x="4603385" y="1575251"/>
            <a:ext cx="601447" cy="492443"/>
          </a:xfrm>
          <a:prstGeom prst="rect">
            <a:avLst/>
          </a:prstGeom>
        </p:spPr>
        <p:txBody>
          <a:bodyPr wrap="none">
            <a:spAutoFit/>
          </a:bodyPr>
          <a:lstStyle/>
          <a:p>
            <a:r>
              <a:rPr lang="en-US" altLang="zh-CN" sz="2600" kern="100" dirty="0" smtClean="0">
                <a:solidFill>
                  <a:prstClr val="black"/>
                </a:solidFill>
                <a:latin typeface="Times New Roman"/>
                <a:ea typeface="微软雅黑"/>
                <a:cs typeface="Courier New"/>
              </a:rPr>
              <a:t>.</a:t>
            </a:r>
            <a:r>
              <a:rPr lang="en-US" altLang="zh-CN" sz="2600" kern="100" dirty="0">
                <a:solidFill>
                  <a:prstClr val="black"/>
                </a:solidFill>
                <a:latin typeface="Times New Roman"/>
                <a:ea typeface="微软雅黑"/>
                <a:cs typeface="Courier New"/>
              </a:rPr>
              <a:t> </a:t>
            </a:r>
            <a:r>
              <a:rPr lang="en-US" altLang="zh-CN" sz="2600" kern="100" dirty="0" smtClean="0">
                <a:solidFill>
                  <a:prstClr val="black"/>
                </a:solidFill>
                <a:latin typeface="Times New Roman"/>
                <a:ea typeface="微软雅黑"/>
                <a:cs typeface="Courier New"/>
              </a:rPr>
              <a:t>  .</a:t>
            </a:r>
            <a:endParaRPr lang="zh-CN" altLang="en-US" sz="2600" dirty="0"/>
          </a:p>
        </p:txBody>
      </p:sp>
      <p:sp>
        <p:nvSpPr>
          <p:cNvPr id="5" name="矩形 4"/>
          <p:cNvSpPr/>
          <p:nvPr/>
        </p:nvSpPr>
        <p:spPr>
          <a:xfrm>
            <a:off x="979220" y="2192843"/>
            <a:ext cx="601447" cy="492443"/>
          </a:xfrm>
          <a:prstGeom prst="rect">
            <a:avLst/>
          </a:prstGeom>
        </p:spPr>
        <p:txBody>
          <a:bodyPr wrap="none">
            <a:spAutoFit/>
          </a:bodyPr>
          <a:lstStyle/>
          <a:p>
            <a:r>
              <a:rPr lang="en-US" altLang="zh-CN" sz="2600" kern="100" dirty="0" smtClean="0">
                <a:solidFill>
                  <a:prstClr val="black"/>
                </a:solidFill>
                <a:latin typeface="Times New Roman"/>
                <a:ea typeface="微软雅黑"/>
                <a:cs typeface="Courier New"/>
              </a:rPr>
              <a:t>.</a:t>
            </a:r>
            <a:r>
              <a:rPr lang="en-US" altLang="zh-CN" sz="2600" kern="100" dirty="0">
                <a:solidFill>
                  <a:prstClr val="black"/>
                </a:solidFill>
                <a:latin typeface="Times New Roman"/>
                <a:ea typeface="微软雅黑"/>
                <a:cs typeface="Courier New"/>
              </a:rPr>
              <a:t> </a:t>
            </a:r>
            <a:r>
              <a:rPr lang="en-US" altLang="zh-CN" sz="2600" kern="100" dirty="0" smtClean="0">
                <a:solidFill>
                  <a:prstClr val="black"/>
                </a:solidFill>
                <a:latin typeface="Times New Roman"/>
                <a:ea typeface="微软雅黑"/>
                <a:cs typeface="Courier New"/>
              </a:rPr>
              <a:t>  .</a:t>
            </a:r>
            <a:endParaRPr lang="zh-CN" altLang="en-US" sz="2600" dirty="0"/>
          </a:p>
        </p:txBody>
      </p:sp>
      <p:sp>
        <p:nvSpPr>
          <p:cNvPr id="6" name="矩形 5"/>
          <p:cNvSpPr/>
          <p:nvPr/>
        </p:nvSpPr>
        <p:spPr>
          <a:xfrm>
            <a:off x="1961949" y="2833295"/>
            <a:ext cx="601447" cy="492443"/>
          </a:xfrm>
          <a:prstGeom prst="rect">
            <a:avLst/>
          </a:prstGeom>
        </p:spPr>
        <p:txBody>
          <a:bodyPr wrap="none">
            <a:spAutoFit/>
          </a:bodyPr>
          <a:lstStyle/>
          <a:p>
            <a:r>
              <a:rPr lang="en-US" altLang="zh-CN" sz="2600" kern="100" dirty="0" smtClean="0">
                <a:solidFill>
                  <a:prstClr val="black"/>
                </a:solidFill>
                <a:latin typeface="Times New Roman"/>
                <a:ea typeface="微软雅黑"/>
                <a:cs typeface="Courier New"/>
              </a:rPr>
              <a:t>.</a:t>
            </a:r>
            <a:r>
              <a:rPr lang="en-US" altLang="zh-CN" sz="2600" kern="100" dirty="0">
                <a:solidFill>
                  <a:prstClr val="black"/>
                </a:solidFill>
                <a:latin typeface="Times New Roman"/>
                <a:ea typeface="微软雅黑"/>
                <a:cs typeface="Courier New"/>
              </a:rPr>
              <a:t> </a:t>
            </a:r>
            <a:r>
              <a:rPr lang="en-US" altLang="zh-CN" sz="2600" kern="100" dirty="0" smtClean="0">
                <a:solidFill>
                  <a:prstClr val="black"/>
                </a:solidFill>
                <a:latin typeface="Times New Roman"/>
                <a:ea typeface="微软雅黑"/>
                <a:cs typeface="Courier New"/>
              </a:rPr>
              <a:t>  .</a:t>
            </a:r>
            <a:endParaRPr lang="zh-CN" altLang="en-US" sz="2600" dirty="0"/>
          </a:p>
        </p:txBody>
      </p:sp>
      <p:sp>
        <p:nvSpPr>
          <p:cNvPr id="7" name="矩形 6"/>
          <p:cNvSpPr/>
          <p:nvPr/>
        </p:nvSpPr>
        <p:spPr>
          <a:xfrm>
            <a:off x="3834157" y="3488987"/>
            <a:ext cx="601447" cy="492443"/>
          </a:xfrm>
          <a:prstGeom prst="rect">
            <a:avLst/>
          </a:prstGeom>
        </p:spPr>
        <p:txBody>
          <a:bodyPr wrap="none">
            <a:spAutoFit/>
          </a:bodyPr>
          <a:lstStyle/>
          <a:p>
            <a:r>
              <a:rPr lang="en-US" altLang="zh-CN" sz="2600" kern="100" dirty="0" smtClean="0">
                <a:solidFill>
                  <a:prstClr val="black"/>
                </a:solidFill>
                <a:latin typeface="Times New Roman"/>
                <a:ea typeface="微软雅黑"/>
                <a:cs typeface="Courier New"/>
              </a:rPr>
              <a:t>.</a:t>
            </a:r>
            <a:r>
              <a:rPr lang="en-US" altLang="zh-CN" sz="2600" kern="100" dirty="0">
                <a:solidFill>
                  <a:prstClr val="black"/>
                </a:solidFill>
                <a:latin typeface="Times New Roman"/>
                <a:ea typeface="微软雅黑"/>
                <a:cs typeface="Courier New"/>
              </a:rPr>
              <a:t> </a:t>
            </a:r>
            <a:r>
              <a:rPr lang="en-US" altLang="zh-CN" sz="2600" kern="100" dirty="0" smtClean="0">
                <a:solidFill>
                  <a:prstClr val="black"/>
                </a:solidFill>
                <a:latin typeface="Times New Roman"/>
                <a:ea typeface="微软雅黑"/>
                <a:cs typeface="Courier New"/>
              </a:rPr>
              <a:t>  .</a:t>
            </a:r>
            <a:endParaRPr lang="zh-CN" altLang="en-US" sz="2600" dirty="0"/>
          </a:p>
        </p:txBody>
      </p:sp>
      <p:sp>
        <p:nvSpPr>
          <p:cNvPr id="8" name="矩形 7"/>
          <p:cNvSpPr/>
          <p:nvPr/>
        </p:nvSpPr>
        <p:spPr>
          <a:xfrm>
            <a:off x="2291509" y="4114199"/>
            <a:ext cx="601447" cy="492443"/>
          </a:xfrm>
          <a:prstGeom prst="rect">
            <a:avLst/>
          </a:prstGeom>
        </p:spPr>
        <p:txBody>
          <a:bodyPr wrap="none">
            <a:spAutoFit/>
          </a:bodyPr>
          <a:lstStyle/>
          <a:p>
            <a:r>
              <a:rPr lang="en-US" altLang="zh-CN" sz="2600" kern="100" dirty="0" smtClean="0">
                <a:solidFill>
                  <a:prstClr val="black"/>
                </a:solidFill>
                <a:latin typeface="Times New Roman"/>
                <a:ea typeface="微软雅黑"/>
                <a:cs typeface="Courier New"/>
              </a:rPr>
              <a:t>.</a:t>
            </a:r>
            <a:r>
              <a:rPr lang="en-US" altLang="zh-CN" sz="2600" kern="100" dirty="0">
                <a:solidFill>
                  <a:prstClr val="black"/>
                </a:solidFill>
                <a:latin typeface="Times New Roman"/>
                <a:ea typeface="微软雅黑"/>
                <a:cs typeface="Courier New"/>
              </a:rPr>
              <a:t> </a:t>
            </a:r>
            <a:r>
              <a:rPr lang="en-US" altLang="zh-CN" sz="2600" kern="100" dirty="0" smtClean="0">
                <a:solidFill>
                  <a:prstClr val="black"/>
                </a:solidFill>
                <a:latin typeface="Times New Roman"/>
                <a:ea typeface="微软雅黑"/>
                <a:cs typeface="Courier New"/>
              </a:rPr>
              <a:t>  .</a:t>
            </a:r>
            <a:endParaRPr lang="zh-CN" altLang="en-US" sz="2600" dirty="0"/>
          </a:p>
        </p:txBody>
      </p:sp>
      <p:sp>
        <p:nvSpPr>
          <p:cNvPr id="9" name="矩形 8"/>
          <p:cNvSpPr/>
          <p:nvPr/>
        </p:nvSpPr>
        <p:spPr>
          <a:xfrm>
            <a:off x="6163796" y="1267986"/>
            <a:ext cx="1518364" cy="651204"/>
          </a:xfrm>
          <a:prstGeom prst="rect">
            <a:avLst/>
          </a:prstGeom>
        </p:spPr>
        <p:txBody>
          <a:bodyPr wrap="none">
            <a:spAutoFit/>
          </a:bodyPr>
          <a:lstStyle/>
          <a:p>
            <a:pPr algn="just">
              <a:lnSpc>
                <a:spcPts val="5000"/>
              </a:lnSpc>
              <a:spcAft>
                <a:spcPts val="0"/>
              </a:spcAft>
            </a:pPr>
            <a:r>
              <a:rPr lang="zh-CN" altLang="zh-CN" sz="2600" kern="100" dirty="0">
                <a:solidFill>
                  <a:schemeClr val="accent6">
                    <a:lumMod val="75000"/>
                  </a:schemeClr>
                </a:solidFill>
                <a:latin typeface="Times New Roman"/>
                <a:ea typeface="华文细黑"/>
                <a:cs typeface="Times New Roman"/>
              </a:rPr>
              <a:t>那实际上</a:t>
            </a:r>
          </a:p>
        </p:txBody>
      </p:sp>
      <p:sp>
        <p:nvSpPr>
          <p:cNvPr id="10" name="矩形 9"/>
          <p:cNvSpPr/>
          <p:nvPr/>
        </p:nvSpPr>
        <p:spPr>
          <a:xfrm>
            <a:off x="3643516" y="1882150"/>
            <a:ext cx="1184940" cy="651204"/>
          </a:xfrm>
          <a:prstGeom prst="rect">
            <a:avLst/>
          </a:prstGeom>
        </p:spPr>
        <p:txBody>
          <a:bodyPr wrap="none">
            <a:spAutoFit/>
          </a:bodyPr>
          <a:lstStyle/>
          <a:p>
            <a:pPr algn="just">
              <a:lnSpc>
                <a:spcPts val="5000"/>
              </a:lnSpc>
              <a:spcAft>
                <a:spcPts val="0"/>
              </a:spcAft>
            </a:pPr>
            <a:r>
              <a:rPr lang="zh-CN" altLang="zh-CN" sz="2600" kern="100" dirty="0">
                <a:solidFill>
                  <a:schemeClr val="accent6">
                    <a:lumMod val="75000"/>
                  </a:schemeClr>
                </a:solidFill>
                <a:latin typeface="Times New Roman"/>
                <a:ea typeface="华文细黑"/>
                <a:cs typeface="Times New Roman"/>
              </a:rPr>
              <a:t>那个人</a:t>
            </a:r>
          </a:p>
        </p:txBody>
      </p:sp>
      <p:sp>
        <p:nvSpPr>
          <p:cNvPr id="12" name="矩形 11"/>
          <p:cNvSpPr/>
          <p:nvPr/>
        </p:nvSpPr>
        <p:spPr>
          <a:xfrm>
            <a:off x="4456241" y="2524150"/>
            <a:ext cx="2852063" cy="646524"/>
          </a:xfrm>
          <a:prstGeom prst="rect">
            <a:avLst/>
          </a:prstGeom>
        </p:spPr>
        <p:txBody>
          <a:bodyPr wrap="none">
            <a:spAutoFit/>
          </a:bodyPr>
          <a:lstStyle/>
          <a:p>
            <a:pPr lvl="0" algn="just">
              <a:lnSpc>
                <a:spcPts val="5000"/>
              </a:lnSpc>
            </a:pPr>
            <a:r>
              <a:rPr lang="en-US" altLang="zh-CN" sz="2600" kern="10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的行动是</a:t>
            </a:r>
            <a:r>
              <a:rPr lang="en-US" altLang="zh-CN" sz="2600" kern="100" dirty="0">
                <a:solidFill>
                  <a:schemeClr val="accent6">
                    <a:lumMod val="75000"/>
                  </a:schemeClr>
                </a:solidFill>
                <a:latin typeface="宋体"/>
                <a:ea typeface="华文细黑"/>
                <a:cs typeface="Times New Roman"/>
              </a:rPr>
              <a:t>……</a:t>
            </a:r>
            <a:endParaRPr lang="zh-CN" altLang="zh-CN" sz="1050" kern="100" dirty="0">
              <a:solidFill>
                <a:schemeClr val="accent6">
                  <a:lumMod val="75000"/>
                </a:schemeClr>
              </a:solidFill>
              <a:latin typeface="宋体"/>
              <a:cs typeface="Courier New"/>
            </a:endParaRPr>
          </a:p>
        </p:txBody>
      </p:sp>
      <p:sp>
        <p:nvSpPr>
          <p:cNvPr id="13" name="矩形 12"/>
          <p:cNvSpPr/>
          <p:nvPr/>
        </p:nvSpPr>
        <p:spPr>
          <a:xfrm>
            <a:off x="4918224" y="3163054"/>
            <a:ext cx="1518364" cy="651204"/>
          </a:xfrm>
          <a:prstGeom prst="rect">
            <a:avLst/>
          </a:prstGeom>
        </p:spPr>
        <p:txBody>
          <a:bodyPr wrap="none">
            <a:spAutoFit/>
          </a:bodyPr>
          <a:lstStyle/>
          <a:p>
            <a:pPr algn="just">
              <a:lnSpc>
                <a:spcPts val="5000"/>
              </a:lnSpc>
              <a:spcAft>
                <a:spcPts val="0"/>
              </a:spcAft>
            </a:pPr>
            <a:r>
              <a:rPr lang="zh-CN" altLang="zh-CN" sz="2600" kern="100" dirty="0">
                <a:solidFill>
                  <a:schemeClr val="accent6">
                    <a:lumMod val="75000"/>
                  </a:schemeClr>
                </a:solidFill>
                <a:latin typeface="Times New Roman"/>
                <a:ea typeface="华文细黑"/>
                <a:cs typeface="Times New Roman"/>
              </a:rPr>
              <a:t>亲近信任</a:t>
            </a:r>
          </a:p>
        </p:txBody>
      </p:sp>
      <p:sp>
        <p:nvSpPr>
          <p:cNvPr id="14" name="矩形 13"/>
          <p:cNvSpPr/>
          <p:nvPr/>
        </p:nvSpPr>
        <p:spPr>
          <a:xfrm>
            <a:off x="7308304" y="3812541"/>
            <a:ext cx="1184940" cy="651204"/>
          </a:xfrm>
          <a:prstGeom prst="rect">
            <a:avLst/>
          </a:prstGeom>
        </p:spPr>
        <p:txBody>
          <a:bodyPr wrap="none">
            <a:spAutoFit/>
          </a:bodyPr>
          <a:lstStyle/>
          <a:p>
            <a:pPr algn="just">
              <a:lnSpc>
                <a:spcPts val="5000"/>
              </a:lnSpc>
              <a:spcAft>
                <a:spcPts val="0"/>
              </a:spcAft>
            </a:pPr>
            <a:r>
              <a:rPr lang="zh-CN" altLang="zh-CN" sz="2600" kern="100" dirty="0">
                <a:solidFill>
                  <a:schemeClr val="accent6">
                    <a:lumMod val="75000"/>
                  </a:schemeClr>
                </a:solidFill>
                <a:latin typeface="Times New Roman"/>
                <a:ea typeface="华文细黑"/>
                <a:cs typeface="Times New Roman"/>
              </a:rPr>
              <a:t>平常人</a:t>
            </a:r>
          </a:p>
        </p:txBody>
      </p:sp>
    </p:spTree>
    <p:extLst>
      <p:ext uri="{BB962C8B-B14F-4D97-AF65-F5344CB8AC3E}">
        <p14:creationId xmlns:p14="http://schemas.microsoft.com/office/powerpoint/2010/main" val="4263327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linds(horizontal)">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P spid="13" grpId="0"/>
      <p:bldP spid="1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8305" y="275114"/>
            <a:ext cx="8682466" cy="4580741"/>
          </a:xfrm>
          <a:prstGeom prst="rect">
            <a:avLst/>
          </a:prstGeom>
          <a:noFill/>
        </p:spPr>
        <p:txBody>
          <a:bodyPr wrap="square" rtlCol="0">
            <a:spAutoFit/>
          </a:bodyPr>
          <a:lstStyle/>
          <a:p>
            <a:pPr algn="just">
              <a:lnSpc>
                <a:spcPts val="5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阅读下面的文言文，完成文后题目。</a:t>
            </a:r>
            <a:endParaRPr lang="zh-CN" altLang="zh-CN" sz="1050" kern="100" dirty="0">
              <a:latin typeface="宋体"/>
              <a:cs typeface="Courier New"/>
            </a:endParaRPr>
          </a:p>
          <a:p>
            <a:pPr algn="just">
              <a:lnSpc>
                <a:spcPts val="5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仲</a:t>
            </a:r>
            <a:r>
              <a:rPr lang="zh-CN" altLang="zh-CN" sz="2600" kern="100" dirty="0">
                <a:latin typeface="Times New Roman"/>
                <a:ea typeface="华文细黑"/>
                <a:cs typeface="Times New Roman"/>
              </a:rPr>
              <a:t>长统字公理，山阳高平人也。少好学，博涉书记，赡于文辞。</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统过</a:t>
            </a:r>
            <a:r>
              <a:rPr lang="zh-CN" altLang="zh-CN" sz="2600" kern="100" dirty="0">
                <a:latin typeface="宋体"/>
                <a:ea typeface="华文细黑"/>
                <a:cs typeface="宋体"/>
              </a:rPr>
              <a:t>幹</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并州刺史高</a:t>
            </a:r>
            <a:r>
              <a:rPr lang="zh-CN" altLang="zh-CN" sz="2600" kern="100" dirty="0">
                <a:latin typeface="宋体"/>
                <a:ea typeface="华文细黑"/>
                <a:cs typeface="宋体"/>
              </a:rPr>
              <a:t>幹</a:t>
            </a:r>
            <a:r>
              <a:rPr lang="zh-CN" altLang="zh-CN" sz="2600" kern="100" dirty="0">
                <a:latin typeface="楷体_GB2312"/>
                <a:ea typeface="华文细黑"/>
                <a:cs typeface="楷体_GB2312"/>
              </a:rPr>
              <a:t>，袁绍甥也</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zh-CN" altLang="zh-CN" sz="2600" kern="100" dirty="0">
                <a:latin typeface="宋体"/>
                <a:ea typeface="华文细黑"/>
                <a:cs typeface="宋体"/>
              </a:rPr>
              <a:t>幹</a:t>
            </a:r>
            <a:r>
              <a:rPr lang="zh-CN" altLang="zh-CN" sz="2600" kern="100" dirty="0">
                <a:latin typeface="楷体_GB2312"/>
                <a:ea typeface="华文细黑"/>
                <a:cs typeface="楷体_GB2312"/>
              </a:rPr>
              <a:t>善</a:t>
            </a:r>
            <a:r>
              <a:rPr lang="zh-CN" altLang="zh-CN" sz="2600" kern="100" dirty="0">
                <a:latin typeface="Times New Roman"/>
                <a:ea typeface="华文细黑"/>
                <a:cs typeface="Times New Roman"/>
              </a:rPr>
              <a:t>待遇，访以当时之事。</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每州郡命召，辄称疾不就。常以为凡游帝王者，欲以立身扬名耳，而名不常存，人生易灭，优游偃仰，可以自娱，欲卜居清旷以乐其志</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r">
              <a:lnSpc>
                <a:spcPts val="5000"/>
              </a:lnSpc>
              <a:spcAft>
                <a:spcPts val="0"/>
              </a:spcAft>
            </a:pPr>
            <a:r>
              <a:rPr lang="en-US" altLang="zh-CN" sz="2600" kern="100" dirty="0" smtClean="0">
                <a:latin typeface="Times New Roman"/>
                <a:ea typeface="华文细黑"/>
                <a:cs typeface="Courier New"/>
              </a:rPr>
              <a:t>(</a:t>
            </a:r>
            <a:r>
              <a:rPr lang="en-US" altLang="zh-CN" sz="2600" kern="100" dirty="0">
                <a:latin typeface="Times New Roman"/>
                <a:ea typeface="华文细黑"/>
                <a:cs typeface="Courier New"/>
              </a:rPr>
              <a:t>2007</a:t>
            </a:r>
            <a:r>
              <a:rPr lang="zh-CN" altLang="zh-CN" sz="2600" kern="100" dirty="0">
                <a:latin typeface="Times New Roman"/>
                <a:ea typeface="华文细黑"/>
                <a:cs typeface="Times New Roman"/>
              </a:rPr>
              <a:t>年上海高考题，有删改</a:t>
            </a:r>
            <a:r>
              <a:rPr lang="en-US" altLang="zh-CN" sz="2600" kern="100" dirty="0" smtClean="0">
                <a:latin typeface="Times New Roman"/>
                <a:ea typeface="华文细黑"/>
                <a:cs typeface="Courier New"/>
              </a:rPr>
              <a:t>)</a:t>
            </a:r>
            <a:endParaRPr lang="zh-CN" altLang="zh-CN" sz="1050" kern="100" dirty="0">
              <a:latin typeface="宋体"/>
              <a:cs typeface="Courier New"/>
            </a:endParaRPr>
          </a:p>
        </p:txBody>
      </p:sp>
      <p:sp>
        <p:nvSpPr>
          <p:cNvPr id="15" name="矩形 14"/>
          <p:cNvSpPr/>
          <p:nvPr/>
        </p:nvSpPr>
        <p:spPr>
          <a:xfrm>
            <a:off x="7483705" y="1211218"/>
            <a:ext cx="601447" cy="492443"/>
          </a:xfrm>
          <a:prstGeom prst="rect">
            <a:avLst/>
          </a:prstGeom>
        </p:spPr>
        <p:txBody>
          <a:bodyPr wrap="none">
            <a:spAutoFit/>
          </a:bodyPr>
          <a:lstStyle/>
          <a:p>
            <a:r>
              <a:rPr lang="en-US" altLang="zh-CN" sz="2600" kern="100" dirty="0" smtClean="0">
                <a:solidFill>
                  <a:prstClr val="black"/>
                </a:solidFill>
                <a:latin typeface="Times New Roman"/>
                <a:ea typeface="微软雅黑"/>
                <a:cs typeface="Courier New"/>
              </a:rPr>
              <a:t>.</a:t>
            </a:r>
            <a:r>
              <a:rPr lang="en-US" altLang="zh-CN" sz="2600" kern="100" dirty="0">
                <a:solidFill>
                  <a:prstClr val="black"/>
                </a:solidFill>
                <a:latin typeface="Times New Roman"/>
                <a:ea typeface="微软雅黑"/>
                <a:cs typeface="Courier New"/>
              </a:rPr>
              <a:t> </a:t>
            </a:r>
            <a:r>
              <a:rPr lang="en-US" altLang="zh-CN" sz="2600" kern="100" dirty="0" smtClean="0">
                <a:solidFill>
                  <a:prstClr val="black"/>
                </a:solidFill>
                <a:latin typeface="Times New Roman"/>
                <a:ea typeface="微软雅黑"/>
                <a:cs typeface="Courier New"/>
              </a:rPr>
              <a:t>  .</a:t>
            </a:r>
            <a:endParaRPr lang="zh-CN" altLang="en-US" sz="2600" dirty="0"/>
          </a:p>
        </p:txBody>
      </p:sp>
      <p:sp>
        <p:nvSpPr>
          <p:cNvPr id="16" name="矩形 15"/>
          <p:cNvSpPr/>
          <p:nvPr/>
        </p:nvSpPr>
        <p:spPr>
          <a:xfrm>
            <a:off x="8164780" y="1836430"/>
            <a:ext cx="601447" cy="492443"/>
          </a:xfrm>
          <a:prstGeom prst="rect">
            <a:avLst/>
          </a:prstGeom>
        </p:spPr>
        <p:txBody>
          <a:bodyPr wrap="none">
            <a:spAutoFit/>
          </a:bodyPr>
          <a:lstStyle/>
          <a:p>
            <a:r>
              <a:rPr lang="en-US" altLang="zh-CN" sz="2600" kern="100" dirty="0" smtClean="0">
                <a:solidFill>
                  <a:prstClr val="black"/>
                </a:solidFill>
                <a:latin typeface="Times New Roman"/>
                <a:ea typeface="微软雅黑"/>
                <a:cs typeface="Courier New"/>
              </a:rPr>
              <a:t>.</a:t>
            </a:r>
            <a:r>
              <a:rPr lang="en-US" altLang="zh-CN" sz="2600" kern="100" dirty="0">
                <a:solidFill>
                  <a:prstClr val="black"/>
                </a:solidFill>
                <a:latin typeface="Times New Roman"/>
                <a:ea typeface="微软雅黑"/>
                <a:cs typeface="Courier New"/>
              </a:rPr>
              <a:t> </a:t>
            </a:r>
            <a:r>
              <a:rPr lang="en-US" altLang="zh-CN" sz="2600" kern="100" dirty="0" smtClean="0">
                <a:solidFill>
                  <a:prstClr val="black"/>
                </a:solidFill>
                <a:latin typeface="Times New Roman"/>
                <a:ea typeface="微软雅黑"/>
                <a:cs typeface="Courier New"/>
              </a:rPr>
              <a:t>  .</a:t>
            </a:r>
            <a:endParaRPr lang="zh-CN" altLang="en-US" sz="2600" dirty="0"/>
          </a:p>
        </p:txBody>
      </p:sp>
      <p:sp>
        <p:nvSpPr>
          <p:cNvPr id="17" name="矩形 16"/>
          <p:cNvSpPr/>
          <p:nvPr/>
        </p:nvSpPr>
        <p:spPr>
          <a:xfrm>
            <a:off x="994460" y="2458214"/>
            <a:ext cx="601447" cy="492443"/>
          </a:xfrm>
          <a:prstGeom prst="rect">
            <a:avLst/>
          </a:prstGeom>
        </p:spPr>
        <p:txBody>
          <a:bodyPr wrap="none">
            <a:spAutoFit/>
          </a:bodyPr>
          <a:lstStyle/>
          <a:p>
            <a:r>
              <a:rPr lang="en-US" altLang="zh-CN" sz="2600" kern="100" dirty="0" smtClean="0">
                <a:solidFill>
                  <a:prstClr val="black"/>
                </a:solidFill>
                <a:latin typeface="Times New Roman"/>
                <a:ea typeface="微软雅黑"/>
                <a:cs typeface="Courier New"/>
              </a:rPr>
              <a:t>.</a:t>
            </a:r>
            <a:r>
              <a:rPr lang="en-US" altLang="zh-CN" sz="2600" kern="100" dirty="0">
                <a:solidFill>
                  <a:prstClr val="black"/>
                </a:solidFill>
                <a:latin typeface="Times New Roman"/>
                <a:ea typeface="微软雅黑"/>
                <a:cs typeface="Courier New"/>
              </a:rPr>
              <a:t> </a:t>
            </a:r>
            <a:r>
              <a:rPr lang="en-US" altLang="zh-CN" sz="2600" kern="100" dirty="0" smtClean="0">
                <a:solidFill>
                  <a:prstClr val="black"/>
                </a:solidFill>
                <a:latin typeface="Times New Roman"/>
                <a:ea typeface="微软雅黑"/>
                <a:cs typeface="Courier New"/>
              </a:rPr>
              <a:t>  .</a:t>
            </a:r>
            <a:endParaRPr lang="zh-CN" altLang="en-US" sz="2600" dirty="0"/>
          </a:p>
        </p:txBody>
      </p:sp>
      <p:sp>
        <p:nvSpPr>
          <p:cNvPr id="18" name="矩形 17"/>
          <p:cNvSpPr/>
          <p:nvPr/>
        </p:nvSpPr>
        <p:spPr>
          <a:xfrm>
            <a:off x="1634912" y="3765406"/>
            <a:ext cx="268022" cy="492443"/>
          </a:xfrm>
          <a:prstGeom prst="rect">
            <a:avLst/>
          </a:prstGeom>
        </p:spPr>
        <p:txBody>
          <a:bodyPr wrap="none">
            <a:spAutoFit/>
          </a:bodyPr>
          <a:lstStyle/>
          <a:p>
            <a:r>
              <a:rPr lang="en-US" altLang="zh-CN" sz="2600" kern="100" smtClean="0">
                <a:solidFill>
                  <a:prstClr val="black"/>
                </a:solidFill>
                <a:latin typeface="Times New Roman"/>
                <a:ea typeface="微软雅黑"/>
                <a:cs typeface="Courier New"/>
              </a:rPr>
              <a:t>.</a:t>
            </a:r>
            <a:endParaRPr lang="zh-CN" altLang="en-US" sz="2600" dirty="0"/>
          </a:p>
        </p:txBody>
      </p:sp>
    </p:spTree>
    <p:extLst>
      <p:ext uri="{BB962C8B-B14F-4D97-AF65-F5344CB8AC3E}">
        <p14:creationId xmlns:p14="http://schemas.microsoft.com/office/powerpoint/2010/main" val="16811603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8305" y="635154"/>
            <a:ext cx="8682466" cy="3939540"/>
          </a:xfrm>
          <a:prstGeom prst="rect">
            <a:avLst/>
          </a:prstGeom>
          <a:noFill/>
        </p:spPr>
        <p:txBody>
          <a:bodyPr wrap="square" rtlCol="0">
            <a:spAutoFit/>
          </a:bodyPr>
          <a:lstStyle/>
          <a:p>
            <a:pPr algn="just">
              <a:lnSpc>
                <a:spcPts val="5000"/>
              </a:lnSpc>
              <a:spcAft>
                <a:spcPts val="0"/>
              </a:spcAft>
            </a:pPr>
            <a:r>
              <a:rPr lang="zh-CN" altLang="zh-CN" sz="2600" kern="100" dirty="0">
                <a:latin typeface="Times New Roman"/>
                <a:ea typeface="华文细黑"/>
                <a:cs typeface="Times New Roman"/>
              </a:rPr>
              <a:t>下列各项中加点的词，不存在古今异义现象的一项是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260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A</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博涉书记</a:t>
            </a: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B</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幹善待遇</a:t>
            </a:r>
            <a:endParaRPr lang="zh-CN" altLang="zh-CN" sz="260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C</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访以当时之事</a:t>
            </a: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D</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可以自娱</a:t>
            </a:r>
            <a:endParaRPr lang="zh-CN" altLang="zh-CN" sz="2600" kern="100" dirty="0">
              <a:latin typeface="宋体"/>
              <a:cs typeface="Courier New"/>
            </a:endParaRPr>
          </a:p>
          <a:p>
            <a:pPr algn="just">
              <a:lnSpc>
                <a:spcPts val="5000"/>
              </a:lnSpc>
              <a:spcAft>
                <a:spcPts val="0"/>
              </a:spcAft>
            </a:pPr>
            <a:r>
              <a:rPr lang="zh-CN" altLang="zh-CN" sz="2600" kern="100" dirty="0" smtClean="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项书记：同义复词，意为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书籍</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，不同于今义</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ts val="5000"/>
              </a:lnSpc>
              <a:spcAft>
                <a:spcPts val="0"/>
              </a:spcAft>
            </a:pPr>
            <a:r>
              <a:rPr lang="en-US" altLang="zh-CN" sz="2600" kern="100" dirty="0" smtClean="0">
                <a:latin typeface="Times New Roman"/>
                <a:ea typeface="华文细黑"/>
                <a:cs typeface="Courier New"/>
              </a:rPr>
              <a:t>B</a:t>
            </a:r>
            <a:r>
              <a:rPr lang="zh-CN" altLang="zh-CN" sz="2600" kern="100" dirty="0">
                <a:latin typeface="Times New Roman"/>
                <a:ea typeface="华文细黑"/>
                <a:cs typeface="Times New Roman"/>
              </a:rPr>
              <a:t>项待遇：同义复词，意为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对待</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，不同于今义</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ts val="5000"/>
              </a:lnSpc>
              <a:spcAft>
                <a:spcPts val="0"/>
              </a:spcAft>
            </a:pPr>
            <a:r>
              <a:rPr lang="en-US" altLang="zh-CN" sz="2600" kern="100" dirty="0" smtClean="0">
                <a:latin typeface="Times New Roman"/>
                <a:ea typeface="华文细黑"/>
                <a:cs typeface="Courier New"/>
              </a:rPr>
              <a:t>D</a:t>
            </a:r>
            <a:r>
              <a:rPr lang="zh-CN" altLang="zh-CN" sz="2600" kern="100" dirty="0">
                <a:latin typeface="Times New Roman"/>
                <a:ea typeface="华文细黑"/>
                <a:cs typeface="Times New Roman"/>
              </a:rPr>
              <a:t>项可以：两个词，意为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可以用来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，不同于今义</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
        <p:nvSpPr>
          <p:cNvPr id="7" name="矩形 6"/>
          <p:cNvSpPr/>
          <p:nvPr/>
        </p:nvSpPr>
        <p:spPr>
          <a:xfrm>
            <a:off x="1296751" y="1563638"/>
            <a:ext cx="601447" cy="492443"/>
          </a:xfrm>
          <a:prstGeom prst="rect">
            <a:avLst/>
          </a:prstGeom>
        </p:spPr>
        <p:txBody>
          <a:bodyPr wrap="none">
            <a:spAutoFit/>
          </a:bodyPr>
          <a:lstStyle/>
          <a:p>
            <a:r>
              <a:rPr lang="en-US" altLang="zh-CN" sz="2600" kern="100" dirty="0" smtClean="0">
                <a:solidFill>
                  <a:prstClr val="black"/>
                </a:solidFill>
                <a:latin typeface="Times New Roman"/>
                <a:ea typeface="微软雅黑"/>
                <a:cs typeface="Courier New"/>
              </a:rPr>
              <a:t>.</a:t>
            </a:r>
            <a:r>
              <a:rPr lang="en-US" altLang="zh-CN" sz="2600" kern="100" dirty="0">
                <a:solidFill>
                  <a:prstClr val="black"/>
                </a:solidFill>
                <a:latin typeface="Times New Roman"/>
                <a:ea typeface="微软雅黑"/>
                <a:cs typeface="Courier New"/>
              </a:rPr>
              <a:t> </a:t>
            </a:r>
            <a:r>
              <a:rPr lang="en-US" altLang="zh-CN" sz="2600" kern="100" dirty="0" smtClean="0">
                <a:solidFill>
                  <a:prstClr val="black"/>
                </a:solidFill>
                <a:latin typeface="Times New Roman"/>
                <a:ea typeface="微软雅黑"/>
                <a:cs typeface="Courier New"/>
              </a:rPr>
              <a:t>  .</a:t>
            </a:r>
            <a:endParaRPr lang="zh-CN" altLang="en-US" sz="2600" dirty="0"/>
          </a:p>
        </p:txBody>
      </p:sp>
      <p:sp>
        <p:nvSpPr>
          <p:cNvPr id="8" name="矩形 7"/>
          <p:cNvSpPr/>
          <p:nvPr/>
        </p:nvSpPr>
        <p:spPr>
          <a:xfrm>
            <a:off x="4971045" y="1571258"/>
            <a:ext cx="601447" cy="492443"/>
          </a:xfrm>
          <a:prstGeom prst="rect">
            <a:avLst/>
          </a:prstGeom>
        </p:spPr>
        <p:txBody>
          <a:bodyPr wrap="none">
            <a:spAutoFit/>
          </a:bodyPr>
          <a:lstStyle/>
          <a:p>
            <a:r>
              <a:rPr lang="en-US" altLang="zh-CN" sz="2600" kern="100" dirty="0" smtClean="0">
                <a:solidFill>
                  <a:prstClr val="black"/>
                </a:solidFill>
                <a:latin typeface="Times New Roman"/>
                <a:ea typeface="微软雅黑"/>
                <a:cs typeface="Courier New"/>
              </a:rPr>
              <a:t>.</a:t>
            </a:r>
            <a:r>
              <a:rPr lang="en-US" altLang="zh-CN" sz="2600" kern="100" dirty="0">
                <a:solidFill>
                  <a:prstClr val="black"/>
                </a:solidFill>
                <a:latin typeface="Times New Roman"/>
                <a:ea typeface="微软雅黑"/>
                <a:cs typeface="Courier New"/>
              </a:rPr>
              <a:t> </a:t>
            </a:r>
            <a:r>
              <a:rPr lang="en-US" altLang="zh-CN" sz="2600" kern="100" dirty="0" smtClean="0">
                <a:solidFill>
                  <a:prstClr val="black"/>
                </a:solidFill>
                <a:latin typeface="Times New Roman"/>
                <a:ea typeface="微软雅黑"/>
                <a:cs typeface="Courier New"/>
              </a:rPr>
              <a:t>  .</a:t>
            </a:r>
            <a:endParaRPr lang="zh-CN" altLang="en-US" sz="2600" dirty="0"/>
          </a:p>
        </p:txBody>
      </p:sp>
      <p:sp>
        <p:nvSpPr>
          <p:cNvPr id="9" name="矩形 8"/>
          <p:cNvSpPr/>
          <p:nvPr/>
        </p:nvSpPr>
        <p:spPr>
          <a:xfrm>
            <a:off x="1298637" y="2197035"/>
            <a:ext cx="601447" cy="492443"/>
          </a:xfrm>
          <a:prstGeom prst="rect">
            <a:avLst/>
          </a:prstGeom>
        </p:spPr>
        <p:txBody>
          <a:bodyPr wrap="none">
            <a:spAutoFit/>
          </a:bodyPr>
          <a:lstStyle/>
          <a:p>
            <a:r>
              <a:rPr lang="en-US" altLang="zh-CN" sz="2600" kern="100" dirty="0" smtClean="0">
                <a:solidFill>
                  <a:prstClr val="black"/>
                </a:solidFill>
                <a:latin typeface="Times New Roman"/>
                <a:ea typeface="微软雅黑"/>
                <a:cs typeface="Courier New"/>
              </a:rPr>
              <a:t>.</a:t>
            </a:r>
            <a:r>
              <a:rPr lang="en-US" altLang="zh-CN" sz="2600" kern="100" dirty="0">
                <a:solidFill>
                  <a:prstClr val="black"/>
                </a:solidFill>
                <a:latin typeface="Times New Roman"/>
                <a:ea typeface="微软雅黑"/>
                <a:cs typeface="Courier New"/>
              </a:rPr>
              <a:t> </a:t>
            </a:r>
            <a:r>
              <a:rPr lang="en-US" altLang="zh-CN" sz="2600" kern="100" dirty="0" smtClean="0">
                <a:solidFill>
                  <a:prstClr val="black"/>
                </a:solidFill>
                <a:latin typeface="Times New Roman"/>
                <a:ea typeface="微软雅黑"/>
                <a:cs typeface="Courier New"/>
              </a:rPr>
              <a:t>  .</a:t>
            </a:r>
            <a:endParaRPr lang="zh-CN" altLang="en-US" sz="2600" dirty="0"/>
          </a:p>
        </p:txBody>
      </p:sp>
      <p:sp>
        <p:nvSpPr>
          <p:cNvPr id="10" name="矩形 9"/>
          <p:cNvSpPr/>
          <p:nvPr/>
        </p:nvSpPr>
        <p:spPr>
          <a:xfrm>
            <a:off x="4315353" y="2192827"/>
            <a:ext cx="601447" cy="492443"/>
          </a:xfrm>
          <a:prstGeom prst="rect">
            <a:avLst/>
          </a:prstGeom>
        </p:spPr>
        <p:txBody>
          <a:bodyPr wrap="none">
            <a:spAutoFit/>
          </a:bodyPr>
          <a:lstStyle/>
          <a:p>
            <a:r>
              <a:rPr lang="en-US" altLang="zh-CN" sz="2600" kern="100" dirty="0" smtClean="0">
                <a:solidFill>
                  <a:prstClr val="black"/>
                </a:solidFill>
                <a:latin typeface="Times New Roman"/>
                <a:ea typeface="微软雅黑"/>
                <a:cs typeface="Courier New"/>
              </a:rPr>
              <a:t>.</a:t>
            </a:r>
            <a:r>
              <a:rPr lang="en-US" altLang="zh-CN" sz="2600" kern="100" dirty="0">
                <a:solidFill>
                  <a:prstClr val="black"/>
                </a:solidFill>
                <a:latin typeface="Times New Roman"/>
                <a:ea typeface="微软雅黑"/>
                <a:cs typeface="Courier New"/>
              </a:rPr>
              <a:t> </a:t>
            </a:r>
            <a:r>
              <a:rPr lang="en-US" altLang="zh-CN" sz="2600" kern="100" dirty="0" smtClean="0">
                <a:solidFill>
                  <a:prstClr val="black"/>
                </a:solidFill>
                <a:latin typeface="Times New Roman"/>
                <a:ea typeface="微软雅黑"/>
                <a:cs typeface="Courier New"/>
              </a:rPr>
              <a:t>  .</a:t>
            </a:r>
            <a:endParaRPr lang="zh-CN" altLang="en-US" sz="2600" dirty="0"/>
          </a:p>
        </p:txBody>
      </p:sp>
      <p:sp>
        <p:nvSpPr>
          <p:cNvPr id="2" name="矩形 1"/>
          <p:cNvSpPr/>
          <p:nvPr/>
        </p:nvSpPr>
        <p:spPr>
          <a:xfrm>
            <a:off x="8058864" y="835938"/>
            <a:ext cx="407484" cy="492443"/>
          </a:xfrm>
          <a:prstGeom prst="rect">
            <a:avLst/>
          </a:prstGeom>
        </p:spPr>
        <p:txBody>
          <a:bodyPr wrap="none">
            <a:spAutoFit/>
          </a:bodyPr>
          <a:lstStyle/>
          <a:p>
            <a:r>
              <a:rPr lang="en-US" altLang="zh-CN" sz="2600" kern="100" dirty="0">
                <a:solidFill>
                  <a:schemeClr val="accent6">
                    <a:lumMod val="75000"/>
                  </a:schemeClr>
                </a:solidFill>
                <a:latin typeface="Times New Roman"/>
                <a:ea typeface="华文细黑"/>
                <a:cs typeface="Times New Roman"/>
              </a:rPr>
              <a:t>C</a:t>
            </a:r>
            <a:endParaRPr lang="zh-CN" altLang="en-US" sz="2600" kern="100" dirty="0">
              <a:solidFill>
                <a:schemeClr val="accent6">
                  <a:lumMod val="75000"/>
                </a:schemeClr>
              </a:solidFill>
              <a:latin typeface="Times New Roman"/>
              <a:ea typeface="华文细黑"/>
              <a:cs typeface="Times New Roman"/>
            </a:endParaRPr>
          </a:p>
        </p:txBody>
      </p:sp>
    </p:spTree>
    <p:extLst>
      <p:ext uri="{BB962C8B-B14F-4D97-AF65-F5344CB8AC3E}">
        <p14:creationId xmlns:p14="http://schemas.microsoft.com/office/powerpoint/2010/main" val="2659482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blinds(horizontal)">
                                      <p:cBhvr>
                                        <p:cTn id="7" dur="500"/>
                                        <p:tgtEl>
                                          <p:spTgt spid="4">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blinds(horizontal)">
                                      <p:cBhvr>
                                        <p:cTn id="12" dur="500"/>
                                        <p:tgtEl>
                                          <p:spTgt spid="4">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animEffect transition="in" filter="blinds(horizontal)">
                                      <p:cBhvr>
                                        <p:cTn id="17" dur="500"/>
                                        <p:tgtEl>
                                          <p:spTgt spid="4">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6405" y="690017"/>
            <a:ext cx="8682466" cy="3134191"/>
          </a:xfrm>
          <a:prstGeom prst="rect">
            <a:avLst/>
          </a:prstGeom>
          <a:noFill/>
        </p:spPr>
        <p:txBody>
          <a:bodyPr wrap="square" rtlCol="0">
            <a:spAutoFit/>
          </a:bodyPr>
          <a:lstStyle/>
          <a:p>
            <a:pPr algn="just">
              <a:lnSpc>
                <a:spcPct val="150000"/>
              </a:lnSpc>
              <a:spcAft>
                <a:spcPts val="0"/>
              </a:spcAft>
            </a:pPr>
            <a:r>
              <a:rPr lang="zh-CN" altLang="zh-CN" sz="2600" kern="100" dirty="0">
                <a:solidFill>
                  <a:srgbClr val="E36C0A"/>
                </a:solidFill>
                <a:latin typeface="Times New Roman"/>
                <a:ea typeface="华文细黑"/>
                <a:cs typeface="Times New Roman"/>
              </a:rPr>
              <a:t>【精要点拨】</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古今同形异义词是文言实词考查的重点，尤其碰到与现代词语同形的双音节词时，应格外留心。它们少数是与今天相同的，多数情况下是不同的，即现在是一个词，而古代是两个词，须拆开翻译。</a:t>
            </a:r>
            <a:endParaRPr lang="zh-CN" altLang="zh-CN" sz="1050" kern="100" dirty="0">
              <a:effectLst/>
              <a:latin typeface="宋体"/>
              <a:cs typeface="Courier New"/>
            </a:endParaRPr>
          </a:p>
        </p:txBody>
      </p:sp>
    </p:spTree>
    <p:extLst>
      <p:ext uri="{BB962C8B-B14F-4D97-AF65-F5344CB8AC3E}">
        <p14:creationId xmlns:p14="http://schemas.microsoft.com/office/powerpoint/2010/main" val="37258305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6880" y="627534"/>
            <a:ext cx="8682466" cy="3323987"/>
          </a:xfrm>
          <a:prstGeom prst="rect">
            <a:avLst/>
          </a:prstGeom>
          <a:noFill/>
        </p:spPr>
        <p:txBody>
          <a:bodyPr wrap="square" rtlCol="0">
            <a:spAutoFit/>
          </a:bodyPr>
          <a:lstStyle/>
          <a:p>
            <a:pPr algn="just">
              <a:lnSpc>
                <a:spcPct val="150000"/>
              </a:lnSpc>
              <a:spcAft>
                <a:spcPts val="0"/>
              </a:spcAft>
            </a:pPr>
            <a:r>
              <a:rPr lang="zh-CN" altLang="zh-CN" sz="2800" kern="100" dirty="0">
                <a:solidFill>
                  <a:srgbClr val="0000FF"/>
                </a:solidFill>
                <a:latin typeface="Times New Roman"/>
                <a:ea typeface="华文细黑"/>
                <a:cs typeface="Times New Roman"/>
              </a:rPr>
              <a:t>三、活用实词：找规律、析特点</a:t>
            </a:r>
            <a:endParaRPr lang="zh-CN" altLang="zh-CN" sz="11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词类活用是指某些实词在特定的语言环境中，临时具有的某种新的语法功能。这种语法功能与现代汉语相比具有明显的不同，判断时要参照现代汉语的一般用法推断。具体来说，主要包括以下几类：</a:t>
            </a:r>
            <a:endParaRPr lang="zh-CN" altLang="zh-CN" sz="1100" kern="100" dirty="0">
              <a:effectLst/>
              <a:latin typeface="宋体"/>
              <a:cs typeface="Courier New"/>
            </a:endParaRPr>
          </a:p>
        </p:txBody>
      </p:sp>
    </p:spTree>
    <p:extLst>
      <p:ext uri="{BB962C8B-B14F-4D97-AF65-F5344CB8AC3E}">
        <p14:creationId xmlns:p14="http://schemas.microsoft.com/office/powerpoint/2010/main" val="30061401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8305" y="195486"/>
            <a:ext cx="8682466" cy="4334520"/>
          </a:xfrm>
          <a:prstGeom prst="rect">
            <a:avLst/>
          </a:prstGeom>
          <a:noFill/>
        </p:spPr>
        <p:txBody>
          <a:bodyPr wrap="square" rtlCol="0">
            <a:spAutoFit/>
          </a:bodyPr>
          <a:lstStyle/>
          <a:p>
            <a:pPr algn="just">
              <a:lnSpc>
                <a:spcPct val="150000"/>
              </a:lnSpc>
              <a:spcAft>
                <a:spcPts val="0"/>
              </a:spcAft>
            </a:pP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一</a:t>
            </a: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名词活用</a:t>
            </a:r>
            <a:endParaRPr lang="zh-CN" altLang="zh-CN" sz="1050" kern="100" dirty="0">
              <a:solidFill>
                <a:srgbClr val="C00000"/>
              </a:solidFill>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试找出下列句中名词活用作状语的词，并试着找出名词活用作状语的规律和特点。</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东犬西吠</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__</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吾妻死之年所手植</a:t>
            </a:r>
            <a:r>
              <a:rPr lang="zh-CN" altLang="zh-CN" sz="2600" kern="100" dirty="0" smtClean="0">
                <a:latin typeface="Times New Roman"/>
                <a:ea typeface="华文细黑"/>
                <a:cs typeface="Times New Roman"/>
              </a:rPr>
              <a:t>也：</a:t>
            </a:r>
            <a:r>
              <a:rPr lang="en-US" altLang="zh-CN" sz="2600" kern="100" dirty="0" smtClean="0">
                <a:latin typeface="Times New Roman"/>
                <a:ea typeface="华文细黑"/>
                <a:cs typeface="Times New Roman"/>
              </a:rPr>
              <a:t>__</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草行露宿，日与北骑相出没于长淮间</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__________</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雄州雾列，俊采星驰</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______</a:t>
            </a:r>
            <a:endParaRPr lang="zh-CN" altLang="zh-CN" sz="1050" kern="100" dirty="0">
              <a:effectLst/>
              <a:latin typeface="宋体"/>
              <a:cs typeface="Courier New"/>
            </a:endParaRPr>
          </a:p>
        </p:txBody>
      </p:sp>
      <p:sp>
        <p:nvSpPr>
          <p:cNvPr id="2" name="矩形 1"/>
          <p:cNvSpPr/>
          <p:nvPr/>
        </p:nvSpPr>
        <p:spPr>
          <a:xfrm>
            <a:off x="2254027" y="2082552"/>
            <a:ext cx="518091"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西</a:t>
            </a:r>
            <a:endParaRPr lang="zh-CN" altLang="en-US" sz="2600" kern="100" dirty="0">
              <a:solidFill>
                <a:schemeClr val="accent6">
                  <a:lumMod val="75000"/>
                </a:schemeClr>
              </a:solidFill>
              <a:latin typeface="Times New Roman"/>
              <a:ea typeface="华文细黑"/>
              <a:cs typeface="Times New Roman"/>
            </a:endParaRPr>
          </a:p>
        </p:txBody>
      </p:sp>
      <p:sp>
        <p:nvSpPr>
          <p:cNvPr id="3" name="矩形 2"/>
          <p:cNvSpPr/>
          <p:nvPr/>
        </p:nvSpPr>
        <p:spPr>
          <a:xfrm>
            <a:off x="3914403" y="2673474"/>
            <a:ext cx="518091"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手</a:t>
            </a:r>
            <a:endParaRPr lang="zh-CN" altLang="en-US" sz="2600" kern="100" dirty="0">
              <a:solidFill>
                <a:schemeClr val="accent6">
                  <a:lumMod val="75000"/>
                </a:schemeClr>
              </a:solidFill>
              <a:latin typeface="Times New Roman"/>
              <a:ea typeface="华文细黑"/>
              <a:cs typeface="Times New Roman"/>
            </a:endParaRPr>
          </a:p>
        </p:txBody>
      </p:sp>
      <p:sp>
        <p:nvSpPr>
          <p:cNvPr id="5" name="矩形 4"/>
          <p:cNvSpPr/>
          <p:nvPr/>
        </p:nvSpPr>
        <p:spPr>
          <a:xfrm>
            <a:off x="6209134" y="3100189"/>
            <a:ext cx="1851789" cy="651204"/>
          </a:xfrm>
          <a:prstGeom prst="rect">
            <a:avLst/>
          </a:prstGeom>
        </p:spPr>
        <p:txBody>
          <a:bodyPr wrap="none">
            <a:spAutoFit/>
          </a:bodyPr>
          <a:lstStyle/>
          <a:p>
            <a:pPr algn="just">
              <a:lnSpc>
                <a:spcPts val="5000"/>
              </a:lnSpc>
              <a:spcAft>
                <a:spcPts val="0"/>
              </a:spcAft>
            </a:pPr>
            <a:r>
              <a:rPr lang="zh-CN" altLang="zh-CN" sz="2600" kern="100" dirty="0">
                <a:solidFill>
                  <a:schemeClr val="accent6">
                    <a:lumMod val="75000"/>
                  </a:schemeClr>
                </a:solidFill>
                <a:latin typeface="Times New Roman"/>
                <a:ea typeface="华文细黑"/>
                <a:cs typeface="Times New Roman"/>
              </a:rPr>
              <a:t>草、露、日</a:t>
            </a:r>
          </a:p>
        </p:txBody>
      </p:sp>
      <p:sp>
        <p:nvSpPr>
          <p:cNvPr id="6" name="矩形 5"/>
          <p:cNvSpPr/>
          <p:nvPr/>
        </p:nvSpPr>
        <p:spPr>
          <a:xfrm>
            <a:off x="3914403" y="3867894"/>
            <a:ext cx="1184940"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雾、星</a:t>
            </a:r>
            <a:endParaRPr lang="zh-CN" altLang="en-US" sz="2600" kern="100" dirty="0">
              <a:solidFill>
                <a:schemeClr val="accent6">
                  <a:lumMod val="75000"/>
                </a:schemeClr>
              </a:solidFill>
              <a:latin typeface="Times New Roman"/>
              <a:ea typeface="华文细黑"/>
              <a:cs typeface="Times New Roman"/>
            </a:endParaRPr>
          </a:p>
        </p:txBody>
      </p:sp>
    </p:spTree>
    <p:extLst>
      <p:ext uri="{BB962C8B-B14F-4D97-AF65-F5344CB8AC3E}">
        <p14:creationId xmlns:p14="http://schemas.microsoft.com/office/powerpoint/2010/main" val="1665424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0"/>
          <p:cNvSpPr txBox="1">
            <a:spLocks noChangeArrowheads="1"/>
          </p:cNvSpPr>
          <p:nvPr/>
        </p:nvSpPr>
        <p:spPr bwMode="auto">
          <a:xfrm>
            <a:off x="1115616" y="104314"/>
            <a:ext cx="7462694" cy="523220"/>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eaLnBrk="0" hangingPunct="0">
              <a:defRPr sz="2400" b="1">
                <a:solidFill>
                  <a:schemeClr val="tx1"/>
                </a:solidFill>
                <a:latin typeface="Arial" charset="0"/>
                <a:ea typeface="宋体" pitchFamily="2" charset="-122"/>
              </a:defRPr>
            </a:lvl1pPr>
            <a:lvl2pPr marL="742950" indent="-285750" algn="l" eaLnBrk="0" hangingPunct="0">
              <a:defRPr sz="2400" b="1">
                <a:solidFill>
                  <a:schemeClr val="tx1"/>
                </a:solidFill>
                <a:latin typeface="Arial" charset="0"/>
                <a:ea typeface="宋体" pitchFamily="2" charset="-122"/>
              </a:defRPr>
            </a:lvl2pPr>
            <a:lvl3pPr marL="1143000" indent="-228600" algn="l" eaLnBrk="0" hangingPunct="0">
              <a:defRPr sz="2400" b="1">
                <a:solidFill>
                  <a:schemeClr val="tx1"/>
                </a:solidFill>
                <a:latin typeface="Arial" charset="0"/>
                <a:ea typeface="宋体" pitchFamily="2" charset="-122"/>
              </a:defRPr>
            </a:lvl3pPr>
            <a:lvl4pPr marL="1600200" indent="-228600" algn="l" eaLnBrk="0" hangingPunct="0">
              <a:defRPr sz="2400" b="1">
                <a:solidFill>
                  <a:schemeClr val="tx1"/>
                </a:solidFill>
                <a:latin typeface="Arial" charset="0"/>
                <a:ea typeface="宋体" pitchFamily="2" charset="-122"/>
              </a:defRPr>
            </a:lvl4pPr>
            <a:lvl5pPr marL="2057400" indent="-228600" algn="l"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pPr eaLnBrk="1" hangingPunct="1"/>
            <a:r>
              <a:rPr lang="en-US" altLang="zh-CN" sz="2800" dirty="0" smtClean="0">
                <a:solidFill>
                  <a:srgbClr val="FFFF00"/>
                </a:solidFill>
                <a:latin typeface="黑体" pitchFamily="2" charset="-122"/>
                <a:ea typeface="黑体" pitchFamily="2" charset="-122"/>
              </a:rPr>
              <a:t>Ⅰ</a:t>
            </a:r>
            <a:r>
              <a:rPr lang="zh-CN" altLang="en-US" sz="2800" dirty="0">
                <a:solidFill>
                  <a:srgbClr val="FFFF00"/>
                </a:solidFill>
                <a:latin typeface="黑体" pitchFamily="2" charset="-122"/>
                <a:ea typeface="黑体" pitchFamily="2" charset="-122"/>
              </a:rPr>
              <a:t> </a:t>
            </a:r>
            <a:r>
              <a:rPr lang="zh-CN" altLang="en-US" sz="2800" dirty="0" smtClean="0">
                <a:solidFill>
                  <a:srgbClr val="FFFF00"/>
                </a:solidFill>
                <a:latin typeface="黑体" pitchFamily="2" charset="-122"/>
                <a:ea typeface="黑体" pitchFamily="2" charset="-122"/>
              </a:rPr>
              <a:t>如何掌握文言实词的五大知识点</a:t>
            </a:r>
            <a:endParaRPr lang="zh-CN" altLang="en-US" sz="2800" dirty="0">
              <a:solidFill>
                <a:srgbClr val="FFFF00"/>
              </a:solidFill>
              <a:latin typeface="黑体" pitchFamily="2" charset="-122"/>
              <a:ea typeface="黑体" pitchFamily="2" charset="-122"/>
            </a:endParaRPr>
          </a:p>
        </p:txBody>
      </p:sp>
      <p:sp>
        <p:nvSpPr>
          <p:cNvPr id="4" name="TextBox 3"/>
          <p:cNvSpPr txBox="1"/>
          <p:nvPr/>
        </p:nvSpPr>
        <p:spPr>
          <a:xfrm>
            <a:off x="-53932" y="1304181"/>
            <a:ext cx="8946412" cy="3093154"/>
          </a:xfrm>
          <a:prstGeom prst="rect">
            <a:avLst/>
          </a:prstGeom>
          <a:noFill/>
        </p:spPr>
        <p:txBody>
          <a:bodyPr wrap="square" rtlCol="0">
            <a:spAutoFit/>
          </a:bodyPr>
          <a:lstStyle/>
          <a:p>
            <a:pPr indent="660400" algn="just">
              <a:lnSpc>
                <a:spcPct val="150000"/>
              </a:lnSpc>
              <a:spcAft>
                <a:spcPts val="0"/>
              </a:spcAft>
            </a:pPr>
            <a:r>
              <a:rPr lang="zh-CN" altLang="zh-CN" sz="2600" kern="100" dirty="0">
                <a:latin typeface="Times New Roman"/>
                <a:ea typeface="华文细黑"/>
                <a:cs typeface="Times New Roman"/>
              </a:rPr>
              <a:t>文言实词主要指名词、动词、形容词、数量词。</a:t>
            </a:r>
            <a:r>
              <a:rPr lang="zh-CN" altLang="zh-CN" sz="2600" kern="100" dirty="0" smtClean="0">
                <a:latin typeface="Times New Roman"/>
                <a:ea typeface="华文细黑"/>
                <a:cs typeface="Times New Roman"/>
              </a:rPr>
              <a:t>文</a:t>
            </a:r>
            <a:endParaRPr lang="en-US" altLang="zh-CN" sz="2600" kern="100" dirty="0" smtClean="0">
              <a:latin typeface="Times New Roman"/>
              <a:ea typeface="华文细黑"/>
              <a:cs typeface="Times New Roman"/>
            </a:endParaRPr>
          </a:p>
          <a:p>
            <a:pPr indent="660400" algn="just">
              <a:lnSpc>
                <a:spcPct val="150000"/>
              </a:lnSpc>
              <a:spcAft>
                <a:spcPts val="0"/>
              </a:spcAft>
            </a:pPr>
            <a:r>
              <a:rPr lang="zh-CN" altLang="zh-CN" sz="2600" kern="100" dirty="0" smtClean="0">
                <a:latin typeface="Times New Roman"/>
                <a:ea typeface="华文细黑"/>
                <a:cs typeface="Times New Roman"/>
              </a:rPr>
              <a:t>言</a:t>
            </a:r>
            <a:r>
              <a:rPr lang="zh-CN" altLang="zh-CN" sz="2600" kern="100" dirty="0">
                <a:latin typeface="Times New Roman"/>
                <a:ea typeface="华文细黑"/>
                <a:cs typeface="Times New Roman"/>
              </a:rPr>
              <a:t>实词是构成文言文的主体，是学好文言文的基础</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indent="660400" algn="just">
              <a:lnSpc>
                <a:spcPct val="150000"/>
              </a:lnSpc>
              <a:spcAft>
                <a:spcPts val="0"/>
              </a:spcAft>
            </a:pPr>
            <a:r>
              <a:rPr lang="zh-CN" altLang="zh-CN" sz="2600" kern="100" dirty="0" smtClean="0">
                <a:latin typeface="Times New Roman"/>
                <a:ea typeface="华文细黑"/>
                <a:cs typeface="Times New Roman"/>
              </a:rPr>
              <a:t>是</a:t>
            </a:r>
            <a:r>
              <a:rPr lang="zh-CN" altLang="zh-CN" sz="2600" kern="100" dirty="0">
                <a:latin typeface="Times New Roman"/>
                <a:ea typeface="华文细黑"/>
                <a:cs typeface="Times New Roman"/>
              </a:rPr>
              <a:t>阅读浅易文言文的前提。学好文言实词，首先</a:t>
            </a:r>
            <a:r>
              <a:rPr lang="zh-CN" altLang="zh-CN" sz="2600" kern="100" dirty="0" smtClean="0">
                <a:latin typeface="Times New Roman"/>
                <a:ea typeface="华文细黑"/>
                <a:cs typeface="Times New Roman"/>
              </a:rPr>
              <a:t>要</a:t>
            </a:r>
            <a:endParaRPr lang="en-US" altLang="zh-CN" sz="2600" kern="100" dirty="0" smtClean="0">
              <a:latin typeface="Times New Roman"/>
              <a:ea typeface="华文细黑"/>
              <a:cs typeface="Times New Roman"/>
            </a:endParaRPr>
          </a:p>
          <a:p>
            <a:pPr indent="660400" algn="just">
              <a:lnSpc>
                <a:spcPct val="150000"/>
              </a:lnSpc>
              <a:spcAft>
                <a:spcPts val="0"/>
              </a:spcAft>
            </a:pPr>
            <a:r>
              <a:rPr lang="zh-CN" altLang="zh-CN" sz="2600" kern="100" dirty="0" smtClean="0">
                <a:latin typeface="Times New Roman"/>
                <a:ea typeface="华文细黑"/>
                <a:cs typeface="Times New Roman"/>
              </a:rPr>
              <a:t>掌握</a:t>
            </a:r>
            <a:r>
              <a:rPr lang="zh-CN" altLang="zh-CN" sz="2600" kern="100" dirty="0">
                <a:latin typeface="Times New Roman"/>
                <a:ea typeface="华文细黑"/>
                <a:cs typeface="Times New Roman"/>
              </a:rPr>
              <a:t>住一词多义、古今异义、词性活用、通假字</a:t>
            </a:r>
            <a:r>
              <a:rPr lang="zh-CN" altLang="zh-CN" sz="2600" kern="100" dirty="0" smtClean="0">
                <a:latin typeface="Times New Roman"/>
                <a:ea typeface="华文细黑"/>
                <a:cs typeface="Times New Roman"/>
              </a:rPr>
              <a:t>和</a:t>
            </a:r>
            <a:endParaRPr lang="en-US" altLang="zh-CN" sz="2600" kern="100" dirty="0" smtClean="0">
              <a:latin typeface="Times New Roman"/>
              <a:ea typeface="华文细黑"/>
              <a:cs typeface="Times New Roman"/>
            </a:endParaRPr>
          </a:p>
          <a:p>
            <a:pPr indent="660400" algn="just">
              <a:lnSpc>
                <a:spcPct val="150000"/>
              </a:lnSpc>
              <a:spcAft>
                <a:spcPts val="0"/>
              </a:spcAft>
            </a:pPr>
            <a:r>
              <a:rPr lang="zh-CN" altLang="zh-CN" sz="2600" kern="100" dirty="0" smtClean="0">
                <a:latin typeface="Times New Roman"/>
                <a:ea typeface="华文细黑"/>
                <a:cs typeface="Times New Roman"/>
              </a:rPr>
              <a:t>特殊</a:t>
            </a:r>
            <a:r>
              <a:rPr lang="zh-CN" altLang="zh-CN" sz="2600" kern="100" dirty="0">
                <a:latin typeface="Times New Roman"/>
                <a:ea typeface="华文细黑"/>
                <a:cs typeface="Times New Roman"/>
              </a:rPr>
              <a:t>实词这五大知识点。</a:t>
            </a:r>
            <a:endParaRPr lang="zh-CN" altLang="zh-CN" sz="1050" kern="100" dirty="0">
              <a:effectLst/>
              <a:latin typeface="宋体"/>
              <a:cs typeface="Courier New"/>
            </a:endParaRPr>
          </a:p>
        </p:txBody>
      </p:sp>
    </p:spTree>
    <p:extLst>
      <p:ext uri="{BB962C8B-B14F-4D97-AF65-F5344CB8AC3E}">
        <p14:creationId xmlns:p14="http://schemas.microsoft.com/office/powerpoint/2010/main" val="18411908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8305" y="310267"/>
            <a:ext cx="8682466" cy="4580741"/>
          </a:xfrm>
          <a:prstGeom prst="rect">
            <a:avLst/>
          </a:prstGeom>
          <a:noFill/>
        </p:spPr>
        <p:txBody>
          <a:bodyPr wrap="square" rtlCol="0">
            <a:spAutoFit/>
          </a:bodyPr>
          <a:lstStyle/>
          <a:p>
            <a:pPr algn="just">
              <a:lnSpc>
                <a:spcPts val="5000"/>
              </a:lnSpc>
              <a:spcAft>
                <a:spcPts val="0"/>
              </a:spcAft>
            </a:pPr>
            <a:r>
              <a:rPr lang="en-US" altLang="zh-CN" sz="2600" kern="100" dirty="0">
                <a:latin typeface="Times New Roman"/>
                <a:ea typeface="华文细黑"/>
                <a:cs typeface="Courier New"/>
              </a:rPr>
              <a:t>(5)</a:t>
            </a:r>
            <a:r>
              <a:rPr lang="zh-CN" altLang="zh-CN" sz="2600" kern="100" dirty="0">
                <a:latin typeface="Times New Roman"/>
                <a:ea typeface="华文细黑"/>
                <a:cs typeface="Times New Roman"/>
              </a:rPr>
              <a:t>而相如廷叱之</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endParaRPr lang="zh-CN" altLang="zh-CN" sz="2600" u="sng"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(6)</a:t>
            </a:r>
            <a:r>
              <a:rPr lang="zh-CN" altLang="zh-CN" sz="2600" kern="100" dirty="0">
                <a:latin typeface="Times New Roman"/>
                <a:ea typeface="华文细黑"/>
                <a:cs typeface="Times New Roman"/>
              </a:rPr>
              <a:t>常以身翼蔽沛公</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endParaRPr lang="zh-CN" altLang="zh-CN" sz="2600" u="sng"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(7)</a:t>
            </a:r>
            <a:r>
              <a:rPr lang="zh-CN" altLang="zh-CN" sz="2600" kern="100" dirty="0">
                <a:latin typeface="Times New Roman"/>
                <a:ea typeface="华文细黑"/>
                <a:cs typeface="Times New Roman"/>
              </a:rPr>
              <a:t>人皆得以隶使之</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endParaRPr lang="zh-CN" altLang="zh-CN" sz="2600" u="sng"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(8)</a:t>
            </a:r>
            <a:r>
              <a:rPr lang="zh-CN" altLang="zh-CN" sz="2600" kern="100" dirty="0">
                <a:latin typeface="Times New Roman"/>
                <a:ea typeface="华文细黑"/>
                <a:cs typeface="Times New Roman"/>
              </a:rPr>
              <a:t>项伯东向坐，亚父南向坐</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endParaRPr lang="zh-CN" altLang="zh-CN" sz="2600" u="sng"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规律和特点</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endParaRPr lang="zh-CN" altLang="zh-CN" sz="2600" u="sng" kern="100" dirty="0">
              <a:latin typeface="宋体"/>
              <a:cs typeface="Courier New"/>
            </a:endParaRPr>
          </a:p>
        </p:txBody>
      </p:sp>
      <p:sp>
        <p:nvSpPr>
          <p:cNvPr id="2" name="矩形 1"/>
          <p:cNvSpPr/>
          <p:nvPr/>
        </p:nvSpPr>
        <p:spPr>
          <a:xfrm>
            <a:off x="3131840" y="434370"/>
            <a:ext cx="518091"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廷</a:t>
            </a:r>
            <a:endParaRPr lang="zh-CN" altLang="en-US" sz="2600" kern="100" dirty="0">
              <a:solidFill>
                <a:schemeClr val="accent6">
                  <a:lumMod val="75000"/>
                </a:schemeClr>
              </a:solidFill>
              <a:latin typeface="Times New Roman"/>
              <a:ea typeface="华文细黑"/>
              <a:cs typeface="Times New Roman"/>
            </a:endParaRPr>
          </a:p>
        </p:txBody>
      </p:sp>
      <p:sp>
        <p:nvSpPr>
          <p:cNvPr id="3" name="矩形 2"/>
          <p:cNvSpPr/>
          <p:nvPr/>
        </p:nvSpPr>
        <p:spPr>
          <a:xfrm>
            <a:off x="3326209" y="1074822"/>
            <a:ext cx="518091"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翼</a:t>
            </a:r>
            <a:endParaRPr lang="zh-CN" altLang="en-US" sz="2600" kern="100" dirty="0">
              <a:solidFill>
                <a:schemeClr val="accent6">
                  <a:lumMod val="75000"/>
                </a:schemeClr>
              </a:solidFill>
              <a:latin typeface="Times New Roman"/>
              <a:ea typeface="华文细黑"/>
              <a:cs typeface="Times New Roman"/>
            </a:endParaRPr>
          </a:p>
        </p:txBody>
      </p:sp>
      <p:sp>
        <p:nvSpPr>
          <p:cNvPr id="5" name="矩形 4"/>
          <p:cNvSpPr/>
          <p:nvPr/>
        </p:nvSpPr>
        <p:spPr>
          <a:xfrm>
            <a:off x="3341449" y="1707654"/>
            <a:ext cx="518091"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隶</a:t>
            </a:r>
            <a:endParaRPr lang="zh-CN" altLang="en-US" sz="2600" kern="100" dirty="0">
              <a:solidFill>
                <a:schemeClr val="accent6">
                  <a:lumMod val="75000"/>
                </a:schemeClr>
              </a:solidFill>
              <a:latin typeface="Times New Roman"/>
              <a:ea typeface="华文细黑"/>
              <a:cs typeface="Times New Roman"/>
            </a:endParaRPr>
          </a:p>
        </p:txBody>
      </p:sp>
      <p:sp>
        <p:nvSpPr>
          <p:cNvPr id="6" name="矩形 5"/>
          <p:cNvSpPr/>
          <p:nvPr/>
        </p:nvSpPr>
        <p:spPr>
          <a:xfrm>
            <a:off x="4628768" y="2348106"/>
            <a:ext cx="1184940"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东、南</a:t>
            </a:r>
            <a:endParaRPr lang="zh-CN" altLang="en-US" sz="2600" kern="100" dirty="0">
              <a:solidFill>
                <a:schemeClr val="accent6">
                  <a:lumMod val="75000"/>
                </a:schemeClr>
              </a:solidFill>
              <a:latin typeface="Times New Roman"/>
              <a:ea typeface="华文细黑"/>
              <a:cs typeface="Times New Roman"/>
            </a:endParaRPr>
          </a:p>
        </p:txBody>
      </p:sp>
      <p:sp>
        <p:nvSpPr>
          <p:cNvPr id="7" name="矩形 6"/>
          <p:cNvSpPr/>
          <p:nvPr/>
        </p:nvSpPr>
        <p:spPr>
          <a:xfrm>
            <a:off x="189037" y="2806004"/>
            <a:ext cx="8393185" cy="2015936"/>
          </a:xfrm>
          <a:prstGeom prst="rect">
            <a:avLst/>
          </a:prstGeom>
        </p:spPr>
        <p:txBody>
          <a:bodyPr>
            <a:spAutoFit/>
          </a:bodyPr>
          <a:lstStyle/>
          <a:p>
            <a:pPr algn="just">
              <a:lnSpc>
                <a:spcPts val="5000"/>
              </a:lnSpc>
              <a:spcAft>
                <a:spcPts val="0"/>
              </a:spcAft>
            </a:pPr>
            <a:r>
              <a:rPr lang="zh-CN" altLang="en-US" sz="2600" kern="100" dirty="0" smtClean="0">
                <a:solidFill>
                  <a:schemeClr val="accent6">
                    <a:lumMod val="75000"/>
                  </a:schemeClr>
                </a:solidFill>
                <a:latin typeface="Times New Roman"/>
                <a:ea typeface="华文细黑"/>
                <a:cs typeface="Times New Roman"/>
              </a:rPr>
              <a:t>                        名词</a:t>
            </a:r>
            <a:r>
              <a:rPr lang="zh-CN" altLang="en-US" sz="2600" kern="100" dirty="0">
                <a:solidFill>
                  <a:schemeClr val="accent6">
                    <a:lumMod val="75000"/>
                  </a:schemeClr>
                </a:solidFill>
                <a:latin typeface="Times New Roman"/>
                <a:ea typeface="华文细黑"/>
                <a:cs typeface="Times New Roman"/>
              </a:rPr>
              <a:t>用在动词或形容词前如果不构成主谓关系，</a:t>
            </a:r>
            <a:r>
              <a:rPr lang="zh-CN" altLang="en-US" sz="2600" kern="100" dirty="0" smtClean="0">
                <a:solidFill>
                  <a:schemeClr val="accent6">
                    <a:lumMod val="75000"/>
                  </a:schemeClr>
                </a:solidFill>
                <a:latin typeface="Times New Roman"/>
                <a:ea typeface="华文细黑"/>
                <a:cs typeface="Times New Roman"/>
              </a:rPr>
              <a:t>那么</a:t>
            </a:r>
            <a:r>
              <a:rPr lang="en-US" altLang="zh-CN" sz="2600" kern="100" dirty="0" smtClean="0">
                <a:solidFill>
                  <a:schemeClr val="accent6">
                    <a:lumMod val="75000"/>
                  </a:schemeClr>
                </a:solidFill>
                <a:latin typeface="Times New Roman"/>
                <a:ea typeface="华文细黑"/>
                <a:cs typeface="Times New Roman"/>
              </a:rPr>
              <a:t>,</a:t>
            </a:r>
            <a:r>
              <a:rPr lang="zh-CN" altLang="en-US" sz="2600" kern="100" dirty="0" smtClean="0">
                <a:solidFill>
                  <a:schemeClr val="accent6">
                    <a:lumMod val="75000"/>
                  </a:schemeClr>
                </a:solidFill>
                <a:latin typeface="Times New Roman"/>
                <a:ea typeface="华文细黑"/>
                <a:cs typeface="Times New Roman"/>
              </a:rPr>
              <a:t>它</a:t>
            </a:r>
            <a:r>
              <a:rPr lang="zh-CN" altLang="en-US" sz="2600" kern="100" dirty="0">
                <a:solidFill>
                  <a:schemeClr val="accent6">
                    <a:lumMod val="75000"/>
                  </a:schemeClr>
                </a:solidFill>
                <a:latin typeface="Times New Roman"/>
                <a:ea typeface="华文细黑"/>
                <a:cs typeface="Times New Roman"/>
              </a:rPr>
              <a:t>一定活用作状语，或者说，只要是处于主语和谓语之间的名词一定活用作状语。</a:t>
            </a:r>
            <a:endParaRPr lang="en-US" altLang="zh-CN" sz="2600" kern="100" dirty="0" smtClean="0">
              <a:solidFill>
                <a:schemeClr val="accent6">
                  <a:lumMod val="75000"/>
                </a:schemeClr>
              </a:solidFill>
              <a:latin typeface="Times New Roman"/>
              <a:ea typeface="华文细黑"/>
              <a:cs typeface="Times New Roman"/>
            </a:endParaRPr>
          </a:p>
        </p:txBody>
      </p:sp>
    </p:spTree>
    <p:extLst>
      <p:ext uri="{BB962C8B-B14F-4D97-AF65-F5344CB8AC3E}">
        <p14:creationId xmlns:p14="http://schemas.microsoft.com/office/powerpoint/2010/main" val="127002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8305" y="640814"/>
            <a:ext cx="8682466" cy="3693319"/>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试找出下列句中名词活用作动词的词，并试着找出名词活用作动词的规律和特点。</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至于君不君，臣不臣</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endParaRPr lang="zh-CN" altLang="zh-CN" sz="1050" kern="100" dirty="0">
              <a:latin typeface="宋体"/>
              <a:cs typeface="Courier New"/>
            </a:endParaRPr>
          </a:p>
          <a:p>
            <a:pPr algn="just">
              <a:lnSpc>
                <a:spcPct val="150000"/>
              </a:lnSpc>
              <a:spcAft>
                <a:spcPts val="0"/>
              </a:spcAft>
            </a:pPr>
            <a:r>
              <a:rPr lang="pl-PL" altLang="zh-CN" sz="2600" kern="100" dirty="0">
                <a:latin typeface="宋体"/>
                <a:ea typeface="华文细黑"/>
                <a:cs typeface="Times New Roman"/>
              </a:rPr>
              <a:t>②</a:t>
            </a:r>
            <a:r>
              <a:rPr lang="zh-CN" altLang="zh-CN" sz="2600" kern="100" dirty="0">
                <a:latin typeface="Times New Roman"/>
                <a:ea typeface="华文细黑"/>
                <a:cs typeface="Times New Roman"/>
              </a:rPr>
              <a:t>二月草已芽</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巫医乐师百工之人，不耻相师</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然而不王者，未之有也</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endParaRPr lang="zh-CN" altLang="zh-CN" sz="1050" kern="100" dirty="0">
              <a:latin typeface="宋体"/>
              <a:cs typeface="Courier New"/>
            </a:endParaRPr>
          </a:p>
        </p:txBody>
      </p:sp>
      <p:sp>
        <p:nvSpPr>
          <p:cNvPr id="9" name="矩形 8"/>
          <p:cNvSpPr/>
          <p:nvPr/>
        </p:nvSpPr>
        <p:spPr>
          <a:xfrm>
            <a:off x="4299218" y="1741562"/>
            <a:ext cx="3185487" cy="646524"/>
          </a:xfrm>
          <a:prstGeom prst="rect">
            <a:avLst/>
          </a:prstGeom>
        </p:spPr>
        <p:txBody>
          <a:bodyPr wrap="none">
            <a:spAutoFit/>
          </a:bodyPr>
          <a:lstStyle/>
          <a:p>
            <a:pPr lvl="0" algn="just">
              <a:lnSpc>
                <a:spcPts val="5000"/>
              </a:lnSpc>
            </a:pPr>
            <a:r>
              <a:rPr lang="zh-CN" altLang="zh-CN" sz="2600" kern="100" dirty="0">
                <a:solidFill>
                  <a:schemeClr val="accent6">
                    <a:lumMod val="75000"/>
                  </a:schemeClr>
                </a:solidFill>
                <a:latin typeface="Times New Roman"/>
                <a:ea typeface="华文细黑"/>
                <a:cs typeface="Times New Roman"/>
              </a:rPr>
              <a:t>第二个</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君</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臣</a:t>
            </a:r>
            <a:r>
              <a:rPr lang="en-US" altLang="zh-CN" sz="2600" kern="100" dirty="0">
                <a:solidFill>
                  <a:schemeClr val="accent6">
                    <a:lumMod val="75000"/>
                  </a:schemeClr>
                </a:solidFill>
                <a:latin typeface="宋体"/>
                <a:ea typeface="华文细黑"/>
                <a:cs typeface="Times New Roman"/>
              </a:rPr>
              <a:t>”</a:t>
            </a:r>
            <a:endParaRPr lang="zh-CN" altLang="zh-CN" sz="1050" kern="100" dirty="0">
              <a:solidFill>
                <a:schemeClr val="accent6">
                  <a:lumMod val="75000"/>
                </a:schemeClr>
              </a:solidFill>
              <a:latin typeface="宋体"/>
              <a:cs typeface="Courier New"/>
            </a:endParaRPr>
          </a:p>
        </p:txBody>
      </p:sp>
      <p:sp>
        <p:nvSpPr>
          <p:cNvPr id="10" name="矩形 9"/>
          <p:cNvSpPr/>
          <p:nvPr/>
        </p:nvSpPr>
        <p:spPr>
          <a:xfrm>
            <a:off x="2592794" y="2505075"/>
            <a:ext cx="518091"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芽</a:t>
            </a:r>
            <a:endParaRPr lang="zh-CN" altLang="en-US" sz="2600" kern="100" dirty="0">
              <a:solidFill>
                <a:schemeClr val="accent6">
                  <a:lumMod val="75000"/>
                </a:schemeClr>
              </a:solidFill>
              <a:latin typeface="Times New Roman"/>
              <a:ea typeface="华文细黑"/>
              <a:cs typeface="Times New Roman"/>
            </a:endParaRPr>
          </a:p>
        </p:txBody>
      </p:sp>
      <p:sp>
        <p:nvSpPr>
          <p:cNvPr id="12" name="矩形 11"/>
          <p:cNvSpPr/>
          <p:nvPr/>
        </p:nvSpPr>
        <p:spPr>
          <a:xfrm>
            <a:off x="5333781" y="2931790"/>
            <a:ext cx="2185214" cy="646524"/>
          </a:xfrm>
          <a:prstGeom prst="rect">
            <a:avLst/>
          </a:prstGeom>
        </p:spPr>
        <p:txBody>
          <a:bodyPr wrap="none">
            <a:spAutoFit/>
          </a:bodyPr>
          <a:lstStyle/>
          <a:p>
            <a:pPr lvl="0" algn="just">
              <a:lnSpc>
                <a:spcPts val="5000"/>
              </a:lnSpc>
            </a:pPr>
            <a:r>
              <a:rPr lang="zh-CN" altLang="zh-CN" sz="2600" kern="100" dirty="0">
                <a:solidFill>
                  <a:schemeClr val="accent6">
                    <a:lumMod val="75000"/>
                  </a:schemeClr>
                </a:solidFill>
                <a:latin typeface="Times New Roman"/>
                <a:ea typeface="华文细黑"/>
                <a:cs typeface="Times New Roman"/>
              </a:rPr>
              <a:t>第二个</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师</a:t>
            </a:r>
            <a:r>
              <a:rPr lang="en-US" altLang="zh-CN" sz="2600" kern="100" dirty="0">
                <a:solidFill>
                  <a:schemeClr val="accent6">
                    <a:lumMod val="75000"/>
                  </a:schemeClr>
                </a:solidFill>
                <a:latin typeface="宋体"/>
                <a:ea typeface="华文细黑"/>
                <a:cs typeface="Times New Roman"/>
              </a:rPr>
              <a:t>”</a:t>
            </a:r>
            <a:endParaRPr lang="zh-CN" altLang="zh-CN" sz="1050" kern="100" dirty="0">
              <a:solidFill>
                <a:schemeClr val="accent6">
                  <a:lumMod val="75000"/>
                </a:schemeClr>
              </a:solidFill>
              <a:latin typeface="宋体"/>
              <a:cs typeface="Courier New"/>
            </a:endParaRPr>
          </a:p>
        </p:txBody>
      </p:sp>
      <p:sp>
        <p:nvSpPr>
          <p:cNvPr id="13" name="矩形 12"/>
          <p:cNvSpPr/>
          <p:nvPr/>
        </p:nvSpPr>
        <p:spPr>
          <a:xfrm>
            <a:off x="4293875" y="3719686"/>
            <a:ext cx="518091"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王</a:t>
            </a:r>
            <a:endParaRPr lang="zh-CN" altLang="en-US" sz="2600" kern="100" dirty="0">
              <a:solidFill>
                <a:schemeClr val="accent6">
                  <a:lumMod val="75000"/>
                </a:schemeClr>
              </a:solidFill>
              <a:latin typeface="Times New Roman"/>
              <a:ea typeface="华文细黑"/>
              <a:cs typeface="Times New Roman"/>
            </a:endParaRPr>
          </a:p>
        </p:txBody>
      </p:sp>
    </p:spTree>
    <p:extLst>
      <p:ext uri="{BB962C8B-B14F-4D97-AF65-F5344CB8AC3E}">
        <p14:creationId xmlns:p14="http://schemas.microsoft.com/office/powerpoint/2010/main" val="2271864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P spid="1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8840" y="1290384"/>
            <a:ext cx="8427116" cy="2657138"/>
          </a:xfrm>
          <a:prstGeom prst="rect">
            <a:avLst/>
          </a:prstGeom>
          <a:noFill/>
        </p:spPr>
        <p:txBody>
          <a:bodyPr wrap="square" rtlCol="0">
            <a:spAutoFit/>
          </a:bodyPr>
          <a:lstStyle/>
          <a:p>
            <a:pPr algn="just">
              <a:lnSpc>
                <a:spcPts val="5000"/>
              </a:lnSpc>
              <a:spcAft>
                <a:spcPts val="0"/>
              </a:spcAft>
            </a:pPr>
            <a:r>
              <a:rPr lang="en-US" altLang="zh-CN" sz="2600" kern="100" dirty="0">
                <a:latin typeface="宋体"/>
                <a:ea typeface="华文细黑"/>
                <a:cs typeface="Times New Roman"/>
              </a:rPr>
              <a:t>⑤</a:t>
            </a:r>
            <a:r>
              <a:rPr lang="zh-CN" altLang="zh-CN" sz="2600" kern="100" dirty="0">
                <a:latin typeface="Times New Roman"/>
                <a:ea typeface="华文细黑"/>
                <a:cs typeface="Times New Roman"/>
              </a:rPr>
              <a:t>君子不齿</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endParaRPr lang="zh-CN" altLang="zh-CN" sz="1050" u="sng"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规律和特点</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endParaRPr lang="zh-CN" altLang="zh-CN" sz="1050" u="sng" kern="100" dirty="0">
              <a:latin typeface="宋体"/>
              <a:cs typeface="Courier New"/>
            </a:endParaRPr>
          </a:p>
        </p:txBody>
      </p:sp>
      <p:sp>
        <p:nvSpPr>
          <p:cNvPr id="2" name="矩形 1"/>
          <p:cNvSpPr/>
          <p:nvPr/>
        </p:nvSpPr>
        <p:spPr>
          <a:xfrm>
            <a:off x="2412965" y="1412239"/>
            <a:ext cx="518091"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齿</a:t>
            </a:r>
            <a:endParaRPr lang="zh-CN" altLang="en-US" sz="2600" kern="100" dirty="0">
              <a:solidFill>
                <a:schemeClr val="accent6">
                  <a:lumMod val="75000"/>
                </a:schemeClr>
              </a:solidFill>
              <a:latin typeface="Times New Roman"/>
              <a:ea typeface="华文细黑"/>
              <a:cs typeface="Times New Roman"/>
            </a:endParaRPr>
          </a:p>
        </p:txBody>
      </p:sp>
      <p:sp>
        <p:nvSpPr>
          <p:cNvPr id="3" name="矩形 2"/>
          <p:cNvSpPr/>
          <p:nvPr/>
        </p:nvSpPr>
        <p:spPr>
          <a:xfrm>
            <a:off x="359471" y="1859815"/>
            <a:ext cx="8393185" cy="2015936"/>
          </a:xfrm>
          <a:prstGeom prst="rect">
            <a:avLst/>
          </a:prstGeom>
        </p:spPr>
        <p:txBody>
          <a:bodyPr>
            <a:spAutoFit/>
          </a:bodyPr>
          <a:lstStyle/>
          <a:p>
            <a:pPr algn="just">
              <a:lnSpc>
                <a:spcPts val="5000"/>
              </a:lnSpc>
              <a:spcAft>
                <a:spcPts val="0"/>
              </a:spcAft>
            </a:pPr>
            <a:r>
              <a:rPr lang="zh-CN" altLang="en-US" sz="2600" kern="100" dirty="0" smtClean="0">
                <a:solidFill>
                  <a:schemeClr val="accent6">
                    <a:lumMod val="75000"/>
                  </a:schemeClr>
                </a:solidFill>
                <a:latin typeface="Times New Roman"/>
                <a:ea typeface="华文细黑"/>
                <a:cs typeface="Times New Roman"/>
              </a:rPr>
              <a:t>                       名词</a:t>
            </a:r>
            <a:r>
              <a:rPr lang="zh-CN" altLang="en-US" sz="2600" kern="100" dirty="0">
                <a:solidFill>
                  <a:schemeClr val="accent6">
                    <a:lumMod val="75000"/>
                  </a:schemeClr>
                </a:solidFill>
                <a:latin typeface="Times New Roman"/>
                <a:ea typeface="华文细黑"/>
                <a:cs typeface="Times New Roman"/>
              </a:rPr>
              <a:t>前有副词</a:t>
            </a:r>
            <a:r>
              <a:rPr lang="en-US" altLang="zh-CN" sz="2600" kern="100" dirty="0">
                <a:solidFill>
                  <a:schemeClr val="accent6">
                    <a:lumMod val="75000"/>
                  </a:schemeClr>
                </a:solidFill>
                <a:latin typeface="Times New Roman"/>
                <a:ea typeface="华文细黑"/>
                <a:cs typeface="Times New Roman"/>
              </a:rPr>
              <a:t>(</a:t>
            </a:r>
            <a:r>
              <a:rPr lang="en-US" altLang="zh-CN"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不</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已</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相</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等</a:t>
            </a:r>
            <a:r>
              <a:rPr lang="en-US" altLang="zh-CN" sz="2600" kern="100" dirty="0">
                <a:solidFill>
                  <a:schemeClr val="accent6">
                    <a:lumMod val="75000"/>
                  </a:schemeClr>
                </a:solidFill>
                <a:latin typeface="Times New Roman"/>
                <a:ea typeface="华文细黑"/>
                <a:cs typeface="Times New Roman"/>
              </a:rPr>
              <a:t>)</a:t>
            </a:r>
            <a:r>
              <a:rPr lang="zh-CN" altLang="en-US" sz="2600" kern="100" dirty="0">
                <a:solidFill>
                  <a:schemeClr val="accent6">
                    <a:lumMod val="75000"/>
                  </a:schemeClr>
                </a:solidFill>
                <a:latin typeface="Times New Roman"/>
                <a:ea typeface="华文细黑"/>
                <a:cs typeface="Times New Roman"/>
              </a:rPr>
              <a:t>，该名词活用作动词；因为在汉语中，副词不能修饰名词，若修饰了，则该名词活用作动词。</a:t>
            </a:r>
            <a:endParaRPr lang="zh-CN" altLang="zh-CN" sz="26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2789016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1165" y="382275"/>
            <a:ext cx="8682466" cy="4580741"/>
          </a:xfrm>
          <a:prstGeom prst="rect">
            <a:avLst/>
          </a:prstGeom>
          <a:noFill/>
        </p:spPr>
        <p:txBody>
          <a:bodyPr wrap="square" rtlCol="0">
            <a:spAutoFit/>
          </a:bodyPr>
          <a:lstStyle/>
          <a:p>
            <a:pPr algn="just">
              <a:lnSpc>
                <a:spcPts val="5000"/>
              </a:lnSpc>
              <a:spcAft>
                <a:spcPts val="0"/>
              </a:spcAft>
            </a:pPr>
            <a:r>
              <a:rPr lang="en-US" altLang="zh-CN" sz="2600" kern="100" dirty="0">
                <a:latin typeface="Times New Roman"/>
                <a:ea typeface="华文细黑"/>
                <a:cs typeface="Courier New"/>
              </a:rPr>
              <a:t>(2)</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假舟楫者，非能水也，而绝江河</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endParaRPr lang="zh-CN" altLang="zh-CN" sz="1050" u="sng" kern="100" dirty="0">
              <a:latin typeface="宋体"/>
              <a:cs typeface="Courier New"/>
            </a:endParaRPr>
          </a:p>
          <a:p>
            <a:pPr algn="just">
              <a:lnSpc>
                <a:spcPts val="5000"/>
              </a:lnSpc>
              <a:spcAft>
                <a:spcPts val="0"/>
              </a:spcAf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左右欲刃相如</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endParaRPr lang="zh-CN" altLang="zh-CN" sz="1050" u="sng" kern="100" dirty="0">
              <a:latin typeface="宋体"/>
              <a:cs typeface="Courier New"/>
            </a:endParaRPr>
          </a:p>
          <a:p>
            <a:pPr algn="just">
              <a:lnSpc>
                <a:spcPts val="5000"/>
              </a:lnSpc>
              <a:spcAft>
                <a:spcPts val="0"/>
              </a:spcAft>
            </a:pP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云青青兮欲雨</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endParaRPr lang="zh-CN" altLang="zh-CN" sz="1050" u="sng" kern="100" dirty="0">
              <a:latin typeface="宋体"/>
              <a:cs typeface="Courier New"/>
            </a:endParaRPr>
          </a:p>
          <a:p>
            <a:pPr algn="just">
              <a:lnSpc>
                <a:spcPts val="5000"/>
              </a:lnSpc>
              <a:spcAft>
                <a:spcPts val="0"/>
              </a:spcAft>
            </a:pP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凭谁问：廉颇老矣，尚能饭否</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endParaRPr lang="zh-CN" altLang="zh-CN" sz="1050" u="sng" kern="100" dirty="0">
              <a:latin typeface="宋体"/>
              <a:cs typeface="Courier New"/>
            </a:endParaRPr>
          </a:p>
          <a:p>
            <a:pPr algn="just">
              <a:lnSpc>
                <a:spcPts val="5000"/>
              </a:lnSpc>
              <a:spcAft>
                <a:spcPts val="0"/>
              </a:spcAft>
            </a:pPr>
            <a:r>
              <a:rPr lang="en-US" altLang="zh-CN" sz="2600" kern="100" dirty="0">
                <a:latin typeface="宋体"/>
                <a:ea typeface="华文细黑"/>
                <a:cs typeface="Times New Roman"/>
              </a:rPr>
              <a:t>⑤</a:t>
            </a:r>
            <a:r>
              <a:rPr lang="zh-CN" altLang="zh-CN" sz="2600" kern="100" dirty="0">
                <a:latin typeface="Times New Roman"/>
                <a:ea typeface="华文细黑"/>
                <a:cs typeface="Times New Roman"/>
              </a:rPr>
              <a:t>骐骥一跃，不能十步</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endParaRPr lang="zh-CN" altLang="zh-CN" sz="1050" u="sng"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规律和特点</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endParaRPr lang="zh-CN" altLang="zh-CN" sz="1050" u="sng" kern="100" dirty="0">
              <a:latin typeface="宋体"/>
              <a:cs typeface="Courier New"/>
            </a:endParaRPr>
          </a:p>
        </p:txBody>
      </p:sp>
      <p:sp>
        <p:nvSpPr>
          <p:cNvPr id="5" name="矩形 4"/>
          <p:cNvSpPr/>
          <p:nvPr/>
        </p:nvSpPr>
        <p:spPr>
          <a:xfrm>
            <a:off x="6076548" y="498758"/>
            <a:ext cx="518091"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水</a:t>
            </a:r>
            <a:endParaRPr lang="zh-CN" altLang="en-US" sz="2600" kern="100" dirty="0">
              <a:solidFill>
                <a:schemeClr val="accent6">
                  <a:lumMod val="75000"/>
                </a:schemeClr>
              </a:solidFill>
              <a:latin typeface="Times New Roman"/>
              <a:ea typeface="华文细黑"/>
              <a:cs typeface="Times New Roman"/>
            </a:endParaRPr>
          </a:p>
        </p:txBody>
      </p:sp>
      <p:sp>
        <p:nvSpPr>
          <p:cNvPr id="6" name="矩形 5"/>
          <p:cNvSpPr/>
          <p:nvPr/>
        </p:nvSpPr>
        <p:spPr>
          <a:xfrm>
            <a:off x="3131840" y="1131590"/>
            <a:ext cx="518091"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刃</a:t>
            </a:r>
            <a:endParaRPr lang="zh-CN" altLang="en-US" sz="2600" kern="100" dirty="0">
              <a:solidFill>
                <a:schemeClr val="accent6">
                  <a:lumMod val="75000"/>
                </a:schemeClr>
              </a:solidFill>
              <a:latin typeface="Times New Roman"/>
              <a:ea typeface="华文细黑"/>
              <a:cs typeface="Times New Roman"/>
            </a:endParaRPr>
          </a:p>
        </p:txBody>
      </p:sp>
      <p:sp>
        <p:nvSpPr>
          <p:cNvPr id="7" name="矩形 6"/>
          <p:cNvSpPr/>
          <p:nvPr/>
        </p:nvSpPr>
        <p:spPr>
          <a:xfrm>
            <a:off x="3136032" y="1742127"/>
            <a:ext cx="518091"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雨</a:t>
            </a:r>
            <a:endParaRPr lang="zh-CN" altLang="en-US" sz="2600" kern="100" dirty="0">
              <a:solidFill>
                <a:schemeClr val="accent6">
                  <a:lumMod val="75000"/>
                </a:schemeClr>
              </a:solidFill>
              <a:latin typeface="Times New Roman"/>
              <a:ea typeface="华文细黑"/>
              <a:cs typeface="Times New Roman"/>
            </a:endParaRPr>
          </a:p>
        </p:txBody>
      </p:sp>
      <p:sp>
        <p:nvSpPr>
          <p:cNvPr id="8" name="矩形 7"/>
          <p:cNvSpPr/>
          <p:nvPr/>
        </p:nvSpPr>
        <p:spPr>
          <a:xfrm>
            <a:off x="5221277" y="2420114"/>
            <a:ext cx="518091"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饭</a:t>
            </a:r>
            <a:endParaRPr lang="zh-CN" altLang="en-US" sz="2600" kern="100" dirty="0">
              <a:solidFill>
                <a:schemeClr val="accent6">
                  <a:lumMod val="75000"/>
                </a:schemeClr>
              </a:solidFill>
              <a:latin typeface="Times New Roman"/>
              <a:ea typeface="华文细黑"/>
              <a:cs typeface="Times New Roman"/>
            </a:endParaRPr>
          </a:p>
        </p:txBody>
      </p:sp>
      <p:sp>
        <p:nvSpPr>
          <p:cNvPr id="9" name="矩形 8"/>
          <p:cNvSpPr/>
          <p:nvPr/>
        </p:nvSpPr>
        <p:spPr>
          <a:xfrm>
            <a:off x="3931548" y="3038271"/>
            <a:ext cx="851515"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十步</a:t>
            </a:r>
            <a:endParaRPr lang="zh-CN" altLang="en-US" sz="2600" kern="100" dirty="0">
              <a:solidFill>
                <a:schemeClr val="accent6">
                  <a:lumMod val="75000"/>
                </a:schemeClr>
              </a:solidFill>
              <a:latin typeface="Times New Roman"/>
              <a:ea typeface="华文细黑"/>
              <a:cs typeface="Times New Roman"/>
            </a:endParaRPr>
          </a:p>
        </p:txBody>
      </p:sp>
      <p:sp>
        <p:nvSpPr>
          <p:cNvPr id="11" name="矩形 10"/>
          <p:cNvSpPr/>
          <p:nvPr/>
        </p:nvSpPr>
        <p:spPr>
          <a:xfrm>
            <a:off x="217706" y="3507854"/>
            <a:ext cx="8477117" cy="1374735"/>
          </a:xfrm>
          <a:prstGeom prst="rect">
            <a:avLst/>
          </a:prstGeom>
        </p:spPr>
        <p:txBody>
          <a:bodyPr>
            <a:spAutoFit/>
          </a:bodyPr>
          <a:lstStyle/>
          <a:p>
            <a:pPr lvl="0" algn="just">
              <a:lnSpc>
                <a:spcPts val="5000"/>
              </a:lnSpc>
            </a:pPr>
            <a:r>
              <a:rPr lang="en-US" altLang="zh-CN" sz="2600" kern="100" dirty="0" smtClean="0">
                <a:solidFill>
                  <a:schemeClr val="accent6">
                    <a:lumMod val="75000"/>
                  </a:schemeClr>
                </a:solidFill>
                <a:latin typeface="Times New Roman"/>
                <a:ea typeface="华文细黑"/>
                <a:cs typeface="Times New Roman"/>
              </a:rPr>
              <a:t>                         </a:t>
            </a:r>
            <a:r>
              <a:rPr lang="zh-CN" altLang="zh-CN" sz="2600" kern="100" dirty="0" smtClean="0">
                <a:solidFill>
                  <a:schemeClr val="accent6">
                    <a:lumMod val="75000"/>
                  </a:schemeClr>
                </a:solidFill>
                <a:latin typeface="Times New Roman"/>
                <a:ea typeface="华文细黑"/>
                <a:cs typeface="Times New Roman"/>
              </a:rPr>
              <a:t>能</a:t>
            </a:r>
            <a:r>
              <a:rPr lang="zh-CN" altLang="zh-CN" sz="2600" kern="100" dirty="0">
                <a:solidFill>
                  <a:schemeClr val="accent6">
                    <a:lumMod val="75000"/>
                  </a:schemeClr>
                </a:solidFill>
                <a:latin typeface="Times New Roman"/>
                <a:ea typeface="华文细黑"/>
                <a:cs typeface="Times New Roman"/>
              </a:rPr>
              <a:t>愿动词</a:t>
            </a:r>
            <a:r>
              <a:rPr lang="en-US" altLang="zh-CN" sz="2600" kern="100" dirty="0">
                <a:solidFill>
                  <a:schemeClr val="accent6">
                    <a:lumMod val="75000"/>
                  </a:schemeClr>
                </a:solidFill>
                <a:latin typeface="Times New Roman"/>
                <a:ea typeface="华文细黑"/>
                <a:cs typeface="Courier New"/>
              </a:rPr>
              <a:t>(</a:t>
            </a:r>
            <a:r>
              <a:rPr lang="zh-CN" altLang="zh-CN" sz="2600" kern="100" dirty="0">
                <a:solidFill>
                  <a:schemeClr val="accent6">
                    <a:lumMod val="75000"/>
                  </a:schemeClr>
                </a:solidFill>
                <a:latin typeface="Times New Roman"/>
                <a:ea typeface="华文细黑"/>
                <a:cs typeface="Times New Roman"/>
              </a:rPr>
              <a:t>指</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能</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得</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欲</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等动词</a:t>
            </a:r>
            <a:r>
              <a:rPr lang="en-US" altLang="zh-CN" sz="2600" kern="100" dirty="0" smtClean="0">
                <a:solidFill>
                  <a:schemeClr val="accent6">
                    <a:lumMod val="75000"/>
                  </a:schemeClr>
                </a:solidFill>
                <a:latin typeface="Times New Roman"/>
                <a:ea typeface="华文细黑"/>
                <a:cs typeface="Courier New"/>
              </a:rPr>
              <a:t>)</a:t>
            </a:r>
            <a:r>
              <a:rPr lang="zh-CN" altLang="zh-CN" sz="2600" kern="100" dirty="0">
                <a:solidFill>
                  <a:schemeClr val="accent6">
                    <a:lumMod val="75000"/>
                  </a:schemeClr>
                </a:solidFill>
                <a:latin typeface="Times New Roman"/>
                <a:ea typeface="华文细黑"/>
                <a:cs typeface="Times New Roman"/>
              </a:rPr>
              <a:t>后</a:t>
            </a:r>
            <a:endParaRPr lang="en-US" altLang="zh-CN" sz="2600" kern="100" dirty="0" smtClean="0">
              <a:solidFill>
                <a:schemeClr val="accent6">
                  <a:lumMod val="75000"/>
                </a:schemeClr>
              </a:solidFill>
              <a:latin typeface="Times New Roman"/>
              <a:ea typeface="华文细黑"/>
              <a:cs typeface="Courier New"/>
            </a:endParaRPr>
          </a:p>
          <a:p>
            <a:pPr lvl="0" algn="just">
              <a:lnSpc>
                <a:spcPts val="5000"/>
              </a:lnSpc>
            </a:pPr>
            <a:r>
              <a:rPr lang="zh-CN" altLang="zh-CN" sz="2600" kern="100" dirty="0" smtClean="0">
                <a:solidFill>
                  <a:schemeClr val="accent6">
                    <a:lumMod val="75000"/>
                  </a:schemeClr>
                </a:solidFill>
                <a:latin typeface="Times New Roman"/>
                <a:ea typeface="华文细黑"/>
                <a:cs typeface="Times New Roman"/>
              </a:rPr>
              <a:t>的</a:t>
            </a:r>
            <a:r>
              <a:rPr lang="zh-CN" altLang="zh-CN" sz="2600" kern="100" dirty="0">
                <a:solidFill>
                  <a:schemeClr val="accent6">
                    <a:lumMod val="75000"/>
                  </a:schemeClr>
                </a:solidFill>
                <a:latin typeface="Times New Roman"/>
                <a:ea typeface="华文细黑"/>
                <a:cs typeface="Times New Roman"/>
              </a:rPr>
              <a:t>名词活用作动词</a:t>
            </a:r>
            <a:r>
              <a:rPr lang="zh-CN" altLang="zh-CN" sz="2600" kern="100" dirty="0" smtClean="0">
                <a:solidFill>
                  <a:schemeClr val="accent6">
                    <a:lumMod val="75000"/>
                  </a:schemeClr>
                </a:solidFill>
                <a:latin typeface="Times New Roman"/>
                <a:ea typeface="华文细黑"/>
                <a:cs typeface="Times New Roman"/>
              </a:rPr>
              <a:t>。</a:t>
            </a:r>
            <a:endParaRPr lang="en-US" altLang="zh-CN" sz="2600" kern="100" dirty="0" smtClean="0">
              <a:solidFill>
                <a:schemeClr val="accent6">
                  <a:lumMod val="75000"/>
                </a:schemeClr>
              </a:solidFill>
              <a:latin typeface="Times New Roman"/>
              <a:ea typeface="华文细黑"/>
              <a:cs typeface="Times New Roman"/>
            </a:endParaRPr>
          </a:p>
        </p:txBody>
      </p:sp>
    </p:spTree>
    <p:extLst>
      <p:ext uri="{BB962C8B-B14F-4D97-AF65-F5344CB8AC3E}">
        <p14:creationId xmlns:p14="http://schemas.microsoft.com/office/powerpoint/2010/main" val="256630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linds(horizontal)">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1165" y="339502"/>
            <a:ext cx="8682466" cy="4580741"/>
          </a:xfrm>
          <a:prstGeom prst="rect">
            <a:avLst/>
          </a:prstGeom>
          <a:noFill/>
        </p:spPr>
        <p:txBody>
          <a:bodyPr wrap="square" rtlCol="0">
            <a:spAutoFit/>
          </a:bodyPr>
          <a:lstStyle/>
          <a:p>
            <a:pPr algn="just">
              <a:lnSpc>
                <a:spcPts val="5000"/>
              </a:lnSpc>
              <a:spcAft>
                <a:spcPts val="0"/>
              </a:spcAft>
            </a:pPr>
            <a:r>
              <a:rPr lang="en-US" altLang="zh-CN" sz="2600" kern="100" dirty="0">
                <a:latin typeface="Times New Roman"/>
                <a:ea typeface="华文细黑"/>
                <a:cs typeface="Courier New"/>
              </a:rPr>
              <a:t>(3)</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沛公军霸上</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endParaRPr lang="zh-CN" altLang="zh-CN" sz="1050" u="sng" kern="100" dirty="0">
              <a:latin typeface="宋体"/>
              <a:cs typeface="Courier New"/>
            </a:endParaRPr>
          </a:p>
          <a:p>
            <a:pPr algn="just">
              <a:lnSpc>
                <a:spcPts val="5000"/>
              </a:lnSpc>
              <a:spcAft>
                <a:spcPts val="0"/>
              </a:spcAf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鹪鹩巢于林</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endParaRPr lang="zh-CN" altLang="zh-CN" sz="1050" u="sng" kern="100" dirty="0">
              <a:latin typeface="宋体"/>
              <a:cs typeface="Courier New"/>
            </a:endParaRPr>
          </a:p>
          <a:p>
            <a:pPr algn="just">
              <a:lnSpc>
                <a:spcPts val="5000"/>
              </a:lnSpc>
              <a:spcAft>
                <a:spcPts val="0"/>
              </a:spcAft>
            </a:pP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况吾与子渔樵于江渚之上</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endParaRPr lang="zh-CN" altLang="zh-CN" sz="1050" u="sng" kern="100" dirty="0">
              <a:latin typeface="宋体"/>
              <a:cs typeface="Courier New"/>
            </a:endParaRPr>
          </a:p>
          <a:p>
            <a:pPr algn="just">
              <a:lnSpc>
                <a:spcPts val="5000"/>
              </a:lnSpc>
              <a:spcAft>
                <a:spcPts val="0"/>
              </a:spcAft>
            </a:pP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国人不敢言，道路以目</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endParaRPr lang="zh-CN" altLang="zh-CN" sz="1050" u="sng" kern="100" dirty="0">
              <a:latin typeface="宋体"/>
              <a:cs typeface="Courier New"/>
            </a:endParaRPr>
          </a:p>
          <a:p>
            <a:pPr algn="just">
              <a:lnSpc>
                <a:spcPts val="5000"/>
              </a:lnSpc>
              <a:spcAft>
                <a:spcPts val="0"/>
              </a:spcAft>
            </a:pPr>
            <a:r>
              <a:rPr lang="en-US" altLang="zh-CN" sz="2600" kern="100" dirty="0">
                <a:latin typeface="宋体"/>
                <a:ea typeface="华文细黑"/>
                <a:cs typeface="Times New Roman"/>
              </a:rPr>
              <a:t>⑤</a:t>
            </a:r>
            <a:r>
              <a:rPr lang="zh-CN" altLang="zh-CN" sz="2600" kern="100" dirty="0">
                <a:latin typeface="Times New Roman"/>
                <a:ea typeface="华文细黑"/>
                <a:cs typeface="Times New Roman"/>
              </a:rPr>
              <a:t>于是为长安君约车百乘，质于齐</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endParaRPr lang="zh-CN" altLang="zh-CN" sz="1050" u="sng"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规律和特点</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endParaRPr lang="zh-CN" altLang="zh-CN" sz="1050" u="sng" kern="100" dirty="0">
              <a:latin typeface="宋体"/>
              <a:cs typeface="Courier New"/>
            </a:endParaRPr>
          </a:p>
        </p:txBody>
      </p:sp>
      <p:sp>
        <p:nvSpPr>
          <p:cNvPr id="2" name="矩形 1"/>
          <p:cNvSpPr/>
          <p:nvPr/>
        </p:nvSpPr>
        <p:spPr>
          <a:xfrm>
            <a:off x="3182193" y="483518"/>
            <a:ext cx="518091"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军</a:t>
            </a:r>
            <a:endParaRPr lang="zh-CN" altLang="en-US" sz="2600" kern="100" dirty="0">
              <a:solidFill>
                <a:schemeClr val="accent6">
                  <a:lumMod val="75000"/>
                </a:schemeClr>
              </a:solidFill>
              <a:latin typeface="Times New Roman"/>
              <a:ea typeface="华文细黑"/>
              <a:cs typeface="Times New Roman"/>
            </a:endParaRPr>
          </a:p>
        </p:txBody>
      </p:sp>
      <p:sp>
        <p:nvSpPr>
          <p:cNvPr id="3" name="矩形 2"/>
          <p:cNvSpPr/>
          <p:nvPr/>
        </p:nvSpPr>
        <p:spPr>
          <a:xfrm>
            <a:off x="2575649" y="1101110"/>
            <a:ext cx="518091"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巢</a:t>
            </a:r>
            <a:endParaRPr lang="zh-CN" altLang="en-US" sz="2600" kern="100" dirty="0">
              <a:solidFill>
                <a:schemeClr val="accent6">
                  <a:lumMod val="75000"/>
                </a:schemeClr>
              </a:solidFill>
              <a:latin typeface="Times New Roman"/>
              <a:ea typeface="华文细黑"/>
              <a:cs typeface="Times New Roman"/>
            </a:endParaRPr>
          </a:p>
        </p:txBody>
      </p:sp>
      <p:sp>
        <p:nvSpPr>
          <p:cNvPr id="10" name="矩形 9"/>
          <p:cNvSpPr/>
          <p:nvPr/>
        </p:nvSpPr>
        <p:spPr>
          <a:xfrm>
            <a:off x="4689831" y="1719267"/>
            <a:ext cx="851515"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渔樵</a:t>
            </a:r>
            <a:endParaRPr lang="zh-CN" altLang="en-US" sz="2600" kern="100" dirty="0">
              <a:solidFill>
                <a:schemeClr val="accent6">
                  <a:lumMod val="75000"/>
                </a:schemeClr>
              </a:solidFill>
              <a:latin typeface="Times New Roman"/>
              <a:ea typeface="华文细黑"/>
              <a:cs typeface="Times New Roman"/>
            </a:endParaRPr>
          </a:p>
        </p:txBody>
      </p:sp>
      <p:sp>
        <p:nvSpPr>
          <p:cNvPr id="12" name="矩形 11"/>
          <p:cNvSpPr/>
          <p:nvPr/>
        </p:nvSpPr>
        <p:spPr>
          <a:xfrm>
            <a:off x="4440565" y="2364224"/>
            <a:ext cx="851515"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道路</a:t>
            </a:r>
            <a:endParaRPr lang="zh-CN" altLang="en-US" sz="2600" kern="100" dirty="0">
              <a:solidFill>
                <a:schemeClr val="accent6">
                  <a:lumMod val="75000"/>
                </a:schemeClr>
              </a:solidFill>
              <a:latin typeface="Times New Roman"/>
              <a:ea typeface="华文细黑"/>
              <a:cs typeface="Times New Roman"/>
            </a:endParaRPr>
          </a:p>
        </p:txBody>
      </p:sp>
      <p:sp>
        <p:nvSpPr>
          <p:cNvPr id="13" name="矩形 12"/>
          <p:cNvSpPr/>
          <p:nvPr/>
        </p:nvSpPr>
        <p:spPr>
          <a:xfrm>
            <a:off x="5782101" y="3015411"/>
            <a:ext cx="518091"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质</a:t>
            </a:r>
            <a:endParaRPr lang="zh-CN" altLang="en-US" sz="2600" kern="100" dirty="0">
              <a:solidFill>
                <a:schemeClr val="accent6">
                  <a:lumMod val="75000"/>
                </a:schemeClr>
              </a:solidFill>
              <a:latin typeface="Times New Roman"/>
              <a:ea typeface="华文细黑"/>
              <a:cs typeface="Times New Roman"/>
            </a:endParaRPr>
          </a:p>
        </p:txBody>
      </p:sp>
      <p:sp>
        <p:nvSpPr>
          <p:cNvPr id="15" name="矩形 14"/>
          <p:cNvSpPr/>
          <p:nvPr/>
        </p:nvSpPr>
        <p:spPr>
          <a:xfrm>
            <a:off x="179512" y="3454825"/>
            <a:ext cx="8310084" cy="1292405"/>
          </a:xfrm>
          <a:prstGeom prst="rect">
            <a:avLst/>
          </a:prstGeom>
        </p:spPr>
        <p:txBody>
          <a:bodyPr>
            <a:spAutoFit/>
          </a:bodyPr>
          <a:lstStyle/>
          <a:p>
            <a:pPr lvl="0" algn="just">
              <a:lnSpc>
                <a:spcPts val="5000"/>
              </a:lnSpc>
            </a:pPr>
            <a:r>
              <a:rPr lang="en-US" altLang="zh-CN" sz="2600" kern="100" dirty="0" smtClean="0">
                <a:solidFill>
                  <a:schemeClr val="accent6">
                    <a:lumMod val="75000"/>
                  </a:schemeClr>
                </a:solidFill>
                <a:latin typeface="Times New Roman"/>
                <a:ea typeface="华文细黑"/>
                <a:cs typeface="Times New Roman"/>
              </a:rPr>
              <a:t>                          </a:t>
            </a:r>
            <a:r>
              <a:rPr lang="zh-CN" altLang="zh-CN" sz="2600" kern="100" dirty="0" smtClean="0">
                <a:solidFill>
                  <a:schemeClr val="accent6">
                    <a:lumMod val="75000"/>
                  </a:schemeClr>
                </a:solidFill>
                <a:latin typeface="Times New Roman"/>
                <a:ea typeface="华文细黑"/>
                <a:cs typeface="Times New Roman"/>
              </a:rPr>
              <a:t>名词</a:t>
            </a:r>
            <a:r>
              <a:rPr lang="zh-CN" altLang="zh-CN" sz="2600" kern="100" dirty="0">
                <a:solidFill>
                  <a:schemeClr val="accent6">
                    <a:lumMod val="75000"/>
                  </a:schemeClr>
                </a:solidFill>
                <a:latin typeface="Times New Roman"/>
                <a:ea typeface="华文细黑"/>
                <a:cs typeface="Times New Roman"/>
              </a:rPr>
              <a:t>前没有动词，后接介宾短语</a:t>
            </a:r>
            <a:r>
              <a:rPr lang="en-US" altLang="zh-CN" sz="2600" kern="100" dirty="0">
                <a:solidFill>
                  <a:schemeClr val="accent6">
                    <a:lumMod val="75000"/>
                  </a:schemeClr>
                </a:solidFill>
                <a:latin typeface="Times New Roman"/>
                <a:ea typeface="华文细黑"/>
                <a:cs typeface="Courier New"/>
              </a:rPr>
              <a:t>(</a:t>
            </a:r>
            <a:r>
              <a:rPr lang="zh-CN" altLang="zh-CN" sz="2600" kern="100" dirty="0">
                <a:solidFill>
                  <a:schemeClr val="accent6">
                    <a:lumMod val="75000"/>
                  </a:schemeClr>
                </a:solidFill>
                <a:latin typeface="Times New Roman"/>
                <a:ea typeface="华文细黑"/>
                <a:cs typeface="Times New Roman"/>
              </a:rPr>
              <a:t>后无动词</a:t>
            </a:r>
            <a:r>
              <a:rPr lang="en-US" altLang="zh-CN" sz="2600" kern="100" dirty="0">
                <a:solidFill>
                  <a:schemeClr val="accent6">
                    <a:lumMod val="75000"/>
                  </a:schemeClr>
                </a:solidFill>
                <a:latin typeface="Times New Roman"/>
                <a:ea typeface="华文细黑"/>
                <a:cs typeface="Courier New"/>
              </a:rPr>
              <a:t>)</a:t>
            </a:r>
            <a:r>
              <a:rPr lang="zh-CN" altLang="zh-CN" sz="2600" kern="100" dirty="0">
                <a:solidFill>
                  <a:schemeClr val="accent6">
                    <a:lumMod val="75000"/>
                  </a:schemeClr>
                </a:solidFill>
                <a:latin typeface="Times New Roman"/>
                <a:ea typeface="华文细黑"/>
                <a:cs typeface="Times New Roman"/>
              </a:rPr>
              <a:t>，则该名词活用作动词</a:t>
            </a:r>
            <a:r>
              <a:rPr lang="zh-CN" altLang="zh-CN" sz="2600" kern="100" dirty="0" smtClean="0">
                <a:solidFill>
                  <a:schemeClr val="accent6">
                    <a:lumMod val="75000"/>
                  </a:schemeClr>
                </a:solidFill>
                <a:latin typeface="Times New Roman"/>
                <a:ea typeface="华文细黑"/>
                <a:cs typeface="Times New Roman"/>
              </a:rPr>
              <a:t>。</a:t>
            </a:r>
            <a:endParaRPr lang="en-US" altLang="zh-CN" sz="2600" kern="100" dirty="0" smtClean="0">
              <a:solidFill>
                <a:schemeClr val="accent6">
                  <a:lumMod val="75000"/>
                </a:schemeClr>
              </a:solidFill>
              <a:latin typeface="Times New Roman"/>
              <a:ea typeface="华文细黑"/>
              <a:cs typeface="Times New Roman"/>
            </a:endParaRPr>
          </a:p>
        </p:txBody>
      </p:sp>
    </p:spTree>
    <p:extLst>
      <p:ext uri="{BB962C8B-B14F-4D97-AF65-F5344CB8AC3E}">
        <p14:creationId xmlns:p14="http://schemas.microsoft.com/office/powerpoint/2010/main" val="1618516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linds(horizontal)">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blinds(horizontal)">
                                      <p:cBhvr>
                                        <p:cTn id="3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0" grpId="0"/>
      <p:bldP spid="12" grpId="0"/>
      <p:bldP spid="13" grpId="0"/>
      <p:bldP spid="1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1165" y="519420"/>
            <a:ext cx="8682466" cy="3939540"/>
          </a:xfrm>
          <a:prstGeom prst="rect">
            <a:avLst/>
          </a:prstGeom>
          <a:noFill/>
        </p:spPr>
        <p:txBody>
          <a:bodyPr wrap="square" rtlCol="0">
            <a:spAutoFit/>
          </a:bodyPr>
          <a:lstStyle/>
          <a:p>
            <a:pPr algn="just">
              <a:lnSpc>
                <a:spcPts val="5000"/>
              </a:lnSpc>
              <a:spcAft>
                <a:spcPts val="0"/>
              </a:spcAft>
            </a:pPr>
            <a:r>
              <a:rPr lang="en-US" altLang="zh-CN" sz="2600" kern="100" dirty="0">
                <a:latin typeface="Times New Roman"/>
                <a:ea typeface="华文细黑"/>
                <a:cs typeface="Courier New"/>
              </a:rPr>
              <a:t>(4)</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驴不胜怒，蹄之</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endParaRPr lang="zh-CN" altLang="zh-CN" sz="1050" u="sng" kern="100" dirty="0">
              <a:latin typeface="宋体"/>
              <a:cs typeface="Courier New"/>
            </a:endParaRPr>
          </a:p>
          <a:p>
            <a:pPr algn="just">
              <a:lnSpc>
                <a:spcPts val="5000"/>
              </a:lnSpc>
              <a:spcAft>
                <a:spcPts val="0"/>
              </a:spcAf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买五人之头而函之</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endParaRPr lang="zh-CN" altLang="zh-CN" sz="1050" u="sng" kern="100" dirty="0">
              <a:latin typeface="宋体"/>
              <a:cs typeface="Courier New"/>
            </a:endParaRPr>
          </a:p>
          <a:p>
            <a:pPr algn="just">
              <a:lnSpc>
                <a:spcPts val="5000"/>
              </a:lnSpc>
              <a:spcAft>
                <a:spcPts val="0"/>
              </a:spcAft>
            </a:pP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先破秦入咸阳者王之</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endParaRPr lang="zh-CN" altLang="zh-CN" sz="1050" u="sng" kern="100" dirty="0">
              <a:latin typeface="宋体"/>
              <a:cs typeface="Courier New"/>
            </a:endParaRPr>
          </a:p>
          <a:p>
            <a:pPr algn="just">
              <a:lnSpc>
                <a:spcPts val="5000"/>
              </a:lnSpc>
              <a:spcAft>
                <a:spcPts val="0"/>
              </a:spcAft>
            </a:pP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塞者凿之，陡者级之</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endParaRPr lang="zh-CN" altLang="zh-CN" sz="1050" u="sng" kern="100" dirty="0">
              <a:latin typeface="宋体"/>
              <a:cs typeface="Courier New"/>
            </a:endParaRPr>
          </a:p>
          <a:p>
            <a:pPr algn="just">
              <a:lnSpc>
                <a:spcPts val="5000"/>
              </a:lnSpc>
              <a:spcAft>
                <a:spcPts val="0"/>
              </a:spcAft>
            </a:pPr>
            <a:r>
              <a:rPr lang="en-US" altLang="zh-CN" sz="2600" kern="100" dirty="0">
                <a:latin typeface="宋体"/>
                <a:ea typeface="华文细黑"/>
                <a:cs typeface="Times New Roman"/>
              </a:rPr>
              <a:t>⑤</a:t>
            </a:r>
            <a:r>
              <a:rPr lang="zh-CN" altLang="zh-CN" sz="2600" kern="100" dirty="0">
                <a:latin typeface="Times New Roman"/>
                <a:ea typeface="华文细黑"/>
                <a:cs typeface="Times New Roman"/>
              </a:rPr>
              <a:t>填然鼓之</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endParaRPr lang="zh-CN" altLang="zh-CN" sz="1050" u="sng"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规律和特点</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endParaRPr lang="zh-CN" altLang="zh-CN" sz="1050" u="sng" kern="100" dirty="0">
              <a:latin typeface="宋体"/>
              <a:cs typeface="Courier New"/>
            </a:endParaRPr>
          </a:p>
        </p:txBody>
      </p:sp>
      <p:sp>
        <p:nvSpPr>
          <p:cNvPr id="5" name="矩形 4"/>
          <p:cNvSpPr/>
          <p:nvPr/>
        </p:nvSpPr>
        <p:spPr>
          <a:xfrm>
            <a:off x="3923928" y="639147"/>
            <a:ext cx="518091"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蹄</a:t>
            </a:r>
            <a:endParaRPr lang="zh-CN" altLang="en-US" sz="2600" kern="100" dirty="0">
              <a:solidFill>
                <a:schemeClr val="accent6">
                  <a:lumMod val="75000"/>
                </a:schemeClr>
              </a:solidFill>
              <a:latin typeface="Times New Roman"/>
              <a:ea typeface="华文细黑"/>
              <a:cs typeface="Times New Roman"/>
            </a:endParaRPr>
          </a:p>
        </p:txBody>
      </p:sp>
      <p:sp>
        <p:nvSpPr>
          <p:cNvPr id="6" name="矩形 5"/>
          <p:cNvSpPr/>
          <p:nvPr/>
        </p:nvSpPr>
        <p:spPr>
          <a:xfrm>
            <a:off x="3916308" y="1283226"/>
            <a:ext cx="518091"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函</a:t>
            </a:r>
            <a:endParaRPr lang="zh-CN" altLang="en-US" sz="2600" kern="100" dirty="0">
              <a:solidFill>
                <a:schemeClr val="accent6">
                  <a:lumMod val="75000"/>
                </a:schemeClr>
              </a:solidFill>
              <a:latin typeface="Times New Roman"/>
              <a:ea typeface="华文细黑"/>
              <a:cs typeface="Times New Roman"/>
            </a:endParaRPr>
          </a:p>
        </p:txBody>
      </p:sp>
      <p:sp>
        <p:nvSpPr>
          <p:cNvPr id="7" name="矩形 6"/>
          <p:cNvSpPr/>
          <p:nvPr/>
        </p:nvSpPr>
        <p:spPr>
          <a:xfrm>
            <a:off x="4075564" y="1931298"/>
            <a:ext cx="518091"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王</a:t>
            </a:r>
            <a:endParaRPr lang="zh-CN" altLang="en-US" sz="2600" kern="100" dirty="0">
              <a:solidFill>
                <a:schemeClr val="accent6">
                  <a:lumMod val="75000"/>
                </a:schemeClr>
              </a:solidFill>
              <a:latin typeface="Times New Roman"/>
              <a:ea typeface="华文细黑"/>
              <a:cs typeface="Times New Roman"/>
            </a:endParaRPr>
          </a:p>
        </p:txBody>
      </p:sp>
      <p:sp>
        <p:nvSpPr>
          <p:cNvPr id="8" name="矩形 7"/>
          <p:cNvSpPr/>
          <p:nvPr/>
        </p:nvSpPr>
        <p:spPr>
          <a:xfrm>
            <a:off x="4125917" y="2556510"/>
            <a:ext cx="518091"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级</a:t>
            </a:r>
            <a:endParaRPr lang="zh-CN" altLang="en-US" sz="2600" kern="100" dirty="0">
              <a:solidFill>
                <a:schemeClr val="accent6">
                  <a:lumMod val="75000"/>
                </a:schemeClr>
              </a:solidFill>
              <a:latin typeface="Times New Roman"/>
              <a:ea typeface="华文细黑"/>
              <a:cs typeface="Times New Roman"/>
            </a:endParaRPr>
          </a:p>
        </p:txBody>
      </p:sp>
      <p:sp>
        <p:nvSpPr>
          <p:cNvPr id="9" name="矩形 8"/>
          <p:cNvSpPr/>
          <p:nvPr/>
        </p:nvSpPr>
        <p:spPr>
          <a:xfrm>
            <a:off x="2390105" y="3178294"/>
            <a:ext cx="518091"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鼓</a:t>
            </a:r>
            <a:endParaRPr lang="zh-CN" altLang="en-US" sz="2600" kern="100" dirty="0">
              <a:solidFill>
                <a:schemeClr val="accent6">
                  <a:lumMod val="75000"/>
                </a:schemeClr>
              </a:solidFill>
              <a:latin typeface="Times New Roman"/>
              <a:ea typeface="华文细黑"/>
              <a:cs typeface="Times New Roman"/>
            </a:endParaRPr>
          </a:p>
        </p:txBody>
      </p:sp>
      <p:sp>
        <p:nvSpPr>
          <p:cNvPr id="14" name="矩形 13"/>
          <p:cNvSpPr/>
          <p:nvPr/>
        </p:nvSpPr>
        <p:spPr>
          <a:xfrm>
            <a:off x="2221475" y="3637345"/>
            <a:ext cx="6693865" cy="647357"/>
          </a:xfrm>
          <a:prstGeom prst="rect">
            <a:avLst/>
          </a:prstGeom>
        </p:spPr>
        <p:txBody>
          <a:bodyPr>
            <a:spAutoFit/>
          </a:bodyPr>
          <a:lstStyle/>
          <a:p>
            <a:pPr lvl="0" algn="just">
              <a:lnSpc>
                <a:spcPts val="5000"/>
              </a:lnSpc>
            </a:pPr>
            <a:r>
              <a:rPr lang="zh-CN" altLang="zh-CN" sz="2600" kern="100" dirty="0">
                <a:solidFill>
                  <a:schemeClr val="accent6">
                    <a:lumMod val="75000"/>
                  </a:schemeClr>
                </a:solidFill>
                <a:latin typeface="Times New Roman"/>
                <a:ea typeface="华文细黑"/>
                <a:cs typeface="Times New Roman"/>
              </a:rPr>
              <a:t>名词后带</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之</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字，则该名词活用作动词</a:t>
            </a:r>
            <a:r>
              <a:rPr lang="zh-CN" altLang="zh-CN" sz="2600" kern="100" dirty="0" smtClean="0">
                <a:solidFill>
                  <a:schemeClr val="accent6">
                    <a:lumMod val="75000"/>
                  </a:schemeClr>
                </a:solidFill>
                <a:latin typeface="Times New Roman"/>
                <a:ea typeface="华文细黑"/>
                <a:cs typeface="Times New Roman"/>
              </a:rPr>
              <a:t>。</a:t>
            </a:r>
            <a:endParaRPr lang="en-US" altLang="zh-CN" sz="2600" kern="100" dirty="0" smtClean="0">
              <a:solidFill>
                <a:schemeClr val="accent6">
                  <a:lumMod val="75000"/>
                </a:schemeClr>
              </a:solidFill>
              <a:latin typeface="Times New Roman"/>
              <a:ea typeface="华文细黑"/>
              <a:cs typeface="Times New Roman"/>
            </a:endParaRPr>
          </a:p>
        </p:txBody>
      </p:sp>
    </p:spTree>
    <p:extLst>
      <p:ext uri="{BB962C8B-B14F-4D97-AF65-F5344CB8AC3E}">
        <p14:creationId xmlns:p14="http://schemas.microsoft.com/office/powerpoint/2010/main" val="2528382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linds(horizontal)">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1165" y="317138"/>
            <a:ext cx="8682466" cy="4708981"/>
          </a:xfrm>
          <a:prstGeom prst="rect">
            <a:avLst/>
          </a:prstGeom>
          <a:noFill/>
        </p:spPr>
        <p:txBody>
          <a:bodyPr wrap="square" rtlCol="0">
            <a:spAutoFit/>
          </a:bodyPr>
          <a:lstStyle/>
          <a:p>
            <a:pPr algn="just">
              <a:lnSpc>
                <a:spcPts val="4500"/>
              </a:lnSpc>
              <a:spcAft>
                <a:spcPts val="0"/>
              </a:spcAft>
            </a:pPr>
            <a:r>
              <a:rPr lang="en-US" altLang="zh-CN" sz="2600" kern="100" dirty="0" smtClean="0">
                <a:latin typeface="Times New Roman"/>
                <a:ea typeface="华文细黑"/>
                <a:cs typeface="Courier New"/>
              </a:rPr>
              <a:t>(5)</a:t>
            </a:r>
            <a:r>
              <a:rPr lang="en-US" altLang="zh-CN" sz="2600" kern="100" dirty="0" smtClean="0">
                <a:latin typeface="宋体"/>
                <a:ea typeface="华文细黑"/>
                <a:cs typeface="Times New Roman"/>
              </a:rPr>
              <a:t>①</a:t>
            </a:r>
            <a:r>
              <a:rPr lang="zh-CN" altLang="zh-CN" sz="2600" kern="100" dirty="0" smtClean="0">
                <a:latin typeface="Times New Roman"/>
                <a:ea typeface="华文细黑"/>
                <a:cs typeface="Times New Roman"/>
              </a:rPr>
              <a:t>乃使其从者衣褐，怀其璧：</a:t>
            </a:r>
            <a:r>
              <a:rPr lang="en-US" altLang="zh-CN" sz="2600" u="sng" kern="100" dirty="0" smtClean="0">
                <a:latin typeface="Times New Roman"/>
                <a:ea typeface="华文细黑"/>
                <a:cs typeface="Times New Roman"/>
              </a:rPr>
              <a:t>				</a:t>
            </a:r>
            <a:endParaRPr lang="zh-CN" altLang="zh-CN" sz="1050" u="sng" kern="100" dirty="0" smtClean="0">
              <a:latin typeface="宋体"/>
              <a:cs typeface="Courier New"/>
            </a:endParaRPr>
          </a:p>
          <a:p>
            <a:pPr algn="just">
              <a:lnSpc>
                <a:spcPts val="4500"/>
              </a:lnSpc>
              <a:spcAft>
                <a:spcPts val="0"/>
              </a:spcAft>
            </a:pPr>
            <a:r>
              <a:rPr lang="en-US" altLang="zh-CN" sz="2600" kern="100" dirty="0" smtClean="0">
                <a:latin typeface="宋体"/>
                <a:ea typeface="华文细黑"/>
                <a:cs typeface="Times New Roman"/>
              </a:rPr>
              <a:t>②</a:t>
            </a:r>
            <a:r>
              <a:rPr lang="zh-CN" altLang="zh-CN" sz="2600" kern="100" dirty="0" smtClean="0">
                <a:latin typeface="Times New Roman"/>
                <a:ea typeface="华文细黑"/>
                <a:cs typeface="Times New Roman"/>
              </a:rPr>
              <a:t>道海安、如皋：</a:t>
            </a:r>
            <a:r>
              <a:rPr lang="en-US" altLang="zh-CN" sz="2600" u="sng" kern="100" dirty="0" smtClean="0">
                <a:latin typeface="Times New Roman"/>
                <a:ea typeface="华文细黑"/>
                <a:cs typeface="Times New Roman"/>
              </a:rPr>
              <a:t>							</a:t>
            </a:r>
            <a:endParaRPr lang="zh-CN" altLang="zh-CN" sz="1050" u="sng" kern="100" dirty="0" smtClean="0">
              <a:latin typeface="宋体"/>
              <a:cs typeface="Courier New"/>
            </a:endParaRPr>
          </a:p>
          <a:p>
            <a:pPr algn="just">
              <a:lnSpc>
                <a:spcPts val="4500"/>
              </a:lnSpc>
              <a:spcAft>
                <a:spcPts val="0"/>
              </a:spcAft>
            </a:pPr>
            <a:r>
              <a:rPr lang="en-US" altLang="zh-CN" sz="2600" kern="100" dirty="0" smtClean="0">
                <a:latin typeface="宋体"/>
                <a:ea typeface="华文细黑"/>
                <a:cs typeface="Times New Roman"/>
              </a:rPr>
              <a:t>③</a:t>
            </a:r>
            <a:r>
              <a:rPr lang="zh-CN" altLang="zh-CN" sz="2600" kern="100" dirty="0" smtClean="0">
                <a:latin typeface="Times New Roman"/>
                <a:ea typeface="华文细黑"/>
                <a:cs typeface="Times New Roman"/>
              </a:rPr>
              <a:t>大楚兴，陈胜王：</a:t>
            </a:r>
            <a:r>
              <a:rPr lang="en-US" altLang="zh-CN" sz="2600" u="sng" kern="100" dirty="0" smtClean="0">
                <a:latin typeface="Times New Roman"/>
                <a:ea typeface="华文细黑"/>
                <a:cs typeface="Times New Roman"/>
              </a:rPr>
              <a:t>						</a:t>
            </a:r>
            <a:endParaRPr lang="zh-CN" altLang="zh-CN" sz="1050" u="sng" kern="100" dirty="0" smtClean="0">
              <a:latin typeface="宋体"/>
              <a:cs typeface="Courier New"/>
            </a:endParaRPr>
          </a:p>
          <a:p>
            <a:pPr algn="just">
              <a:lnSpc>
                <a:spcPts val="4500"/>
              </a:lnSpc>
              <a:spcAft>
                <a:spcPts val="0"/>
              </a:spcAft>
            </a:pPr>
            <a:r>
              <a:rPr lang="en-US" altLang="zh-CN" sz="2600" kern="100" dirty="0" smtClean="0">
                <a:latin typeface="宋体"/>
                <a:ea typeface="华文细黑"/>
                <a:cs typeface="Times New Roman"/>
              </a:rPr>
              <a:t>④</a:t>
            </a:r>
            <a:r>
              <a:rPr lang="zh-CN" altLang="zh-CN" sz="2600" kern="100" dirty="0" smtClean="0">
                <a:latin typeface="Times New Roman"/>
                <a:ea typeface="华文细黑"/>
                <a:cs typeface="Times New Roman"/>
              </a:rPr>
              <a:t>范增数目项王：</a:t>
            </a:r>
            <a:r>
              <a:rPr lang="en-US" altLang="zh-CN" sz="2600" u="sng" kern="100" dirty="0" smtClean="0">
                <a:latin typeface="Times New Roman"/>
                <a:ea typeface="华文细黑"/>
                <a:cs typeface="Times New Roman"/>
              </a:rPr>
              <a:t>							</a:t>
            </a:r>
            <a:endParaRPr lang="zh-CN" altLang="zh-CN" sz="1050" u="sng" kern="100" dirty="0" smtClean="0">
              <a:latin typeface="宋体"/>
              <a:cs typeface="Courier New"/>
            </a:endParaRPr>
          </a:p>
          <a:p>
            <a:pPr algn="just">
              <a:lnSpc>
                <a:spcPts val="4500"/>
              </a:lnSpc>
              <a:spcAft>
                <a:spcPts val="0"/>
              </a:spcAft>
            </a:pPr>
            <a:r>
              <a:rPr lang="en-US" altLang="zh-CN" sz="2600" kern="100" dirty="0" smtClean="0">
                <a:latin typeface="宋体"/>
                <a:ea typeface="华文细黑"/>
                <a:cs typeface="Times New Roman"/>
              </a:rPr>
              <a:t>⑤</a:t>
            </a:r>
            <a:r>
              <a:rPr lang="zh-CN" altLang="zh-CN" sz="2600" kern="100" dirty="0" smtClean="0">
                <a:latin typeface="Times New Roman"/>
                <a:ea typeface="华文细黑"/>
                <a:cs typeface="Times New Roman"/>
              </a:rPr>
              <a:t>籍吏民，封府库：</a:t>
            </a:r>
            <a:r>
              <a:rPr lang="en-US" altLang="zh-CN" sz="2600" u="sng" kern="100" dirty="0" smtClean="0">
                <a:latin typeface="Times New Roman"/>
                <a:ea typeface="华文细黑"/>
                <a:cs typeface="Times New Roman"/>
              </a:rPr>
              <a:t>						</a:t>
            </a:r>
            <a:endParaRPr lang="zh-CN" altLang="zh-CN" sz="1050" u="sng" kern="100" dirty="0" smtClean="0">
              <a:latin typeface="宋体"/>
              <a:cs typeface="Courier New"/>
            </a:endParaRPr>
          </a:p>
          <a:p>
            <a:pPr algn="just">
              <a:lnSpc>
                <a:spcPts val="4500"/>
              </a:lnSpc>
              <a:spcAft>
                <a:spcPts val="0"/>
              </a:spcAft>
            </a:pPr>
            <a:r>
              <a:rPr lang="zh-CN" altLang="zh-CN" sz="2600" kern="100" dirty="0" smtClean="0">
                <a:latin typeface="Times New Roman"/>
                <a:ea typeface="华文细黑"/>
                <a:cs typeface="Times New Roman"/>
              </a:rPr>
              <a:t>规律和特点：</a:t>
            </a:r>
            <a:r>
              <a:rPr lang="en-US" altLang="zh-CN" sz="2600" u="sng" kern="100" dirty="0" smtClean="0">
                <a:latin typeface="Times New Roman"/>
                <a:ea typeface="华文细黑"/>
                <a:cs typeface="Times New Roman"/>
              </a:rPr>
              <a:t>																									</a:t>
            </a:r>
            <a:endParaRPr lang="zh-CN" altLang="zh-CN" sz="1050" u="sng" kern="100" dirty="0">
              <a:latin typeface="宋体"/>
              <a:cs typeface="Courier New"/>
            </a:endParaRPr>
          </a:p>
        </p:txBody>
      </p:sp>
      <p:sp>
        <p:nvSpPr>
          <p:cNvPr id="2" name="矩形 1"/>
          <p:cNvSpPr/>
          <p:nvPr/>
        </p:nvSpPr>
        <p:spPr>
          <a:xfrm>
            <a:off x="3124220" y="949657"/>
            <a:ext cx="518091"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道</a:t>
            </a:r>
            <a:endParaRPr lang="zh-CN" altLang="en-US" sz="2600" kern="100" dirty="0">
              <a:solidFill>
                <a:schemeClr val="accent6">
                  <a:lumMod val="75000"/>
                </a:schemeClr>
              </a:solidFill>
              <a:latin typeface="Times New Roman"/>
              <a:ea typeface="华文细黑"/>
              <a:cs typeface="Times New Roman"/>
            </a:endParaRPr>
          </a:p>
        </p:txBody>
      </p:sp>
      <p:sp>
        <p:nvSpPr>
          <p:cNvPr id="3" name="矩形 2"/>
          <p:cNvSpPr/>
          <p:nvPr/>
        </p:nvSpPr>
        <p:spPr>
          <a:xfrm>
            <a:off x="3338339" y="1535063"/>
            <a:ext cx="518091"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王</a:t>
            </a:r>
            <a:endParaRPr lang="zh-CN" altLang="en-US" sz="2600" kern="100" dirty="0">
              <a:solidFill>
                <a:schemeClr val="accent6">
                  <a:lumMod val="75000"/>
                </a:schemeClr>
              </a:solidFill>
              <a:latin typeface="Times New Roman"/>
              <a:ea typeface="华文细黑"/>
              <a:cs typeface="Times New Roman"/>
            </a:endParaRPr>
          </a:p>
        </p:txBody>
      </p:sp>
      <p:sp>
        <p:nvSpPr>
          <p:cNvPr id="10" name="矩形 9"/>
          <p:cNvSpPr/>
          <p:nvPr/>
        </p:nvSpPr>
        <p:spPr>
          <a:xfrm>
            <a:off x="3006874" y="2097975"/>
            <a:ext cx="518091" cy="492443"/>
          </a:xfrm>
          <a:prstGeom prst="rect">
            <a:avLst/>
          </a:prstGeom>
        </p:spPr>
        <p:txBody>
          <a:bodyPr wrap="none">
            <a:spAutoFit/>
          </a:bodyPr>
          <a:lstStyle/>
          <a:p>
            <a:r>
              <a:rPr lang="zh-CN" altLang="zh-CN" sz="2600" kern="100" smtClean="0">
                <a:solidFill>
                  <a:schemeClr val="accent6">
                    <a:lumMod val="75000"/>
                  </a:schemeClr>
                </a:solidFill>
                <a:latin typeface="Times New Roman"/>
                <a:ea typeface="华文细黑"/>
                <a:cs typeface="Times New Roman"/>
              </a:rPr>
              <a:t>目</a:t>
            </a:r>
            <a:endParaRPr lang="en-US" altLang="zh-CN" sz="2600" kern="100" dirty="0">
              <a:solidFill>
                <a:schemeClr val="accent6">
                  <a:lumMod val="75000"/>
                </a:schemeClr>
              </a:solidFill>
              <a:latin typeface="Times New Roman"/>
              <a:ea typeface="华文细黑"/>
              <a:cs typeface="Times New Roman"/>
            </a:endParaRPr>
          </a:p>
        </p:txBody>
      </p:sp>
      <p:sp>
        <p:nvSpPr>
          <p:cNvPr id="11" name="矩形 10"/>
          <p:cNvSpPr/>
          <p:nvPr/>
        </p:nvSpPr>
        <p:spPr>
          <a:xfrm>
            <a:off x="3340243" y="2655529"/>
            <a:ext cx="518091"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籍</a:t>
            </a:r>
            <a:endParaRPr lang="zh-CN" altLang="en-US" sz="2600" kern="100" dirty="0">
              <a:solidFill>
                <a:schemeClr val="accent6">
                  <a:lumMod val="75000"/>
                </a:schemeClr>
              </a:solidFill>
              <a:latin typeface="Times New Roman"/>
              <a:ea typeface="华文细黑"/>
              <a:cs typeface="Times New Roman"/>
            </a:endParaRPr>
          </a:p>
        </p:txBody>
      </p:sp>
      <p:sp>
        <p:nvSpPr>
          <p:cNvPr id="13" name="矩形 12"/>
          <p:cNvSpPr/>
          <p:nvPr/>
        </p:nvSpPr>
        <p:spPr>
          <a:xfrm>
            <a:off x="247758" y="3123431"/>
            <a:ext cx="8345003" cy="1757276"/>
          </a:xfrm>
          <a:prstGeom prst="rect">
            <a:avLst/>
          </a:prstGeom>
        </p:spPr>
        <p:txBody>
          <a:bodyPr>
            <a:spAutoFit/>
          </a:bodyPr>
          <a:lstStyle/>
          <a:p>
            <a:pPr lvl="0" algn="just">
              <a:lnSpc>
                <a:spcPts val="4500"/>
              </a:lnSpc>
            </a:pPr>
            <a:r>
              <a:rPr lang="en-US" altLang="zh-CN" sz="2600" kern="100" dirty="0" smtClean="0">
                <a:solidFill>
                  <a:schemeClr val="accent6">
                    <a:lumMod val="75000"/>
                  </a:schemeClr>
                </a:solidFill>
                <a:latin typeface="Times New Roman"/>
                <a:ea typeface="华文细黑"/>
                <a:cs typeface="Times New Roman"/>
              </a:rPr>
              <a:t>                        </a:t>
            </a:r>
            <a:r>
              <a:rPr lang="zh-CN" altLang="zh-CN" sz="2600" kern="100" dirty="0" smtClean="0">
                <a:solidFill>
                  <a:schemeClr val="accent6">
                    <a:lumMod val="75000"/>
                  </a:schemeClr>
                </a:solidFill>
                <a:latin typeface="Times New Roman"/>
                <a:ea typeface="华文细黑"/>
                <a:cs typeface="Times New Roman"/>
              </a:rPr>
              <a:t>两</a:t>
            </a:r>
            <a:r>
              <a:rPr lang="zh-CN" altLang="zh-CN" sz="2600" kern="100" dirty="0">
                <a:solidFill>
                  <a:schemeClr val="accent6">
                    <a:lumMod val="75000"/>
                  </a:schemeClr>
                </a:solidFill>
                <a:latin typeface="Times New Roman"/>
                <a:ea typeface="华文细黑"/>
                <a:cs typeface="Times New Roman"/>
              </a:rPr>
              <a:t>个名词连用</a:t>
            </a:r>
            <a:r>
              <a:rPr lang="en-US" altLang="zh-CN" sz="2600" kern="100" dirty="0">
                <a:solidFill>
                  <a:schemeClr val="accent6">
                    <a:lumMod val="75000"/>
                  </a:schemeClr>
                </a:solidFill>
                <a:latin typeface="Times New Roman"/>
                <a:ea typeface="华文细黑"/>
                <a:cs typeface="Courier New"/>
              </a:rPr>
              <a:t>(</a:t>
            </a:r>
            <a:r>
              <a:rPr lang="zh-CN" altLang="zh-CN" sz="2600" kern="100" dirty="0">
                <a:solidFill>
                  <a:schemeClr val="accent6">
                    <a:lumMod val="75000"/>
                  </a:schemeClr>
                </a:solidFill>
                <a:latin typeface="Times New Roman"/>
                <a:ea typeface="华文细黑"/>
                <a:cs typeface="Times New Roman"/>
              </a:rPr>
              <a:t>或者一个名词和一个名词短语连用</a:t>
            </a:r>
            <a:r>
              <a:rPr lang="en-US" altLang="zh-CN" sz="2600" kern="100" dirty="0">
                <a:solidFill>
                  <a:schemeClr val="accent6">
                    <a:lumMod val="75000"/>
                  </a:schemeClr>
                </a:solidFill>
                <a:latin typeface="Times New Roman"/>
                <a:ea typeface="华文细黑"/>
                <a:cs typeface="Courier New"/>
              </a:rPr>
              <a:t>)</a:t>
            </a:r>
            <a:r>
              <a:rPr lang="zh-CN" altLang="zh-CN" sz="2600" kern="100" dirty="0">
                <a:solidFill>
                  <a:schemeClr val="accent6">
                    <a:lumMod val="75000"/>
                  </a:schemeClr>
                </a:solidFill>
                <a:latin typeface="Times New Roman"/>
                <a:ea typeface="华文细黑"/>
                <a:cs typeface="Times New Roman"/>
              </a:rPr>
              <a:t>，则必有一个名词活用作动词。至于哪个名词活用，则视具体情况而定</a:t>
            </a:r>
            <a:r>
              <a:rPr lang="zh-CN" altLang="zh-CN" sz="2600" kern="100" dirty="0" smtClean="0">
                <a:solidFill>
                  <a:schemeClr val="accent6">
                    <a:lumMod val="75000"/>
                  </a:schemeClr>
                </a:solidFill>
                <a:latin typeface="Times New Roman"/>
                <a:ea typeface="华文细黑"/>
                <a:cs typeface="Times New Roman"/>
              </a:rPr>
              <a:t>。</a:t>
            </a:r>
            <a:endParaRPr lang="en-US" altLang="zh-CN" sz="2600" kern="100" dirty="0" smtClean="0">
              <a:solidFill>
                <a:schemeClr val="accent6">
                  <a:lumMod val="75000"/>
                </a:schemeClr>
              </a:solidFill>
              <a:latin typeface="Times New Roman"/>
              <a:ea typeface="华文细黑"/>
              <a:cs typeface="Times New Roman"/>
            </a:endParaRPr>
          </a:p>
        </p:txBody>
      </p:sp>
      <p:sp>
        <p:nvSpPr>
          <p:cNvPr id="6" name="矩形 5"/>
          <p:cNvSpPr/>
          <p:nvPr/>
        </p:nvSpPr>
        <p:spPr>
          <a:xfrm>
            <a:off x="4918278" y="389215"/>
            <a:ext cx="1184940"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衣、怀</a:t>
            </a:r>
            <a:endParaRPr lang="zh-CN" altLang="en-US" sz="2600" kern="100" dirty="0">
              <a:solidFill>
                <a:schemeClr val="accent6">
                  <a:lumMod val="75000"/>
                </a:schemeClr>
              </a:solidFill>
              <a:latin typeface="Times New Roman"/>
              <a:ea typeface="华文细黑"/>
              <a:cs typeface="Times New Roman"/>
            </a:endParaRPr>
          </a:p>
        </p:txBody>
      </p:sp>
    </p:spTree>
    <p:extLst>
      <p:ext uri="{BB962C8B-B14F-4D97-AF65-F5344CB8AC3E}">
        <p14:creationId xmlns:p14="http://schemas.microsoft.com/office/powerpoint/2010/main" val="3454738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linds(horizontal)">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linds(horizontal)">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0" grpId="0"/>
      <p:bldP spid="11" grpId="0"/>
      <p:bldP spid="13" grpId="0"/>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1165" y="237172"/>
            <a:ext cx="8682466" cy="4708981"/>
          </a:xfrm>
          <a:prstGeom prst="rect">
            <a:avLst/>
          </a:prstGeom>
          <a:noFill/>
        </p:spPr>
        <p:txBody>
          <a:bodyPr wrap="square" rtlCol="0">
            <a:spAutoFit/>
          </a:bodyPr>
          <a:lstStyle/>
          <a:p>
            <a:pPr algn="just">
              <a:lnSpc>
                <a:spcPts val="4500"/>
              </a:lnSpc>
              <a:spcAft>
                <a:spcPts val="0"/>
              </a:spcAft>
            </a:pPr>
            <a:r>
              <a:rPr lang="en-US" altLang="zh-CN" sz="2600" kern="100" dirty="0">
                <a:latin typeface="Times New Roman"/>
                <a:ea typeface="华文细黑"/>
                <a:cs typeface="Courier New"/>
              </a:rPr>
              <a:t>(6)</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夫五人之死，去今之墓而葬焉</a:t>
            </a:r>
            <a:r>
              <a:rPr lang="zh-CN" altLang="zh-CN" sz="2600" kern="100" dirty="0" smtClean="0">
                <a:latin typeface="Times New Roman"/>
                <a:ea typeface="华文细黑"/>
                <a:cs typeface="Times New Roman"/>
              </a:rPr>
              <a:t>：</a:t>
            </a:r>
            <a:r>
              <a:rPr lang="en-US" altLang="zh-CN" sz="2600" u="sng" kern="100" dirty="0">
                <a:latin typeface="Times New Roman"/>
                <a:ea typeface="华文细黑"/>
                <a:cs typeface="Times New Roman"/>
              </a:rPr>
              <a:t>		</a:t>
            </a:r>
            <a:r>
              <a:rPr lang="en-US" altLang="zh-CN" sz="2600" u="sng" kern="100" dirty="0" smtClean="0">
                <a:latin typeface="Times New Roman"/>
                <a:ea typeface="华文细黑"/>
                <a:cs typeface="Times New Roman"/>
              </a:rPr>
              <a:t>		</a:t>
            </a:r>
            <a:endParaRPr lang="zh-CN" altLang="zh-CN" sz="1050" kern="100" dirty="0">
              <a:latin typeface="宋体"/>
              <a:cs typeface="Courier New"/>
            </a:endParaRPr>
          </a:p>
          <a:p>
            <a:pPr algn="just">
              <a:lnSpc>
                <a:spcPts val="4500"/>
              </a:lnSpc>
              <a:spcAft>
                <a:spcPts val="0"/>
              </a:spcAf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缇骑按剑而前</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endParaRPr lang="zh-CN" altLang="zh-CN" sz="1050" u="sng" kern="100" dirty="0">
              <a:latin typeface="宋体"/>
              <a:cs typeface="Courier New"/>
            </a:endParaRPr>
          </a:p>
          <a:p>
            <a:pPr algn="just">
              <a:lnSpc>
                <a:spcPts val="4500"/>
              </a:lnSpc>
              <a:spcAft>
                <a:spcPts val="0"/>
              </a:spcAft>
            </a:pP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客逾庖而宴</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endParaRPr lang="zh-CN" altLang="zh-CN" sz="1050" u="sng" kern="100" dirty="0">
              <a:latin typeface="宋体"/>
              <a:cs typeface="Courier New"/>
            </a:endParaRPr>
          </a:p>
          <a:p>
            <a:pPr algn="just">
              <a:lnSpc>
                <a:spcPts val="4500"/>
              </a:lnSpc>
              <a:spcAft>
                <a:spcPts val="0"/>
              </a:spcAft>
            </a:pP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方其破荆州，下江陵，顺流而东也</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endParaRPr lang="zh-CN" altLang="zh-CN" sz="1050" u="sng" kern="100" dirty="0">
              <a:latin typeface="宋体"/>
              <a:cs typeface="Courier New"/>
            </a:endParaRPr>
          </a:p>
          <a:p>
            <a:pPr algn="just">
              <a:lnSpc>
                <a:spcPts val="4500"/>
              </a:lnSpc>
              <a:spcAft>
                <a:spcPts val="0"/>
              </a:spcAft>
            </a:pPr>
            <a:r>
              <a:rPr lang="en-US" altLang="zh-CN" sz="2600" kern="100" dirty="0">
                <a:latin typeface="宋体"/>
                <a:ea typeface="华文细黑"/>
                <a:cs typeface="Times New Roman"/>
              </a:rPr>
              <a:t>⑤</a:t>
            </a:r>
            <a:r>
              <a:rPr lang="zh-CN" altLang="zh-CN" sz="2600" kern="100" dirty="0">
                <a:latin typeface="Times New Roman"/>
                <a:ea typeface="华文细黑"/>
                <a:cs typeface="Times New Roman"/>
              </a:rPr>
              <a:t>醉则更相枕以卧，卧而梦</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endParaRPr lang="zh-CN" altLang="zh-CN" sz="1050" u="sng" kern="100" dirty="0">
              <a:latin typeface="宋体"/>
              <a:cs typeface="Courier New"/>
            </a:endParaRPr>
          </a:p>
          <a:p>
            <a:pPr algn="just">
              <a:lnSpc>
                <a:spcPts val="4500"/>
              </a:lnSpc>
              <a:spcAft>
                <a:spcPts val="0"/>
              </a:spcAft>
            </a:pPr>
            <a:r>
              <a:rPr lang="zh-CN" altLang="zh-CN" sz="2600" kern="100" dirty="0">
                <a:latin typeface="Times New Roman"/>
                <a:ea typeface="华文细黑"/>
                <a:cs typeface="Times New Roman"/>
              </a:rPr>
              <a:t>规律和特点</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endParaRPr lang="zh-CN" altLang="zh-CN" sz="1050" u="sng" kern="100" dirty="0">
              <a:latin typeface="宋体"/>
              <a:cs typeface="Courier New"/>
            </a:endParaRPr>
          </a:p>
        </p:txBody>
      </p:sp>
      <p:sp>
        <p:nvSpPr>
          <p:cNvPr id="5" name="矩形 4"/>
          <p:cNvSpPr/>
          <p:nvPr/>
        </p:nvSpPr>
        <p:spPr>
          <a:xfrm>
            <a:off x="3147080" y="870411"/>
            <a:ext cx="518091"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前</a:t>
            </a:r>
            <a:endParaRPr lang="zh-CN" altLang="en-US" sz="2600" kern="100" dirty="0">
              <a:solidFill>
                <a:schemeClr val="accent6">
                  <a:lumMod val="75000"/>
                </a:schemeClr>
              </a:solidFill>
              <a:latin typeface="Times New Roman"/>
              <a:ea typeface="华文细黑"/>
              <a:cs typeface="Times New Roman"/>
            </a:endParaRPr>
          </a:p>
        </p:txBody>
      </p:sp>
      <p:sp>
        <p:nvSpPr>
          <p:cNvPr id="6" name="矩形 5"/>
          <p:cNvSpPr/>
          <p:nvPr/>
        </p:nvSpPr>
        <p:spPr>
          <a:xfrm>
            <a:off x="2623274" y="1438473"/>
            <a:ext cx="518091"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宴</a:t>
            </a:r>
            <a:endParaRPr lang="zh-CN" altLang="en-US" sz="2600" kern="100" dirty="0">
              <a:solidFill>
                <a:schemeClr val="accent6">
                  <a:lumMod val="75000"/>
                </a:schemeClr>
              </a:solidFill>
              <a:latin typeface="Times New Roman"/>
              <a:ea typeface="华文细黑"/>
              <a:cs typeface="Times New Roman"/>
            </a:endParaRPr>
          </a:p>
        </p:txBody>
      </p:sp>
      <p:sp>
        <p:nvSpPr>
          <p:cNvPr id="7" name="矩形 6"/>
          <p:cNvSpPr/>
          <p:nvPr/>
        </p:nvSpPr>
        <p:spPr>
          <a:xfrm>
            <a:off x="5998125" y="2014919"/>
            <a:ext cx="518091"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东</a:t>
            </a:r>
            <a:endParaRPr lang="zh-CN" altLang="en-US" sz="2600" kern="100" dirty="0">
              <a:solidFill>
                <a:schemeClr val="accent6">
                  <a:lumMod val="75000"/>
                </a:schemeClr>
              </a:solidFill>
              <a:latin typeface="Times New Roman"/>
              <a:ea typeface="华文细黑"/>
              <a:cs typeface="Times New Roman"/>
            </a:endParaRPr>
          </a:p>
        </p:txBody>
      </p:sp>
      <p:sp>
        <p:nvSpPr>
          <p:cNvPr id="8" name="矩形 7"/>
          <p:cNvSpPr/>
          <p:nvPr/>
        </p:nvSpPr>
        <p:spPr>
          <a:xfrm>
            <a:off x="4586540" y="2571750"/>
            <a:ext cx="518091"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梦</a:t>
            </a:r>
            <a:endParaRPr lang="zh-CN" altLang="en-US" sz="2600" kern="100" dirty="0">
              <a:solidFill>
                <a:schemeClr val="accent6">
                  <a:lumMod val="75000"/>
                </a:schemeClr>
              </a:solidFill>
              <a:latin typeface="Times New Roman"/>
              <a:ea typeface="华文细黑"/>
              <a:cs typeface="Times New Roman"/>
            </a:endParaRPr>
          </a:p>
        </p:txBody>
      </p:sp>
      <p:sp>
        <p:nvSpPr>
          <p:cNvPr id="12" name="矩形 11"/>
          <p:cNvSpPr/>
          <p:nvPr/>
        </p:nvSpPr>
        <p:spPr>
          <a:xfrm>
            <a:off x="243900" y="3034278"/>
            <a:ext cx="8393185" cy="1823576"/>
          </a:xfrm>
          <a:prstGeom prst="rect">
            <a:avLst/>
          </a:prstGeom>
        </p:spPr>
        <p:txBody>
          <a:bodyPr>
            <a:spAutoFit/>
          </a:bodyPr>
          <a:lstStyle/>
          <a:p>
            <a:pPr lvl="0" algn="just">
              <a:lnSpc>
                <a:spcPts val="4500"/>
              </a:lnSpc>
            </a:pPr>
            <a:r>
              <a:rPr lang="en-US" altLang="zh-CN" sz="2600" kern="100" dirty="0" smtClean="0">
                <a:solidFill>
                  <a:schemeClr val="accent6">
                    <a:lumMod val="75000"/>
                  </a:schemeClr>
                </a:solidFill>
                <a:latin typeface="Times New Roman"/>
                <a:ea typeface="华文细黑"/>
                <a:cs typeface="Times New Roman"/>
              </a:rPr>
              <a:t>                         </a:t>
            </a:r>
            <a:r>
              <a:rPr lang="zh-CN" altLang="zh-CN" sz="2600" kern="100" dirty="0" smtClean="0">
                <a:solidFill>
                  <a:schemeClr val="accent6">
                    <a:lumMod val="75000"/>
                  </a:schemeClr>
                </a:solidFill>
                <a:latin typeface="Times New Roman"/>
                <a:ea typeface="华文细黑"/>
                <a:cs typeface="Times New Roman"/>
              </a:rPr>
              <a:t>名词</a:t>
            </a:r>
            <a:r>
              <a:rPr lang="zh-CN" altLang="zh-CN" sz="2600" kern="100" dirty="0">
                <a:solidFill>
                  <a:schemeClr val="accent6">
                    <a:lumMod val="75000"/>
                  </a:schemeClr>
                </a:solidFill>
                <a:latin typeface="Times New Roman"/>
                <a:ea typeface="华文细黑"/>
                <a:cs typeface="Times New Roman"/>
              </a:rPr>
              <a:t>＋而＋动词或动词短语</a:t>
            </a:r>
            <a:r>
              <a:rPr lang="en-US" altLang="zh-CN" sz="2600" kern="100" dirty="0">
                <a:solidFill>
                  <a:schemeClr val="accent6">
                    <a:lumMod val="75000"/>
                  </a:schemeClr>
                </a:solidFill>
                <a:latin typeface="Times New Roman"/>
                <a:ea typeface="华文细黑"/>
                <a:cs typeface="Courier New"/>
              </a:rPr>
              <a:t>(</a:t>
            </a:r>
            <a:r>
              <a:rPr lang="zh-CN" altLang="zh-CN" sz="2600" kern="100" dirty="0">
                <a:solidFill>
                  <a:schemeClr val="accent6">
                    <a:lumMod val="75000"/>
                  </a:schemeClr>
                </a:solidFill>
                <a:latin typeface="Times New Roman"/>
                <a:ea typeface="华文细黑"/>
                <a:cs typeface="Times New Roman"/>
              </a:rPr>
              <a:t>不构成主谓关系</a:t>
            </a:r>
            <a:r>
              <a:rPr lang="en-US" altLang="zh-CN" sz="2600" kern="100" dirty="0">
                <a:solidFill>
                  <a:schemeClr val="accent6">
                    <a:lumMod val="75000"/>
                  </a:schemeClr>
                </a:solidFill>
                <a:latin typeface="Times New Roman"/>
                <a:ea typeface="华文细黑"/>
                <a:cs typeface="Courier New"/>
              </a:rPr>
              <a:t>)</a:t>
            </a:r>
            <a:r>
              <a:rPr lang="zh-CN" altLang="zh-CN" sz="2600" kern="100" dirty="0">
                <a:solidFill>
                  <a:schemeClr val="accent6">
                    <a:lumMod val="75000"/>
                  </a:schemeClr>
                </a:solidFill>
                <a:latin typeface="Times New Roman"/>
                <a:ea typeface="华文细黑"/>
                <a:cs typeface="Times New Roman"/>
              </a:rPr>
              <a:t>＝活用动词＋而＋动词</a:t>
            </a:r>
            <a:r>
              <a:rPr lang="en-US" altLang="zh-CN" sz="2600" kern="100" dirty="0">
                <a:solidFill>
                  <a:schemeClr val="accent6">
                    <a:lumMod val="75000"/>
                  </a:schemeClr>
                </a:solidFill>
                <a:latin typeface="Times New Roman"/>
                <a:ea typeface="华文细黑"/>
                <a:cs typeface="Courier New"/>
              </a:rPr>
              <a:t>(</a:t>
            </a:r>
            <a:r>
              <a:rPr lang="zh-CN" altLang="zh-CN" sz="2600" kern="100" dirty="0">
                <a:solidFill>
                  <a:schemeClr val="accent6">
                    <a:lumMod val="75000"/>
                  </a:schemeClr>
                </a:solidFill>
                <a:latin typeface="Times New Roman"/>
                <a:ea typeface="华文细黑"/>
                <a:cs typeface="Times New Roman"/>
              </a:rPr>
              <a:t>动词短语</a:t>
            </a:r>
            <a:r>
              <a:rPr lang="en-US" altLang="zh-CN" sz="2600" kern="100" dirty="0">
                <a:solidFill>
                  <a:schemeClr val="accent6">
                    <a:lumMod val="75000"/>
                  </a:schemeClr>
                </a:solidFill>
                <a:latin typeface="Times New Roman"/>
                <a:ea typeface="华文细黑"/>
                <a:cs typeface="Courier New"/>
              </a:rPr>
              <a:t>)</a:t>
            </a:r>
            <a:r>
              <a:rPr lang="zh-CN" altLang="zh-CN" sz="2600" kern="100" dirty="0">
                <a:solidFill>
                  <a:schemeClr val="accent6">
                    <a:lumMod val="75000"/>
                  </a:schemeClr>
                </a:solidFill>
                <a:latin typeface="Times New Roman"/>
                <a:ea typeface="华文细黑"/>
                <a:cs typeface="Times New Roman"/>
              </a:rPr>
              <a:t>。或者：动词</a:t>
            </a:r>
            <a:r>
              <a:rPr lang="en-US" altLang="zh-CN" sz="2600" kern="100" dirty="0">
                <a:solidFill>
                  <a:schemeClr val="accent6">
                    <a:lumMod val="75000"/>
                  </a:schemeClr>
                </a:solidFill>
                <a:latin typeface="Times New Roman"/>
                <a:ea typeface="华文细黑"/>
                <a:cs typeface="Courier New"/>
              </a:rPr>
              <a:t>(</a:t>
            </a:r>
            <a:r>
              <a:rPr lang="zh-CN" altLang="zh-CN" sz="2600" kern="100" dirty="0">
                <a:solidFill>
                  <a:schemeClr val="accent6">
                    <a:lumMod val="75000"/>
                  </a:schemeClr>
                </a:solidFill>
                <a:latin typeface="Times New Roman"/>
                <a:ea typeface="华文细黑"/>
                <a:cs typeface="Times New Roman"/>
              </a:rPr>
              <a:t>动词短语</a:t>
            </a:r>
            <a:r>
              <a:rPr lang="en-US" altLang="zh-CN" sz="2600" kern="100" dirty="0">
                <a:solidFill>
                  <a:schemeClr val="accent6">
                    <a:lumMod val="75000"/>
                  </a:schemeClr>
                </a:solidFill>
                <a:latin typeface="Times New Roman"/>
                <a:ea typeface="华文细黑"/>
                <a:cs typeface="Courier New"/>
              </a:rPr>
              <a:t>)</a:t>
            </a:r>
            <a:r>
              <a:rPr lang="zh-CN" altLang="zh-CN" sz="2600" kern="100" dirty="0">
                <a:solidFill>
                  <a:schemeClr val="accent6">
                    <a:lumMod val="75000"/>
                  </a:schemeClr>
                </a:solidFill>
                <a:latin typeface="Times New Roman"/>
                <a:ea typeface="华文细黑"/>
                <a:cs typeface="Times New Roman"/>
              </a:rPr>
              <a:t>＋而＋名词＝动词</a:t>
            </a:r>
            <a:r>
              <a:rPr lang="en-US" altLang="zh-CN" sz="2600" kern="100" dirty="0">
                <a:solidFill>
                  <a:schemeClr val="accent6">
                    <a:lumMod val="75000"/>
                  </a:schemeClr>
                </a:solidFill>
                <a:latin typeface="Times New Roman"/>
                <a:ea typeface="华文细黑"/>
                <a:cs typeface="Courier New"/>
              </a:rPr>
              <a:t>(</a:t>
            </a:r>
            <a:r>
              <a:rPr lang="zh-CN" altLang="zh-CN" sz="2600" kern="100" dirty="0">
                <a:solidFill>
                  <a:schemeClr val="accent6">
                    <a:lumMod val="75000"/>
                  </a:schemeClr>
                </a:solidFill>
                <a:latin typeface="Times New Roman"/>
                <a:ea typeface="华文细黑"/>
                <a:cs typeface="Times New Roman"/>
              </a:rPr>
              <a:t>动词短语</a:t>
            </a:r>
            <a:r>
              <a:rPr lang="en-US" altLang="zh-CN" sz="2600" kern="100" dirty="0">
                <a:solidFill>
                  <a:schemeClr val="accent6">
                    <a:lumMod val="75000"/>
                  </a:schemeClr>
                </a:solidFill>
                <a:latin typeface="Times New Roman"/>
                <a:ea typeface="华文细黑"/>
                <a:cs typeface="Courier New"/>
              </a:rPr>
              <a:t>)</a:t>
            </a:r>
            <a:r>
              <a:rPr lang="zh-CN" altLang="zh-CN" sz="2600" kern="100" dirty="0">
                <a:solidFill>
                  <a:schemeClr val="accent6">
                    <a:lumMod val="75000"/>
                  </a:schemeClr>
                </a:solidFill>
                <a:latin typeface="Times New Roman"/>
                <a:ea typeface="华文细黑"/>
                <a:cs typeface="Times New Roman"/>
              </a:rPr>
              <a:t>＋而＋活用动词</a:t>
            </a:r>
            <a:r>
              <a:rPr lang="zh-CN" altLang="zh-CN" sz="2600" kern="100" dirty="0" smtClean="0">
                <a:solidFill>
                  <a:schemeClr val="accent6">
                    <a:lumMod val="75000"/>
                  </a:schemeClr>
                </a:solidFill>
                <a:latin typeface="Times New Roman"/>
                <a:ea typeface="华文细黑"/>
                <a:cs typeface="Times New Roman"/>
              </a:rPr>
              <a:t>。</a:t>
            </a:r>
            <a:endParaRPr lang="en-US" altLang="zh-CN" sz="2600" kern="100" dirty="0" smtClean="0">
              <a:solidFill>
                <a:schemeClr val="accent6">
                  <a:lumMod val="75000"/>
                </a:schemeClr>
              </a:solidFill>
              <a:latin typeface="Times New Roman"/>
              <a:ea typeface="华文细黑"/>
              <a:cs typeface="Times New Roman"/>
            </a:endParaRPr>
          </a:p>
        </p:txBody>
      </p:sp>
      <p:sp>
        <p:nvSpPr>
          <p:cNvPr id="2" name="矩形 1"/>
          <p:cNvSpPr/>
          <p:nvPr/>
        </p:nvSpPr>
        <p:spPr>
          <a:xfrm>
            <a:off x="5652120" y="298157"/>
            <a:ext cx="518091"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墓</a:t>
            </a:r>
            <a:endParaRPr lang="zh-CN" altLang="en-US" sz="2600" kern="100" dirty="0">
              <a:solidFill>
                <a:schemeClr val="accent6">
                  <a:lumMod val="75000"/>
                </a:schemeClr>
              </a:solidFill>
              <a:latin typeface="Times New Roman"/>
              <a:ea typeface="华文细黑"/>
              <a:cs typeface="Times New Roman"/>
            </a:endParaRPr>
          </a:p>
        </p:txBody>
      </p:sp>
    </p:spTree>
    <p:extLst>
      <p:ext uri="{BB962C8B-B14F-4D97-AF65-F5344CB8AC3E}">
        <p14:creationId xmlns:p14="http://schemas.microsoft.com/office/powerpoint/2010/main" val="2791566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linds(horizontal)">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12" grpId="0"/>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1165" y="353700"/>
            <a:ext cx="8682466" cy="4216732"/>
          </a:xfrm>
          <a:prstGeom prst="rect">
            <a:avLst/>
          </a:prstGeom>
          <a:noFill/>
        </p:spPr>
        <p:txBody>
          <a:bodyPr wrap="square" rtlCol="0">
            <a:spAutoFit/>
          </a:bodyPr>
          <a:lstStyle/>
          <a:p>
            <a:pPr algn="just">
              <a:lnSpc>
                <a:spcPct val="150000"/>
              </a:lnSpc>
              <a:spcAft>
                <a:spcPts val="0"/>
              </a:spcAft>
            </a:pPr>
            <a:r>
              <a:rPr lang="zh-CN" altLang="zh-CN" sz="2600" kern="100" dirty="0">
                <a:solidFill>
                  <a:srgbClr val="E36C0A"/>
                </a:solidFill>
                <a:latin typeface="Times New Roman"/>
                <a:ea typeface="华文细黑"/>
                <a:cs typeface="Times New Roman"/>
              </a:rPr>
              <a:t>【精要点拨】</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名词作状语</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在现代汉语中，名词一般是不直接作状语的；在文言文中，有些名词却经常作状语，在句中起修饰作用。如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日削月割，以趋于亡</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中的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月</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，都是名词作状语，翻译成</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一天天地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一月月地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，合起来引申为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慢慢地、逐渐地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266489911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8365" y="709524"/>
            <a:ext cx="8427116" cy="3616567"/>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名词用作动词</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在现代汉语中，名词是不会直接带宾语的，但文言文中却经常出现名词直接带宾语的现象，这就是名词用作动词。活用以后，名词变成相关的动词的意思。如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以事秦之心，礼天下之奇才</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中的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礼</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，就是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礼遇</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的意思</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8064603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22607" y="608484"/>
            <a:ext cx="8597865" cy="3693319"/>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一、多义实词：溯源辨流，紧扣语境</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一词多义现象在文言文中相当普遍。把握一词多义，要注意了解词的本义、引申义、比喻义和假借义。</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词的本义，就是词的本来意义，即词产生时的最初的根本的意义。如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本</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的本义就是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树木的根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的本义就是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路途、道路</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40583938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1491" y="25065"/>
            <a:ext cx="8769291" cy="5066965"/>
          </a:xfrm>
          <a:prstGeom prst="rect">
            <a:avLst/>
          </a:prstGeom>
          <a:noFill/>
        </p:spPr>
        <p:txBody>
          <a:bodyPr wrap="square" rtlCol="0">
            <a:spAutoFit/>
          </a:bodyPr>
          <a:lstStyle/>
          <a:p>
            <a:pPr algn="just">
              <a:lnSpc>
                <a:spcPct val="14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名词的使动用法</a:t>
            </a:r>
            <a:endParaRPr lang="zh-CN" altLang="zh-CN" sz="1050" kern="100" dirty="0">
              <a:latin typeface="宋体"/>
              <a:cs typeface="Courier New"/>
            </a:endParaRPr>
          </a:p>
          <a:p>
            <a:pPr algn="just">
              <a:lnSpc>
                <a:spcPct val="140000"/>
              </a:lnSpc>
              <a:spcAft>
                <a:spcPts val="0"/>
              </a:spcAft>
            </a:pPr>
            <a:r>
              <a:rPr lang="zh-CN" altLang="zh-CN" sz="2600" kern="100" dirty="0">
                <a:latin typeface="Times New Roman"/>
                <a:ea typeface="华文细黑"/>
                <a:cs typeface="Times New Roman"/>
              </a:rPr>
              <a:t>在文言文中，有些名词带上宾语后，表示使宾语怎么样。如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亦将有以利吾国乎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中的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利</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，就是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使</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得到利益</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的意思。</a:t>
            </a:r>
            <a:endParaRPr lang="zh-CN" altLang="zh-CN" sz="105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4</a:t>
            </a:r>
            <a:r>
              <a:rPr lang="pl-PL" altLang="zh-CN" sz="2600" kern="100" dirty="0">
                <a:latin typeface="Times New Roman"/>
                <a:ea typeface="华文细黑"/>
                <a:cs typeface="Courier New"/>
              </a:rPr>
              <a:t>.</a:t>
            </a:r>
            <a:r>
              <a:rPr lang="zh-CN" altLang="zh-CN" sz="2600" kern="100" dirty="0">
                <a:latin typeface="Times New Roman"/>
                <a:ea typeface="华文细黑"/>
                <a:cs typeface="Times New Roman"/>
              </a:rPr>
              <a:t>名词的意动用法</a:t>
            </a:r>
            <a:endParaRPr lang="zh-CN" altLang="zh-CN" sz="1050" kern="100" dirty="0">
              <a:latin typeface="宋体"/>
              <a:cs typeface="Courier New"/>
            </a:endParaRPr>
          </a:p>
          <a:p>
            <a:pPr algn="just">
              <a:lnSpc>
                <a:spcPct val="140000"/>
              </a:lnSpc>
              <a:spcAft>
                <a:spcPts val="0"/>
              </a:spcAft>
            </a:pPr>
            <a:r>
              <a:rPr lang="zh-CN" altLang="zh-CN" sz="2600" kern="100" dirty="0">
                <a:latin typeface="Times New Roman"/>
                <a:ea typeface="华文细黑"/>
                <a:cs typeface="Times New Roman"/>
              </a:rPr>
              <a:t>在文言文中，有些名词带上宾语后，表示主语在主观上认为宾语所代表的事物成为用作意动的名词所表示的人或事物。如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其闻道也固先乎吾，吾从而师之</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中的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师</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，就是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为老师</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的意思</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31628450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230877"/>
            <a:ext cx="8427116" cy="4580741"/>
          </a:xfrm>
          <a:prstGeom prst="rect">
            <a:avLst/>
          </a:prstGeom>
          <a:noFill/>
        </p:spPr>
        <p:txBody>
          <a:bodyPr wrap="square" rtlCol="0">
            <a:spAutoFit/>
          </a:bodyPr>
          <a:lstStyle/>
          <a:p>
            <a:pPr algn="just">
              <a:lnSpc>
                <a:spcPts val="5000"/>
              </a:lnSpc>
              <a:spcAft>
                <a:spcPts val="0"/>
              </a:spcAft>
            </a:pP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二</a:t>
            </a: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动词活用</a:t>
            </a:r>
            <a:endParaRPr lang="zh-CN" altLang="zh-CN" sz="1050" kern="100" dirty="0">
              <a:solidFill>
                <a:srgbClr val="C00000"/>
              </a:solidFill>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3</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试找出下列句中动词活用作名词的词，并试着找出动词活用作名词的规律和特点。</a:t>
            </a:r>
            <a:endParaRPr lang="zh-CN" altLang="zh-CN" sz="105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鸡豚狗彘之畜，勿失其时</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endParaRPr lang="zh-CN" altLang="zh-CN" sz="1050" u="sng"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臣之进退，实为狼狈</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endParaRPr lang="zh-CN" altLang="zh-CN" sz="1050" u="sng"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钩党之捕遍于天下</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endParaRPr lang="zh-CN" altLang="zh-CN" sz="1050" u="sng"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去国怀乡，忧谗畏讥</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endParaRPr lang="zh-CN" altLang="zh-CN" sz="1050" u="sng" kern="100" dirty="0">
              <a:latin typeface="宋体"/>
              <a:cs typeface="Courier New"/>
            </a:endParaRPr>
          </a:p>
        </p:txBody>
      </p:sp>
      <p:sp>
        <p:nvSpPr>
          <p:cNvPr id="2" name="矩形 1"/>
          <p:cNvSpPr/>
          <p:nvPr/>
        </p:nvSpPr>
        <p:spPr>
          <a:xfrm>
            <a:off x="4933245" y="2276098"/>
            <a:ext cx="518091"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畜</a:t>
            </a:r>
            <a:endParaRPr lang="zh-CN" altLang="en-US" sz="2600" kern="100" dirty="0">
              <a:solidFill>
                <a:schemeClr val="accent6">
                  <a:lumMod val="75000"/>
                </a:schemeClr>
              </a:solidFill>
              <a:latin typeface="Times New Roman"/>
              <a:ea typeface="华文细黑"/>
              <a:cs typeface="Times New Roman"/>
            </a:endParaRPr>
          </a:p>
        </p:txBody>
      </p:sp>
      <p:sp>
        <p:nvSpPr>
          <p:cNvPr id="3" name="矩形 2"/>
          <p:cNvSpPr/>
          <p:nvPr/>
        </p:nvSpPr>
        <p:spPr>
          <a:xfrm>
            <a:off x="4117092" y="2879015"/>
            <a:ext cx="851515"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进退</a:t>
            </a:r>
            <a:endParaRPr lang="zh-CN" altLang="en-US" sz="2600" kern="100" dirty="0">
              <a:solidFill>
                <a:schemeClr val="accent6">
                  <a:lumMod val="75000"/>
                </a:schemeClr>
              </a:solidFill>
              <a:latin typeface="Times New Roman"/>
              <a:ea typeface="华文细黑"/>
              <a:cs typeface="Times New Roman"/>
            </a:endParaRPr>
          </a:p>
        </p:txBody>
      </p:sp>
      <p:sp>
        <p:nvSpPr>
          <p:cNvPr id="5" name="矩形 4"/>
          <p:cNvSpPr/>
          <p:nvPr/>
        </p:nvSpPr>
        <p:spPr>
          <a:xfrm>
            <a:off x="4014039" y="3519467"/>
            <a:ext cx="518091"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捕</a:t>
            </a:r>
            <a:endParaRPr lang="zh-CN" altLang="en-US" sz="2600" kern="100" dirty="0">
              <a:solidFill>
                <a:schemeClr val="accent6">
                  <a:lumMod val="75000"/>
                </a:schemeClr>
              </a:solidFill>
              <a:latin typeface="Times New Roman"/>
              <a:ea typeface="华文细黑"/>
              <a:cs typeface="Times New Roman"/>
            </a:endParaRPr>
          </a:p>
        </p:txBody>
      </p:sp>
      <p:sp>
        <p:nvSpPr>
          <p:cNvPr id="6" name="矩形 5"/>
          <p:cNvSpPr/>
          <p:nvPr/>
        </p:nvSpPr>
        <p:spPr>
          <a:xfrm>
            <a:off x="4251156" y="4004290"/>
            <a:ext cx="1184940" cy="651204"/>
          </a:xfrm>
          <a:prstGeom prst="rect">
            <a:avLst/>
          </a:prstGeom>
        </p:spPr>
        <p:txBody>
          <a:bodyPr wrap="none">
            <a:spAutoFit/>
          </a:bodyPr>
          <a:lstStyle/>
          <a:p>
            <a:pPr algn="just">
              <a:lnSpc>
                <a:spcPts val="5000"/>
              </a:lnSpc>
              <a:spcAft>
                <a:spcPts val="0"/>
              </a:spcAft>
            </a:pPr>
            <a:r>
              <a:rPr lang="zh-CN" altLang="zh-CN" sz="2600" kern="100" dirty="0">
                <a:solidFill>
                  <a:schemeClr val="accent6">
                    <a:lumMod val="75000"/>
                  </a:schemeClr>
                </a:solidFill>
                <a:latin typeface="Times New Roman"/>
                <a:ea typeface="华文细黑"/>
                <a:cs typeface="Times New Roman"/>
              </a:rPr>
              <a:t>谗、讥</a:t>
            </a:r>
          </a:p>
        </p:txBody>
      </p:sp>
    </p:spTree>
    <p:extLst>
      <p:ext uri="{BB962C8B-B14F-4D97-AF65-F5344CB8AC3E}">
        <p14:creationId xmlns:p14="http://schemas.microsoft.com/office/powerpoint/2010/main" val="1973185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591428"/>
            <a:ext cx="8427116" cy="3939540"/>
          </a:xfrm>
          <a:prstGeom prst="rect">
            <a:avLst/>
          </a:prstGeom>
          <a:noFill/>
        </p:spPr>
        <p:txBody>
          <a:bodyPr wrap="square" rtlCol="0">
            <a:spAutoFit/>
          </a:bodyPr>
          <a:lstStyle/>
          <a:p>
            <a:pPr lvl="0" algn="just">
              <a:lnSpc>
                <a:spcPts val="5000"/>
              </a:lnSpc>
            </a:pPr>
            <a:r>
              <a:rPr lang="en-US" altLang="zh-CN" sz="2600" kern="100" dirty="0">
                <a:solidFill>
                  <a:prstClr val="black"/>
                </a:solidFill>
                <a:latin typeface="Times New Roman"/>
                <a:ea typeface="华文细黑"/>
                <a:cs typeface="Courier New"/>
              </a:rPr>
              <a:t>(5)</a:t>
            </a:r>
            <a:r>
              <a:rPr lang="zh-CN" altLang="zh-CN" sz="2600" kern="100" dirty="0">
                <a:solidFill>
                  <a:prstClr val="black"/>
                </a:solidFill>
                <a:latin typeface="Times New Roman"/>
                <a:ea typeface="华文细黑"/>
                <a:cs typeface="Times New Roman"/>
              </a:rPr>
              <a:t>而其见愈奇</a:t>
            </a:r>
            <a:r>
              <a:rPr lang="zh-CN" altLang="zh-CN" sz="2600" kern="100" dirty="0" smtClean="0">
                <a:solidFill>
                  <a:prstClr val="black"/>
                </a:solidFill>
                <a:latin typeface="Times New Roman"/>
                <a:ea typeface="华文细黑"/>
                <a:cs typeface="Times New Roman"/>
              </a:rPr>
              <a:t>：</a:t>
            </a:r>
            <a:r>
              <a:rPr lang="en-US" altLang="zh-CN" sz="2600" u="sng" kern="100" dirty="0" smtClean="0">
                <a:solidFill>
                  <a:prstClr val="black"/>
                </a:solidFill>
                <a:latin typeface="Times New Roman"/>
                <a:ea typeface="华文细黑"/>
                <a:cs typeface="Times New Roman"/>
              </a:rPr>
              <a:t>		</a:t>
            </a:r>
            <a:endParaRPr lang="zh-CN" altLang="zh-CN" sz="1050" u="sng" kern="100" dirty="0">
              <a:solidFill>
                <a:prstClr val="black"/>
              </a:solidFill>
              <a:latin typeface="宋体"/>
              <a:cs typeface="Courier New"/>
            </a:endParaRPr>
          </a:p>
          <a:p>
            <a:pPr lvl="0" algn="just">
              <a:lnSpc>
                <a:spcPts val="5000"/>
              </a:lnSpc>
            </a:pPr>
            <a:r>
              <a:rPr lang="en-US" altLang="zh-CN" sz="2600" kern="100" dirty="0">
                <a:solidFill>
                  <a:prstClr val="black"/>
                </a:solidFill>
                <a:latin typeface="Times New Roman"/>
                <a:ea typeface="华文细黑"/>
                <a:cs typeface="Courier New"/>
              </a:rPr>
              <a:t>(6)</a:t>
            </a:r>
            <a:r>
              <a:rPr lang="zh-CN" altLang="zh-CN" sz="2600" kern="100" dirty="0">
                <a:solidFill>
                  <a:prstClr val="black"/>
                </a:solidFill>
                <a:latin typeface="Times New Roman"/>
                <a:ea typeface="华文细黑"/>
                <a:cs typeface="Times New Roman"/>
              </a:rPr>
              <a:t>不敢复有株治</a:t>
            </a:r>
            <a:r>
              <a:rPr lang="zh-CN" altLang="zh-CN" sz="2600" kern="100" dirty="0" smtClean="0">
                <a:solidFill>
                  <a:prstClr val="black"/>
                </a:solidFill>
                <a:latin typeface="Times New Roman"/>
                <a:ea typeface="华文细黑"/>
                <a:cs typeface="Times New Roman"/>
              </a:rPr>
              <a:t>：</a:t>
            </a:r>
            <a:r>
              <a:rPr lang="en-US" altLang="zh-CN" sz="2600" u="sng" kern="100" dirty="0" smtClean="0">
                <a:solidFill>
                  <a:prstClr val="black"/>
                </a:solidFill>
                <a:latin typeface="Times New Roman"/>
                <a:ea typeface="华文细黑"/>
                <a:cs typeface="Times New Roman"/>
              </a:rPr>
              <a:t>		</a:t>
            </a:r>
            <a:endParaRPr lang="zh-CN" altLang="zh-CN" sz="1050" u="sng" kern="100" dirty="0">
              <a:solidFill>
                <a:prstClr val="black"/>
              </a:solidFill>
              <a:latin typeface="宋体"/>
              <a:cs typeface="Courier New"/>
            </a:endParaRPr>
          </a:p>
          <a:p>
            <a:pPr lvl="0" algn="just">
              <a:lnSpc>
                <a:spcPts val="5000"/>
              </a:lnSpc>
            </a:pPr>
            <a:r>
              <a:rPr lang="en-US" altLang="zh-CN" sz="2600" kern="100" dirty="0">
                <a:solidFill>
                  <a:prstClr val="black"/>
                </a:solidFill>
                <a:latin typeface="Times New Roman"/>
                <a:ea typeface="华文细黑"/>
                <a:cs typeface="Courier New"/>
              </a:rPr>
              <a:t>(7)</a:t>
            </a:r>
            <a:r>
              <a:rPr lang="zh-CN" altLang="zh-CN" sz="2600" kern="100" dirty="0">
                <a:solidFill>
                  <a:prstClr val="black"/>
                </a:solidFill>
                <a:latin typeface="Times New Roman"/>
                <a:ea typeface="华文细黑"/>
                <a:cs typeface="Times New Roman"/>
              </a:rPr>
              <a:t>司马子反渴而求饮</a:t>
            </a:r>
            <a:r>
              <a:rPr lang="zh-CN" altLang="zh-CN" sz="2600" kern="100" dirty="0" smtClean="0">
                <a:solidFill>
                  <a:prstClr val="black"/>
                </a:solidFill>
                <a:latin typeface="Times New Roman"/>
                <a:ea typeface="华文细黑"/>
                <a:cs typeface="Times New Roman"/>
              </a:rPr>
              <a:t>：</a:t>
            </a:r>
            <a:r>
              <a:rPr lang="en-US" altLang="zh-CN" sz="2600" u="sng" kern="100" dirty="0" smtClean="0">
                <a:solidFill>
                  <a:prstClr val="black"/>
                </a:solidFill>
                <a:latin typeface="Times New Roman"/>
                <a:ea typeface="华文细黑"/>
                <a:cs typeface="Times New Roman"/>
              </a:rPr>
              <a:t>		</a:t>
            </a:r>
            <a:endParaRPr lang="zh-CN" altLang="zh-CN" sz="1050" u="sng" kern="100" dirty="0">
              <a:solidFill>
                <a:prstClr val="black"/>
              </a:solidFill>
              <a:latin typeface="宋体"/>
              <a:cs typeface="Courier New"/>
            </a:endParaRPr>
          </a:p>
          <a:p>
            <a:pPr lvl="0" algn="just">
              <a:lnSpc>
                <a:spcPts val="5000"/>
              </a:lnSpc>
            </a:pPr>
            <a:r>
              <a:rPr lang="zh-CN" altLang="zh-CN" sz="2600" kern="100" dirty="0">
                <a:solidFill>
                  <a:prstClr val="black"/>
                </a:solidFill>
                <a:latin typeface="Times New Roman"/>
                <a:ea typeface="华文细黑"/>
                <a:cs typeface="Times New Roman"/>
              </a:rPr>
              <a:t>规律和特点</a:t>
            </a:r>
            <a:r>
              <a:rPr lang="zh-CN" altLang="zh-CN" sz="2600" kern="100" dirty="0" smtClean="0">
                <a:solidFill>
                  <a:prstClr val="black"/>
                </a:solidFill>
                <a:latin typeface="Times New Roman"/>
                <a:ea typeface="华文细黑"/>
                <a:cs typeface="Times New Roman"/>
              </a:rPr>
              <a:t>：</a:t>
            </a:r>
            <a:r>
              <a:rPr lang="en-US" altLang="zh-CN" sz="2600" u="sng" kern="100" dirty="0" smtClean="0">
                <a:solidFill>
                  <a:prstClr val="black"/>
                </a:solidFill>
                <a:latin typeface="Times New Roman"/>
                <a:ea typeface="华文细黑"/>
                <a:cs typeface="Times New Roman"/>
              </a:rPr>
              <a:t>																								</a:t>
            </a:r>
            <a:endParaRPr lang="zh-CN" altLang="zh-CN" sz="1050" u="sng" kern="100" dirty="0">
              <a:solidFill>
                <a:prstClr val="black"/>
              </a:solidFill>
              <a:latin typeface="宋体"/>
              <a:cs typeface="Courier New"/>
            </a:endParaRPr>
          </a:p>
        </p:txBody>
      </p:sp>
      <p:sp>
        <p:nvSpPr>
          <p:cNvPr id="2" name="矩形 1"/>
          <p:cNvSpPr/>
          <p:nvPr/>
        </p:nvSpPr>
        <p:spPr>
          <a:xfrm>
            <a:off x="3045797" y="707162"/>
            <a:ext cx="518091"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见</a:t>
            </a:r>
            <a:endParaRPr lang="zh-CN" altLang="en-US" sz="2600" kern="100" dirty="0">
              <a:solidFill>
                <a:schemeClr val="accent6">
                  <a:lumMod val="75000"/>
                </a:schemeClr>
              </a:solidFill>
              <a:latin typeface="Times New Roman"/>
              <a:ea typeface="华文细黑"/>
              <a:cs typeface="Times New Roman"/>
            </a:endParaRPr>
          </a:p>
        </p:txBody>
      </p:sp>
      <p:sp>
        <p:nvSpPr>
          <p:cNvPr id="3" name="矩形 2"/>
          <p:cNvSpPr/>
          <p:nvPr/>
        </p:nvSpPr>
        <p:spPr>
          <a:xfrm>
            <a:off x="3072413" y="1359227"/>
            <a:ext cx="851515"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株治</a:t>
            </a:r>
            <a:endParaRPr lang="zh-CN" altLang="en-US" sz="2600" kern="100" dirty="0">
              <a:solidFill>
                <a:schemeClr val="accent6">
                  <a:lumMod val="75000"/>
                </a:schemeClr>
              </a:solidFill>
              <a:latin typeface="Times New Roman"/>
              <a:ea typeface="华文细黑"/>
              <a:cs typeface="Times New Roman"/>
            </a:endParaRPr>
          </a:p>
        </p:txBody>
      </p:sp>
      <p:sp>
        <p:nvSpPr>
          <p:cNvPr id="5" name="矩形 4"/>
          <p:cNvSpPr/>
          <p:nvPr/>
        </p:nvSpPr>
        <p:spPr>
          <a:xfrm>
            <a:off x="4053909" y="1995686"/>
            <a:ext cx="518091"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饮</a:t>
            </a:r>
            <a:endParaRPr lang="zh-CN" altLang="en-US" sz="2600" kern="100" dirty="0">
              <a:solidFill>
                <a:schemeClr val="accent6">
                  <a:lumMod val="75000"/>
                </a:schemeClr>
              </a:solidFill>
              <a:latin typeface="Times New Roman"/>
              <a:ea typeface="华文细黑"/>
              <a:cs typeface="Times New Roman"/>
            </a:endParaRPr>
          </a:p>
        </p:txBody>
      </p:sp>
      <p:sp>
        <p:nvSpPr>
          <p:cNvPr id="7" name="矩形 6"/>
          <p:cNvSpPr/>
          <p:nvPr/>
        </p:nvSpPr>
        <p:spPr>
          <a:xfrm>
            <a:off x="395536" y="2469262"/>
            <a:ext cx="8310084" cy="1933606"/>
          </a:xfrm>
          <a:prstGeom prst="rect">
            <a:avLst/>
          </a:prstGeom>
        </p:spPr>
        <p:txBody>
          <a:bodyPr>
            <a:spAutoFit/>
          </a:bodyPr>
          <a:lstStyle/>
          <a:p>
            <a:pPr lvl="0" algn="just">
              <a:lnSpc>
                <a:spcPts val="5000"/>
              </a:lnSpc>
            </a:pPr>
            <a:r>
              <a:rPr lang="en-US" altLang="zh-CN" sz="2600" kern="100" dirty="0" smtClean="0">
                <a:solidFill>
                  <a:schemeClr val="accent6">
                    <a:lumMod val="75000"/>
                  </a:schemeClr>
                </a:solidFill>
                <a:latin typeface="Times New Roman"/>
                <a:ea typeface="华文细黑"/>
                <a:cs typeface="Times New Roman"/>
              </a:rPr>
              <a:t>                       </a:t>
            </a:r>
            <a:r>
              <a:rPr lang="zh-CN" altLang="zh-CN" sz="2600" kern="100" dirty="0" smtClean="0">
                <a:solidFill>
                  <a:schemeClr val="accent6">
                    <a:lumMod val="75000"/>
                  </a:schemeClr>
                </a:solidFill>
                <a:latin typeface="Times New Roman"/>
                <a:ea typeface="华文细黑"/>
                <a:cs typeface="Times New Roman"/>
              </a:rPr>
              <a:t>一</a:t>
            </a:r>
            <a:r>
              <a:rPr lang="zh-CN" altLang="zh-CN" sz="2600" kern="100" dirty="0">
                <a:solidFill>
                  <a:schemeClr val="accent6">
                    <a:lumMod val="75000"/>
                  </a:schemeClr>
                </a:solidFill>
                <a:latin typeface="Times New Roman"/>
                <a:ea typeface="华文细黑"/>
                <a:cs typeface="Times New Roman"/>
              </a:rPr>
              <a:t>是两个动词连用，如构不成连动式，则后一个动词一般活用作名词；二是动词前若有</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其</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之</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等代词修饰，则该动词活用作名词</a:t>
            </a:r>
            <a:r>
              <a:rPr lang="zh-CN" altLang="zh-CN" sz="2600" kern="100" dirty="0" smtClean="0">
                <a:solidFill>
                  <a:schemeClr val="accent6">
                    <a:lumMod val="75000"/>
                  </a:schemeClr>
                </a:solidFill>
                <a:latin typeface="Times New Roman"/>
                <a:ea typeface="华文细黑"/>
                <a:cs typeface="Times New Roman"/>
              </a:rPr>
              <a:t>。</a:t>
            </a:r>
            <a:endParaRPr lang="en-US" altLang="zh-CN" sz="2600" kern="100" dirty="0" smtClean="0">
              <a:solidFill>
                <a:schemeClr val="accent6">
                  <a:lumMod val="75000"/>
                </a:schemeClr>
              </a:solidFill>
              <a:latin typeface="Times New Roman"/>
              <a:ea typeface="华文细黑"/>
              <a:cs typeface="Times New Roman"/>
            </a:endParaRPr>
          </a:p>
        </p:txBody>
      </p:sp>
    </p:spTree>
    <p:extLst>
      <p:ext uri="{BB962C8B-B14F-4D97-AF65-F5344CB8AC3E}">
        <p14:creationId xmlns:p14="http://schemas.microsoft.com/office/powerpoint/2010/main" val="3070879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1348" y="608484"/>
            <a:ext cx="8427116" cy="3616567"/>
          </a:xfrm>
          <a:prstGeom prst="rect">
            <a:avLst/>
          </a:prstGeom>
          <a:noFill/>
        </p:spPr>
        <p:txBody>
          <a:bodyPr wrap="square" rtlCol="0">
            <a:spAutoFit/>
          </a:bodyPr>
          <a:lstStyle/>
          <a:p>
            <a:pPr algn="just">
              <a:lnSpc>
                <a:spcPct val="150000"/>
              </a:lnSpc>
              <a:spcAft>
                <a:spcPts val="0"/>
              </a:spcAft>
            </a:pPr>
            <a:r>
              <a:rPr lang="zh-CN" altLang="zh-CN" sz="2600" kern="100" dirty="0">
                <a:solidFill>
                  <a:srgbClr val="E36C0A"/>
                </a:solidFill>
                <a:latin typeface="Times New Roman"/>
                <a:ea typeface="华文细黑"/>
                <a:cs typeface="Times New Roman"/>
              </a:rPr>
              <a:t>【精要点拨】</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动词用作名词</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在文言文中，动词往往用作句子的主语或宾语；有时又受</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其</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之</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等词语的修饰限制，使之具有了名词的特点。如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追亡逐北，流血漂橹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中的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亡</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即为动词用作名词，意思是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败逃的人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413156752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3198" y="32420"/>
            <a:ext cx="8682466" cy="5066965"/>
          </a:xfrm>
          <a:prstGeom prst="rect">
            <a:avLst/>
          </a:prstGeom>
          <a:noFill/>
        </p:spPr>
        <p:txBody>
          <a:bodyPr wrap="square" rtlCol="0">
            <a:spAutoFit/>
          </a:bodyPr>
          <a:lstStyle/>
          <a:p>
            <a:pPr algn="just">
              <a:lnSpc>
                <a:spcPct val="14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动词的使动用法</a:t>
            </a:r>
            <a:endParaRPr lang="zh-CN" altLang="zh-CN" sz="1050" kern="100" dirty="0">
              <a:latin typeface="宋体"/>
              <a:cs typeface="Courier New"/>
            </a:endParaRPr>
          </a:p>
          <a:p>
            <a:pPr algn="just">
              <a:lnSpc>
                <a:spcPct val="140000"/>
              </a:lnSpc>
              <a:spcAft>
                <a:spcPts val="0"/>
              </a:spcAft>
            </a:pPr>
            <a:r>
              <a:rPr lang="zh-CN" altLang="zh-CN" sz="2600" kern="100" dirty="0">
                <a:latin typeface="Times New Roman"/>
                <a:ea typeface="华文细黑"/>
                <a:cs typeface="Times New Roman"/>
              </a:rPr>
              <a:t>在文言文中，有些动词所表示的动作，其发出者是后面的宾语所表示的人或物，这就是动词的使动用法。如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项伯杀人，臣活之</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中的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活</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，就是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使</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活命</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的意思。</a:t>
            </a:r>
            <a:endParaRPr lang="zh-CN" altLang="zh-CN" sz="105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动词的为动用法</a:t>
            </a:r>
            <a:endParaRPr lang="zh-CN" altLang="zh-CN" sz="1050" kern="100" dirty="0">
              <a:latin typeface="宋体"/>
              <a:cs typeface="Courier New"/>
            </a:endParaRPr>
          </a:p>
          <a:p>
            <a:pPr algn="just">
              <a:lnSpc>
                <a:spcPct val="140000"/>
              </a:lnSpc>
              <a:spcAft>
                <a:spcPts val="0"/>
              </a:spcAft>
            </a:pPr>
            <a:r>
              <a:rPr lang="zh-CN" altLang="zh-CN" sz="2600" kern="100" dirty="0">
                <a:latin typeface="Times New Roman"/>
                <a:ea typeface="华文细黑"/>
                <a:cs typeface="Times New Roman"/>
              </a:rPr>
              <a:t>在文言文中，有些动词所表示的动作，是主语所表示的人为了</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因为</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宾语所表示的人或物而怎么样。如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余与同社诸君子，哀斯墓之徒有其石也，而为之记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中的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哀</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，就是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哀怜</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的意思</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26102437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5979" y="728062"/>
            <a:ext cx="8596501" cy="3939540"/>
          </a:xfrm>
          <a:prstGeom prst="rect">
            <a:avLst/>
          </a:prstGeom>
          <a:noFill/>
        </p:spPr>
        <p:txBody>
          <a:bodyPr wrap="square" rtlCol="0">
            <a:spAutoFit/>
          </a:bodyPr>
          <a:lstStyle/>
          <a:p>
            <a:pPr algn="just">
              <a:lnSpc>
                <a:spcPts val="5000"/>
              </a:lnSpc>
              <a:spcAft>
                <a:spcPts val="0"/>
              </a:spcAft>
            </a:pP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三</a:t>
            </a: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形容词活用</a:t>
            </a:r>
            <a:endParaRPr lang="zh-CN" altLang="zh-CN" sz="2600" kern="100" dirty="0">
              <a:solidFill>
                <a:srgbClr val="C00000"/>
              </a:solidFill>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4</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试找出下列句中形容词活用作动词的词，看看属于哪一类型，并试着找出形容词活用作动词的规律和特点。</a:t>
            </a:r>
            <a:endParaRPr lang="zh-CN" altLang="zh-CN" sz="260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穷山之高而止</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endParaRPr lang="zh-CN" altLang="zh-CN" sz="2600" u="sng"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不耻相师</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endParaRPr lang="zh-CN" altLang="zh-CN" sz="2600" u="sng"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始指异之</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p>
        </p:txBody>
      </p:sp>
      <p:sp>
        <p:nvSpPr>
          <p:cNvPr id="2" name="矩形 1"/>
          <p:cNvSpPr/>
          <p:nvPr/>
        </p:nvSpPr>
        <p:spPr>
          <a:xfrm>
            <a:off x="3194333" y="2576238"/>
            <a:ext cx="3185487" cy="651204"/>
          </a:xfrm>
          <a:prstGeom prst="rect">
            <a:avLst/>
          </a:prstGeom>
        </p:spPr>
        <p:txBody>
          <a:bodyPr wrap="none">
            <a:spAutoFit/>
          </a:bodyPr>
          <a:lstStyle/>
          <a:p>
            <a:pPr algn="just">
              <a:lnSpc>
                <a:spcPts val="5000"/>
              </a:lnSpc>
              <a:spcAft>
                <a:spcPts val="0"/>
              </a:spcAft>
            </a:pPr>
            <a:r>
              <a:rPr lang="zh-CN" altLang="zh-CN" sz="2600" kern="100" dirty="0">
                <a:solidFill>
                  <a:schemeClr val="accent6">
                    <a:lumMod val="75000"/>
                  </a:schemeClr>
                </a:solidFill>
                <a:latin typeface="Times New Roman"/>
                <a:ea typeface="华文细黑"/>
                <a:cs typeface="Times New Roman"/>
              </a:rPr>
              <a:t>穷，活用作一般动词</a:t>
            </a:r>
          </a:p>
        </p:txBody>
      </p:sp>
      <p:sp>
        <p:nvSpPr>
          <p:cNvPr id="3" name="矩形 2"/>
          <p:cNvSpPr/>
          <p:nvPr/>
        </p:nvSpPr>
        <p:spPr>
          <a:xfrm>
            <a:off x="2458794" y="3212202"/>
            <a:ext cx="2185214" cy="651204"/>
          </a:xfrm>
          <a:prstGeom prst="rect">
            <a:avLst/>
          </a:prstGeom>
        </p:spPr>
        <p:txBody>
          <a:bodyPr wrap="none">
            <a:spAutoFit/>
          </a:bodyPr>
          <a:lstStyle/>
          <a:p>
            <a:pPr algn="just">
              <a:lnSpc>
                <a:spcPts val="5000"/>
              </a:lnSpc>
              <a:spcAft>
                <a:spcPts val="0"/>
              </a:spcAft>
            </a:pPr>
            <a:r>
              <a:rPr lang="zh-CN" altLang="zh-CN" sz="2600" kern="100" dirty="0">
                <a:solidFill>
                  <a:schemeClr val="accent6">
                    <a:lumMod val="75000"/>
                  </a:schemeClr>
                </a:solidFill>
                <a:latin typeface="Times New Roman"/>
                <a:ea typeface="华文细黑"/>
                <a:cs typeface="Times New Roman"/>
              </a:rPr>
              <a:t>耻，意动用法</a:t>
            </a:r>
          </a:p>
        </p:txBody>
      </p:sp>
      <p:sp>
        <p:nvSpPr>
          <p:cNvPr id="5" name="矩形 4"/>
          <p:cNvSpPr/>
          <p:nvPr/>
        </p:nvSpPr>
        <p:spPr>
          <a:xfrm>
            <a:off x="2464122" y="3858589"/>
            <a:ext cx="2185214" cy="651204"/>
          </a:xfrm>
          <a:prstGeom prst="rect">
            <a:avLst/>
          </a:prstGeom>
        </p:spPr>
        <p:txBody>
          <a:bodyPr wrap="none">
            <a:spAutoFit/>
          </a:bodyPr>
          <a:lstStyle/>
          <a:p>
            <a:pPr algn="just">
              <a:lnSpc>
                <a:spcPts val="5000"/>
              </a:lnSpc>
              <a:spcAft>
                <a:spcPts val="0"/>
              </a:spcAft>
            </a:pPr>
            <a:r>
              <a:rPr lang="zh-CN" altLang="zh-CN" sz="2600" kern="100" dirty="0">
                <a:solidFill>
                  <a:schemeClr val="accent6">
                    <a:lumMod val="75000"/>
                  </a:schemeClr>
                </a:solidFill>
                <a:latin typeface="Times New Roman"/>
                <a:ea typeface="华文细黑"/>
                <a:cs typeface="Times New Roman"/>
              </a:rPr>
              <a:t>异，意动用法</a:t>
            </a:r>
            <a:endParaRPr lang="en-US" altLang="zh-CN" sz="2600" kern="100" dirty="0">
              <a:solidFill>
                <a:schemeClr val="accent6">
                  <a:lumMod val="75000"/>
                </a:schemeClr>
              </a:solidFill>
              <a:latin typeface="Times New Roman"/>
              <a:ea typeface="华文细黑"/>
              <a:cs typeface="Times New Roman"/>
            </a:endParaRPr>
          </a:p>
        </p:txBody>
      </p:sp>
    </p:spTree>
    <p:extLst>
      <p:ext uri="{BB962C8B-B14F-4D97-AF65-F5344CB8AC3E}">
        <p14:creationId xmlns:p14="http://schemas.microsoft.com/office/powerpoint/2010/main" val="2099246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6656" y="922724"/>
            <a:ext cx="8596501" cy="2657138"/>
          </a:xfrm>
          <a:prstGeom prst="rect">
            <a:avLst/>
          </a:prstGeom>
          <a:noFill/>
        </p:spPr>
        <p:txBody>
          <a:bodyPr wrap="square" rtlCol="0">
            <a:spAutoFit/>
          </a:bodyPr>
          <a:lstStyle/>
          <a:p>
            <a:pPr algn="just">
              <a:lnSpc>
                <a:spcPts val="5000"/>
              </a:lnSpc>
            </a:pP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阙秦以利晋</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endParaRPr lang="zh-CN" altLang="zh-CN" sz="2600" u="sng"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Courier New"/>
              </a:rPr>
              <a:t>(</a:t>
            </a:r>
            <a:r>
              <a:rPr lang="en-US" altLang="zh-CN" sz="2600" kern="100" dirty="0">
                <a:latin typeface="Times New Roman"/>
                <a:ea typeface="华文细黑"/>
                <a:cs typeface="Courier New"/>
              </a:rPr>
              <a:t>5)</a:t>
            </a:r>
            <a:r>
              <a:rPr lang="zh-CN" altLang="zh-CN" sz="2600" kern="100" dirty="0">
                <a:latin typeface="Times New Roman"/>
                <a:ea typeface="华文细黑"/>
                <a:cs typeface="Times New Roman"/>
              </a:rPr>
              <a:t>何必劳神苦思</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endParaRPr lang="zh-CN" altLang="zh-CN" sz="2600" u="sng"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(6)</a:t>
            </a:r>
            <a:r>
              <a:rPr lang="zh-CN" altLang="zh-CN" sz="2600" kern="100" dirty="0">
                <a:latin typeface="Times New Roman"/>
                <a:ea typeface="华文细黑"/>
                <a:cs typeface="Times New Roman"/>
              </a:rPr>
              <a:t>齐彭殇为妄作</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endParaRPr lang="zh-CN" altLang="zh-CN" sz="2600" u="sng"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规律和特点</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endParaRPr lang="zh-CN" altLang="zh-CN" sz="2600" u="sng" kern="100" dirty="0">
              <a:latin typeface="宋体"/>
              <a:cs typeface="Courier New"/>
            </a:endParaRPr>
          </a:p>
        </p:txBody>
      </p:sp>
      <p:sp>
        <p:nvSpPr>
          <p:cNvPr id="2" name="矩形 1"/>
          <p:cNvSpPr/>
          <p:nvPr/>
        </p:nvSpPr>
        <p:spPr>
          <a:xfrm>
            <a:off x="2627784" y="866418"/>
            <a:ext cx="2185214" cy="651204"/>
          </a:xfrm>
          <a:prstGeom prst="rect">
            <a:avLst/>
          </a:prstGeom>
        </p:spPr>
        <p:txBody>
          <a:bodyPr wrap="none">
            <a:spAutoFit/>
          </a:bodyPr>
          <a:lstStyle/>
          <a:p>
            <a:pPr algn="just">
              <a:lnSpc>
                <a:spcPts val="5000"/>
              </a:lnSpc>
            </a:pPr>
            <a:r>
              <a:rPr lang="zh-CN" altLang="zh-CN" sz="2600" kern="100" dirty="0">
                <a:solidFill>
                  <a:schemeClr val="accent6">
                    <a:lumMod val="75000"/>
                  </a:schemeClr>
                </a:solidFill>
                <a:latin typeface="Times New Roman"/>
                <a:ea typeface="华文细黑"/>
                <a:cs typeface="Times New Roman"/>
              </a:rPr>
              <a:t>利，使动用法</a:t>
            </a:r>
          </a:p>
        </p:txBody>
      </p:sp>
      <p:sp>
        <p:nvSpPr>
          <p:cNvPr id="3" name="矩形 2"/>
          <p:cNvSpPr/>
          <p:nvPr/>
        </p:nvSpPr>
        <p:spPr>
          <a:xfrm>
            <a:off x="2890842" y="1491630"/>
            <a:ext cx="2185214" cy="651204"/>
          </a:xfrm>
          <a:prstGeom prst="rect">
            <a:avLst/>
          </a:prstGeom>
        </p:spPr>
        <p:txBody>
          <a:bodyPr wrap="none">
            <a:spAutoFit/>
          </a:bodyPr>
          <a:lstStyle/>
          <a:p>
            <a:pPr algn="just">
              <a:lnSpc>
                <a:spcPts val="5000"/>
              </a:lnSpc>
              <a:spcAft>
                <a:spcPts val="0"/>
              </a:spcAft>
            </a:pPr>
            <a:r>
              <a:rPr lang="zh-CN" altLang="zh-CN" sz="2600" kern="100" dirty="0">
                <a:solidFill>
                  <a:schemeClr val="accent6">
                    <a:lumMod val="75000"/>
                  </a:schemeClr>
                </a:solidFill>
                <a:latin typeface="Times New Roman"/>
                <a:ea typeface="华文细黑"/>
                <a:cs typeface="Times New Roman"/>
              </a:rPr>
              <a:t>苦，使动用法</a:t>
            </a:r>
          </a:p>
        </p:txBody>
      </p:sp>
      <p:sp>
        <p:nvSpPr>
          <p:cNvPr id="5" name="矩形 4"/>
          <p:cNvSpPr/>
          <p:nvPr/>
        </p:nvSpPr>
        <p:spPr>
          <a:xfrm>
            <a:off x="2851428" y="2147322"/>
            <a:ext cx="2185214" cy="651204"/>
          </a:xfrm>
          <a:prstGeom prst="rect">
            <a:avLst/>
          </a:prstGeom>
        </p:spPr>
        <p:txBody>
          <a:bodyPr wrap="none">
            <a:spAutoFit/>
          </a:bodyPr>
          <a:lstStyle/>
          <a:p>
            <a:pPr algn="just">
              <a:lnSpc>
                <a:spcPts val="5000"/>
              </a:lnSpc>
              <a:spcAft>
                <a:spcPts val="0"/>
              </a:spcAft>
            </a:pPr>
            <a:r>
              <a:rPr lang="zh-CN" altLang="zh-CN" sz="2600" kern="100" dirty="0">
                <a:solidFill>
                  <a:schemeClr val="accent6">
                    <a:lumMod val="75000"/>
                  </a:schemeClr>
                </a:solidFill>
                <a:latin typeface="Times New Roman"/>
                <a:ea typeface="华文细黑"/>
                <a:cs typeface="Times New Roman"/>
              </a:rPr>
              <a:t>齐，意动用法</a:t>
            </a:r>
          </a:p>
        </p:txBody>
      </p:sp>
      <p:sp>
        <p:nvSpPr>
          <p:cNvPr id="6" name="矩形 5"/>
          <p:cNvSpPr/>
          <p:nvPr/>
        </p:nvSpPr>
        <p:spPr>
          <a:xfrm>
            <a:off x="2311896" y="2777022"/>
            <a:ext cx="5852884" cy="651204"/>
          </a:xfrm>
          <a:prstGeom prst="rect">
            <a:avLst/>
          </a:prstGeom>
        </p:spPr>
        <p:txBody>
          <a:bodyPr wrap="none">
            <a:spAutoFit/>
          </a:bodyPr>
          <a:lstStyle/>
          <a:p>
            <a:pPr algn="just">
              <a:lnSpc>
                <a:spcPts val="5000"/>
              </a:lnSpc>
              <a:spcAft>
                <a:spcPts val="0"/>
              </a:spcAft>
            </a:pPr>
            <a:r>
              <a:rPr lang="zh-CN" altLang="zh-CN" sz="2600" kern="100" dirty="0">
                <a:solidFill>
                  <a:schemeClr val="accent6">
                    <a:lumMod val="75000"/>
                  </a:schemeClr>
                </a:solidFill>
                <a:latin typeface="Times New Roman"/>
                <a:ea typeface="华文细黑"/>
                <a:cs typeface="Times New Roman"/>
              </a:rPr>
              <a:t>形容词如果带了宾语，则活用作动词。</a:t>
            </a:r>
          </a:p>
        </p:txBody>
      </p:sp>
    </p:spTree>
    <p:extLst>
      <p:ext uri="{BB962C8B-B14F-4D97-AF65-F5344CB8AC3E}">
        <p14:creationId xmlns:p14="http://schemas.microsoft.com/office/powerpoint/2010/main" val="3817331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6656" y="618009"/>
            <a:ext cx="8596501" cy="3616567"/>
          </a:xfrm>
          <a:prstGeom prst="rect">
            <a:avLst/>
          </a:prstGeom>
          <a:noFill/>
        </p:spPr>
        <p:txBody>
          <a:bodyPr wrap="square" rtlCol="0">
            <a:spAutoFit/>
          </a:bodyPr>
          <a:lstStyle/>
          <a:p>
            <a:pPr algn="just">
              <a:lnSpc>
                <a:spcPct val="150000"/>
              </a:lnSpc>
              <a:spcAft>
                <a:spcPts val="0"/>
              </a:spcAft>
            </a:pPr>
            <a:r>
              <a:rPr lang="zh-CN" altLang="zh-CN" sz="2600" kern="100" dirty="0">
                <a:solidFill>
                  <a:srgbClr val="E36C0A"/>
                </a:solidFill>
                <a:latin typeface="Times New Roman"/>
                <a:ea typeface="华文细黑"/>
                <a:cs typeface="Times New Roman"/>
              </a:rPr>
              <a:t>【精要点拨】</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形容词用作名词</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在文言文中，当形容词担任主语或宾语时，它已不再表示事物的性质或特征，而是表示具有某种性质或特征的人或事物。如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将军身被坚执锐</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中的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坚</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锐</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，就是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坚固的铠甲</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锐利的兵器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的意思。</a:t>
            </a:r>
            <a:endParaRPr lang="zh-CN" altLang="zh-CN" sz="1050" kern="100" dirty="0">
              <a:effectLst/>
              <a:latin typeface="宋体"/>
              <a:cs typeface="Courier New"/>
            </a:endParaRPr>
          </a:p>
        </p:txBody>
      </p:sp>
    </p:spTree>
    <p:extLst>
      <p:ext uri="{BB962C8B-B14F-4D97-AF65-F5344CB8AC3E}">
        <p14:creationId xmlns:p14="http://schemas.microsoft.com/office/powerpoint/2010/main" val="258405480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6656" y="33368"/>
            <a:ext cx="8596501" cy="5066965"/>
          </a:xfrm>
          <a:prstGeom prst="rect">
            <a:avLst/>
          </a:prstGeom>
          <a:noFill/>
        </p:spPr>
        <p:txBody>
          <a:bodyPr wrap="square" rtlCol="0">
            <a:spAutoFit/>
          </a:bodyPr>
          <a:lstStyle/>
          <a:p>
            <a:pPr algn="just">
              <a:lnSpc>
                <a:spcPct val="14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形容词用作动词</a:t>
            </a:r>
            <a:endParaRPr lang="zh-CN" altLang="zh-CN" sz="1050" kern="100" dirty="0">
              <a:latin typeface="宋体"/>
              <a:cs typeface="Courier New"/>
            </a:endParaRPr>
          </a:p>
          <a:p>
            <a:pPr algn="just">
              <a:lnSpc>
                <a:spcPct val="140000"/>
              </a:lnSpc>
              <a:spcAft>
                <a:spcPts val="0"/>
              </a:spcAft>
            </a:pPr>
            <a:r>
              <a:rPr lang="zh-CN" altLang="zh-CN" sz="2600" kern="100" dirty="0">
                <a:latin typeface="Times New Roman"/>
                <a:ea typeface="华文细黑"/>
                <a:cs typeface="Times New Roman"/>
              </a:rPr>
              <a:t>在文言文中，当形容词直接带宾语时，它不再表示事物的性质，而是表示相应的动作行为或变化发展。如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其好游者不能穷也</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中的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穷</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，就是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走到尽头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的意思。</a:t>
            </a:r>
            <a:endParaRPr lang="zh-CN" altLang="zh-CN" sz="105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形容词的使动用法</a:t>
            </a:r>
            <a:endParaRPr lang="zh-CN" altLang="zh-CN" sz="1050" kern="100" dirty="0">
              <a:latin typeface="宋体"/>
              <a:cs typeface="Courier New"/>
            </a:endParaRPr>
          </a:p>
          <a:p>
            <a:pPr algn="just">
              <a:lnSpc>
                <a:spcPct val="140000"/>
              </a:lnSpc>
              <a:spcAft>
                <a:spcPts val="0"/>
              </a:spcAft>
            </a:pPr>
            <a:r>
              <a:rPr lang="zh-CN" altLang="zh-CN" sz="2600" kern="100" dirty="0">
                <a:latin typeface="Times New Roman"/>
                <a:ea typeface="华文细黑"/>
                <a:cs typeface="Times New Roman"/>
              </a:rPr>
              <a:t>在文言文中，当形容词带宾语时，它表示附加某种特征于宾语所表示的事物上，这种活用方式，就是形容词的使动用法。如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春风又绿江南岸，明月何时照我还</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中的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绿</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，就是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使</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变绿</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的意思</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65194423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7788" y="728574"/>
            <a:ext cx="8511387" cy="3016403"/>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形容词的意动用法</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在文言文中，当形容词带宾语时，它表示主语所表示的人或物认为宾语所表示的人或物具有某种性质或特征。如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登泰山而小天下</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中的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小</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，就是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认为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小</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的意思</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2427237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7132" y="620012"/>
            <a:ext cx="8682466" cy="3616567"/>
          </a:xfrm>
          <a:prstGeom prst="rect">
            <a:avLst/>
          </a:prstGeom>
          <a:noFill/>
        </p:spPr>
        <p:txBody>
          <a:bodyPr wrap="square" rtlCol="0">
            <a:spAutoFit/>
          </a:bodyPr>
          <a:lstStyle/>
          <a:p>
            <a:pPr algn="just">
              <a:lnSpc>
                <a:spcPct val="150000"/>
              </a:lnSpc>
              <a:spcAft>
                <a:spcPts val="0"/>
              </a:spcAft>
            </a:pPr>
            <a:r>
              <a:rPr lang="zh-CN" altLang="zh-CN" sz="2600" kern="100" dirty="0">
                <a:latin typeface="Times New Roman"/>
                <a:ea typeface="华文细黑"/>
                <a:cs typeface="Times New Roman"/>
              </a:rPr>
              <a:t>词的引申义，就是词由本义派生出的与本义相关的其他意义。如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本义为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路途、道路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方向、方法、道理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为其引申义；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本</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的本义为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树木的根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根本、本来、原本、基本</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就是它的引申义。如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孟尝君出关，关法鸡鸣而出客</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关</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本指</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门闩</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，由于作用相似引申为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关卡</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17601277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9213" y="929595"/>
            <a:ext cx="8511387" cy="3298339"/>
          </a:xfrm>
          <a:prstGeom prst="rect">
            <a:avLst/>
          </a:prstGeom>
          <a:noFill/>
        </p:spPr>
        <p:txBody>
          <a:bodyPr wrap="square" rtlCol="0">
            <a:spAutoFit/>
          </a:bodyPr>
          <a:lstStyle/>
          <a:p>
            <a:pPr algn="just">
              <a:lnSpc>
                <a:spcPts val="5000"/>
              </a:lnSpc>
              <a:spcAft>
                <a:spcPts val="0"/>
              </a:spcAft>
            </a:pP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四</a:t>
            </a: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数词用作动词</a:t>
            </a: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或形容词、名词</a:t>
            </a:r>
            <a:r>
              <a:rPr lang="en-US" altLang="zh-CN" sz="2600" kern="100" dirty="0">
                <a:solidFill>
                  <a:srgbClr val="C00000"/>
                </a:solidFill>
                <a:latin typeface="Times New Roman"/>
                <a:ea typeface="华文细黑"/>
                <a:cs typeface="Courier New"/>
              </a:rPr>
              <a:t>)</a:t>
            </a:r>
            <a:endParaRPr lang="zh-CN" altLang="zh-CN" sz="1050" kern="100" dirty="0">
              <a:solidFill>
                <a:srgbClr val="C00000"/>
              </a:solidFill>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5</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试找出下列句中数词活用的词，看看属于哪一类型。</a:t>
            </a:r>
            <a:endParaRPr lang="zh-CN" altLang="zh-CN" sz="105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以其无礼于晋，且贰于楚也</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endParaRPr lang="zh-CN" altLang="zh-CN" sz="105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上食埃土，下饮黄泉，用心一也</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endParaRPr lang="zh-CN" altLang="zh-CN" sz="105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其一犬坐于前</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endParaRPr lang="zh-CN" altLang="zh-CN" sz="1050" kern="100" dirty="0">
              <a:latin typeface="宋体"/>
              <a:cs typeface="Courier New"/>
            </a:endParaRPr>
          </a:p>
        </p:txBody>
      </p:sp>
      <p:sp>
        <p:nvSpPr>
          <p:cNvPr id="2" name="矩形 1"/>
          <p:cNvSpPr/>
          <p:nvPr/>
        </p:nvSpPr>
        <p:spPr>
          <a:xfrm>
            <a:off x="5066322" y="2283718"/>
            <a:ext cx="2185214"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贰，用作动词</a:t>
            </a:r>
            <a:endParaRPr lang="zh-CN" altLang="en-US" sz="2600" kern="100" dirty="0">
              <a:solidFill>
                <a:schemeClr val="accent6">
                  <a:lumMod val="75000"/>
                </a:schemeClr>
              </a:solidFill>
              <a:latin typeface="Times New Roman"/>
              <a:ea typeface="华文细黑"/>
              <a:cs typeface="Times New Roman"/>
            </a:endParaRPr>
          </a:p>
        </p:txBody>
      </p:sp>
      <p:sp>
        <p:nvSpPr>
          <p:cNvPr id="3" name="矩形 2"/>
          <p:cNvSpPr/>
          <p:nvPr/>
        </p:nvSpPr>
        <p:spPr>
          <a:xfrm>
            <a:off x="5797778" y="2951023"/>
            <a:ext cx="2518638"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一，用作形容词</a:t>
            </a:r>
            <a:endParaRPr lang="zh-CN" altLang="en-US" sz="2600" kern="100" dirty="0">
              <a:solidFill>
                <a:schemeClr val="accent6">
                  <a:lumMod val="75000"/>
                </a:schemeClr>
              </a:solidFill>
              <a:latin typeface="Times New Roman"/>
              <a:ea typeface="华文细黑"/>
              <a:cs typeface="Times New Roman"/>
            </a:endParaRPr>
          </a:p>
        </p:txBody>
      </p:sp>
      <p:sp>
        <p:nvSpPr>
          <p:cNvPr id="5" name="矩形 4"/>
          <p:cNvSpPr/>
          <p:nvPr/>
        </p:nvSpPr>
        <p:spPr>
          <a:xfrm>
            <a:off x="3131840" y="3572242"/>
            <a:ext cx="2185214"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一，用作名词</a:t>
            </a:r>
            <a:endParaRPr lang="zh-CN" altLang="en-US" sz="2600" kern="100" dirty="0">
              <a:solidFill>
                <a:schemeClr val="accent6">
                  <a:lumMod val="75000"/>
                </a:schemeClr>
              </a:solidFill>
              <a:latin typeface="Times New Roman"/>
              <a:ea typeface="华文细黑"/>
              <a:cs typeface="Times New Roman"/>
            </a:endParaRPr>
          </a:p>
        </p:txBody>
      </p:sp>
    </p:spTree>
    <p:extLst>
      <p:ext uri="{BB962C8B-B14F-4D97-AF65-F5344CB8AC3E}">
        <p14:creationId xmlns:p14="http://schemas.microsoft.com/office/powerpoint/2010/main" val="2746174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9213" y="906041"/>
            <a:ext cx="8511387" cy="2416239"/>
          </a:xfrm>
          <a:prstGeom prst="rect">
            <a:avLst/>
          </a:prstGeom>
          <a:noFill/>
        </p:spPr>
        <p:txBody>
          <a:bodyPr wrap="square" rtlCol="0">
            <a:spAutoFit/>
          </a:bodyPr>
          <a:lstStyle/>
          <a:p>
            <a:pPr algn="just">
              <a:lnSpc>
                <a:spcPct val="150000"/>
              </a:lnSpc>
              <a:spcAft>
                <a:spcPts val="0"/>
              </a:spcAft>
            </a:pPr>
            <a:r>
              <a:rPr lang="zh-CN" altLang="zh-CN" sz="2600" kern="100" dirty="0">
                <a:solidFill>
                  <a:srgbClr val="E36C0A"/>
                </a:solidFill>
                <a:latin typeface="Times New Roman"/>
                <a:ea typeface="华文细黑"/>
                <a:cs typeface="Times New Roman"/>
              </a:rPr>
              <a:t>【精要点拨】</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在文言文中，数词往往用来担当谓语，陈说事情的状况，或表示某个具有数量的事物。如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六王毕，四海一</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中的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一</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，就是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统一</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的意思。</a:t>
            </a:r>
            <a:endParaRPr lang="zh-CN" altLang="zh-CN" sz="1050" kern="100" dirty="0">
              <a:effectLst/>
              <a:latin typeface="宋体"/>
              <a:cs typeface="Courier New"/>
            </a:endParaRPr>
          </a:p>
        </p:txBody>
      </p:sp>
    </p:spTree>
    <p:extLst>
      <p:ext uri="{BB962C8B-B14F-4D97-AF65-F5344CB8AC3E}">
        <p14:creationId xmlns:p14="http://schemas.microsoft.com/office/powerpoint/2010/main" val="5285804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9213" y="93989"/>
            <a:ext cx="8511387" cy="4638001"/>
          </a:xfrm>
          <a:prstGeom prst="rect">
            <a:avLst/>
          </a:prstGeom>
          <a:noFill/>
        </p:spPr>
        <p:txBody>
          <a:bodyPr wrap="square" rtlCol="0">
            <a:spAutoFit/>
          </a:bodyPr>
          <a:lstStyle/>
          <a:p>
            <a:pPr algn="just">
              <a:lnSpc>
                <a:spcPts val="4500"/>
              </a:lnSpc>
              <a:spcAft>
                <a:spcPts val="0"/>
              </a:spcAft>
            </a:pPr>
            <a:r>
              <a:rPr lang="zh-CN" altLang="zh-CN" sz="2600" kern="100" dirty="0">
                <a:solidFill>
                  <a:srgbClr val="0000FF"/>
                </a:solidFill>
                <a:latin typeface="Times New Roman"/>
                <a:ea typeface="华文细黑"/>
                <a:cs typeface="Times New Roman"/>
              </a:rPr>
              <a:t>四、通假字：依据条件，准确判断</a:t>
            </a:r>
            <a:endParaRPr lang="zh-CN" altLang="zh-CN" sz="2600" kern="100" dirty="0">
              <a:solidFill>
                <a:srgbClr val="0000FF"/>
              </a:solidFill>
              <a:latin typeface="宋体"/>
              <a:cs typeface="Courier New"/>
            </a:endParaRPr>
          </a:p>
          <a:p>
            <a:pPr algn="just">
              <a:lnSpc>
                <a:spcPts val="4500"/>
              </a:lnSpc>
              <a:spcAft>
                <a:spcPts val="0"/>
              </a:spcAft>
            </a:pPr>
            <a:r>
              <a:rPr lang="en-US" altLang="zh-CN" sz="2600" kern="100" dirty="0">
                <a:latin typeface="Times New Roman"/>
                <a:ea typeface="华文细黑"/>
                <a:cs typeface="Courier New"/>
              </a:rPr>
              <a:t>1</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试分析下列句子中的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是否通假。如通假，试说明其通假理由。</a:t>
            </a:r>
            <a:endParaRPr lang="zh-CN" altLang="zh-CN" sz="2600" kern="100" dirty="0">
              <a:latin typeface="宋体"/>
              <a:cs typeface="Courier New"/>
            </a:endParaRPr>
          </a:p>
          <a:p>
            <a:pPr algn="just">
              <a:lnSpc>
                <a:spcPts val="45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总此十思，宏兹九德。</a:t>
            </a:r>
            <a:endParaRPr lang="zh-CN" altLang="zh-CN" sz="2600" kern="100" dirty="0">
              <a:latin typeface="宋体"/>
              <a:cs typeface="Courier New"/>
            </a:endParaRPr>
          </a:p>
          <a:p>
            <a:pPr algn="just">
              <a:lnSpc>
                <a:spcPts val="4500"/>
              </a:lnSpc>
              <a:spcAft>
                <a:spcPts val="0"/>
              </a:spcAf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苟亏人愈多，其不仁兹甚。</a:t>
            </a:r>
            <a:endParaRPr lang="zh-CN" altLang="zh-CN" sz="2600" kern="100" dirty="0">
              <a:latin typeface="宋体"/>
              <a:cs typeface="Courier New"/>
            </a:endParaRPr>
          </a:p>
          <a:p>
            <a:pPr algn="just">
              <a:lnSpc>
                <a:spcPts val="4500"/>
              </a:lnSpc>
              <a:spcAft>
                <a:spcPts val="0"/>
              </a:spcAft>
            </a:pPr>
            <a:r>
              <a:rPr lang="zh-CN" altLang="zh-CN" sz="2600" kern="100" dirty="0" smtClean="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chemeClr val="accent6">
                    <a:lumMod val="75000"/>
                  </a:schemeClr>
                </a:solidFill>
                <a:latin typeface="宋体"/>
                <a:ea typeface="华文细黑"/>
                <a:cs typeface="Times New Roman"/>
              </a:rPr>
              <a:t>①“</a:t>
            </a:r>
            <a:r>
              <a:rPr lang="zh-CN" altLang="zh-CN" sz="2600" kern="100" dirty="0">
                <a:solidFill>
                  <a:schemeClr val="accent6">
                    <a:lumMod val="75000"/>
                  </a:schemeClr>
                </a:solidFill>
                <a:latin typeface="Times New Roman"/>
                <a:ea typeface="华文细黑"/>
                <a:cs typeface="Times New Roman"/>
              </a:rPr>
              <a:t>兹</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是</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这</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义，不通假。</a:t>
            </a:r>
            <a:r>
              <a:rPr lang="en-US" altLang="zh-CN" sz="2600" kern="100" dirty="0">
                <a:solidFill>
                  <a:schemeClr val="accent6">
                    <a:lumMod val="75000"/>
                  </a:schemeClr>
                </a:solidFill>
                <a:latin typeface="宋体"/>
                <a:ea typeface="华文细黑"/>
                <a:cs typeface="Times New Roman"/>
              </a:rPr>
              <a:t>②“</a:t>
            </a:r>
            <a:r>
              <a:rPr lang="zh-CN" altLang="zh-CN" sz="2600" kern="100" dirty="0">
                <a:solidFill>
                  <a:schemeClr val="accent6">
                    <a:lumMod val="75000"/>
                  </a:schemeClr>
                </a:solidFill>
                <a:latin typeface="Times New Roman"/>
                <a:ea typeface="华文细黑"/>
                <a:cs typeface="Times New Roman"/>
              </a:rPr>
              <a:t>兹</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，通</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滋</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，更加。因为</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兹</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主要是</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这</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义，用</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这</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义无法解释，且</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兹</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与</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滋</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又音同形近，符合通假特点</a:t>
            </a:r>
            <a:r>
              <a:rPr lang="zh-CN" altLang="zh-CN" sz="2600" kern="100" dirty="0" smtClean="0">
                <a:solidFill>
                  <a:schemeClr val="accent6">
                    <a:lumMod val="75000"/>
                  </a:schemeClr>
                </a:solidFill>
                <a:latin typeface="Times New Roman"/>
                <a:ea typeface="华文细黑"/>
                <a:cs typeface="Times New Roman"/>
              </a:rPr>
              <a:t>。</a:t>
            </a:r>
            <a:endParaRPr lang="zh-CN" altLang="zh-CN" sz="2600" kern="100" dirty="0">
              <a:solidFill>
                <a:schemeClr val="accent6">
                  <a:lumMod val="75000"/>
                </a:schemeClr>
              </a:solidFill>
              <a:latin typeface="宋体"/>
              <a:cs typeface="Courier New"/>
            </a:endParaRPr>
          </a:p>
        </p:txBody>
      </p:sp>
      <p:sp>
        <p:nvSpPr>
          <p:cNvPr id="3" name="矩形 2"/>
          <p:cNvSpPr/>
          <p:nvPr/>
        </p:nvSpPr>
        <p:spPr>
          <a:xfrm>
            <a:off x="2684552" y="2060074"/>
            <a:ext cx="268022" cy="492443"/>
          </a:xfrm>
          <a:prstGeom prst="rect">
            <a:avLst/>
          </a:prstGeom>
        </p:spPr>
        <p:txBody>
          <a:bodyPr wrap="none">
            <a:spAutoFit/>
          </a:bodyPr>
          <a:lstStyle/>
          <a:p>
            <a:r>
              <a:rPr lang="en-US" altLang="zh-CN" sz="2600" kern="100" dirty="0">
                <a:solidFill>
                  <a:prstClr val="black"/>
                </a:solidFill>
                <a:latin typeface="Times New Roman"/>
                <a:ea typeface="微软雅黑"/>
                <a:cs typeface="Courier New"/>
              </a:rPr>
              <a:t>.</a:t>
            </a:r>
            <a:endParaRPr lang="zh-CN" altLang="en-US" dirty="0"/>
          </a:p>
        </p:txBody>
      </p:sp>
      <p:sp>
        <p:nvSpPr>
          <p:cNvPr id="5" name="矩形 4"/>
          <p:cNvSpPr/>
          <p:nvPr/>
        </p:nvSpPr>
        <p:spPr>
          <a:xfrm>
            <a:off x="3663526" y="2621463"/>
            <a:ext cx="268022" cy="492443"/>
          </a:xfrm>
          <a:prstGeom prst="rect">
            <a:avLst/>
          </a:prstGeom>
        </p:spPr>
        <p:txBody>
          <a:bodyPr wrap="none">
            <a:spAutoFit/>
          </a:bodyPr>
          <a:lstStyle/>
          <a:p>
            <a:r>
              <a:rPr lang="en-US" altLang="zh-CN" sz="2600" kern="100" dirty="0">
                <a:solidFill>
                  <a:prstClr val="black"/>
                </a:solidFill>
                <a:latin typeface="Times New Roman"/>
                <a:ea typeface="微软雅黑"/>
                <a:cs typeface="Courier New"/>
              </a:rPr>
              <a:t>.</a:t>
            </a:r>
            <a:endParaRPr lang="zh-CN" altLang="en-US" dirty="0"/>
          </a:p>
        </p:txBody>
      </p:sp>
    </p:spTree>
    <p:extLst>
      <p:ext uri="{BB962C8B-B14F-4D97-AF65-F5344CB8AC3E}">
        <p14:creationId xmlns:p14="http://schemas.microsoft.com/office/powerpoint/2010/main" val="3355255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blinds(horizontal)">
                                      <p:cBhvr>
                                        <p:cTn id="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0638" y="37753"/>
            <a:ext cx="8511387" cy="5067798"/>
          </a:xfrm>
          <a:prstGeom prst="rect">
            <a:avLst/>
          </a:prstGeom>
          <a:noFill/>
        </p:spPr>
        <p:txBody>
          <a:bodyPr wrap="square" rtlCol="0">
            <a:spAutoFit/>
          </a:bodyPr>
          <a:lstStyle/>
          <a:p>
            <a:pPr algn="just">
              <a:lnSpc>
                <a:spcPct val="140000"/>
              </a:lnSpc>
              <a:spcAft>
                <a:spcPts val="0"/>
              </a:spcAft>
            </a:pPr>
            <a:r>
              <a:rPr lang="en-US" altLang="zh-CN" sz="2600" kern="100" dirty="0">
                <a:latin typeface="Times New Roman"/>
                <a:ea typeface="华文细黑"/>
                <a:cs typeface="Courier New"/>
              </a:rPr>
              <a:t>2</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下列各句中，加点的字不属于通假字的一项是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260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A</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父没，或劝之仕</a:t>
            </a:r>
            <a:endParaRPr lang="zh-CN" altLang="zh-CN" sz="260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B</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然亡国破家相随属，圣君治国累世而不见者</a:t>
            </a:r>
            <a:endParaRPr lang="zh-CN" altLang="zh-CN" sz="260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C</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星队、木鸣，国人皆恐</a:t>
            </a:r>
            <a:endParaRPr lang="zh-CN" altLang="zh-CN" sz="260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D</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万钟则不辩礼义而受之</a:t>
            </a:r>
            <a:endParaRPr lang="zh-CN" altLang="zh-CN" sz="2600" kern="100" dirty="0">
              <a:latin typeface="宋体"/>
              <a:cs typeface="Courier New"/>
            </a:endParaRPr>
          </a:p>
          <a:p>
            <a:pPr algn="just">
              <a:lnSpc>
                <a:spcPct val="140000"/>
              </a:lnSpc>
              <a:spcAft>
                <a:spcPts val="0"/>
              </a:spcAft>
            </a:pPr>
            <a:r>
              <a:rPr lang="zh-CN" altLang="zh-CN" sz="2600" kern="100" dirty="0" smtClean="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项属：连，跟着</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40000"/>
              </a:lnSpc>
              <a:spcAft>
                <a:spcPts val="0"/>
              </a:spcAft>
            </a:pPr>
            <a:r>
              <a:rPr lang="en-US" altLang="zh-CN" sz="2600" kern="100" dirty="0" smtClean="0">
                <a:latin typeface="Times New Roman"/>
                <a:ea typeface="华文细黑"/>
                <a:cs typeface="Courier New"/>
              </a:rPr>
              <a:t>A</a:t>
            </a:r>
            <a:r>
              <a:rPr lang="zh-CN" altLang="zh-CN" sz="2600" kern="100" dirty="0">
                <a:latin typeface="Times New Roman"/>
                <a:ea typeface="华文细黑"/>
                <a:cs typeface="Times New Roman"/>
              </a:rPr>
              <a:t>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没</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通</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殁</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40000"/>
              </a:lnSpc>
              <a:spcAft>
                <a:spcPts val="0"/>
              </a:spcAft>
            </a:pPr>
            <a:r>
              <a:rPr lang="en-US" altLang="zh-CN" sz="2600" kern="100" dirty="0" smtClean="0">
                <a:latin typeface="Times New Roman"/>
                <a:ea typeface="华文细黑"/>
                <a:cs typeface="Courier New"/>
              </a:rPr>
              <a:t>C</a:t>
            </a:r>
            <a:r>
              <a:rPr lang="zh-CN" altLang="zh-CN" sz="2600" kern="100" dirty="0">
                <a:latin typeface="Times New Roman"/>
                <a:ea typeface="华文细黑"/>
                <a:cs typeface="Times New Roman"/>
              </a:rPr>
              <a:t>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队</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通</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坠</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40000"/>
              </a:lnSpc>
              <a:spcAft>
                <a:spcPts val="0"/>
              </a:spcAft>
            </a:pPr>
            <a:r>
              <a:rPr lang="en-US" altLang="zh-CN" sz="2600" kern="100" dirty="0" smtClean="0">
                <a:latin typeface="Times New Roman"/>
                <a:ea typeface="华文细黑"/>
                <a:cs typeface="Courier New"/>
              </a:rPr>
              <a:t>D</a:t>
            </a:r>
            <a:r>
              <a:rPr lang="zh-CN" altLang="zh-CN" sz="2600" kern="100" dirty="0">
                <a:latin typeface="Times New Roman"/>
                <a:ea typeface="华文细黑"/>
                <a:cs typeface="Times New Roman"/>
              </a:rPr>
              <a:t>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辩</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通</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辨</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
        <p:nvSpPr>
          <p:cNvPr id="6" name="矩形 5"/>
          <p:cNvSpPr/>
          <p:nvPr/>
        </p:nvSpPr>
        <p:spPr>
          <a:xfrm>
            <a:off x="983608" y="834033"/>
            <a:ext cx="268022" cy="492443"/>
          </a:xfrm>
          <a:prstGeom prst="rect">
            <a:avLst/>
          </a:prstGeom>
        </p:spPr>
        <p:txBody>
          <a:bodyPr wrap="none">
            <a:spAutoFit/>
          </a:bodyPr>
          <a:lstStyle/>
          <a:p>
            <a:r>
              <a:rPr lang="en-US" altLang="zh-CN" sz="2600" kern="100" dirty="0">
                <a:solidFill>
                  <a:prstClr val="black"/>
                </a:solidFill>
                <a:latin typeface="Times New Roman"/>
                <a:ea typeface="微软雅黑"/>
                <a:cs typeface="Courier New"/>
              </a:rPr>
              <a:t>.</a:t>
            </a:r>
            <a:endParaRPr lang="zh-CN" altLang="en-US" dirty="0"/>
          </a:p>
        </p:txBody>
      </p:sp>
      <p:sp>
        <p:nvSpPr>
          <p:cNvPr id="7" name="矩形 6"/>
          <p:cNvSpPr/>
          <p:nvPr/>
        </p:nvSpPr>
        <p:spPr>
          <a:xfrm>
            <a:off x="3026884" y="1371997"/>
            <a:ext cx="268022" cy="492443"/>
          </a:xfrm>
          <a:prstGeom prst="rect">
            <a:avLst/>
          </a:prstGeom>
        </p:spPr>
        <p:txBody>
          <a:bodyPr wrap="none">
            <a:spAutoFit/>
          </a:bodyPr>
          <a:lstStyle/>
          <a:p>
            <a:r>
              <a:rPr lang="en-US" altLang="zh-CN" sz="2600" kern="100" dirty="0">
                <a:solidFill>
                  <a:prstClr val="black"/>
                </a:solidFill>
                <a:latin typeface="Times New Roman"/>
                <a:ea typeface="微软雅黑"/>
                <a:cs typeface="Courier New"/>
              </a:rPr>
              <a:t>.</a:t>
            </a:r>
            <a:endParaRPr lang="zh-CN" altLang="en-US" dirty="0"/>
          </a:p>
        </p:txBody>
      </p:sp>
      <p:sp>
        <p:nvSpPr>
          <p:cNvPr id="8" name="矩形 7"/>
          <p:cNvSpPr/>
          <p:nvPr/>
        </p:nvSpPr>
        <p:spPr>
          <a:xfrm>
            <a:off x="985317" y="1923678"/>
            <a:ext cx="268022" cy="492443"/>
          </a:xfrm>
          <a:prstGeom prst="rect">
            <a:avLst/>
          </a:prstGeom>
        </p:spPr>
        <p:txBody>
          <a:bodyPr wrap="none">
            <a:spAutoFit/>
          </a:bodyPr>
          <a:lstStyle/>
          <a:p>
            <a:r>
              <a:rPr lang="en-US" altLang="zh-CN" sz="2600" kern="100" dirty="0">
                <a:solidFill>
                  <a:prstClr val="black"/>
                </a:solidFill>
                <a:latin typeface="Times New Roman"/>
                <a:ea typeface="微软雅黑"/>
                <a:cs typeface="Courier New"/>
              </a:rPr>
              <a:t>.</a:t>
            </a:r>
            <a:endParaRPr lang="zh-CN" altLang="en-US" dirty="0"/>
          </a:p>
        </p:txBody>
      </p:sp>
      <p:sp>
        <p:nvSpPr>
          <p:cNvPr id="9" name="矩形 8"/>
          <p:cNvSpPr/>
          <p:nvPr/>
        </p:nvSpPr>
        <p:spPr>
          <a:xfrm>
            <a:off x="2047347" y="2492305"/>
            <a:ext cx="268022" cy="492443"/>
          </a:xfrm>
          <a:prstGeom prst="rect">
            <a:avLst/>
          </a:prstGeom>
        </p:spPr>
        <p:txBody>
          <a:bodyPr wrap="none">
            <a:spAutoFit/>
          </a:bodyPr>
          <a:lstStyle/>
          <a:p>
            <a:r>
              <a:rPr lang="en-US" altLang="zh-CN" sz="2600" kern="100" dirty="0">
                <a:solidFill>
                  <a:prstClr val="black"/>
                </a:solidFill>
                <a:latin typeface="Times New Roman"/>
                <a:ea typeface="微软雅黑"/>
                <a:cs typeface="Courier New"/>
              </a:rPr>
              <a:t>.</a:t>
            </a:r>
            <a:endParaRPr lang="zh-CN" altLang="en-US" dirty="0"/>
          </a:p>
        </p:txBody>
      </p:sp>
      <p:sp>
        <p:nvSpPr>
          <p:cNvPr id="2" name="矩形 1"/>
          <p:cNvSpPr/>
          <p:nvPr/>
        </p:nvSpPr>
        <p:spPr>
          <a:xfrm>
            <a:off x="7446605" y="195486"/>
            <a:ext cx="407484" cy="492443"/>
          </a:xfrm>
          <a:prstGeom prst="rect">
            <a:avLst/>
          </a:prstGeom>
        </p:spPr>
        <p:txBody>
          <a:bodyPr wrap="none">
            <a:spAutoFit/>
          </a:bodyPr>
          <a:lstStyle/>
          <a:p>
            <a:r>
              <a:rPr lang="en-US" altLang="zh-CN" sz="2600" kern="100" dirty="0">
                <a:solidFill>
                  <a:schemeClr val="accent6">
                    <a:lumMod val="75000"/>
                  </a:schemeClr>
                </a:solidFill>
                <a:latin typeface="Times New Roman"/>
                <a:ea typeface="华文细黑"/>
                <a:cs typeface="Times New Roman"/>
              </a:rPr>
              <a:t>B</a:t>
            </a:r>
            <a:endParaRPr lang="zh-CN" altLang="en-US" sz="2600" kern="100" dirty="0">
              <a:solidFill>
                <a:schemeClr val="accent6">
                  <a:lumMod val="75000"/>
                </a:schemeClr>
              </a:solidFill>
              <a:latin typeface="Times New Roman"/>
              <a:ea typeface="华文细黑"/>
              <a:cs typeface="Times New Roman"/>
            </a:endParaRPr>
          </a:p>
        </p:txBody>
      </p:sp>
    </p:spTree>
    <p:extLst>
      <p:ext uri="{BB962C8B-B14F-4D97-AF65-F5344CB8AC3E}">
        <p14:creationId xmlns:p14="http://schemas.microsoft.com/office/powerpoint/2010/main" val="1993642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Effect transition="in" filter="blinds(horizontal)">
                                      <p:cBhvr>
                                        <p:cTn id="7" dur="500"/>
                                        <p:tgtEl>
                                          <p:spTgt spid="4">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6" end="6"/>
                                            </p:txEl>
                                          </p:spTgt>
                                        </p:tgtEl>
                                        <p:attrNameLst>
                                          <p:attrName>style.visibility</p:attrName>
                                        </p:attrNameLst>
                                      </p:cBhvr>
                                      <p:to>
                                        <p:strVal val="visible"/>
                                      </p:to>
                                    </p:set>
                                    <p:animEffect transition="in" filter="blinds(horizontal)">
                                      <p:cBhvr>
                                        <p:cTn id="12" dur="500"/>
                                        <p:tgtEl>
                                          <p:spTgt spid="4">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animEffect transition="in" filter="blinds(horizontal)">
                                      <p:cBhvr>
                                        <p:cTn id="17" dur="500"/>
                                        <p:tgtEl>
                                          <p:spTgt spid="4">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8" end="8"/>
                                            </p:txEl>
                                          </p:spTgt>
                                        </p:tgtEl>
                                        <p:attrNameLst>
                                          <p:attrName>style.visibility</p:attrName>
                                        </p:attrNameLst>
                                      </p:cBhvr>
                                      <p:to>
                                        <p:strVal val="visible"/>
                                      </p:to>
                                    </p:set>
                                    <p:animEffect transition="in" filter="blinds(horizontal)">
                                      <p:cBhvr>
                                        <p:cTn id="22" dur="500"/>
                                        <p:tgtEl>
                                          <p:spTgt spid="4">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9213" y="242307"/>
            <a:ext cx="8511387" cy="4216732"/>
          </a:xfrm>
          <a:prstGeom prst="rect">
            <a:avLst/>
          </a:prstGeom>
          <a:noFill/>
        </p:spPr>
        <p:txBody>
          <a:bodyPr wrap="square" rtlCol="0">
            <a:spAutoFit/>
          </a:bodyPr>
          <a:lstStyle/>
          <a:p>
            <a:pPr algn="just">
              <a:lnSpc>
                <a:spcPct val="150000"/>
              </a:lnSpc>
              <a:spcAft>
                <a:spcPts val="0"/>
              </a:spcAft>
            </a:pPr>
            <a:r>
              <a:rPr lang="zh-CN" altLang="zh-CN" sz="2600" kern="100" dirty="0" smtClean="0">
                <a:solidFill>
                  <a:srgbClr val="E36C0A"/>
                </a:solidFill>
                <a:latin typeface="Times New Roman"/>
                <a:ea typeface="华文细黑"/>
                <a:cs typeface="Times New Roman"/>
              </a:rPr>
              <a:t>【精要点拨】</a:t>
            </a:r>
            <a:endParaRPr lang="zh-CN" altLang="zh-CN" sz="1050" kern="100" dirty="0" smtClean="0">
              <a:latin typeface="宋体"/>
              <a:cs typeface="Courier New"/>
            </a:endParaRPr>
          </a:p>
          <a:p>
            <a:pPr algn="just">
              <a:lnSpc>
                <a:spcPct val="150000"/>
              </a:lnSpc>
              <a:spcAft>
                <a:spcPts val="0"/>
              </a:spcAft>
            </a:pPr>
            <a:r>
              <a:rPr lang="zh-CN" altLang="zh-CN" sz="2600" kern="100" dirty="0" smtClean="0">
                <a:latin typeface="Times New Roman"/>
                <a:ea typeface="华文细黑"/>
                <a:cs typeface="Times New Roman"/>
              </a:rPr>
              <a:t>通假，是中国古书的用字现象之一。对于通假字，除靠平时的积累外，还要依据通假条件，判断该字是否通假。这两个条件为：</a:t>
            </a:r>
            <a:r>
              <a:rPr lang="en-US" altLang="zh-CN" sz="2600" kern="100" dirty="0" smtClean="0">
                <a:latin typeface="宋体"/>
                <a:ea typeface="华文细黑"/>
                <a:cs typeface="Times New Roman"/>
              </a:rPr>
              <a:t>①</a:t>
            </a:r>
            <a:r>
              <a:rPr lang="zh-CN" altLang="zh-CN" sz="2600" kern="100" dirty="0" smtClean="0">
                <a:latin typeface="Times New Roman"/>
                <a:ea typeface="华文细黑"/>
                <a:cs typeface="Times New Roman"/>
              </a:rPr>
              <a:t>通假字自身特点，</a:t>
            </a:r>
            <a:r>
              <a:rPr lang="en-US" altLang="zh-CN" sz="2600" kern="100" dirty="0" smtClean="0">
                <a:latin typeface="Times New Roman"/>
                <a:ea typeface="华文细黑"/>
                <a:cs typeface="Courier New"/>
              </a:rPr>
              <a:t>a.</a:t>
            </a:r>
            <a:r>
              <a:rPr lang="zh-CN" altLang="zh-CN" sz="2600" kern="100" dirty="0" smtClean="0">
                <a:latin typeface="Times New Roman"/>
                <a:ea typeface="华文细黑"/>
                <a:cs typeface="Times New Roman"/>
              </a:rPr>
              <a:t>读音相通</a:t>
            </a:r>
            <a:r>
              <a:rPr lang="en-US" altLang="zh-CN" sz="2600" kern="100" dirty="0" smtClean="0">
                <a:latin typeface="Times New Roman"/>
                <a:ea typeface="华文细黑"/>
                <a:cs typeface="Courier New"/>
              </a:rPr>
              <a:t>(</a:t>
            </a:r>
            <a:r>
              <a:rPr lang="zh-CN" altLang="zh-CN" sz="2600" kern="100" dirty="0" smtClean="0">
                <a:latin typeface="Times New Roman"/>
                <a:ea typeface="华文细黑"/>
                <a:cs typeface="Times New Roman"/>
              </a:rPr>
              <a:t>有些字因语音演变今天已看不出相通了</a:t>
            </a:r>
            <a:r>
              <a:rPr lang="en-US" altLang="zh-CN" sz="2600" kern="100" dirty="0" smtClean="0">
                <a:latin typeface="Times New Roman"/>
                <a:ea typeface="华文细黑"/>
                <a:cs typeface="Courier New"/>
              </a:rPr>
              <a:t>)</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Courier New"/>
              </a:rPr>
              <a:t>b.</a:t>
            </a:r>
            <a:r>
              <a:rPr lang="zh-CN" altLang="zh-CN" sz="2600" kern="100" dirty="0" smtClean="0">
                <a:latin typeface="Times New Roman"/>
                <a:ea typeface="华文细黑"/>
                <a:cs typeface="Times New Roman"/>
              </a:rPr>
              <a:t>字形相似；</a:t>
            </a:r>
            <a:r>
              <a:rPr lang="en-US" altLang="zh-CN" sz="2600" kern="100" dirty="0" smtClean="0">
                <a:latin typeface="宋体"/>
                <a:ea typeface="华文细黑"/>
                <a:cs typeface="Times New Roman"/>
              </a:rPr>
              <a:t>②</a:t>
            </a:r>
            <a:r>
              <a:rPr lang="zh-CN" altLang="zh-CN" sz="2600" kern="100" dirty="0" smtClean="0">
                <a:latin typeface="Times New Roman"/>
                <a:ea typeface="华文细黑"/>
                <a:cs typeface="Times New Roman"/>
              </a:rPr>
              <a:t>语境条件，在具体句子中，当某个字用它的本义、引申义等义项都讲不通时，就可以考虑通假。</a:t>
            </a:r>
            <a:endParaRPr lang="zh-CN" altLang="zh-CN" sz="1050" kern="100" dirty="0">
              <a:effectLst/>
              <a:latin typeface="宋体"/>
              <a:cs typeface="Courier New"/>
            </a:endParaRPr>
          </a:p>
        </p:txBody>
      </p:sp>
    </p:spTree>
    <p:extLst>
      <p:ext uri="{BB962C8B-B14F-4D97-AF65-F5344CB8AC3E}">
        <p14:creationId xmlns:p14="http://schemas.microsoft.com/office/powerpoint/2010/main" val="401881204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591666"/>
            <a:ext cx="8856984" cy="3939540"/>
          </a:xfrm>
          <a:prstGeom prst="rect">
            <a:avLst/>
          </a:prstGeom>
          <a:noFill/>
        </p:spPr>
        <p:txBody>
          <a:bodyPr wrap="square" rtlCol="0">
            <a:spAutoFit/>
          </a:bodyPr>
          <a:lstStyle/>
          <a:p>
            <a:pPr algn="just">
              <a:lnSpc>
                <a:spcPts val="5000"/>
              </a:lnSpc>
              <a:spcAft>
                <a:spcPts val="0"/>
              </a:spcAft>
            </a:pPr>
            <a:r>
              <a:rPr lang="zh-CN" altLang="zh-CN" sz="2600" kern="100" dirty="0">
                <a:latin typeface="Times New Roman"/>
                <a:ea typeface="华文细黑"/>
                <a:cs typeface="Times New Roman"/>
              </a:rPr>
              <a:t>五、同义复词和偏义复词：特殊实词多关注</a:t>
            </a:r>
            <a:endParaRPr lang="zh-CN" altLang="zh-CN" sz="105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1</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下列各句中，加点词的用法与其他三项不同的一项是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A</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所以遣将守关者，备他盗之出入与非常也</a:t>
            </a:r>
            <a:endParaRPr lang="zh-CN" altLang="zh-CN" sz="105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B</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今有一人，入其园圃，窃其桃李</a:t>
            </a:r>
            <a:endParaRPr lang="zh-CN" altLang="zh-CN" sz="105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C</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沛公奉卮酒为寿，约为婚姻</a:t>
            </a:r>
            <a:endParaRPr lang="zh-CN" altLang="zh-CN" sz="105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D</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此诚危急存亡之秋</a:t>
            </a:r>
            <a:r>
              <a:rPr lang="zh-CN" altLang="zh-CN" sz="2600" kern="100" dirty="0" smtClean="0">
                <a:latin typeface="Times New Roman"/>
                <a:ea typeface="华文细黑"/>
                <a:cs typeface="Times New Roman"/>
              </a:rPr>
              <a:t>也</a:t>
            </a:r>
            <a:endParaRPr lang="en-US" altLang="zh-CN" sz="2600" kern="100" dirty="0" smtClean="0">
              <a:latin typeface="Times New Roman"/>
              <a:ea typeface="华文细黑"/>
              <a:cs typeface="Times New Roman"/>
            </a:endParaRPr>
          </a:p>
        </p:txBody>
      </p:sp>
      <p:sp>
        <p:nvSpPr>
          <p:cNvPr id="3" name="矩形 2"/>
          <p:cNvSpPr/>
          <p:nvPr/>
        </p:nvSpPr>
        <p:spPr>
          <a:xfrm>
            <a:off x="4564380" y="2147322"/>
            <a:ext cx="601447" cy="492443"/>
          </a:xfrm>
          <a:prstGeom prst="rect">
            <a:avLst/>
          </a:prstGeom>
        </p:spPr>
        <p:txBody>
          <a:bodyPr wrap="none">
            <a:spAutoFit/>
          </a:bodyPr>
          <a:lstStyle/>
          <a:p>
            <a:r>
              <a:rPr lang="en-US" altLang="zh-CN" sz="2600" kern="100" dirty="0" smtClean="0">
                <a:solidFill>
                  <a:prstClr val="black"/>
                </a:solidFill>
                <a:latin typeface="Times New Roman"/>
                <a:ea typeface="微软雅黑"/>
                <a:cs typeface="Courier New"/>
              </a:rPr>
              <a:t>.</a:t>
            </a:r>
            <a:r>
              <a:rPr lang="en-US" altLang="zh-CN" sz="2600" kern="100" dirty="0">
                <a:solidFill>
                  <a:prstClr val="black"/>
                </a:solidFill>
                <a:latin typeface="Times New Roman"/>
                <a:ea typeface="微软雅黑"/>
                <a:cs typeface="Courier New"/>
              </a:rPr>
              <a:t> </a:t>
            </a:r>
            <a:r>
              <a:rPr lang="en-US" altLang="zh-CN" sz="2600" kern="100" dirty="0" smtClean="0">
                <a:solidFill>
                  <a:prstClr val="black"/>
                </a:solidFill>
                <a:latin typeface="Times New Roman"/>
                <a:ea typeface="微软雅黑"/>
                <a:cs typeface="Courier New"/>
              </a:rPr>
              <a:t>  .</a:t>
            </a:r>
            <a:endParaRPr lang="zh-CN" altLang="en-US" sz="2600" dirty="0"/>
          </a:p>
        </p:txBody>
      </p:sp>
      <p:sp>
        <p:nvSpPr>
          <p:cNvPr id="5" name="矩形 4"/>
          <p:cNvSpPr/>
          <p:nvPr/>
        </p:nvSpPr>
        <p:spPr>
          <a:xfrm>
            <a:off x="2908196" y="2757859"/>
            <a:ext cx="601447" cy="492443"/>
          </a:xfrm>
          <a:prstGeom prst="rect">
            <a:avLst/>
          </a:prstGeom>
        </p:spPr>
        <p:txBody>
          <a:bodyPr wrap="none">
            <a:spAutoFit/>
          </a:bodyPr>
          <a:lstStyle/>
          <a:p>
            <a:r>
              <a:rPr lang="en-US" altLang="zh-CN" sz="2600" kern="100" dirty="0" smtClean="0">
                <a:solidFill>
                  <a:prstClr val="black"/>
                </a:solidFill>
                <a:latin typeface="Times New Roman"/>
                <a:ea typeface="微软雅黑"/>
                <a:cs typeface="Courier New"/>
              </a:rPr>
              <a:t>.</a:t>
            </a:r>
            <a:r>
              <a:rPr lang="en-US" altLang="zh-CN" sz="2600" kern="100" dirty="0">
                <a:solidFill>
                  <a:prstClr val="black"/>
                </a:solidFill>
                <a:latin typeface="Times New Roman"/>
                <a:ea typeface="微软雅黑"/>
                <a:cs typeface="Courier New"/>
              </a:rPr>
              <a:t> </a:t>
            </a:r>
            <a:r>
              <a:rPr lang="en-US" altLang="zh-CN" sz="2600" kern="100" dirty="0" smtClean="0">
                <a:solidFill>
                  <a:prstClr val="black"/>
                </a:solidFill>
                <a:latin typeface="Times New Roman"/>
                <a:ea typeface="微软雅黑"/>
                <a:cs typeface="Courier New"/>
              </a:rPr>
              <a:t>  .</a:t>
            </a:r>
            <a:endParaRPr lang="zh-CN" altLang="en-US" sz="2600" dirty="0"/>
          </a:p>
        </p:txBody>
      </p:sp>
      <p:sp>
        <p:nvSpPr>
          <p:cNvPr id="6" name="矩形 5"/>
          <p:cNvSpPr/>
          <p:nvPr/>
        </p:nvSpPr>
        <p:spPr>
          <a:xfrm>
            <a:off x="3826537" y="3406496"/>
            <a:ext cx="601447" cy="492443"/>
          </a:xfrm>
          <a:prstGeom prst="rect">
            <a:avLst/>
          </a:prstGeom>
        </p:spPr>
        <p:txBody>
          <a:bodyPr wrap="none">
            <a:spAutoFit/>
          </a:bodyPr>
          <a:lstStyle/>
          <a:p>
            <a:r>
              <a:rPr lang="en-US" altLang="zh-CN" sz="2600" kern="100" dirty="0" smtClean="0">
                <a:solidFill>
                  <a:prstClr val="black"/>
                </a:solidFill>
                <a:latin typeface="Times New Roman"/>
                <a:ea typeface="微软雅黑"/>
                <a:cs typeface="Courier New"/>
              </a:rPr>
              <a:t>.</a:t>
            </a:r>
            <a:r>
              <a:rPr lang="en-US" altLang="zh-CN" sz="2600" kern="100" dirty="0">
                <a:solidFill>
                  <a:prstClr val="black"/>
                </a:solidFill>
                <a:latin typeface="Times New Roman"/>
                <a:ea typeface="微软雅黑"/>
                <a:cs typeface="Courier New"/>
              </a:rPr>
              <a:t> </a:t>
            </a:r>
            <a:r>
              <a:rPr lang="en-US" altLang="zh-CN" sz="2600" kern="100" dirty="0" smtClean="0">
                <a:solidFill>
                  <a:prstClr val="black"/>
                </a:solidFill>
                <a:latin typeface="Times New Roman"/>
                <a:ea typeface="微软雅黑"/>
                <a:cs typeface="Courier New"/>
              </a:rPr>
              <a:t>  .</a:t>
            </a:r>
            <a:endParaRPr lang="zh-CN" altLang="en-US" sz="2600" dirty="0"/>
          </a:p>
        </p:txBody>
      </p:sp>
      <p:sp>
        <p:nvSpPr>
          <p:cNvPr id="7" name="矩形 6"/>
          <p:cNvSpPr/>
          <p:nvPr/>
        </p:nvSpPr>
        <p:spPr>
          <a:xfrm>
            <a:off x="1915324" y="4055133"/>
            <a:ext cx="601447" cy="492443"/>
          </a:xfrm>
          <a:prstGeom prst="rect">
            <a:avLst/>
          </a:prstGeom>
        </p:spPr>
        <p:txBody>
          <a:bodyPr wrap="none">
            <a:spAutoFit/>
          </a:bodyPr>
          <a:lstStyle/>
          <a:p>
            <a:r>
              <a:rPr lang="en-US" altLang="zh-CN" sz="2600" kern="100" dirty="0" smtClean="0">
                <a:solidFill>
                  <a:prstClr val="black"/>
                </a:solidFill>
                <a:latin typeface="Times New Roman"/>
                <a:ea typeface="微软雅黑"/>
                <a:cs typeface="Courier New"/>
              </a:rPr>
              <a:t>.</a:t>
            </a:r>
            <a:r>
              <a:rPr lang="en-US" altLang="zh-CN" sz="2600" kern="100" dirty="0">
                <a:solidFill>
                  <a:prstClr val="black"/>
                </a:solidFill>
                <a:latin typeface="Times New Roman"/>
                <a:ea typeface="微软雅黑"/>
                <a:cs typeface="Courier New"/>
              </a:rPr>
              <a:t> </a:t>
            </a:r>
            <a:r>
              <a:rPr lang="en-US" altLang="zh-CN" sz="2600" kern="100" dirty="0" smtClean="0">
                <a:solidFill>
                  <a:prstClr val="black"/>
                </a:solidFill>
                <a:latin typeface="Times New Roman"/>
                <a:ea typeface="微软雅黑"/>
                <a:cs typeface="Courier New"/>
              </a:rPr>
              <a:t>  .</a:t>
            </a:r>
            <a:endParaRPr lang="zh-CN" altLang="en-US" sz="2600" dirty="0"/>
          </a:p>
        </p:txBody>
      </p:sp>
    </p:spTree>
    <p:extLst>
      <p:ext uri="{BB962C8B-B14F-4D97-AF65-F5344CB8AC3E}">
        <p14:creationId xmlns:p14="http://schemas.microsoft.com/office/powerpoint/2010/main" val="299855323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267494"/>
            <a:ext cx="8856984" cy="4580741"/>
          </a:xfrm>
          <a:prstGeom prst="rect">
            <a:avLst/>
          </a:prstGeom>
          <a:noFill/>
        </p:spPr>
        <p:txBody>
          <a:bodyPr wrap="square" rtlCol="0">
            <a:spAutoFit/>
          </a:bodyPr>
          <a:lstStyle/>
          <a:p>
            <a:pPr algn="just">
              <a:lnSpc>
                <a:spcPts val="5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偏义复词必须联系语境推断。</a:t>
            </a: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项出入：本义指出去和进来，在语境中偏取</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的意义，指刘邦入关后严加防守，不让</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他盗</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进关</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ts val="5000"/>
              </a:lnSpc>
              <a:spcAft>
                <a:spcPts val="0"/>
              </a:spcAft>
            </a:pPr>
            <a:r>
              <a:rPr lang="en-US" altLang="zh-CN" sz="2600" kern="100" dirty="0" smtClean="0">
                <a:latin typeface="Times New Roman"/>
                <a:ea typeface="华文细黑"/>
                <a:cs typeface="Courier New"/>
              </a:rPr>
              <a:t>B</a:t>
            </a:r>
            <a:r>
              <a:rPr lang="zh-CN" altLang="zh-CN" sz="2600" kern="100" dirty="0">
                <a:latin typeface="Times New Roman"/>
                <a:ea typeface="华文细黑"/>
                <a:cs typeface="Times New Roman"/>
              </a:rPr>
              <a:t>项种果树的地方叫</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，种蔬菜的地方叫</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圃</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，这里偏指</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园</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ts val="5000"/>
              </a:lnSpc>
              <a:spcAft>
                <a:spcPts val="0"/>
              </a:spcAft>
            </a:pPr>
            <a:r>
              <a:rPr lang="en-US" altLang="zh-CN" sz="2600" kern="100" dirty="0" smtClean="0">
                <a:latin typeface="Times New Roman"/>
                <a:ea typeface="华文细黑"/>
                <a:cs typeface="Courier New"/>
              </a:rPr>
              <a:t>C</a:t>
            </a:r>
            <a:r>
              <a:rPr lang="zh-CN" altLang="zh-CN" sz="2600" kern="100" dirty="0">
                <a:latin typeface="Times New Roman"/>
                <a:ea typeface="华文细黑"/>
                <a:cs typeface="Times New Roman"/>
              </a:rPr>
              <a:t>项婚姻：在古代，女方的父亲为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婚</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，男方的父亲为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姻</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，夫妇双方的父母互称作</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婚姻</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，统称为亲家</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3065660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6771" y="1354772"/>
            <a:ext cx="8682466" cy="2657138"/>
          </a:xfrm>
          <a:prstGeom prst="rect">
            <a:avLst/>
          </a:prstGeom>
          <a:noFill/>
        </p:spPr>
        <p:txBody>
          <a:bodyPr wrap="square" rtlCol="0">
            <a:spAutoFit/>
          </a:bodyPr>
          <a:lstStyle/>
          <a:p>
            <a:pPr algn="just">
              <a:lnSpc>
                <a:spcPts val="5000"/>
              </a:lnSpc>
              <a:spcAft>
                <a:spcPts val="0"/>
              </a:spcAft>
            </a:pP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项存亡：本来指生存与衰亡，在语境中与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危急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对应，偏取</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亡</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的意义，用以强调蜀汉所处的艰难形势</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ts val="5000"/>
              </a:lnSpc>
              <a:spcAft>
                <a:spcPts val="0"/>
              </a:spcAft>
            </a:pPr>
            <a:r>
              <a:rPr lang="en-US" altLang="zh-CN" sz="2600" kern="100" dirty="0" smtClean="0">
                <a:latin typeface="Times New Roman"/>
                <a:ea typeface="华文细黑"/>
                <a:cs typeface="Courier New"/>
              </a:rPr>
              <a:t>A</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三项都属偏义复词，</a:t>
            </a: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项没有这种用法。</a:t>
            </a:r>
            <a:endParaRPr lang="zh-CN" altLang="zh-CN" sz="1050" kern="100" dirty="0">
              <a:latin typeface="宋体"/>
              <a:cs typeface="Courier New"/>
            </a:endParaRPr>
          </a:p>
          <a:p>
            <a:pPr algn="just">
              <a:lnSpc>
                <a:spcPts val="5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chemeClr val="accent6">
                    <a:lumMod val="75000"/>
                  </a:schemeClr>
                </a:solidFill>
                <a:latin typeface="Times New Roman"/>
                <a:ea typeface="华文细黑"/>
                <a:cs typeface="Times New Roman"/>
              </a:rPr>
              <a:t>C</a:t>
            </a:r>
            <a:endParaRPr lang="zh-CN" altLang="zh-CN" sz="2600" kern="100" dirty="0">
              <a:solidFill>
                <a:schemeClr val="accent6">
                  <a:lumMod val="75000"/>
                </a:schemeClr>
              </a:solidFill>
              <a:latin typeface="Times New Roman"/>
              <a:ea typeface="华文细黑"/>
              <a:cs typeface="Times New Roman"/>
            </a:endParaRPr>
          </a:p>
        </p:txBody>
      </p:sp>
    </p:spTree>
    <p:extLst>
      <p:ext uri="{BB962C8B-B14F-4D97-AF65-F5344CB8AC3E}">
        <p14:creationId xmlns:p14="http://schemas.microsoft.com/office/powerpoint/2010/main" val="2703872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6771" y="857587"/>
            <a:ext cx="8682466" cy="3175228"/>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判断下列句中有无偏义复词。如有，请指出并释义。</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寻常巷陌，人道寄奴曾住。</a:t>
            </a:r>
            <a:endParaRPr lang="zh-CN" altLang="zh-CN" sz="2600" kern="100" dirty="0">
              <a:latin typeface="宋体"/>
              <a:cs typeface="Courier New"/>
            </a:endParaRPr>
          </a:p>
          <a:p>
            <a:pPr algn="just">
              <a:lnSpc>
                <a:spcPts val="5000"/>
              </a:lnSpc>
              <a:spcAft>
                <a:spcPts val="0"/>
              </a:spcAft>
            </a:pPr>
            <a:r>
              <a:rPr lang="zh-CN" altLang="zh-CN" sz="2600" dirty="0">
                <a:solidFill>
                  <a:srgbClr val="0000FF"/>
                </a:solidFill>
                <a:latin typeface="Times New Roman"/>
                <a:ea typeface="华文细黑"/>
                <a:cs typeface="Times New Roman"/>
              </a:rPr>
              <a:t>答案</a:t>
            </a:r>
            <a:r>
              <a:rPr lang="zh-CN" altLang="zh-CN" sz="2600" dirty="0">
                <a:latin typeface="Times New Roman"/>
                <a:ea typeface="华文细黑"/>
                <a:cs typeface="Times New Roman"/>
              </a:rPr>
              <a:t>　</a:t>
            </a:r>
            <a:r>
              <a:rPr lang="en-US" altLang="zh-CN" sz="2600" dirty="0" smtClean="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巷陌</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，偏在</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巷</a:t>
            </a:r>
            <a:r>
              <a:rPr lang="en-US" altLang="zh-CN" sz="2600" dirty="0" smtClean="0">
                <a:solidFill>
                  <a:srgbClr val="E46C0A"/>
                </a:solidFill>
                <a:latin typeface="宋体"/>
                <a:ea typeface="华文细黑"/>
                <a:cs typeface="Times New Roman"/>
              </a:rPr>
              <a:t>”</a:t>
            </a:r>
          </a:p>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谨庠序之教，申之以孝悌之义。</a:t>
            </a:r>
            <a:endParaRPr lang="zh-CN" altLang="zh-CN" sz="1050" kern="100" dirty="0">
              <a:latin typeface="宋体"/>
              <a:cs typeface="Courier New"/>
            </a:endParaRPr>
          </a:p>
          <a:p>
            <a:pPr algn="just">
              <a:lnSpc>
                <a:spcPts val="5000"/>
              </a:lnSpc>
              <a:spcAft>
                <a:spcPts val="0"/>
              </a:spcAft>
            </a:pPr>
            <a:r>
              <a:rPr lang="zh-CN" altLang="zh-CN" sz="2600" dirty="0">
                <a:solidFill>
                  <a:srgbClr val="0000FF"/>
                </a:solidFill>
                <a:latin typeface="Times New Roman"/>
                <a:ea typeface="华文细黑"/>
                <a:cs typeface="Times New Roman"/>
              </a:rPr>
              <a:t>答案</a:t>
            </a:r>
            <a:r>
              <a:rPr lang="zh-CN" altLang="zh-CN" sz="2600" dirty="0">
                <a:latin typeface="Times New Roman"/>
                <a:ea typeface="华文细黑"/>
                <a:cs typeface="Times New Roman"/>
              </a:rPr>
              <a:t>　</a:t>
            </a:r>
            <a:r>
              <a:rPr lang="zh-CN" altLang="zh-CN" sz="2600" dirty="0" smtClean="0">
                <a:solidFill>
                  <a:srgbClr val="E46C0A"/>
                </a:solidFill>
                <a:latin typeface="Times New Roman"/>
                <a:ea typeface="华文细黑"/>
                <a:cs typeface="Times New Roman"/>
              </a:rPr>
              <a:t>无</a:t>
            </a:r>
            <a:r>
              <a:rPr lang="zh-CN" altLang="zh-CN" sz="2600" dirty="0">
                <a:solidFill>
                  <a:srgbClr val="E46C0A"/>
                </a:solidFill>
                <a:latin typeface="Times New Roman"/>
                <a:ea typeface="华文细黑"/>
                <a:cs typeface="Times New Roman"/>
              </a:rPr>
              <a:t>。</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庠序</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是同义复词　 </a:t>
            </a:r>
            <a:r>
              <a:rPr lang="zh-CN" altLang="zh-CN" sz="2600" dirty="0" smtClean="0">
                <a:solidFill>
                  <a:srgbClr val="E46C0A"/>
                </a:solidFill>
                <a:latin typeface="Times New Roman"/>
                <a:ea typeface="华文细黑"/>
                <a:cs typeface="Times New Roman"/>
              </a:rPr>
              <a:t>　</a:t>
            </a:r>
            <a:endParaRPr lang="zh-CN" altLang="zh-CN" sz="26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1234670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blinds(horizontal)">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blinds(horizontal)">
                                      <p:cBhvr>
                                        <p:cTn id="12" dur="5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blinds(horizontal)">
                                      <p:cBhvr>
                                        <p:cTn id="1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536" y="762025"/>
            <a:ext cx="8343679" cy="3693319"/>
          </a:xfrm>
          <a:prstGeom prst="rect">
            <a:avLst/>
          </a:prstGeom>
          <a:noFill/>
        </p:spPr>
        <p:txBody>
          <a:bodyPr wrap="square" rtlCol="0">
            <a:spAutoFit/>
          </a:bodyPr>
          <a:lstStyle/>
          <a:p>
            <a:pPr algn="just">
              <a:lnSpc>
                <a:spcPct val="150000"/>
              </a:lnSpc>
              <a:spcAft>
                <a:spcPts val="0"/>
              </a:spcAft>
            </a:pPr>
            <a:r>
              <a:rPr lang="en-US" altLang="zh-CN" sz="2600" kern="100" dirty="0" smtClean="0">
                <a:latin typeface="Times New Roman"/>
                <a:ea typeface="华文细黑"/>
                <a:cs typeface="Courier New"/>
              </a:rPr>
              <a:t>(3)</a:t>
            </a:r>
            <a:r>
              <a:rPr lang="zh-CN" altLang="zh-CN" sz="2600" kern="100" dirty="0" smtClean="0">
                <a:latin typeface="Times New Roman"/>
                <a:ea typeface="华文细黑"/>
                <a:cs typeface="Times New Roman"/>
              </a:rPr>
              <a:t>陟罚臧否，不宜异同。</a:t>
            </a:r>
            <a:endParaRPr lang="en-US" altLang="zh-CN" sz="2600" kern="100" dirty="0" smtClean="0">
              <a:latin typeface="Times New Roman"/>
              <a:ea typeface="华文细黑"/>
              <a:cs typeface="Times New Roman"/>
            </a:endParaRPr>
          </a:p>
          <a:p>
            <a:pPr algn="just">
              <a:lnSpc>
                <a:spcPct val="150000"/>
              </a:lnSpc>
              <a:spcAft>
                <a:spcPts val="0"/>
              </a:spcAft>
            </a:pPr>
            <a:r>
              <a:rPr lang="zh-CN" altLang="zh-CN" sz="2600" kern="100" dirty="0" smtClean="0">
                <a:solidFill>
                  <a:srgbClr val="0000FF"/>
                </a:solidFill>
                <a:latin typeface="Times New Roman"/>
                <a:ea typeface="华文细黑"/>
                <a:cs typeface="Times New Roman"/>
              </a:rPr>
              <a:t>答案</a:t>
            </a:r>
            <a:r>
              <a:rPr lang="zh-CN" altLang="zh-CN" sz="2600" kern="100" dirty="0" smtClean="0">
                <a:latin typeface="Times New Roman"/>
                <a:ea typeface="华文细黑"/>
                <a:cs typeface="Times New Roman"/>
              </a:rPr>
              <a:t>　</a:t>
            </a:r>
            <a:r>
              <a:rPr lang="en-US" altLang="zh-CN" sz="2600" kern="100" dirty="0" smtClean="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异同</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，偏在</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异</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　</a:t>
            </a:r>
            <a:endParaRPr lang="zh-CN" altLang="zh-CN" sz="1050" kern="100" dirty="0">
              <a:latin typeface="宋体"/>
              <a:cs typeface="Courier New"/>
            </a:endParaRPr>
          </a:p>
          <a:p>
            <a:pPr algn="just">
              <a:lnSpc>
                <a:spcPct val="150000"/>
              </a:lnSpc>
              <a:spcAft>
                <a:spcPts val="0"/>
              </a:spcAft>
            </a:pPr>
            <a:r>
              <a:rPr lang="en-US" altLang="zh-CN" sz="2600" kern="100" dirty="0" smtClean="0">
                <a:latin typeface="Times New Roman"/>
                <a:ea typeface="华文细黑"/>
                <a:cs typeface="Courier New"/>
              </a:rPr>
              <a:t>(4)</a:t>
            </a:r>
            <a:r>
              <a:rPr lang="zh-CN" altLang="zh-CN" sz="2600" kern="100" dirty="0" smtClean="0">
                <a:latin typeface="Times New Roman"/>
                <a:ea typeface="华文细黑"/>
                <a:cs typeface="Times New Roman"/>
              </a:rPr>
              <a:t>况吾与子渔樵于江渚之上。</a:t>
            </a:r>
            <a:endParaRPr lang="zh-CN" altLang="zh-CN" sz="2600" kern="100" dirty="0" smtClean="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smtClean="0">
                <a:solidFill>
                  <a:srgbClr val="E46C0A"/>
                </a:solidFill>
                <a:latin typeface="Times New Roman"/>
                <a:ea typeface="华文细黑"/>
                <a:cs typeface="Times New Roman"/>
              </a:rPr>
              <a:t>无</a:t>
            </a:r>
            <a:r>
              <a:rPr lang="zh-CN" altLang="zh-CN" sz="2600" kern="100" dirty="0">
                <a:solidFill>
                  <a:srgbClr val="E46C0A"/>
                </a:solidFill>
                <a:latin typeface="Times New Roman"/>
                <a:ea typeface="华文细黑"/>
                <a:cs typeface="Times New Roman"/>
              </a:rPr>
              <a:t>　</a:t>
            </a:r>
            <a:endParaRPr lang="zh-CN" altLang="zh-CN" sz="1050" kern="100" dirty="0">
              <a:latin typeface="宋体"/>
              <a:cs typeface="Courier New"/>
            </a:endParaRPr>
          </a:p>
          <a:p>
            <a:pPr algn="just">
              <a:lnSpc>
                <a:spcPct val="150000"/>
              </a:lnSpc>
              <a:spcAft>
                <a:spcPts val="0"/>
              </a:spcAft>
            </a:pPr>
            <a:r>
              <a:rPr lang="en-US" altLang="zh-CN" sz="2600" kern="100" dirty="0" smtClean="0">
                <a:latin typeface="Times New Roman"/>
                <a:ea typeface="华文细黑"/>
                <a:cs typeface="Courier New"/>
              </a:rPr>
              <a:t>(</a:t>
            </a:r>
            <a:r>
              <a:rPr lang="en-US" altLang="zh-CN" sz="2600" kern="100" dirty="0">
                <a:latin typeface="Times New Roman"/>
                <a:ea typeface="华文细黑"/>
                <a:cs typeface="Courier New"/>
              </a:rPr>
              <a:t>5)</a:t>
            </a:r>
            <a:r>
              <a:rPr lang="zh-CN" altLang="zh-CN" sz="2600" kern="100" dirty="0">
                <a:latin typeface="Times New Roman"/>
                <a:ea typeface="华文细黑"/>
                <a:cs typeface="Times New Roman"/>
              </a:rPr>
              <a:t>奉使往来，无留北者</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lvl="0" algn="just">
              <a:lnSpc>
                <a:spcPct val="150000"/>
              </a:lnSpc>
            </a:pPr>
            <a:r>
              <a:rPr lang="zh-CN" altLang="zh-CN" sz="2600" kern="100" dirty="0">
                <a:solidFill>
                  <a:srgbClr val="0000FF"/>
                </a:solidFill>
                <a:latin typeface="Times New Roman"/>
                <a:ea typeface="华文细黑"/>
                <a:cs typeface="Times New Roman"/>
              </a:rPr>
              <a:t>答案</a:t>
            </a:r>
            <a:r>
              <a:rPr lang="zh-CN" altLang="zh-CN" sz="2600" kern="100" dirty="0">
                <a:solidFill>
                  <a:prstClr val="black"/>
                </a:solidFill>
                <a:latin typeface="Times New Roman"/>
                <a:ea typeface="华文细黑"/>
                <a:cs typeface="Times New Roman"/>
              </a:rPr>
              <a:t>　</a:t>
            </a:r>
            <a:r>
              <a:rPr lang="en-US" altLang="zh-CN" sz="2600" kern="100" dirty="0" smtClean="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往来</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，偏在</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往</a:t>
            </a:r>
            <a:r>
              <a:rPr lang="en-US" altLang="zh-CN" sz="2600" kern="100" dirty="0" smtClean="0">
                <a:solidFill>
                  <a:srgbClr val="E46C0A"/>
                </a:solidFill>
                <a:latin typeface="宋体"/>
                <a:ea typeface="华文细黑"/>
                <a:cs typeface="Times New Roman"/>
              </a:rPr>
              <a:t>”</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2651849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blinds(horizontal)">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blinds(horizontal)">
                                      <p:cBhvr>
                                        <p:cTn id="27"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6983" y="81186"/>
            <a:ext cx="8819924" cy="4893647"/>
          </a:xfrm>
          <a:prstGeom prst="rect">
            <a:avLst/>
          </a:prstGeom>
          <a:noFill/>
        </p:spPr>
        <p:txBody>
          <a:bodyPr wrap="square" rtlCol="0">
            <a:spAutoFit/>
          </a:bodyPr>
          <a:lstStyle/>
          <a:p>
            <a:pPr algn="just">
              <a:lnSpc>
                <a:spcPct val="150000"/>
              </a:lnSpc>
              <a:spcAft>
                <a:spcPts val="0"/>
              </a:spcAft>
            </a:pPr>
            <a:r>
              <a:rPr lang="zh-CN" altLang="zh-CN" sz="2600" kern="100" dirty="0">
                <a:latin typeface="Times New Roman"/>
                <a:ea typeface="华文细黑"/>
                <a:cs typeface="Times New Roman"/>
              </a:rPr>
              <a:t>词的比喻义，就是词建立在比喻基础上所产生的意义。如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爪牙</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的本义是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鸟兽的爪子和牙齿</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，比喻义是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得力的帮手或武士</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，现在属贬义；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草菅人命</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中的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草菅</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，本义是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野草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，比喻义是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不值得珍惜的事物</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endParaRPr lang="zh-CN" altLang="zh-CN" sz="260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词的假借义，古文中常常出现通假现象。所谓通假字，就是指本应用某字，使用时借用与其意义不相干、只是音同或音近的字去代替它的现象。</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具体见后面</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四、通假字：依据条件，准确判断</a:t>
            </a:r>
            <a:r>
              <a:rPr lang="en-US" altLang="zh-CN" sz="2600" kern="100" dirty="0" smtClean="0">
                <a:latin typeface="宋体"/>
                <a:ea typeface="华文细黑"/>
                <a:cs typeface="Times New Roman"/>
              </a:rPr>
              <a:t>”</a:t>
            </a:r>
            <a:r>
              <a:rPr lang="en-US" altLang="zh-CN" sz="2600" kern="100" dirty="0" smtClean="0">
                <a:latin typeface="Times New Roman"/>
                <a:ea typeface="华文细黑"/>
                <a:cs typeface="Courier New"/>
              </a:rPr>
              <a:t>)</a:t>
            </a:r>
          </a:p>
        </p:txBody>
      </p:sp>
    </p:spTree>
    <p:extLst>
      <p:ext uri="{BB962C8B-B14F-4D97-AF65-F5344CB8AC3E}">
        <p14:creationId xmlns:p14="http://schemas.microsoft.com/office/powerpoint/2010/main" val="106646869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94903"/>
            <a:ext cx="8682466" cy="4870564"/>
          </a:xfrm>
          <a:prstGeom prst="rect">
            <a:avLst/>
          </a:prstGeom>
          <a:noFill/>
        </p:spPr>
        <p:txBody>
          <a:bodyPr wrap="square" rtlCol="0">
            <a:spAutoFit/>
          </a:bodyPr>
          <a:lstStyle/>
          <a:p>
            <a:pPr algn="just">
              <a:lnSpc>
                <a:spcPct val="150000"/>
              </a:lnSpc>
              <a:spcAft>
                <a:spcPts val="0"/>
              </a:spcAft>
            </a:pPr>
            <a:r>
              <a:rPr lang="zh-CN" altLang="zh-CN" sz="2600" kern="100" dirty="0">
                <a:solidFill>
                  <a:srgbClr val="E36C0A"/>
                </a:solidFill>
                <a:latin typeface="Times New Roman"/>
                <a:ea typeface="华文细黑"/>
                <a:cs typeface="Times New Roman"/>
              </a:rPr>
              <a:t>【精要点拨】</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古代汉语以单音节词为主，一般是一个字一个词；现代汉语以双音节词</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合成词</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为主，两个字一个词。但古代汉语中也有特殊现象，存有少量双音节词</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即复词</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，同义复词和偏义复词就是较典型的两类词</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同义复词，是指构成合成词的两个语素的意义相同。如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根本</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本</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都是指</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植物长在土里的部分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谤讥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谤</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都是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批评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的意思</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78015572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6662" y="137422"/>
            <a:ext cx="8682466" cy="4816896"/>
          </a:xfrm>
          <a:prstGeom prst="rect">
            <a:avLst/>
          </a:prstGeom>
          <a:noFill/>
        </p:spPr>
        <p:txBody>
          <a:bodyPr wrap="square" rtlCol="0">
            <a:spAutoFit/>
          </a:bodyPr>
          <a:lstStyle/>
          <a:p>
            <a:pPr algn="just">
              <a:lnSpc>
                <a:spcPct val="150000"/>
              </a:lnSpc>
              <a:spcAft>
                <a:spcPts val="0"/>
              </a:spcAft>
            </a:pPr>
            <a:r>
              <a:rPr lang="zh-CN" altLang="zh-CN" sz="2600" kern="100" dirty="0">
                <a:latin typeface="Times New Roman"/>
                <a:ea typeface="华文细黑"/>
                <a:cs typeface="Times New Roman"/>
              </a:rPr>
              <a:t>偏义复词，是指由两个意义相近或相对的语素构成，而词义却偏在其中一个语素上，另一个语素只起陪衬作用。虽然它在古汉语中很少，但如果不了解、掌握它，就会成为阅读的障碍。如何掌握呢？一要弄清两个语素的构成方式</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意义上相近或相对，二要结合语境加以揣摩、判断。如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沛公则置车骑，脱身独骑</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中的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车骑</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，结合下句则可知偏在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车</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义。偏义复词具有临时、动态、借用的性质，一定要借助语境判断</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72330784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76436"/>
            <a:ext cx="8682466" cy="4638001"/>
          </a:xfrm>
          <a:prstGeom prst="rect">
            <a:avLst/>
          </a:prstGeom>
          <a:noFill/>
        </p:spPr>
        <p:txBody>
          <a:bodyPr wrap="square" rtlCol="0">
            <a:spAutoFit/>
          </a:bodyPr>
          <a:lstStyle/>
          <a:p>
            <a:pPr algn="just">
              <a:lnSpc>
                <a:spcPts val="4500"/>
              </a:lnSpc>
              <a:spcAft>
                <a:spcPts val="0"/>
              </a:spcAft>
            </a:pPr>
            <a:r>
              <a:rPr lang="zh-CN" altLang="zh-CN" sz="2600" dirty="0">
                <a:latin typeface="Times New Roman"/>
                <a:ea typeface="华文细黑"/>
                <a:cs typeface="Times New Roman"/>
              </a:rPr>
              <a:t>需要注意的是：同义词连用与偏义复词很相似，而考生要善于把二者区分开来。同义词连用时，其中的每一个实词的意义都有所保留；而偏义复词，是在某一语境下，其中一个语素的意义失去了。如</a:t>
            </a:r>
            <a:r>
              <a:rPr lang="en-US" altLang="zh-CN" sz="2600" dirty="0">
                <a:latin typeface="宋体"/>
                <a:ea typeface="华文细黑"/>
                <a:cs typeface="Times New Roman"/>
              </a:rPr>
              <a:t>“</a:t>
            </a:r>
            <a:r>
              <a:rPr lang="zh-CN" altLang="zh-CN" sz="2600" dirty="0">
                <a:latin typeface="Times New Roman"/>
                <a:ea typeface="华文细黑"/>
                <a:cs typeface="Times New Roman"/>
              </a:rPr>
              <a:t>无毛羽以御寒暑</a:t>
            </a:r>
            <a:r>
              <a:rPr lang="en-US" altLang="zh-CN" sz="2600" dirty="0">
                <a:latin typeface="宋体"/>
                <a:ea typeface="华文细黑"/>
                <a:cs typeface="Times New Roman"/>
              </a:rPr>
              <a:t>”</a:t>
            </a:r>
            <a:r>
              <a:rPr lang="en-US" altLang="zh-CN" sz="2600" dirty="0">
                <a:latin typeface="Times New Roman"/>
                <a:ea typeface="华文细黑"/>
              </a:rPr>
              <a:t>(</a:t>
            </a:r>
            <a:r>
              <a:rPr lang="zh-CN" altLang="zh-CN" sz="2600" dirty="0">
                <a:latin typeface="Times New Roman"/>
                <a:ea typeface="华文细黑"/>
                <a:cs typeface="Times New Roman"/>
              </a:rPr>
              <a:t>《汉书</a:t>
            </a:r>
            <a:r>
              <a:rPr lang="en-US" altLang="zh-CN" sz="2600" dirty="0">
                <a:latin typeface="Times New Roman"/>
                <a:ea typeface="华文细黑"/>
              </a:rPr>
              <a:t>·</a:t>
            </a:r>
            <a:r>
              <a:rPr lang="zh-CN" altLang="zh-CN" sz="2600" dirty="0">
                <a:latin typeface="Times New Roman"/>
                <a:ea typeface="华文细黑"/>
                <a:cs typeface="Times New Roman"/>
              </a:rPr>
              <a:t>刑法志》</a:t>
            </a:r>
            <a:r>
              <a:rPr lang="en-US" altLang="zh-CN" sz="2600" dirty="0">
                <a:latin typeface="Times New Roman"/>
                <a:ea typeface="华文细黑"/>
              </a:rPr>
              <a:t>)</a:t>
            </a:r>
            <a:r>
              <a:rPr lang="zh-CN" altLang="zh-CN" sz="2600" dirty="0">
                <a:latin typeface="Times New Roman"/>
                <a:ea typeface="华文细黑"/>
                <a:cs typeface="Times New Roman"/>
              </a:rPr>
              <a:t>与</a:t>
            </a:r>
            <a:r>
              <a:rPr lang="en-US" altLang="zh-CN" sz="2600" dirty="0">
                <a:latin typeface="宋体"/>
                <a:ea typeface="华文细黑"/>
                <a:cs typeface="Times New Roman"/>
              </a:rPr>
              <a:t>“</a:t>
            </a:r>
            <a:r>
              <a:rPr lang="zh-CN" altLang="zh-CN" sz="2600" dirty="0">
                <a:latin typeface="Times New Roman"/>
                <a:ea typeface="华文细黑"/>
                <a:cs typeface="Times New Roman"/>
              </a:rPr>
              <a:t>寒暑易节，始一反焉</a:t>
            </a:r>
            <a:r>
              <a:rPr lang="en-US" altLang="zh-CN" sz="2600" dirty="0">
                <a:latin typeface="宋体"/>
                <a:ea typeface="华文细黑"/>
                <a:cs typeface="Times New Roman"/>
              </a:rPr>
              <a:t>”</a:t>
            </a:r>
            <a:r>
              <a:rPr lang="en-US" altLang="zh-CN" sz="2600" dirty="0">
                <a:latin typeface="Times New Roman"/>
                <a:ea typeface="华文细黑"/>
              </a:rPr>
              <a:t>(</a:t>
            </a:r>
            <a:r>
              <a:rPr lang="zh-CN" altLang="zh-CN" sz="2600" dirty="0">
                <a:latin typeface="Times New Roman"/>
                <a:ea typeface="华文细黑"/>
                <a:cs typeface="Times New Roman"/>
              </a:rPr>
              <a:t>《愚公移山》</a:t>
            </a:r>
            <a:r>
              <a:rPr lang="en-US" altLang="zh-CN" sz="2600" dirty="0">
                <a:latin typeface="Times New Roman"/>
                <a:ea typeface="华文细黑"/>
              </a:rPr>
              <a:t>)</a:t>
            </a:r>
            <a:r>
              <a:rPr lang="zh-CN" altLang="zh-CN" sz="2600" dirty="0">
                <a:latin typeface="Times New Roman"/>
                <a:ea typeface="华文细黑"/>
                <a:cs typeface="Times New Roman"/>
              </a:rPr>
              <a:t>两个句子相比较，前一句中的</a:t>
            </a:r>
            <a:r>
              <a:rPr lang="en-US" altLang="zh-CN" sz="2600" dirty="0">
                <a:latin typeface="宋体"/>
                <a:ea typeface="华文细黑"/>
                <a:cs typeface="Times New Roman"/>
              </a:rPr>
              <a:t>“</a:t>
            </a:r>
            <a:r>
              <a:rPr lang="zh-CN" altLang="zh-CN" sz="2600" dirty="0">
                <a:latin typeface="Times New Roman"/>
                <a:ea typeface="华文细黑"/>
                <a:cs typeface="Times New Roman"/>
              </a:rPr>
              <a:t>寒暑</a:t>
            </a:r>
            <a:r>
              <a:rPr lang="en-US" altLang="zh-CN" sz="2600" dirty="0">
                <a:latin typeface="宋体"/>
                <a:ea typeface="华文细黑"/>
                <a:cs typeface="Times New Roman"/>
              </a:rPr>
              <a:t>”</a:t>
            </a:r>
            <a:r>
              <a:rPr lang="zh-CN" altLang="zh-CN" sz="2600" dirty="0">
                <a:latin typeface="Times New Roman"/>
                <a:ea typeface="华文细黑"/>
                <a:cs typeface="Times New Roman"/>
              </a:rPr>
              <a:t>是偏义复词，偏在</a:t>
            </a:r>
            <a:r>
              <a:rPr lang="en-US" altLang="zh-CN" sz="2600" dirty="0">
                <a:latin typeface="宋体"/>
                <a:ea typeface="华文细黑"/>
                <a:cs typeface="Times New Roman"/>
              </a:rPr>
              <a:t>“</a:t>
            </a:r>
            <a:r>
              <a:rPr lang="zh-CN" altLang="zh-CN" sz="2600" dirty="0">
                <a:latin typeface="Times New Roman"/>
                <a:ea typeface="华文细黑"/>
                <a:cs typeface="Times New Roman"/>
              </a:rPr>
              <a:t>寒</a:t>
            </a:r>
            <a:r>
              <a:rPr lang="en-US" altLang="zh-CN" sz="2600" dirty="0">
                <a:latin typeface="宋体"/>
                <a:ea typeface="华文细黑"/>
                <a:cs typeface="Times New Roman"/>
              </a:rPr>
              <a:t>”</a:t>
            </a:r>
            <a:r>
              <a:rPr lang="zh-CN" altLang="zh-CN" sz="2600" dirty="0">
                <a:latin typeface="Times New Roman"/>
                <a:ea typeface="华文细黑"/>
                <a:cs typeface="Times New Roman"/>
              </a:rPr>
              <a:t>义；后一句中的</a:t>
            </a:r>
            <a:r>
              <a:rPr lang="en-US" altLang="zh-CN" sz="2600" dirty="0">
                <a:latin typeface="宋体"/>
                <a:ea typeface="华文细黑"/>
                <a:cs typeface="Times New Roman"/>
              </a:rPr>
              <a:t>“</a:t>
            </a:r>
            <a:r>
              <a:rPr lang="zh-CN" altLang="zh-CN" sz="2600" dirty="0">
                <a:latin typeface="Times New Roman"/>
                <a:ea typeface="华文细黑"/>
                <a:cs typeface="Times New Roman"/>
              </a:rPr>
              <a:t>寒暑</a:t>
            </a:r>
            <a:r>
              <a:rPr lang="en-US" altLang="zh-CN" sz="2600" dirty="0">
                <a:latin typeface="宋体"/>
                <a:ea typeface="华文细黑"/>
                <a:cs typeface="Times New Roman"/>
              </a:rPr>
              <a:t>”</a:t>
            </a:r>
            <a:r>
              <a:rPr lang="zh-CN" altLang="zh-CN" sz="2600" dirty="0">
                <a:latin typeface="Times New Roman"/>
                <a:ea typeface="华文细黑"/>
                <a:cs typeface="Times New Roman"/>
              </a:rPr>
              <a:t>是两个单音节词，兼有</a:t>
            </a:r>
            <a:r>
              <a:rPr lang="en-US" altLang="zh-CN" sz="2600" dirty="0">
                <a:latin typeface="宋体"/>
                <a:ea typeface="华文细黑"/>
                <a:cs typeface="Times New Roman"/>
              </a:rPr>
              <a:t>“</a:t>
            </a:r>
            <a:r>
              <a:rPr lang="zh-CN" altLang="zh-CN" sz="2600" dirty="0">
                <a:latin typeface="Times New Roman"/>
                <a:ea typeface="华文细黑"/>
                <a:cs typeface="Times New Roman"/>
              </a:rPr>
              <a:t>寒</a:t>
            </a:r>
            <a:r>
              <a:rPr lang="en-US" altLang="zh-CN" sz="2600" dirty="0">
                <a:latin typeface="宋体"/>
                <a:ea typeface="华文细黑"/>
                <a:cs typeface="Times New Roman"/>
              </a:rPr>
              <a:t>”“</a:t>
            </a:r>
            <a:r>
              <a:rPr lang="zh-CN" altLang="zh-CN" sz="2600" dirty="0">
                <a:latin typeface="Times New Roman"/>
                <a:ea typeface="华文细黑"/>
                <a:cs typeface="Times New Roman"/>
              </a:rPr>
              <a:t>暑</a:t>
            </a:r>
            <a:r>
              <a:rPr lang="en-US" altLang="zh-CN" sz="2600" dirty="0">
                <a:latin typeface="宋体"/>
                <a:ea typeface="华文细黑"/>
                <a:cs typeface="Times New Roman"/>
              </a:rPr>
              <a:t>”</a:t>
            </a:r>
            <a:r>
              <a:rPr lang="zh-CN" altLang="zh-CN" sz="2600" dirty="0">
                <a:latin typeface="Times New Roman"/>
                <a:ea typeface="华文细黑"/>
                <a:cs typeface="Times New Roman"/>
              </a:rPr>
              <a:t>的意思，是两词连用。</a:t>
            </a:r>
            <a:endParaRPr lang="zh-CN" altLang="zh-CN" sz="1050" kern="100" dirty="0">
              <a:latin typeface="宋体"/>
              <a:cs typeface="Courier New"/>
            </a:endParaRPr>
          </a:p>
        </p:txBody>
      </p:sp>
    </p:spTree>
    <p:extLst>
      <p:ext uri="{BB962C8B-B14F-4D97-AF65-F5344CB8AC3E}">
        <p14:creationId xmlns:p14="http://schemas.microsoft.com/office/powerpoint/2010/main" val="402760728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6627" y="614963"/>
            <a:ext cx="8769291" cy="4506811"/>
          </a:xfrm>
          <a:prstGeom prst="rect">
            <a:avLst/>
          </a:prstGeom>
          <a:noFill/>
        </p:spPr>
        <p:txBody>
          <a:bodyPr wrap="square" rtlCol="0">
            <a:spAutoFit/>
          </a:bodyPr>
          <a:lstStyle/>
          <a:p>
            <a:pPr algn="ctr">
              <a:lnSpc>
                <a:spcPct val="140000"/>
              </a:lnSpc>
              <a:spcAft>
                <a:spcPts val="0"/>
              </a:spcAft>
            </a:pPr>
            <a:r>
              <a:rPr lang="zh-CN" altLang="zh-CN" sz="2600" kern="100" dirty="0">
                <a:latin typeface="Times New Roman"/>
                <a:ea typeface="华文细黑"/>
                <a:cs typeface="Times New Roman"/>
              </a:rPr>
              <a:t>巧用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一义多词</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法，高效记实词</a:t>
            </a:r>
            <a:endParaRPr lang="zh-CN" altLang="zh-CN" sz="1050" kern="100" dirty="0">
              <a:latin typeface="宋体"/>
              <a:cs typeface="Courier New"/>
            </a:endParaRPr>
          </a:p>
          <a:p>
            <a:pPr algn="just">
              <a:lnSpc>
                <a:spcPct val="140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表示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庄稼收成不好、荒年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的有：凶、俭、歉、饥。</a:t>
            </a:r>
            <a:endParaRPr lang="zh-CN" altLang="zh-CN" sz="1050" kern="100" dirty="0">
              <a:latin typeface="宋体"/>
              <a:cs typeface="Courier New"/>
            </a:endParaRPr>
          </a:p>
          <a:p>
            <a:pPr algn="just">
              <a:lnSpc>
                <a:spcPct val="140000"/>
              </a:lnSpc>
              <a:spcAft>
                <a:spcPts val="0"/>
              </a:spcAf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表示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责备</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的有：让、过、望、谴、非、尤、咎、责。</a:t>
            </a:r>
            <a:endParaRPr lang="zh-CN" altLang="zh-CN" sz="1050" kern="100" dirty="0">
              <a:latin typeface="宋体"/>
              <a:cs typeface="Courier New"/>
            </a:endParaRPr>
          </a:p>
          <a:p>
            <a:pPr algn="just">
              <a:lnSpc>
                <a:spcPct val="140000"/>
              </a:lnSpc>
              <a:spcAft>
                <a:spcPts val="0"/>
              </a:spcAft>
            </a:pP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表示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赞许</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的有：多、称、誉、许、道、与、嘉、褒。</a:t>
            </a:r>
            <a:endParaRPr lang="zh-CN" altLang="zh-CN" sz="1050" kern="100" dirty="0">
              <a:latin typeface="宋体"/>
              <a:cs typeface="Courier New"/>
            </a:endParaRPr>
          </a:p>
          <a:p>
            <a:pPr algn="just">
              <a:lnSpc>
                <a:spcPct val="140000"/>
              </a:lnSpc>
              <a:spcAft>
                <a:spcPts val="0"/>
              </a:spcAft>
            </a:pP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表示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私下、暗暗地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的有：阴、潜、间、私、窃、微、暗。</a:t>
            </a:r>
            <a:endParaRPr lang="zh-CN" altLang="zh-CN" sz="1050" kern="100" dirty="0">
              <a:latin typeface="宋体"/>
              <a:cs typeface="Courier New"/>
            </a:endParaRPr>
          </a:p>
          <a:p>
            <a:pPr>
              <a:lnSpc>
                <a:spcPct val="140000"/>
              </a:lnSpc>
            </a:pPr>
            <a:r>
              <a:rPr lang="en-US" altLang="zh-CN" sz="2600" dirty="0">
                <a:latin typeface="宋体"/>
                <a:ea typeface="华文细黑"/>
                <a:cs typeface="Times New Roman"/>
              </a:rPr>
              <a:t>⑤</a:t>
            </a:r>
            <a:r>
              <a:rPr lang="zh-CN" altLang="zh-CN" sz="2600" dirty="0">
                <a:latin typeface="Times New Roman"/>
                <a:ea typeface="华文细黑"/>
                <a:cs typeface="Times New Roman"/>
              </a:rPr>
              <a:t>表示</a:t>
            </a:r>
            <a:r>
              <a:rPr lang="en-US" altLang="zh-CN" sz="2600" dirty="0">
                <a:latin typeface="宋体"/>
                <a:ea typeface="华文细黑"/>
                <a:cs typeface="Times New Roman"/>
              </a:rPr>
              <a:t>“</a:t>
            </a:r>
            <a:r>
              <a:rPr lang="zh-CN" altLang="zh-CN" sz="2600" dirty="0">
                <a:latin typeface="Times New Roman"/>
                <a:ea typeface="华文细黑"/>
                <a:cs typeface="Times New Roman"/>
              </a:rPr>
              <a:t>掌管</a:t>
            </a:r>
            <a:r>
              <a:rPr lang="en-US" altLang="zh-CN" sz="2600" dirty="0">
                <a:latin typeface="宋体"/>
                <a:ea typeface="华文细黑"/>
                <a:cs typeface="Times New Roman"/>
              </a:rPr>
              <a:t>”</a:t>
            </a:r>
            <a:r>
              <a:rPr lang="zh-CN" altLang="zh-CN" sz="2600" dirty="0">
                <a:latin typeface="Times New Roman"/>
                <a:ea typeface="华文细黑"/>
                <a:cs typeface="Times New Roman"/>
              </a:rPr>
              <a:t>的有：典、当、知、守、掌、职、执、序、掌、司。</a:t>
            </a:r>
            <a:endParaRPr lang="zh-CN" altLang="zh-CN" sz="1050" kern="100" dirty="0">
              <a:latin typeface="宋体"/>
              <a:cs typeface="Courier New"/>
            </a:endParaRPr>
          </a:p>
        </p:txBody>
      </p:sp>
      <p:sp>
        <p:nvSpPr>
          <p:cNvPr id="3" name="TextBox 2"/>
          <p:cNvSpPr txBox="1"/>
          <p:nvPr/>
        </p:nvSpPr>
        <p:spPr>
          <a:xfrm>
            <a:off x="236280" y="-1488"/>
            <a:ext cx="2448272" cy="651204"/>
          </a:xfrm>
          <a:prstGeom prst="rect">
            <a:avLst/>
          </a:prstGeom>
          <a:noFill/>
        </p:spPr>
        <p:txBody>
          <a:bodyPr wrap="square" rtlCol="0">
            <a:spAutoFit/>
          </a:bodyPr>
          <a:lstStyle/>
          <a:p>
            <a:pPr marL="457200" indent="-457200">
              <a:lnSpc>
                <a:spcPts val="5000"/>
              </a:lnSpc>
              <a:spcAft>
                <a:spcPts val="0"/>
              </a:spcAft>
              <a:buFont typeface="Wingdings" pitchFamily="2" charset="2"/>
              <a:buChar char="Ø"/>
            </a:pPr>
            <a:r>
              <a:rPr lang="zh-CN" altLang="en-US" sz="2600" b="1" kern="100" dirty="0">
                <a:solidFill>
                  <a:srgbClr val="00B0F0"/>
                </a:solidFill>
                <a:latin typeface="微软雅黑" pitchFamily="34" charset="-122"/>
                <a:ea typeface="微软雅黑" pitchFamily="34" charset="-122"/>
                <a:cs typeface="Times New Roman"/>
              </a:rPr>
              <a:t>积累小贴</a:t>
            </a:r>
            <a:r>
              <a:rPr lang="zh-CN" altLang="en-US" sz="2600" b="1" kern="100" dirty="0" smtClean="0">
                <a:solidFill>
                  <a:srgbClr val="00B0F0"/>
                </a:solidFill>
                <a:latin typeface="微软雅黑" pitchFamily="34" charset="-122"/>
                <a:ea typeface="微软雅黑" pitchFamily="34" charset="-122"/>
                <a:cs typeface="Times New Roman"/>
              </a:rPr>
              <a:t>士</a:t>
            </a:r>
            <a:endParaRPr lang="en-US" altLang="zh-CN" sz="2600" b="1" kern="100" dirty="0" smtClean="0">
              <a:solidFill>
                <a:srgbClr val="00B0F0"/>
              </a:solidFill>
              <a:latin typeface="微软雅黑" pitchFamily="34" charset="-122"/>
              <a:ea typeface="微软雅黑" pitchFamily="34" charset="-122"/>
              <a:cs typeface="Times New Roman"/>
            </a:endParaRPr>
          </a:p>
        </p:txBody>
      </p:sp>
    </p:spTree>
    <p:extLst>
      <p:ext uri="{BB962C8B-B14F-4D97-AF65-F5344CB8AC3E}">
        <p14:creationId xmlns:p14="http://schemas.microsoft.com/office/powerpoint/2010/main" val="42353513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3972" y="1050057"/>
            <a:ext cx="8596501" cy="2417072"/>
          </a:xfrm>
          <a:prstGeom prst="rect">
            <a:avLst/>
          </a:prstGeom>
          <a:noFill/>
        </p:spPr>
        <p:txBody>
          <a:bodyPr wrap="square" rtlCol="0">
            <a:spAutoFit/>
          </a:bodyPr>
          <a:lstStyle/>
          <a:p>
            <a:pPr algn="just">
              <a:lnSpc>
                <a:spcPct val="150000"/>
              </a:lnSpc>
              <a:spcAft>
                <a:spcPts val="0"/>
              </a:spcAft>
            </a:pPr>
            <a:r>
              <a:rPr lang="en-US" altLang="zh-CN" sz="2600" kern="100" dirty="0">
                <a:latin typeface="宋体"/>
                <a:ea typeface="华文细黑"/>
                <a:cs typeface="Times New Roman"/>
              </a:rPr>
              <a:t>⑥</a:t>
            </a:r>
            <a:r>
              <a:rPr lang="zh-CN" altLang="zh-CN" sz="2600" kern="100" dirty="0">
                <a:latin typeface="Times New Roman"/>
                <a:ea typeface="华文细黑"/>
                <a:cs typeface="Times New Roman"/>
              </a:rPr>
              <a:t>表示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去、到、往</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的有：之、适、如、造、诣、徂、至、趋。</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⑦</a:t>
            </a:r>
            <a:r>
              <a:rPr lang="zh-CN" altLang="zh-CN" sz="2600" kern="100" dirty="0">
                <a:latin typeface="Times New Roman"/>
                <a:ea typeface="华文细黑"/>
                <a:cs typeface="Times New Roman"/>
              </a:rPr>
              <a:t>表示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轻视、看不起</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的有：小、易、轻、少、鄙。</a:t>
            </a:r>
            <a:endParaRPr lang="zh-CN" altLang="zh-CN" sz="1050" kern="100" dirty="0">
              <a:latin typeface="宋体"/>
              <a:cs typeface="Courier New"/>
            </a:endParaRPr>
          </a:p>
          <a:p>
            <a:pPr>
              <a:lnSpc>
                <a:spcPct val="150000"/>
              </a:lnSpc>
            </a:pPr>
            <a:r>
              <a:rPr lang="en-US" altLang="zh-CN" sz="2600" dirty="0">
                <a:latin typeface="宋体"/>
                <a:ea typeface="华文细黑"/>
                <a:cs typeface="Times New Roman"/>
              </a:rPr>
              <a:t>⑧</a:t>
            </a:r>
            <a:r>
              <a:rPr lang="zh-CN" altLang="zh-CN" sz="2600" dirty="0">
                <a:latin typeface="Times New Roman"/>
                <a:ea typeface="华文细黑"/>
                <a:cs typeface="Times New Roman"/>
              </a:rPr>
              <a:t>表示</a:t>
            </a:r>
            <a:r>
              <a:rPr lang="en-US" altLang="zh-CN" sz="2600" dirty="0">
                <a:latin typeface="宋体"/>
                <a:ea typeface="华文细黑"/>
                <a:cs typeface="Times New Roman"/>
              </a:rPr>
              <a:t>“</a:t>
            </a:r>
            <a:r>
              <a:rPr lang="zh-CN" altLang="zh-CN" sz="2600" dirty="0">
                <a:latin typeface="Times New Roman"/>
                <a:ea typeface="华文细黑"/>
                <a:cs typeface="Times New Roman"/>
              </a:rPr>
              <a:t>代理</a:t>
            </a:r>
            <a:r>
              <a:rPr lang="en-US" altLang="zh-CN" sz="2600" dirty="0">
                <a:latin typeface="宋体"/>
                <a:ea typeface="华文细黑"/>
                <a:cs typeface="Times New Roman"/>
              </a:rPr>
              <a:t>”</a:t>
            </a:r>
            <a:r>
              <a:rPr lang="zh-CN" altLang="zh-CN" sz="2600" dirty="0">
                <a:latin typeface="Times New Roman"/>
                <a:ea typeface="华文细黑"/>
                <a:cs typeface="Times New Roman"/>
              </a:rPr>
              <a:t>的有：假、行、权、摄、署。</a:t>
            </a:r>
            <a:r>
              <a:rPr lang="en-US" altLang="zh-CN" sz="2600" dirty="0">
                <a:latin typeface="Times New Roman"/>
                <a:ea typeface="华文细黑"/>
              </a:rPr>
              <a:t> </a:t>
            </a:r>
            <a:endParaRPr lang="zh-CN" altLang="zh-CN" sz="1050" kern="100" dirty="0">
              <a:solidFill>
                <a:prstClr val="black"/>
              </a:solidFill>
              <a:latin typeface="宋体"/>
              <a:cs typeface="Courier New"/>
            </a:endParaRPr>
          </a:p>
        </p:txBody>
      </p:sp>
      <p:grpSp>
        <p:nvGrpSpPr>
          <p:cNvPr id="3" name="组合 2"/>
          <p:cNvGrpSpPr/>
          <p:nvPr/>
        </p:nvGrpSpPr>
        <p:grpSpPr>
          <a:xfrm rot="5400000">
            <a:off x="8390749" y="4371807"/>
            <a:ext cx="549128" cy="549414"/>
            <a:chOff x="11226607" y="6533712"/>
            <a:chExt cx="360000" cy="360000"/>
          </a:xfrm>
        </p:grpSpPr>
        <p:sp>
          <p:nvSpPr>
            <p:cNvPr id="5" name="椭圆 4">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燕尾形 5">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133824222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0"/>
          <p:cNvSpPr txBox="1">
            <a:spLocks noChangeArrowheads="1"/>
          </p:cNvSpPr>
          <p:nvPr/>
        </p:nvSpPr>
        <p:spPr bwMode="auto">
          <a:xfrm>
            <a:off x="1141754" y="104314"/>
            <a:ext cx="7462694" cy="523220"/>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eaLnBrk="0" hangingPunct="0">
              <a:defRPr sz="2400" b="1">
                <a:solidFill>
                  <a:schemeClr val="tx1"/>
                </a:solidFill>
                <a:latin typeface="Arial" charset="0"/>
                <a:ea typeface="宋体" pitchFamily="2" charset="-122"/>
              </a:defRPr>
            </a:lvl1pPr>
            <a:lvl2pPr marL="742950" indent="-285750" algn="l" eaLnBrk="0" hangingPunct="0">
              <a:defRPr sz="2400" b="1">
                <a:solidFill>
                  <a:schemeClr val="tx1"/>
                </a:solidFill>
                <a:latin typeface="Arial" charset="0"/>
                <a:ea typeface="宋体" pitchFamily="2" charset="-122"/>
              </a:defRPr>
            </a:lvl2pPr>
            <a:lvl3pPr marL="1143000" indent="-228600" algn="l" eaLnBrk="0" hangingPunct="0">
              <a:defRPr sz="2400" b="1">
                <a:solidFill>
                  <a:schemeClr val="tx1"/>
                </a:solidFill>
                <a:latin typeface="Arial" charset="0"/>
                <a:ea typeface="宋体" pitchFamily="2" charset="-122"/>
              </a:defRPr>
            </a:lvl3pPr>
            <a:lvl4pPr marL="1600200" indent="-228600" algn="l" eaLnBrk="0" hangingPunct="0">
              <a:defRPr sz="2400" b="1">
                <a:solidFill>
                  <a:schemeClr val="tx1"/>
                </a:solidFill>
                <a:latin typeface="Arial" charset="0"/>
                <a:ea typeface="宋体" pitchFamily="2" charset="-122"/>
              </a:defRPr>
            </a:lvl4pPr>
            <a:lvl5pPr marL="2057400" indent="-228600" algn="l"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pPr eaLnBrk="1" hangingPunct="1"/>
            <a:r>
              <a:rPr lang="en-US" altLang="zh-CN" sz="2800" dirty="0" smtClean="0">
                <a:solidFill>
                  <a:srgbClr val="FFFF00"/>
                </a:solidFill>
                <a:latin typeface="黑体" pitchFamily="2" charset="-122"/>
                <a:ea typeface="黑体" pitchFamily="2" charset="-122"/>
              </a:rPr>
              <a:t>Ⅱ</a:t>
            </a:r>
            <a:r>
              <a:rPr lang="zh-CN" altLang="en-US" sz="2800" dirty="0">
                <a:solidFill>
                  <a:srgbClr val="FFFF00"/>
                </a:solidFill>
                <a:latin typeface="黑体" pitchFamily="2" charset="-122"/>
                <a:ea typeface="黑体" pitchFamily="2" charset="-122"/>
              </a:rPr>
              <a:t> </a:t>
            </a:r>
            <a:r>
              <a:rPr lang="zh-CN" altLang="en-US" sz="2800" dirty="0" smtClean="0">
                <a:solidFill>
                  <a:srgbClr val="FFFF00"/>
                </a:solidFill>
                <a:latin typeface="黑体" pitchFamily="2" charset="-122"/>
                <a:ea typeface="黑体" pitchFamily="2" charset="-122"/>
              </a:rPr>
              <a:t>怎样依据语境推断实词的含义</a:t>
            </a:r>
            <a:endParaRPr lang="zh-CN" altLang="en-US" sz="2800" dirty="0">
              <a:solidFill>
                <a:srgbClr val="FFFF00"/>
              </a:solidFill>
              <a:latin typeface="黑体" pitchFamily="2" charset="-122"/>
              <a:ea typeface="黑体" pitchFamily="2" charset="-122"/>
            </a:endParaRPr>
          </a:p>
        </p:txBody>
      </p:sp>
      <p:sp>
        <p:nvSpPr>
          <p:cNvPr id="5" name="TextBox 4"/>
          <p:cNvSpPr txBox="1"/>
          <p:nvPr/>
        </p:nvSpPr>
        <p:spPr>
          <a:xfrm>
            <a:off x="248114" y="1175023"/>
            <a:ext cx="8682466" cy="3016403"/>
          </a:xfrm>
          <a:prstGeom prst="rect">
            <a:avLst/>
          </a:prstGeom>
          <a:noFill/>
        </p:spPr>
        <p:txBody>
          <a:bodyPr wrap="square" rtlCol="0">
            <a:spAutoFit/>
          </a:bodyPr>
          <a:lstStyle/>
          <a:p>
            <a:pPr algn="just">
              <a:lnSpc>
                <a:spcPct val="150000"/>
              </a:lnSpc>
              <a:spcAft>
                <a:spcPts val="0"/>
              </a:spcAft>
            </a:pPr>
            <a:r>
              <a:rPr lang="zh-CN" altLang="zh-CN" sz="2600" kern="100" dirty="0">
                <a:latin typeface="Times New Roman"/>
                <a:ea typeface="华文细黑"/>
                <a:cs typeface="Times New Roman"/>
              </a:rPr>
              <a:t>高考不仅考查</a:t>
            </a:r>
            <a:r>
              <a:rPr lang="en-US" altLang="zh-CN" sz="2600" kern="100" dirty="0">
                <a:latin typeface="Times New Roman"/>
                <a:ea typeface="华文细黑"/>
                <a:cs typeface="Courier New"/>
              </a:rPr>
              <a:t>120</a:t>
            </a:r>
            <a:r>
              <a:rPr lang="zh-CN" altLang="zh-CN" sz="2600" kern="100" dirty="0">
                <a:latin typeface="Times New Roman"/>
                <a:ea typeface="华文细黑"/>
                <a:cs typeface="Times New Roman"/>
              </a:rPr>
              <a:t>个常见实词，还考查许多陌生、疑难的实词的含义，以及常见实词的不常用含义。为此，既要靠平时的积累，又要靠临场推断，且两者要紧密结合。推断有方法技巧，掌握主要推断方法，并注意多种方法的综合运用，是应对高考文言实词考查的重要策略</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39993227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0844" y="916023"/>
            <a:ext cx="8511387" cy="3016403"/>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对称推断法</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文言文中，排比句、对偶句、并列词句对举的语言现象很多。在对举句中，位置对称的词语一般词性相同，词义相近、相反或相对，因此，通过对已知词语的词义、词性进行分析，就可以推知未知词语的词义、词性</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7547207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512" y="280025"/>
            <a:ext cx="8769291" cy="4580741"/>
          </a:xfrm>
          <a:prstGeom prst="rect">
            <a:avLst/>
          </a:prstGeom>
          <a:noFill/>
        </p:spPr>
        <p:txBody>
          <a:bodyPr wrap="square" rtlCol="0">
            <a:spAutoFit/>
          </a:bodyPr>
          <a:lstStyle/>
          <a:p>
            <a:pPr algn="just">
              <a:lnSpc>
                <a:spcPts val="5000"/>
              </a:lnSpc>
              <a:spcAft>
                <a:spcPts val="0"/>
              </a:spcAft>
            </a:pPr>
            <a:r>
              <a:rPr lang="zh-CN" altLang="zh-CN" sz="2600" kern="100" dirty="0">
                <a:solidFill>
                  <a:srgbClr val="E36C0A"/>
                </a:solidFill>
                <a:latin typeface="Times New Roman"/>
                <a:ea typeface="华文细黑"/>
                <a:cs typeface="Times New Roman"/>
              </a:rPr>
              <a:t>即时巩固</a:t>
            </a:r>
            <a:r>
              <a:rPr lang="en-US" altLang="zh-CN" sz="2600" kern="100" dirty="0">
                <a:solidFill>
                  <a:srgbClr val="E36C0A"/>
                </a:solidFill>
                <a:latin typeface="Times New Roman"/>
                <a:ea typeface="华文细黑"/>
                <a:cs typeface="Courier New"/>
              </a:rPr>
              <a:t>1</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充分利用句中加</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的字来推断加点字的意思。</a:t>
            </a:r>
            <a:endParaRPr lang="zh-CN" altLang="zh-CN" sz="2600" kern="100" dirty="0">
              <a:latin typeface="宋体"/>
              <a:cs typeface="Courier New"/>
            </a:endParaRPr>
          </a:p>
          <a:p>
            <a:pPr algn="just">
              <a:lnSpc>
                <a:spcPts val="5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殚其地之出</a:t>
            </a:r>
            <a:r>
              <a:rPr lang="zh-CN" altLang="zh-CN" sz="2600" kern="100" dirty="0" smtClean="0">
                <a:latin typeface="Times New Roman"/>
                <a:ea typeface="华文细黑"/>
                <a:cs typeface="Times New Roman"/>
              </a:rPr>
              <a:t>，</a:t>
            </a:r>
            <a:r>
              <a:rPr lang="zh-CN" altLang="en-US" sz="2600" kern="100" dirty="0" smtClean="0">
                <a:latin typeface="Times New Roman"/>
                <a:ea typeface="华文细黑"/>
                <a:cs typeface="Times New Roman"/>
              </a:rPr>
              <a:t>竭</a:t>
            </a:r>
            <a:r>
              <a:rPr lang="zh-CN" altLang="zh-CN" sz="2600" kern="100" dirty="0" smtClean="0">
                <a:latin typeface="Times New Roman"/>
                <a:ea typeface="华文细黑"/>
                <a:cs typeface="Times New Roman"/>
              </a:rPr>
              <a:t>其</a:t>
            </a:r>
            <a:r>
              <a:rPr lang="zh-CN" altLang="zh-CN" sz="2600" kern="100" dirty="0">
                <a:latin typeface="Times New Roman"/>
                <a:ea typeface="华文细黑"/>
                <a:cs typeface="Times New Roman"/>
              </a:rPr>
              <a:t>庐之入</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endParaRPr lang="zh-CN" altLang="zh-CN" sz="2600" u="sng" kern="100" dirty="0">
              <a:latin typeface="宋体"/>
              <a:cs typeface="Courier New"/>
            </a:endParaRPr>
          </a:p>
          <a:p>
            <a:pPr algn="just">
              <a:lnSpc>
                <a:spcPts val="5000"/>
              </a:lnSpc>
              <a:spcAft>
                <a:spcPts val="0"/>
              </a:spcAft>
            </a:pPr>
            <a:r>
              <a:rPr lang="en-US" altLang="zh-CN" sz="2600" kern="100" dirty="0" smtClean="0">
                <a:latin typeface="宋体"/>
                <a:ea typeface="华文细黑"/>
                <a:cs typeface="Times New Roman"/>
              </a:rPr>
              <a:t>②</a:t>
            </a:r>
            <a:r>
              <a:rPr lang="zh-CN" altLang="en-US" sz="2600" kern="100" dirty="0" smtClean="0">
                <a:latin typeface="宋体"/>
                <a:ea typeface="华文细黑"/>
                <a:cs typeface="Times New Roman"/>
              </a:rPr>
              <a:t>戴</a:t>
            </a:r>
            <a:r>
              <a:rPr lang="zh-CN" altLang="zh-CN" sz="2600" kern="100" dirty="0" smtClean="0">
                <a:latin typeface="Times New Roman"/>
                <a:ea typeface="华文细黑"/>
                <a:cs typeface="Times New Roman"/>
              </a:rPr>
              <a:t>朱</a:t>
            </a:r>
            <a:r>
              <a:rPr lang="zh-CN" altLang="zh-CN" sz="2600" kern="100" dirty="0">
                <a:latin typeface="Times New Roman"/>
                <a:ea typeface="华文细黑"/>
                <a:cs typeface="Times New Roman"/>
              </a:rPr>
              <a:t>缨宝饰之帽，腰白玉之环</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endParaRPr lang="zh-CN" altLang="zh-CN" sz="2600" u="sng" kern="100" dirty="0">
              <a:latin typeface="宋体"/>
              <a:cs typeface="Courier New"/>
            </a:endParaRPr>
          </a:p>
          <a:p>
            <a:pPr algn="just">
              <a:lnSpc>
                <a:spcPts val="5000"/>
              </a:lnSpc>
              <a:spcAft>
                <a:spcPts val="0"/>
              </a:spcAft>
            </a:pP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则</a:t>
            </a:r>
            <a:r>
              <a:rPr lang="zh-CN" altLang="zh-CN" sz="2600" kern="100" dirty="0" smtClean="0">
                <a:latin typeface="Times New Roman"/>
                <a:ea typeface="华文细黑"/>
                <a:cs typeface="Times New Roman"/>
              </a:rPr>
              <a:t>思</a:t>
            </a:r>
            <a:r>
              <a:rPr lang="zh-CN" altLang="en-US" sz="2600" kern="100" dirty="0" smtClean="0">
                <a:latin typeface="Times New Roman"/>
                <a:ea typeface="华文细黑"/>
                <a:cs typeface="Times New Roman"/>
              </a:rPr>
              <a:t>慎</a:t>
            </a:r>
            <a:r>
              <a:rPr lang="zh-CN" altLang="zh-CN" sz="2600" kern="100" dirty="0" smtClean="0">
                <a:latin typeface="Times New Roman"/>
                <a:ea typeface="华文细黑"/>
                <a:cs typeface="Times New Roman"/>
              </a:rPr>
              <a:t>始而</a:t>
            </a:r>
            <a:r>
              <a:rPr lang="zh-CN" altLang="zh-CN" sz="2600" kern="100" dirty="0">
                <a:latin typeface="Times New Roman"/>
                <a:ea typeface="华文细黑"/>
                <a:cs typeface="Times New Roman"/>
              </a:rPr>
              <a:t>敬终</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endParaRPr lang="zh-CN" altLang="zh-CN" sz="2600" u="sng" kern="100" dirty="0">
              <a:latin typeface="宋体"/>
              <a:cs typeface="Courier New"/>
            </a:endParaRPr>
          </a:p>
          <a:p>
            <a:pPr algn="just">
              <a:lnSpc>
                <a:spcPts val="5000"/>
              </a:lnSpc>
              <a:spcAft>
                <a:spcPts val="0"/>
              </a:spcAft>
            </a:pP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忠</a:t>
            </a:r>
            <a:r>
              <a:rPr lang="zh-CN" altLang="zh-CN" sz="2600" kern="100" dirty="0" smtClean="0">
                <a:latin typeface="Times New Roman"/>
                <a:ea typeface="华文细黑"/>
                <a:cs typeface="Times New Roman"/>
              </a:rPr>
              <a:t>不必</a:t>
            </a:r>
            <a:r>
              <a:rPr lang="zh-CN" altLang="en-US" sz="2600" kern="100" dirty="0" smtClean="0">
                <a:latin typeface="Times New Roman"/>
                <a:ea typeface="华文细黑"/>
                <a:cs typeface="Times New Roman"/>
              </a:rPr>
              <a:t>用</a:t>
            </a:r>
            <a:r>
              <a:rPr lang="zh-CN" altLang="zh-CN" sz="2600" kern="100" dirty="0" smtClean="0">
                <a:latin typeface="Times New Roman"/>
                <a:ea typeface="华文细黑"/>
                <a:cs typeface="Times New Roman"/>
              </a:rPr>
              <a:t>兮</a:t>
            </a:r>
            <a:r>
              <a:rPr lang="zh-CN" altLang="zh-CN" sz="2600" kern="100" dirty="0">
                <a:latin typeface="Times New Roman"/>
                <a:ea typeface="华文细黑"/>
                <a:cs typeface="Times New Roman"/>
              </a:rPr>
              <a:t>，贤不必以</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endParaRPr lang="zh-CN" altLang="zh-CN" sz="2600" u="sng" kern="100" dirty="0">
              <a:latin typeface="宋体"/>
              <a:cs typeface="Courier New"/>
            </a:endParaRPr>
          </a:p>
          <a:p>
            <a:pPr algn="just">
              <a:lnSpc>
                <a:spcPts val="5000"/>
              </a:lnSpc>
              <a:spcAft>
                <a:spcPts val="0"/>
              </a:spcAft>
            </a:pPr>
            <a:r>
              <a:rPr lang="en-US" altLang="zh-CN" sz="2600" kern="100" dirty="0">
                <a:latin typeface="宋体"/>
                <a:ea typeface="华文细黑"/>
                <a:cs typeface="Times New Roman"/>
              </a:rPr>
              <a:t>⑤</a:t>
            </a:r>
            <a:r>
              <a:rPr lang="zh-CN" altLang="zh-CN" sz="2600" kern="100" dirty="0" smtClean="0">
                <a:latin typeface="Times New Roman"/>
                <a:ea typeface="华文细黑"/>
                <a:cs typeface="Times New Roman"/>
              </a:rPr>
              <a:t>人</a:t>
            </a:r>
            <a:r>
              <a:rPr lang="zh-CN" altLang="en-US" sz="2600" kern="100" dirty="0" smtClean="0">
                <a:latin typeface="Times New Roman"/>
                <a:ea typeface="华文细黑"/>
                <a:cs typeface="Times New Roman"/>
              </a:rPr>
              <a:t>众</a:t>
            </a:r>
            <a:r>
              <a:rPr lang="zh-CN" altLang="zh-CN" sz="2600" kern="100" dirty="0" smtClean="0">
                <a:latin typeface="Times New Roman"/>
                <a:ea typeface="华文细黑"/>
                <a:cs typeface="Times New Roman"/>
              </a:rPr>
              <a:t>车</a:t>
            </a:r>
            <a:r>
              <a:rPr lang="zh-CN" altLang="zh-CN" sz="2600" kern="100" dirty="0">
                <a:latin typeface="Times New Roman"/>
                <a:ea typeface="华文细黑"/>
                <a:cs typeface="Times New Roman"/>
              </a:rPr>
              <a:t>舆，万物殷富</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endParaRPr lang="zh-CN" altLang="zh-CN" sz="2600" u="sng" kern="100" dirty="0">
              <a:effectLst/>
              <a:latin typeface="宋体"/>
              <a:cs typeface="Courier New"/>
            </a:endParaRPr>
          </a:p>
        </p:txBody>
      </p:sp>
      <p:sp>
        <p:nvSpPr>
          <p:cNvPr id="4" name="矩形 3"/>
          <p:cNvSpPr/>
          <p:nvPr/>
        </p:nvSpPr>
        <p:spPr>
          <a:xfrm>
            <a:off x="2525296" y="1980446"/>
            <a:ext cx="407484" cy="359073"/>
          </a:xfrm>
          <a:prstGeom prst="rect">
            <a:avLst/>
          </a:prstGeom>
        </p:spPr>
        <p:txBody>
          <a:bodyPr wrap="none">
            <a:spAutoFit/>
          </a:bodyPr>
          <a:lstStyle/>
          <a:p>
            <a:r>
              <a:rPr lang="en-US" altLang="zh-CN" sz="2600" kern="100" baseline="-25000">
                <a:solidFill>
                  <a:prstClr val="black"/>
                </a:solidFill>
                <a:latin typeface="宋体"/>
                <a:ea typeface="华文细黑"/>
                <a:cs typeface="Times New Roman"/>
              </a:rPr>
              <a:t>△</a:t>
            </a:r>
            <a:endParaRPr lang="zh-CN" altLang="en-US" baseline="-25000" dirty="0"/>
          </a:p>
        </p:txBody>
      </p:sp>
      <p:sp>
        <p:nvSpPr>
          <p:cNvPr id="5" name="矩形 4"/>
          <p:cNvSpPr/>
          <p:nvPr/>
        </p:nvSpPr>
        <p:spPr>
          <a:xfrm>
            <a:off x="547172" y="2637105"/>
            <a:ext cx="407484" cy="359073"/>
          </a:xfrm>
          <a:prstGeom prst="rect">
            <a:avLst/>
          </a:prstGeom>
        </p:spPr>
        <p:txBody>
          <a:bodyPr wrap="none">
            <a:spAutoFit/>
          </a:bodyPr>
          <a:lstStyle/>
          <a:p>
            <a:r>
              <a:rPr lang="en-US" altLang="zh-CN" sz="2600" kern="100" baseline="-25000">
                <a:solidFill>
                  <a:prstClr val="black"/>
                </a:solidFill>
                <a:latin typeface="宋体"/>
                <a:ea typeface="华文细黑"/>
                <a:cs typeface="Times New Roman"/>
              </a:rPr>
              <a:t>△</a:t>
            </a:r>
            <a:endParaRPr lang="zh-CN" altLang="en-US" baseline="-25000" dirty="0"/>
          </a:p>
        </p:txBody>
      </p:sp>
      <p:sp>
        <p:nvSpPr>
          <p:cNvPr id="6" name="矩形 5"/>
          <p:cNvSpPr/>
          <p:nvPr/>
        </p:nvSpPr>
        <p:spPr>
          <a:xfrm>
            <a:off x="1201140" y="3263284"/>
            <a:ext cx="407484" cy="359073"/>
          </a:xfrm>
          <a:prstGeom prst="rect">
            <a:avLst/>
          </a:prstGeom>
        </p:spPr>
        <p:txBody>
          <a:bodyPr wrap="none">
            <a:spAutoFit/>
          </a:bodyPr>
          <a:lstStyle/>
          <a:p>
            <a:r>
              <a:rPr lang="en-US" altLang="zh-CN" sz="2600" kern="100" baseline="-25000">
                <a:solidFill>
                  <a:prstClr val="black"/>
                </a:solidFill>
                <a:latin typeface="宋体"/>
                <a:ea typeface="华文细黑"/>
                <a:cs typeface="Times New Roman"/>
              </a:rPr>
              <a:t>△</a:t>
            </a:r>
            <a:endParaRPr lang="zh-CN" altLang="en-US" baseline="-25000" dirty="0"/>
          </a:p>
        </p:txBody>
      </p:sp>
      <p:sp>
        <p:nvSpPr>
          <p:cNvPr id="7" name="矩形 6"/>
          <p:cNvSpPr/>
          <p:nvPr/>
        </p:nvSpPr>
        <p:spPr>
          <a:xfrm>
            <a:off x="1541748" y="3897083"/>
            <a:ext cx="407484" cy="359073"/>
          </a:xfrm>
          <a:prstGeom prst="rect">
            <a:avLst/>
          </a:prstGeom>
        </p:spPr>
        <p:txBody>
          <a:bodyPr wrap="none">
            <a:spAutoFit/>
          </a:bodyPr>
          <a:lstStyle/>
          <a:p>
            <a:r>
              <a:rPr lang="en-US" altLang="zh-CN" sz="2600" kern="100" baseline="-25000">
                <a:solidFill>
                  <a:prstClr val="black"/>
                </a:solidFill>
                <a:latin typeface="宋体"/>
                <a:ea typeface="华文细黑"/>
                <a:cs typeface="Times New Roman"/>
              </a:rPr>
              <a:t>△</a:t>
            </a:r>
            <a:endParaRPr lang="zh-CN" altLang="en-US" baseline="-25000" dirty="0"/>
          </a:p>
        </p:txBody>
      </p:sp>
      <p:sp>
        <p:nvSpPr>
          <p:cNvPr id="8" name="矩形 7"/>
          <p:cNvSpPr/>
          <p:nvPr/>
        </p:nvSpPr>
        <p:spPr>
          <a:xfrm>
            <a:off x="865684" y="4538502"/>
            <a:ext cx="407484" cy="359073"/>
          </a:xfrm>
          <a:prstGeom prst="rect">
            <a:avLst/>
          </a:prstGeom>
        </p:spPr>
        <p:txBody>
          <a:bodyPr wrap="none">
            <a:spAutoFit/>
          </a:bodyPr>
          <a:lstStyle/>
          <a:p>
            <a:r>
              <a:rPr lang="en-US" altLang="zh-CN" sz="2600" kern="100" baseline="-25000">
                <a:solidFill>
                  <a:prstClr val="black"/>
                </a:solidFill>
                <a:latin typeface="宋体"/>
                <a:ea typeface="华文细黑"/>
                <a:cs typeface="Times New Roman"/>
              </a:rPr>
              <a:t>△</a:t>
            </a:r>
            <a:endParaRPr lang="zh-CN" altLang="en-US" baseline="-25000" dirty="0"/>
          </a:p>
        </p:txBody>
      </p:sp>
      <p:sp>
        <p:nvSpPr>
          <p:cNvPr id="10" name="矩形 9"/>
          <p:cNvSpPr/>
          <p:nvPr/>
        </p:nvSpPr>
        <p:spPr>
          <a:xfrm>
            <a:off x="3260616" y="2458214"/>
            <a:ext cx="268022" cy="492443"/>
          </a:xfrm>
          <a:prstGeom prst="rect">
            <a:avLst/>
          </a:prstGeom>
        </p:spPr>
        <p:txBody>
          <a:bodyPr wrap="none">
            <a:spAutoFit/>
          </a:bodyPr>
          <a:lstStyle/>
          <a:p>
            <a:r>
              <a:rPr lang="en-US" altLang="zh-CN" sz="2600" kern="100" dirty="0">
                <a:solidFill>
                  <a:prstClr val="black"/>
                </a:solidFill>
                <a:latin typeface="Times New Roman"/>
                <a:ea typeface="微软雅黑"/>
                <a:cs typeface="Courier New"/>
              </a:rPr>
              <a:t>.</a:t>
            </a:r>
            <a:endParaRPr lang="zh-CN" altLang="en-US" dirty="0"/>
          </a:p>
        </p:txBody>
      </p:sp>
      <p:sp>
        <p:nvSpPr>
          <p:cNvPr id="11" name="矩形 10"/>
          <p:cNvSpPr/>
          <p:nvPr/>
        </p:nvSpPr>
        <p:spPr>
          <a:xfrm>
            <a:off x="603940" y="1828810"/>
            <a:ext cx="268022" cy="492443"/>
          </a:xfrm>
          <a:prstGeom prst="rect">
            <a:avLst/>
          </a:prstGeom>
        </p:spPr>
        <p:txBody>
          <a:bodyPr wrap="none">
            <a:spAutoFit/>
          </a:bodyPr>
          <a:lstStyle/>
          <a:p>
            <a:r>
              <a:rPr lang="en-US" altLang="zh-CN" sz="2600" kern="100" dirty="0">
                <a:solidFill>
                  <a:prstClr val="black"/>
                </a:solidFill>
                <a:latin typeface="Times New Roman"/>
                <a:ea typeface="微软雅黑"/>
                <a:cs typeface="Courier New"/>
              </a:rPr>
              <a:t>.</a:t>
            </a:r>
            <a:endParaRPr lang="zh-CN" altLang="en-US" dirty="0"/>
          </a:p>
        </p:txBody>
      </p:sp>
      <p:sp>
        <p:nvSpPr>
          <p:cNvPr id="12" name="矩形 11"/>
          <p:cNvSpPr/>
          <p:nvPr/>
        </p:nvSpPr>
        <p:spPr>
          <a:xfrm>
            <a:off x="2264894" y="3129914"/>
            <a:ext cx="268022" cy="492443"/>
          </a:xfrm>
          <a:prstGeom prst="rect">
            <a:avLst/>
          </a:prstGeom>
        </p:spPr>
        <p:txBody>
          <a:bodyPr wrap="none">
            <a:spAutoFit/>
          </a:bodyPr>
          <a:lstStyle/>
          <a:p>
            <a:r>
              <a:rPr lang="en-US" altLang="zh-CN" sz="2600" kern="100" dirty="0">
                <a:solidFill>
                  <a:prstClr val="black"/>
                </a:solidFill>
                <a:latin typeface="Times New Roman"/>
                <a:ea typeface="微软雅黑"/>
                <a:cs typeface="Courier New"/>
              </a:rPr>
              <a:t>.</a:t>
            </a:r>
            <a:endParaRPr lang="zh-CN" altLang="en-US" dirty="0"/>
          </a:p>
        </p:txBody>
      </p:sp>
      <p:sp>
        <p:nvSpPr>
          <p:cNvPr id="13" name="矩形 12"/>
          <p:cNvSpPr/>
          <p:nvPr/>
        </p:nvSpPr>
        <p:spPr>
          <a:xfrm>
            <a:off x="3228535" y="3731498"/>
            <a:ext cx="268022" cy="492443"/>
          </a:xfrm>
          <a:prstGeom prst="rect">
            <a:avLst/>
          </a:prstGeom>
        </p:spPr>
        <p:txBody>
          <a:bodyPr wrap="none">
            <a:spAutoFit/>
          </a:bodyPr>
          <a:lstStyle/>
          <a:p>
            <a:r>
              <a:rPr lang="en-US" altLang="zh-CN" sz="2600" kern="100" dirty="0">
                <a:solidFill>
                  <a:prstClr val="black"/>
                </a:solidFill>
                <a:latin typeface="Times New Roman"/>
                <a:ea typeface="微软雅黑"/>
                <a:cs typeface="Courier New"/>
              </a:rPr>
              <a:t>.</a:t>
            </a:r>
            <a:endParaRPr lang="zh-CN" altLang="en-US" dirty="0"/>
          </a:p>
        </p:txBody>
      </p:sp>
      <p:sp>
        <p:nvSpPr>
          <p:cNvPr id="14" name="矩形 13"/>
          <p:cNvSpPr/>
          <p:nvPr/>
        </p:nvSpPr>
        <p:spPr>
          <a:xfrm>
            <a:off x="2879058" y="4402430"/>
            <a:ext cx="268022" cy="492443"/>
          </a:xfrm>
          <a:prstGeom prst="rect">
            <a:avLst/>
          </a:prstGeom>
        </p:spPr>
        <p:txBody>
          <a:bodyPr wrap="none">
            <a:spAutoFit/>
          </a:bodyPr>
          <a:lstStyle/>
          <a:p>
            <a:r>
              <a:rPr lang="en-US" altLang="zh-CN" sz="2600" kern="100" dirty="0">
                <a:solidFill>
                  <a:prstClr val="black"/>
                </a:solidFill>
                <a:latin typeface="Times New Roman"/>
                <a:ea typeface="微软雅黑"/>
                <a:cs typeface="Courier New"/>
              </a:rPr>
              <a:t>.</a:t>
            </a:r>
            <a:endParaRPr lang="zh-CN" altLang="en-US" dirty="0"/>
          </a:p>
        </p:txBody>
      </p:sp>
      <p:sp>
        <p:nvSpPr>
          <p:cNvPr id="15" name="矩形 14"/>
          <p:cNvSpPr/>
          <p:nvPr/>
        </p:nvSpPr>
        <p:spPr>
          <a:xfrm>
            <a:off x="4656589" y="1652478"/>
            <a:ext cx="851515" cy="492443"/>
          </a:xfrm>
          <a:prstGeom prst="rect">
            <a:avLst/>
          </a:prstGeom>
        </p:spPr>
        <p:txBody>
          <a:bodyPr wrap="none">
            <a:spAutoFit/>
          </a:bodyPr>
          <a:lstStyle/>
          <a:p>
            <a:r>
              <a:rPr lang="zh-CN" altLang="zh-CN" sz="2600" kern="100" dirty="0">
                <a:solidFill>
                  <a:srgbClr val="E36C0A"/>
                </a:solidFill>
                <a:latin typeface="Times New Roman"/>
                <a:ea typeface="华文细黑"/>
                <a:cs typeface="Times New Roman"/>
              </a:rPr>
              <a:t>竭尽</a:t>
            </a:r>
            <a:endParaRPr lang="zh-CN" altLang="en-US" sz="2600" kern="100" dirty="0">
              <a:solidFill>
                <a:srgbClr val="E36C0A"/>
              </a:solidFill>
              <a:latin typeface="Times New Roman"/>
              <a:ea typeface="华文细黑"/>
              <a:cs typeface="Times New Roman"/>
            </a:endParaRPr>
          </a:p>
        </p:txBody>
      </p:sp>
      <p:sp>
        <p:nvSpPr>
          <p:cNvPr id="16" name="矩形 15"/>
          <p:cNvSpPr/>
          <p:nvPr/>
        </p:nvSpPr>
        <p:spPr>
          <a:xfrm>
            <a:off x="5448677" y="2306578"/>
            <a:ext cx="851515" cy="492443"/>
          </a:xfrm>
          <a:prstGeom prst="rect">
            <a:avLst/>
          </a:prstGeom>
        </p:spPr>
        <p:txBody>
          <a:bodyPr wrap="none">
            <a:spAutoFit/>
          </a:bodyPr>
          <a:lstStyle/>
          <a:p>
            <a:r>
              <a:rPr lang="zh-CN" altLang="zh-CN" sz="2600" kern="100" dirty="0">
                <a:solidFill>
                  <a:srgbClr val="E36C0A"/>
                </a:solidFill>
                <a:latin typeface="Times New Roman"/>
                <a:ea typeface="华文细黑"/>
                <a:cs typeface="Times New Roman"/>
              </a:rPr>
              <a:t>佩戴</a:t>
            </a:r>
            <a:endParaRPr lang="zh-CN" altLang="en-US" sz="2600" kern="100" dirty="0">
              <a:solidFill>
                <a:srgbClr val="E36C0A"/>
              </a:solidFill>
              <a:latin typeface="Times New Roman"/>
              <a:ea typeface="华文细黑"/>
              <a:cs typeface="Times New Roman"/>
            </a:endParaRPr>
          </a:p>
        </p:txBody>
      </p:sp>
      <p:sp>
        <p:nvSpPr>
          <p:cNvPr id="17" name="矩形 16"/>
          <p:cNvSpPr/>
          <p:nvPr/>
        </p:nvSpPr>
        <p:spPr>
          <a:xfrm>
            <a:off x="3432453" y="2916196"/>
            <a:ext cx="851515" cy="492443"/>
          </a:xfrm>
          <a:prstGeom prst="rect">
            <a:avLst/>
          </a:prstGeom>
        </p:spPr>
        <p:txBody>
          <a:bodyPr wrap="none">
            <a:spAutoFit/>
          </a:bodyPr>
          <a:lstStyle/>
          <a:p>
            <a:r>
              <a:rPr lang="zh-CN" altLang="zh-CN" sz="2600" kern="100" dirty="0">
                <a:solidFill>
                  <a:srgbClr val="E36C0A"/>
                </a:solidFill>
                <a:latin typeface="Times New Roman"/>
                <a:ea typeface="华文细黑"/>
                <a:cs typeface="Times New Roman"/>
              </a:rPr>
              <a:t>慎重</a:t>
            </a:r>
            <a:endParaRPr lang="zh-CN" altLang="en-US" sz="2600" kern="100" dirty="0">
              <a:solidFill>
                <a:srgbClr val="E36C0A"/>
              </a:solidFill>
              <a:latin typeface="Times New Roman"/>
              <a:ea typeface="华文细黑"/>
              <a:cs typeface="Times New Roman"/>
            </a:endParaRPr>
          </a:p>
        </p:txBody>
      </p:sp>
      <p:sp>
        <p:nvSpPr>
          <p:cNvPr id="18" name="矩形 17"/>
          <p:cNvSpPr/>
          <p:nvPr/>
        </p:nvSpPr>
        <p:spPr>
          <a:xfrm>
            <a:off x="4499992" y="3570960"/>
            <a:ext cx="851515" cy="492443"/>
          </a:xfrm>
          <a:prstGeom prst="rect">
            <a:avLst/>
          </a:prstGeom>
        </p:spPr>
        <p:txBody>
          <a:bodyPr wrap="none">
            <a:spAutoFit/>
          </a:bodyPr>
          <a:lstStyle/>
          <a:p>
            <a:r>
              <a:rPr lang="zh-CN" altLang="zh-CN" sz="2600" kern="100" dirty="0">
                <a:solidFill>
                  <a:srgbClr val="E36C0A"/>
                </a:solidFill>
                <a:latin typeface="Times New Roman"/>
                <a:ea typeface="华文细黑"/>
                <a:cs typeface="Times New Roman"/>
              </a:rPr>
              <a:t>任用</a:t>
            </a:r>
            <a:endParaRPr lang="zh-CN" altLang="en-US" sz="2600" kern="100" dirty="0">
              <a:solidFill>
                <a:srgbClr val="E36C0A"/>
              </a:solidFill>
              <a:latin typeface="Times New Roman"/>
              <a:ea typeface="华文细黑"/>
              <a:cs typeface="Times New Roman"/>
            </a:endParaRPr>
          </a:p>
        </p:txBody>
      </p:sp>
      <p:sp>
        <p:nvSpPr>
          <p:cNvPr id="19" name="矩形 18"/>
          <p:cNvSpPr/>
          <p:nvPr/>
        </p:nvSpPr>
        <p:spPr>
          <a:xfrm>
            <a:off x="3928889" y="4190399"/>
            <a:ext cx="851515" cy="492443"/>
          </a:xfrm>
          <a:prstGeom prst="rect">
            <a:avLst/>
          </a:prstGeom>
        </p:spPr>
        <p:txBody>
          <a:bodyPr wrap="none">
            <a:spAutoFit/>
          </a:bodyPr>
          <a:lstStyle/>
          <a:p>
            <a:r>
              <a:rPr lang="zh-CN" altLang="zh-CN" sz="2600" kern="100" dirty="0">
                <a:solidFill>
                  <a:srgbClr val="E36C0A"/>
                </a:solidFill>
                <a:latin typeface="Times New Roman"/>
                <a:ea typeface="华文细黑"/>
                <a:cs typeface="Times New Roman"/>
              </a:rPr>
              <a:t>众多</a:t>
            </a:r>
            <a:endParaRPr lang="zh-CN" altLang="en-US" sz="2600" kern="100" dirty="0">
              <a:solidFill>
                <a:srgbClr val="E36C0A"/>
              </a:solidFill>
              <a:latin typeface="Times New Roman"/>
              <a:ea typeface="华文细黑"/>
              <a:cs typeface="Times New Roman"/>
            </a:endParaRPr>
          </a:p>
        </p:txBody>
      </p:sp>
    </p:spTree>
    <p:extLst>
      <p:ext uri="{BB962C8B-B14F-4D97-AF65-F5344CB8AC3E}">
        <p14:creationId xmlns:p14="http://schemas.microsoft.com/office/powerpoint/2010/main" val="677574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blinds(horizontal)">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linds(horizontal)">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blinds(horizontal)">
                                      <p:cBhvr>
                                        <p:cTn id="2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P spid="19"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5129" y="104428"/>
            <a:ext cx="8769291" cy="4893647"/>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翻译下面文段中画线的句子，体会一下对称法的运用。</a:t>
            </a:r>
            <a:endParaRPr lang="zh-CN" altLang="zh-CN" sz="2600" kern="100" dirty="0">
              <a:latin typeface="宋体"/>
              <a:cs typeface="Courier New"/>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孟子</a:t>
            </a:r>
            <a:r>
              <a:rPr lang="zh-CN" altLang="zh-CN" sz="2600" kern="100" dirty="0">
                <a:latin typeface="Times New Roman"/>
                <a:ea typeface="华文细黑"/>
                <a:cs typeface="Times New Roman"/>
              </a:rPr>
              <a:t>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以力假仁者霸，霸必有大国；</a:t>
            </a:r>
            <a:r>
              <a:rPr lang="zh-CN" altLang="zh-CN" sz="2600" u="heavy" kern="100" dirty="0">
                <a:latin typeface="Times New Roman"/>
                <a:ea typeface="华文细黑"/>
                <a:cs typeface="Times New Roman"/>
              </a:rPr>
              <a:t>以德行仁者王，王不待大。</a:t>
            </a:r>
            <a:r>
              <a:rPr lang="zh-CN" altLang="zh-CN" sz="2600" kern="100" dirty="0">
                <a:latin typeface="Times New Roman"/>
                <a:ea typeface="华文细黑"/>
                <a:cs typeface="Times New Roman"/>
              </a:rPr>
              <a:t>汤以七十里，文王以百里。以力服人者，非心服也，力不赡也；以德服人者，中心悦而诚服也，如七十子之服孔子也。《诗》云：</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自西向东，自南向北，无思不服。</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此之谓也。</a:t>
            </a:r>
            <a:r>
              <a:rPr lang="en-US" altLang="zh-CN" sz="2600" kern="100" dirty="0" smtClean="0">
                <a:latin typeface="宋体"/>
                <a:ea typeface="华文细黑"/>
                <a:cs typeface="Times New Roman"/>
              </a:rPr>
              <a:t>”                </a:t>
            </a:r>
            <a:r>
              <a:rPr lang="en-US" altLang="zh-CN" sz="2600" kern="100" dirty="0" smtClean="0">
                <a:latin typeface="Times New Roman"/>
                <a:ea typeface="华文细黑"/>
                <a:cs typeface="Courier New"/>
              </a:rPr>
              <a:t>(</a:t>
            </a:r>
            <a:r>
              <a:rPr lang="zh-CN" altLang="zh-CN" sz="2600" kern="100" dirty="0">
                <a:latin typeface="Times New Roman"/>
                <a:ea typeface="华文细黑"/>
                <a:cs typeface="Times New Roman"/>
              </a:rPr>
              <a:t>节选自《孟子</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公孙丑上》</a:t>
            </a:r>
            <a:r>
              <a:rPr lang="en-US" altLang="zh-CN" sz="2600" kern="100" dirty="0">
                <a:latin typeface="Times New Roman"/>
                <a:ea typeface="华文细黑"/>
                <a:cs typeface="Courier New"/>
              </a:rPr>
              <a:t>)</a:t>
            </a:r>
            <a:endParaRPr lang="zh-CN" altLang="zh-CN" sz="2600" kern="100" dirty="0">
              <a:latin typeface="宋体"/>
              <a:cs typeface="Courier New"/>
            </a:endParaRPr>
          </a:p>
          <a:p>
            <a:pPr algn="just">
              <a:lnSpc>
                <a:spcPct val="150000"/>
              </a:lnSpc>
              <a:spcAft>
                <a:spcPts val="0"/>
              </a:spcAft>
            </a:pPr>
            <a:r>
              <a:rPr lang="zh-CN" altLang="zh-CN" sz="2600" dirty="0">
                <a:latin typeface="Times New Roman"/>
                <a:ea typeface="华文细黑"/>
                <a:cs typeface="Times New Roman"/>
              </a:rPr>
              <a:t>译文：</a:t>
            </a:r>
            <a:r>
              <a:rPr lang="en-US" altLang="zh-CN" sz="2600" dirty="0" smtClean="0">
                <a:latin typeface="Times New Roman"/>
                <a:ea typeface="华文细黑"/>
              </a:rPr>
              <a:t>______________________________________________</a:t>
            </a:r>
          </a:p>
          <a:p>
            <a:pPr algn="just">
              <a:lnSpc>
                <a:spcPct val="150000"/>
              </a:lnSpc>
              <a:spcAft>
                <a:spcPts val="0"/>
              </a:spcAft>
            </a:pPr>
            <a:r>
              <a:rPr lang="en-US" altLang="zh-CN" sz="2600" kern="100" dirty="0" smtClean="0">
                <a:latin typeface="Times New Roman"/>
                <a:ea typeface="华文细黑"/>
                <a:cs typeface="Courier New"/>
              </a:rPr>
              <a:t>_____________</a:t>
            </a:r>
            <a:endParaRPr lang="zh-CN" altLang="zh-CN" sz="2600" kern="100" dirty="0">
              <a:latin typeface="宋体"/>
              <a:cs typeface="Courier New"/>
            </a:endParaRPr>
          </a:p>
        </p:txBody>
      </p:sp>
      <p:sp>
        <p:nvSpPr>
          <p:cNvPr id="9" name="矩形 8"/>
          <p:cNvSpPr/>
          <p:nvPr/>
        </p:nvSpPr>
        <p:spPr>
          <a:xfrm>
            <a:off x="129393" y="3633611"/>
            <a:ext cx="8628596" cy="1220591"/>
          </a:xfrm>
          <a:prstGeom prst="rect">
            <a:avLst/>
          </a:prstGeom>
        </p:spPr>
        <p:txBody>
          <a:bodyPr wrap="square">
            <a:spAutoFit/>
          </a:bodyPr>
          <a:lstStyle/>
          <a:p>
            <a:pPr lvl="0" algn="just">
              <a:lnSpc>
                <a:spcPct val="150000"/>
              </a:lnSpc>
            </a:pPr>
            <a:r>
              <a:rPr lang="en-US" altLang="zh-CN" sz="2600" dirty="0" smtClean="0">
                <a:solidFill>
                  <a:srgbClr val="E46C0A"/>
                </a:solidFill>
                <a:latin typeface="Times New Roman"/>
                <a:ea typeface="华文细黑"/>
                <a:cs typeface="Times New Roman"/>
              </a:rPr>
              <a:t>            </a:t>
            </a:r>
            <a:r>
              <a:rPr lang="zh-CN" altLang="zh-CN" sz="2600" dirty="0" smtClean="0">
                <a:solidFill>
                  <a:srgbClr val="E46C0A"/>
                </a:solidFill>
                <a:latin typeface="Times New Roman"/>
                <a:ea typeface="华文细黑"/>
                <a:cs typeface="Times New Roman"/>
              </a:rPr>
              <a:t>依靠</a:t>
            </a:r>
            <a:r>
              <a:rPr lang="zh-CN" altLang="zh-CN" sz="2600" dirty="0">
                <a:solidFill>
                  <a:srgbClr val="E46C0A"/>
                </a:solidFill>
                <a:latin typeface="Times New Roman"/>
                <a:ea typeface="华文细黑"/>
                <a:cs typeface="Times New Roman"/>
              </a:rPr>
              <a:t>道德施行仁义的可以称王，称王不必要等到具有大国的条件。</a:t>
            </a:r>
            <a:endParaRPr lang="en-US" altLang="zh-CN" sz="2600" kern="100" dirty="0" smtClean="0">
              <a:solidFill>
                <a:srgbClr val="F79646">
                  <a:lumMod val="75000"/>
                </a:srgbClr>
              </a:solidFill>
              <a:latin typeface="Times New Roman"/>
              <a:ea typeface="华文细黑"/>
              <a:cs typeface="Times New Roman"/>
            </a:endParaRPr>
          </a:p>
        </p:txBody>
      </p:sp>
    </p:spTree>
    <p:extLst>
      <p:ext uri="{BB962C8B-B14F-4D97-AF65-F5344CB8AC3E}">
        <p14:creationId xmlns:p14="http://schemas.microsoft.com/office/powerpoint/2010/main" val="251065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1520" y="922161"/>
            <a:ext cx="8343679" cy="3017236"/>
          </a:xfrm>
          <a:prstGeom prst="rect">
            <a:avLst/>
          </a:prstGeom>
          <a:noFill/>
        </p:spPr>
        <p:txBody>
          <a:bodyPr wrap="square" rtlCol="0">
            <a:spAutoFit/>
          </a:bodyPr>
          <a:lstStyle/>
          <a:p>
            <a:pPr algn="just">
              <a:lnSpc>
                <a:spcPct val="150000"/>
              </a:lnSpc>
            </a:pPr>
            <a:r>
              <a:rPr lang="zh-CN" altLang="zh-CN" sz="2600" kern="100" dirty="0" smtClean="0">
                <a:latin typeface="Times New Roman"/>
                <a:ea typeface="华文细黑"/>
                <a:cs typeface="Times New Roman"/>
              </a:rPr>
              <a:t>推断方法：</a:t>
            </a:r>
            <a:r>
              <a:rPr lang="en-US" altLang="zh-CN" sz="2600" kern="100" dirty="0" smtClean="0">
                <a:latin typeface="Times New Roman"/>
                <a:ea typeface="华文细黑"/>
                <a:cs typeface="Courier New"/>
              </a:rPr>
              <a:t>_______________________________________</a:t>
            </a:r>
            <a:endParaRPr lang="zh-CN" altLang="zh-CN" sz="1050" kern="100" dirty="0" smtClean="0">
              <a:latin typeface="宋体"/>
              <a:cs typeface="Courier New"/>
            </a:endParaRPr>
          </a:p>
          <a:p>
            <a:pPr algn="just">
              <a:lnSpc>
                <a:spcPct val="150000"/>
              </a:lnSpc>
            </a:pPr>
            <a:r>
              <a:rPr lang="en-US" altLang="zh-CN" sz="2600" kern="100" dirty="0" smtClean="0">
                <a:latin typeface="Times New Roman"/>
                <a:ea typeface="华文细黑"/>
                <a:cs typeface="Courier New"/>
              </a:rPr>
              <a:t>_________________________________________________</a:t>
            </a:r>
            <a:endParaRPr lang="zh-CN" altLang="zh-CN" sz="1050" kern="100" dirty="0" smtClean="0">
              <a:latin typeface="宋体"/>
              <a:cs typeface="Courier New"/>
            </a:endParaRPr>
          </a:p>
          <a:p>
            <a:pPr algn="just">
              <a:lnSpc>
                <a:spcPct val="150000"/>
              </a:lnSpc>
            </a:pPr>
            <a:r>
              <a:rPr lang="en-US" altLang="zh-CN" sz="2600" kern="100" dirty="0" smtClean="0">
                <a:latin typeface="Times New Roman"/>
                <a:ea typeface="华文细黑"/>
                <a:cs typeface="Courier New"/>
              </a:rPr>
              <a:t>_________________________________________________</a:t>
            </a:r>
            <a:endParaRPr lang="zh-CN" altLang="zh-CN" sz="1050" kern="100" dirty="0" smtClean="0">
              <a:latin typeface="宋体"/>
              <a:cs typeface="Courier New"/>
            </a:endParaRPr>
          </a:p>
          <a:p>
            <a:pPr algn="just">
              <a:lnSpc>
                <a:spcPct val="150000"/>
              </a:lnSpc>
            </a:pPr>
            <a:r>
              <a:rPr lang="en-US" altLang="zh-CN" sz="2600" kern="100" dirty="0" smtClean="0">
                <a:latin typeface="Times New Roman"/>
                <a:ea typeface="华文细黑"/>
                <a:cs typeface="Courier New"/>
              </a:rPr>
              <a:t>_________________________________________________</a:t>
            </a:r>
            <a:endParaRPr lang="zh-CN" altLang="zh-CN" sz="1050" kern="100" dirty="0" smtClean="0">
              <a:latin typeface="宋体"/>
              <a:cs typeface="Courier New"/>
            </a:endParaRPr>
          </a:p>
          <a:p>
            <a:pPr algn="just">
              <a:lnSpc>
                <a:spcPct val="150000"/>
              </a:lnSpc>
            </a:pPr>
            <a:r>
              <a:rPr lang="en-US" altLang="zh-CN" sz="2600" kern="100" dirty="0" smtClean="0">
                <a:latin typeface="Times New Roman"/>
                <a:ea typeface="华文细黑"/>
                <a:cs typeface="Courier New"/>
              </a:rPr>
              <a:t>__________________________________</a:t>
            </a:r>
            <a:endParaRPr lang="zh-CN" altLang="zh-CN" sz="1050" kern="100" dirty="0">
              <a:latin typeface="宋体"/>
              <a:cs typeface="Courier New"/>
            </a:endParaRPr>
          </a:p>
        </p:txBody>
      </p:sp>
      <p:sp>
        <p:nvSpPr>
          <p:cNvPr id="4" name="矩形 3"/>
          <p:cNvSpPr/>
          <p:nvPr/>
        </p:nvSpPr>
        <p:spPr>
          <a:xfrm>
            <a:off x="275903" y="889278"/>
            <a:ext cx="8099577" cy="3016403"/>
          </a:xfrm>
          <a:prstGeom prst="rect">
            <a:avLst/>
          </a:prstGeom>
        </p:spPr>
        <p:txBody>
          <a:bodyPr>
            <a:spAutoFit/>
          </a:bodyPr>
          <a:lstStyle/>
          <a:p>
            <a:pPr algn="just">
              <a:lnSpc>
                <a:spcPct val="150000"/>
              </a:lnSpc>
              <a:spcAft>
                <a:spcPts val="0"/>
              </a:spcAft>
            </a:pPr>
            <a:r>
              <a:rPr lang="en-US" altLang="zh-CN" sz="2600" kern="100" dirty="0" smtClean="0">
                <a:solidFill>
                  <a:srgbClr val="E46C0A"/>
                </a:solidFill>
                <a:latin typeface="Times New Roman"/>
                <a:ea typeface="华文细黑"/>
                <a:cs typeface="Times New Roman"/>
              </a:rPr>
              <a:t>                    </a:t>
            </a:r>
            <a:r>
              <a:rPr lang="zh-CN" altLang="zh-CN" sz="2600" kern="100" dirty="0" smtClean="0">
                <a:solidFill>
                  <a:srgbClr val="E46C0A"/>
                </a:solidFill>
                <a:latin typeface="Times New Roman"/>
                <a:ea typeface="华文细黑"/>
                <a:cs typeface="Times New Roman"/>
              </a:rPr>
              <a:t>由</a:t>
            </a:r>
            <a:r>
              <a:rPr lang="zh-CN" altLang="zh-CN" sz="2600" kern="100" dirty="0">
                <a:solidFill>
                  <a:srgbClr val="E46C0A"/>
                </a:solidFill>
                <a:latin typeface="Times New Roman"/>
                <a:ea typeface="华文细黑"/>
                <a:cs typeface="Times New Roman"/>
              </a:rPr>
              <a:t>该句的上句</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以力假仁者霸，霸必有大国</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，意为</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凭借武力假托仁义的可以称霸，称霸必须具备大国的条件</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，可以推断该句意。这叫对称推断。古人行文很讲究对称，处于对应位置的词语往往在意义上有相近、相反或相对的特点</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725593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7577" y="-23966"/>
            <a:ext cx="8769291" cy="5262979"/>
          </a:xfrm>
          <a:prstGeom prst="rect">
            <a:avLst/>
          </a:prstGeom>
          <a:noFill/>
        </p:spPr>
        <p:txBody>
          <a:bodyPr wrap="square" rtlCol="0">
            <a:spAutoFit/>
          </a:bodyPr>
          <a:lstStyle/>
          <a:p>
            <a:pPr algn="just">
              <a:lnSpc>
                <a:spcPct val="140000"/>
              </a:lnSpc>
              <a:spcAft>
                <a:spcPts val="0"/>
              </a:spcAft>
            </a:pPr>
            <a:r>
              <a:rPr lang="zh-CN" altLang="zh-CN" sz="2400" kern="100" dirty="0">
                <a:latin typeface="Times New Roman"/>
                <a:ea typeface="华文细黑"/>
                <a:cs typeface="Times New Roman"/>
              </a:rPr>
              <a:t>掌握多义实词的方法有：</a:t>
            </a:r>
            <a:endParaRPr lang="zh-CN" altLang="zh-CN" sz="1000" kern="100" dirty="0">
              <a:latin typeface="宋体"/>
              <a:cs typeface="Courier New"/>
            </a:endParaRPr>
          </a:p>
          <a:p>
            <a:pPr algn="just">
              <a:lnSpc>
                <a:spcPct val="140000"/>
              </a:lnSpc>
              <a:spcAft>
                <a:spcPts val="0"/>
              </a:spcAft>
            </a:pPr>
            <a:r>
              <a:rPr lang="en-US" altLang="zh-CN" sz="2400" kern="100" dirty="0">
                <a:latin typeface="Times New Roman"/>
                <a:ea typeface="华文细黑"/>
                <a:cs typeface="Courier New"/>
              </a:rPr>
              <a:t>1.</a:t>
            </a:r>
            <a:r>
              <a:rPr lang="zh-CN" altLang="zh-CN" sz="2400" kern="100" dirty="0">
                <a:latin typeface="Times New Roman"/>
                <a:ea typeface="华文细黑"/>
                <a:cs typeface="Times New Roman"/>
              </a:rPr>
              <a:t>巧记本义引申解</a:t>
            </a:r>
            <a:endParaRPr lang="zh-CN" altLang="zh-CN" sz="1000" kern="100" dirty="0">
              <a:latin typeface="宋体"/>
              <a:cs typeface="Courier New"/>
            </a:endParaRPr>
          </a:p>
          <a:p>
            <a:pPr algn="just">
              <a:lnSpc>
                <a:spcPct val="140000"/>
              </a:lnSpc>
              <a:spcAft>
                <a:spcPts val="0"/>
              </a:spcAft>
            </a:pPr>
            <a:r>
              <a:rPr lang="en-US" altLang="zh-CN" sz="2400" kern="100" dirty="0">
                <a:latin typeface="Times New Roman"/>
                <a:ea typeface="华文细黑"/>
                <a:cs typeface="Courier New"/>
              </a:rPr>
              <a:t>(1)</a:t>
            </a:r>
            <a:r>
              <a:rPr lang="zh-CN" altLang="zh-CN" sz="2400" kern="100" dirty="0">
                <a:latin typeface="Times New Roman"/>
                <a:ea typeface="华文细黑"/>
                <a:cs typeface="Times New Roman"/>
              </a:rPr>
              <a:t>指出下列加点词语的本义和比喻义。</a:t>
            </a:r>
            <a:endParaRPr lang="zh-CN" altLang="zh-CN" sz="1000" kern="100" dirty="0">
              <a:latin typeface="宋体"/>
              <a:cs typeface="Courier New"/>
            </a:endParaRPr>
          </a:p>
          <a:p>
            <a:pPr algn="just">
              <a:lnSpc>
                <a:spcPct val="140000"/>
              </a:lnSpc>
              <a:spcAft>
                <a:spcPts val="0"/>
              </a:spcAft>
            </a:pPr>
            <a:r>
              <a:rPr lang="en-US" altLang="zh-CN" sz="2400" kern="100" dirty="0">
                <a:latin typeface="宋体"/>
                <a:ea typeface="华文细黑"/>
                <a:cs typeface="Times New Roman"/>
              </a:rPr>
              <a:t>①</a:t>
            </a:r>
            <a:r>
              <a:rPr lang="zh-CN" altLang="zh-CN" sz="2400" kern="100" dirty="0">
                <a:latin typeface="Times New Roman"/>
                <a:ea typeface="华文细黑"/>
                <a:cs typeface="Times New Roman"/>
              </a:rPr>
              <a:t>手足情深，焉能或忘。</a:t>
            </a:r>
            <a:endParaRPr lang="zh-CN" altLang="zh-CN" sz="1000" kern="100" dirty="0">
              <a:latin typeface="宋体"/>
              <a:cs typeface="Courier New"/>
            </a:endParaRPr>
          </a:p>
          <a:p>
            <a:pPr algn="just">
              <a:lnSpc>
                <a:spcPct val="140000"/>
              </a:lnSpc>
              <a:spcAft>
                <a:spcPts val="0"/>
              </a:spcAft>
            </a:pPr>
            <a:r>
              <a:rPr lang="zh-CN" altLang="zh-CN" sz="2400" kern="100" dirty="0">
                <a:latin typeface="Times New Roman"/>
                <a:ea typeface="华文细黑"/>
                <a:cs typeface="Times New Roman"/>
              </a:rPr>
              <a:t>本义</a:t>
            </a:r>
            <a:r>
              <a:rPr lang="zh-CN" altLang="zh-CN" sz="2400" kern="100" dirty="0" smtClean="0">
                <a:latin typeface="Times New Roman"/>
                <a:ea typeface="华文细黑"/>
                <a:cs typeface="Times New Roman"/>
              </a:rPr>
              <a:t>：</a:t>
            </a:r>
            <a:r>
              <a:rPr lang="en-US" altLang="zh-CN" sz="2400" u="sng" kern="100" dirty="0" smtClean="0">
                <a:latin typeface="Times New Roman"/>
                <a:ea typeface="华文细黑"/>
                <a:cs typeface="Times New Roman"/>
              </a:rPr>
              <a:t>	</a:t>
            </a:r>
            <a:endParaRPr lang="zh-CN" altLang="zh-CN" sz="1000" kern="100" dirty="0">
              <a:latin typeface="宋体"/>
              <a:cs typeface="Courier New"/>
            </a:endParaRPr>
          </a:p>
          <a:p>
            <a:pPr algn="just">
              <a:lnSpc>
                <a:spcPct val="140000"/>
              </a:lnSpc>
              <a:spcAft>
                <a:spcPts val="0"/>
              </a:spcAft>
            </a:pPr>
            <a:r>
              <a:rPr lang="zh-CN" altLang="zh-CN" sz="2400" kern="100" dirty="0">
                <a:latin typeface="Times New Roman"/>
                <a:ea typeface="华文细黑"/>
                <a:cs typeface="Times New Roman"/>
              </a:rPr>
              <a:t>比喻义</a:t>
            </a:r>
            <a:r>
              <a:rPr lang="zh-CN" altLang="zh-CN" sz="2400" kern="100" dirty="0" smtClean="0">
                <a:latin typeface="Times New Roman"/>
                <a:ea typeface="华文细黑"/>
                <a:cs typeface="Times New Roman"/>
              </a:rPr>
              <a:t>：</a:t>
            </a:r>
            <a:r>
              <a:rPr lang="en-US" altLang="zh-CN" sz="2400" u="sng" kern="100" dirty="0" smtClean="0">
                <a:latin typeface="Times New Roman"/>
                <a:ea typeface="华文细黑"/>
                <a:cs typeface="Times New Roman"/>
              </a:rPr>
              <a:t>	</a:t>
            </a:r>
            <a:endParaRPr lang="en-US" altLang="zh-CN" sz="1000" kern="100" dirty="0" smtClean="0">
              <a:latin typeface="宋体"/>
              <a:cs typeface="Courier New"/>
            </a:endParaRPr>
          </a:p>
          <a:p>
            <a:pPr algn="just">
              <a:lnSpc>
                <a:spcPct val="140000"/>
              </a:lnSpc>
              <a:spcAft>
                <a:spcPts val="0"/>
              </a:spcAft>
            </a:pPr>
            <a:r>
              <a:rPr lang="en-US" altLang="zh-CN" sz="2400" kern="100" dirty="0">
                <a:latin typeface="宋体"/>
                <a:ea typeface="华文细黑"/>
                <a:cs typeface="Times New Roman"/>
              </a:rPr>
              <a:t>②</a:t>
            </a:r>
            <a:r>
              <a:rPr lang="zh-CN" altLang="zh-CN" sz="2400" kern="100" dirty="0">
                <a:latin typeface="Times New Roman"/>
                <a:ea typeface="华文细黑"/>
                <a:cs typeface="Times New Roman"/>
              </a:rPr>
              <a:t>不然，令五人者保其首领，以老于户牖之下，则尽其天年，人皆得以隶使之。</a:t>
            </a:r>
            <a:endParaRPr lang="zh-CN" altLang="zh-CN" sz="1000" kern="100" dirty="0">
              <a:latin typeface="宋体"/>
              <a:cs typeface="Courier New"/>
            </a:endParaRPr>
          </a:p>
          <a:p>
            <a:pPr algn="just">
              <a:lnSpc>
                <a:spcPct val="140000"/>
              </a:lnSpc>
              <a:spcAft>
                <a:spcPts val="0"/>
              </a:spcAft>
            </a:pPr>
            <a:r>
              <a:rPr lang="zh-CN" altLang="zh-CN" sz="2400" kern="100" dirty="0">
                <a:latin typeface="Times New Roman"/>
                <a:ea typeface="华文细黑"/>
                <a:cs typeface="Times New Roman"/>
              </a:rPr>
              <a:t>本义</a:t>
            </a:r>
            <a:r>
              <a:rPr lang="zh-CN" altLang="zh-CN" sz="2400" kern="100" dirty="0" smtClean="0">
                <a:latin typeface="Times New Roman"/>
                <a:ea typeface="华文细黑"/>
                <a:cs typeface="Times New Roman"/>
              </a:rPr>
              <a:t>：</a:t>
            </a:r>
            <a:r>
              <a:rPr lang="en-US" altLang="zh-CN" sz="2400" u="sng" kern="100" dirty="0" smtClean="0">
                <a:latin typeface="Times New Roman"/>
                <a:ea typeface="华文细黑"/>
                <a:cs typeface="Times New Roman"/>
              </a:rPr>
              <a:t>	</a:t>
            </a:r>
            <a:endParaRPr lang="zh-CN" altLang="zh-CN" sz="1000" kern="100" dirty="0">
              <a:latin typeface="宋体"/>
              <a:cs typeface="Courier New"/>
            </a:endParaRPr>
          </a:p>
          <a:p>
            <a:pPr>
              <a:lnSpc>
                <a:spcPct val="140000"/>
              </a:lnSpc>
            </a:pPr>
            <a:r>
              <a:rPr lang="zh-CN" altLang="zh-CN" sz="2400" dirty="0">
                <a:latin typeface="Times New Roman"/>
                <a:ea typeface="华文细黑"/>
                <a:cs typeface="Times New Roman"/>
              </a:rPr>
              <a:t>比喻义</a:t>
            </a:r>
            <a:r>
              <a:rPr lang="zh-CN" altLang="zh-CN" sz="2400" dirty="0" smtClean="0">
                <a:latin typeface="Times New Roman"/>
                <a:ea typeface="华文细黑"/>
                <a:cs typeface="Times New Roman"/>
              </a:rPr>
              <a:t>：</a:t>
            </a:r>
            <a:r>
              <a:rPr lang="en-US" altLang="zh-CN" sz="2400" dirty="0" smtClean="0">
                <a:latin typeface="Times New Roman"/>
                <a:ea typeface="华文细黑"/>
                <a:cs typeface="Times New Roman"/>
              </a:rPr>
              <a:t>_________________</a:t>
            </a:r>
            <a:endParaRPr lang="en-US" altLang="zh-CN" sz="2400" u="sng" dirty="0" smtClean="0">
              <a:latin typeface="Times New Roman"/>
              <a:ea typeface="华文细黑"/>
              <a:cs typeface="Times New Roman"/>
            </a:endParaRPr>
          </a:p>
        </p:txBody>
      </p:sp>
      <p:sp>
        <p:nvSpPr>
          <p:cNvPr id="3" name="矩形 2"/>
          <p:cNvSpPr/>
          <p:nvPr/>
        </p:nvSpPr>
        <p:spPr>
          <a:xfrm>
            <a:off x="1054274" y="2062361"/>
            <a:ext cx="1146468" cy="477054"/>
          </a:xfrm>
          <a:prstGeom prst="rect">
            <a:avLst/>
          </a:prstGeom>
        </p:spPr>
        <p:txBody>
          <a:bodyPr wrap="none">
            <a:spAutoFit/>
          </a:bodyPr>
          <a:lstStyle/>
          <a:p>
            <a:r>
              <a:rPr lang="zh-CN" altLang="zh-CN" sz="2500" kern="100" dirty="0">
                <a:solidFill>
                  <a:schemeClr val="accent6">
                    <a:lumMod val="75000"/>
                  </a:schemeClr>
                </a:solidFill>
                <a:latin typeface="Times New Roman"/>
                <a:ea typeface="华文细黑"/>
                <a:cs typeface="Times New Roman"/>
              </a:rPr>
              <a:t>手和脚</a:t>
            </a:r>
            <a:endParaRPr lang="zh-CN" altLang="en-US" dirty="0">
              <a:solidFill>
                <a:schemeClr val="accent6">
                  <a:lumMod val="75000"/>
                </a:schemeClr>
              </a:solidFill>
            </a:endParaRPr>
          </a:p>
        </p:txBody>
      </p:sp>
      <p:sp>
        <p:nvSpPr>
          <p:cNvPr id="5" name="矩形 4"/>
          <p:cNvSpPr/>
          <p:nvPr/>
        </p:nvSpPr>
        <p:spPr>
          <a:xfrm>
            <a:off x="1407840" y="2562225"/>
            <a:ext cx="825867" cy="477054"/>
          </a:xfrm>
          <a:prstGeom prst="rect">
            <a:avLst/>
          </a:prstGeom>
        </p:spPr>
        <p:txBody>
          <a:bodyPr wrap="none">
            <a:spAutoFit/>
          </a:bodyPr>
          <a:lstStyle/>
          <a:p>
            <a:r>
              <a:rPr lang="zh-CN" altLang="zh-CN" sz="2500" kern="100" dirty="0">
                <a:solidFill>
                  <a:schemeClr val="accent6">
                    <a:lumMod val="75000"/>
                  </a:schemeClr>
                </a:solidFill>
                <a:latin typeface="Times New Roman"/>
                <a:ea typeface="华文细黑"/>
                <a:cs typeface="Times New Roman"/>
              </a:rPr>
              <a:t>兄弟</a:t>
            </a:r>
            <a:endParaRPr lang="zh-CN" altLang="en-US" sz="2500" kern="100" dirty="0">
              <a:solidFill>
                <a:schemeClr val="accent6">
                  <a:lumMod val="75000"/>
                </a:schemeClr>
              </a:solidFill>
              <a:latin typeface="Times New Roman"/>
              <a:ea typeface="华文细黑"/>
              <a:cs typeface="Times New Roman"/>
            </a:endParaRPr>
          </a:p>
        </p:txBody>
      </p:sp>
      <p:sp>
        <p:nvSpPr>
          <p:cNvPr id="6" name="矩形 5"/>
          <p:cNvSpPr/>
          <p:nvPr/>
        </p:nvSpPr>
        <p:spPr>
          <a:xfrm>
            <a:off x="1077516" y="4099872"/>
            <a:ext cx="1146468" cy="477054"/>
          </a:xfrm>
          <a:prstGeom prst="rect">
            <a:avLst/>
          </a:prstGeom>
        </p:spPr>
        <p:txBody>
          <a:bodyPr wrap="none">
            <a:spAutoFit/>
          </a:bodyPr>
          <a:lstStyle/>
          <a:p>
            <a:r>
              <a:rPr lang="zh-CN" altLang="zh-CN" sz="2500" kern="100" dirty="0">
                <a:solidFill>
                  <a:schemeClr val="accent6">
                    <a:lumMod val="75000"/>
                  </a:schemeClr>
                </a:solidFill>
                <a:latin typeface="Times New Roman"/>
                <a:ea typeface="华文细黑"/>
                <a:cs typeface="Times New Roman"/>
              </a:rPr>
              <a:t>头和颈</a:t>
            </a:r>
            <a:endParaRPr lang="zh-CN" altLang="en-US" sz="2500" kern="100" dirty="0">
              <a:solidFill>
                <a:schemeClr val="accent6">
                  <a:lumMod val="75000"/>
                </a:schemeClr>
              </a:solidFill>
              <a:latin typeface="Times New Roman"/>
              <a:ea typeface="华文细黑"/>
              <a:cs typeface="Times New Roman"/>
            </a:endParaRPr>
          </a:p>
        </p:txBody>
      </p:sp>
      <p:sp>
        <p:nvSpPr>
          <p:cNvPr id="7" name="矩形 6"/>
          <p:cNvSpPr/>
          <p:nvPr/>
        </p:nvSpPr>
        <p:spPr>
          <a:xfrm>
            <a:off x="1436415" y="4624501"/>
            <a:ext cx="2749471" cy="477054"/>
          </a:xfrm>
          <a:prstGeom prst="rect">
            <a:avLst/>
          </a:prstGeom>
        </p:spPr>
        <p:txBody>
          <a:bodyPr wrap="none">
            <a:spAutoFit/>
          </a:bodyPr>
          <a:lstStyle/>
          <a:p>
            <a:pPr algn="just">
              <a:spcAft>
                <a:spcPts val="0"/>
              </a:spcAft>
            </a:pPr>
            <a:r>
              <a:rPr lang="zh-CN" altLang="zh-CN" sz="2500" kern="100" dirty="0">
                <a:solidFill>
                  <a:schemeClr val="accent6">
                    <a:lumMod val="75000"/>
                  </a:schemeClr>
                </a:solidFill>
                <a:latin typeface="Times New Roman"/>
                <a:ea typeface="华文细黑"/>
                <a:cs typeface="Times New Roman"/>
              </a:rPr>
              <a:t>某个集团的</a:t>
            </a:r>
            <a:r>
              <a:rPr lang="zh-CN" altLang="zh-CN" sz="2500" kern="100" dirty="0" smtClean="0">
                <a:solidFill>
                  <a:schemeClr val="accent6">
                    <a:lumMod val="75000"/>
                  </a:schemeClr>
                </a:solidFill>
                <a:latin typeface="Times New Roman"/>
                <a:ea typeface="华文细黑"/>
                <a:cs typeface="Times New Roman"/>
              </a:rPr>
              <a:t>领导人</a:t>
            </a:r>
            <a:endParaRPr lang="en-US" altLang="zh-CN" sz="2500" kern="100" dirty="0">
              <a:solidFill>
                <a:schemeClr val="accent6">
                  <a:lumMod val="75000"/>
                </a:schemeClr>
              </a:solidFill>
              <a:latin typeface="Times New Roman"/>
              <a:ea typeface="华文细黑"/>
              <a:cs typeface="Times New Roman"/>
            </a:endParaRPr>
          </a:p>
        </p:txBody>
      </p:sp>
      <p:sp>
        <p:nvSpPr>
          <p:cNvPr id="9" name="矩形 8"/>
          <p:cNvSpPr/>
          <p:nvPr/>
        </p:nvSpPr>
        <p:spPr>
          <a:xfrm>
            <a:off x="619180" y="1677174"/>
            <a:ext cx="601447" cy="492443"/>
          </a:xfrm>
          <a:prstGeom prst="rect">
            <a:avLst/>
          </a:prstGeom>
        </p:spPr>
        <p:txBody>
          <a:bodyPr wrap="none">
            <a:spAutoFit/>
          </a:bodyPr>
          <a:lstStyle/>
          <a:p>
            <a:r>
              <a:rPr lang="en-US" altLang="zh-CN" sz="2600" kern="100" dirty="0" smtClean="0">
                <a:solidFill>
                  <a:prstClr val="black"/>
                </a:solidFill>
                <a:latin typeface="Times New Roman"/>
                <a:ea typeface="微软雅黑"/>
                <a:cs typeface="Courier New"/>
              </a:rPr>
              <a:t>.</a:t>
            </a:r>
            <a:r>
              <a:rPr lang="en-US" altLang="zh-CN" sz="2600" kern="100" dirty="0">
                <a:solidFill>
                  <a:prstClr val="black"/>
                </a:solidFill>
                <a:latin typeface="Times New Roman"/>
                <a:ea typeface="微软雅黑"/>
                <a:cs typeface="Courier New"/>
              </a:rPr>
              <a:t> </a:t>
            </a:r>
            <a:r>
              <a:rPr lang="en-US" altLang="zh-CN" sz="2600" kern="100" dirty="0" smtClean="0">
                <a:solidFill>
                  <a:prstClr val="black"/>
                </a:solidFill>
                <a:latin typeface="Times New Roman"/>
                <a:ea typeface="微软雅黑"/>
                <a:cs typeface="Courier New"/>
              </a:rPr>
              <a:t>  .</a:t>
            </a:r>
            <a:endParaRPr lang="zh-CN" altLang="en-US" sz="2600" dirty="0"/>
          </a:p>
        </p:txBody>
      </p:sp>
      <p:sp>
        <p:nvSpPr>
          <p:cNvPr id="10" name="矩形 9"/>
          <p:cNvSpPr/>
          <p:nvPr/>
        </p:nvSpPr>
        <p:spPr>
          <a:xfrm>
            <a:off x="3347864" y="3236768"/>
            <a:ext cx="601447" cy="492443"/>
          </a:xfrm>
          <a:prstGeom prst="rect">
            <a:avLst/>
          </a:prstGeom>
        </p:spPr>
        <p:txBody>
          <a:bodyPr wrap="none">
            <a:spAutoFit/>
          </a:bodyPr>
          <a:lstStyle/>
          <a:p>
            <a:r>
              <a:rPr lang="en-US" altLang="zh-CN" sz="2600" kern="100" dirty="0" smtClean="0">
                <a:solidFill>
                  <a:prstClr val="black"/>
                </a:solidFill>
                <a:latin typeface="Times New Roman"/>
                <a:ea typeface="微软雅黑"/>
                <a:cs typeface="Courier New"/>
              </a:rPr>
              <a:t>.</a:t>
            </a:r>
            <a:r>
              <a:rPr lang="en-US" altLang="zh-CN" sz="2600" kern="100" dirty="0">
                <a:solidFill>
                  <a:prstClr val="black"/>
                </a:solidFill>
                <a:latin typeface="Times New Roman"/>
                <a:ea typeface="微软雅黑"/>
                <a:cs typeface="Courier New"/>
              </a:rPr>
              <a:t> </a:t>
            </a:r>
            <a:r>
              <a:rPr lang="en-US" altLang="zh-CN" sz="2600" kern="100" dirty="0" smtClean="0">
                <a:solidFill>
                  <a:prstClr val="black"/>
                </a:solidFill>
                <a:latin typeface="Times New Roman"/>
                <a:ea typeface="微软雅黑"/>
                <a:cs typeface="Courier New"/>
              </a:rPr>
              <a:t>  .</a:t>
            </a:r>
            <a:endParaRPr lang="zh-CN" altLang="en-US" sz="2600" dirty="0"/>
          </a:p>
        </p:txBody>
      </p:sp>
    </p:spTree>
    <p:extLst>
      <p:ext uri="{BB962C8B-B14F-4D97-AF65-F5344CB8AC3E}">
        <p14:creationId xmlns:p14="http://schemas.microsoft.com/office/powerpoint/2010/main" val="888422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7"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1892" y="169807"/>
            <a:ext cx="8769291" cy="4816896"/>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语境推断法</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主要是利用语境</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句内语境和句外语境</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语句连贯、相承相接的特点，其意义也是上下连贯、相承相接的特点来推断实词含义。这是推断最主要的方法。</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文言文的语境，有三个层面的理解：</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一是短语语境，就是实词所在的短语的词性特征和结构特征。比如说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谲佞残妒</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是四个形容词构成的并列结构，我们就可以根据其他几个词的意义来推断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谲</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的释义是否正确</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60858344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5672" y="123478"/>
            <a:ext cx="8769291" cy="4893647"/>
          </a:xfrm>
          <a:prstGeom prst="rect">
            <a:avLst/>
          </a:prstGeom>
          <a:noFill/>
        </p:spPr>
        <p:txBody>
          <a:bodyPr wrap="square" rtlCol="0">
            <a:spAutoFit/>
          </a:bodyPr>
          <a:lstStyle/>
          <a:p>
            <a:pPr algn="just">
              <a:lnSpc>
                <a:spcPct val="150000"/>
              </a:lnSpc>
              <a:spcAft>
                <a:spcPts val="0"/>
              </a:spcAft>
            </a:pPr>
            <a:r>
              <a:rPr lang="zh-CN" altLang="zh-CN" sz="2600" kern="100" dirty="0" smtClean="0">
                <a:latin typeface="Times New Roman"/>
                <a:ea typeface="华文细黑"/>
                <a:cs typeface="Times New Roman"/>
              </a:rPr>
              <a:t>二是句子语境，就是实词所在句子的结构特征和特定句义限定。</a:t>
            </a:r>
            <a:r>
              <a:rPr lang="en-US" altLang="zh-CN" sz="2600" kern="100" dirty="0" smtClean="0">
                <a:latin typeface="Times New Roman"/>
                <a:ea typeface="华文细黑"/>
                <a:cs typeface="Courier New"/>
              </a:rPr>
              <a:t>2012</a:t>
            </a:r>
            <a:r>
              <a:rPr lang="zh-CN" altLang="zh-CN" sz="2600" kern="100" dirty="0" smtClean="0">
                <a:latin typeface="Times New Roman"/>
                <a:ea typeface="华文细黑"/>
                <a:cs typeface="Times New Roman"/>
              </a:rPr>
              <a:t>年高考天津卷中实词题</a:t>
            </a:r>
            <a:r>
              <a:rPr lang="en-US" altLang="zh-CN" sz="2600" kern="100" dirty="0" smtClean="0">
                <a:latin typeface="Times New Roman"/>
                <a:ea typeface="华文细黑"/>
                <a:cs typeface="Courier New"/>
              </a:rPr>
              <a:t>D</a:t>
            </a:r>
            <a:r>
              <a:rPr lang="zh-CN" altLang="zh-CN" sz="2600" kern="100" dirty="0" smtClean="0">
                <a:latin typeface="Times New Roman"/>
                <a:ea typeface="华文细黑"/>
                <a:cs typeface="Times New Roman"/>
              </a:rPr>
              <a:t>选项</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可以拯人，可以寿世者</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，我们只要对此句作简单的主谓宾结构分析，就知道</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寿</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在句中作谓语，肯定要解释为动词义，而不是名词。</a:t>
            </a:r>
            <a:endParaRPr lang="zh-CN" altLang="zh-CN" sz="2600" kern="100" dirty="0" smtClean="0">
              <a:latin typeface="宋体"/>
              <a:cs typeface="Courier New"/>
            </a:endParaRPr>
          </a:p>
          <a:p>
            <a:pPr>
              <a:lnSpc>
                <a:spcPct val="150000"/>
              </a:lnSpc>
            </a:pPr>
            <a:r>
              <a:rPr lang="zh-CN" altLang="zh-CN" sz="2600" dirty="0" smtClean="0">
                <a:latin typeface="Times New Roman"/>
                <a:ea typeface="华文细黑"/>
                <a:cs typeface="Times New Roman"/>
              </a:rPr>
              <a:t>三是上下文语境，就是实词所在的上下文语段构成的语境。</a:t>
            </a:r>
            <a:r>
              <a:rPr lang="en-US" altLang="zh-CN" sz="2600" dirty="0" smtClean="0">
                <a:latin typeface="宋体"/>
                <a:ea typeface="华文细黑"/>
                <a:cs typeface="Times New Roman"/>
              </a:rPr>
              <a:t>“</a:t>
            </a:r>
            <a:r>
              <a:rPr lang="zh-CN" altLang="zh-CN" sz="2600" dirty="0" smtClean="0">
                <a:latin typeface="Times New Roman"/>
                <a:ea typeface="华文细黑"/>
                <a:cs typeface="Times New Roman"/>
              </a:rPr>
              <a:t>有行之人，纲纪森然，动皆法度</a:t>
            </a:r>
            <a:r>
              <a:rPr lang="en-US" altLang="zh-CN" sz="2600" dirty="0" smtClean="0">
                <a:latin typeface="宋体"/>
                <a:ea typeface="华文细黑"/>
                <a:cs typeface="Times New Roman"/>
              </a:rPr>
              <a:t>……</a:t>
            </a:r>
            <a:r>
              <a:rPr lang="zh-CN" altLang="zh-CN" sz="2600" dirty="0" smtClean="0">
                <a:latin typeface="Times New Roman"/>
                <a:ea typeface="华文细黑"/>
                <a:cs typeface="Times New Roman"/>
              </a:rPr>
              <a:t>。无行之人，谲佞残妒，塞于胸间，心目所至，悉犯于理</a:t>
            </a:r>
            <a:r>
              <a:rPr lang="en-US" altLang="zh-CN" sz="2600" dirty="0" smtClean="0">
                <a:latin typeface="宋体"/>
                <a:ea typeface="华文细黑"/>
                <a:cs typeface="Times New Roman"/>
              </a:rPr>
              <a:t>……</a:t>
            </a:r>
            <a:r>
              <a:rPr lang="zh-CN" altLang="zh-CN" sz="2600" dirty="0" smtClean="0">
                <a:latin typeface="Times New Roman"/>
                <a:ea typeface="华文细黑"/>
                <a:cs typeface="Times New Roman"/>
              </a:rPr>
              <a:t>虽死且有谋，馀孽犹毒于人，必难终以福。</a:t>
            </a:r>
            <a:r>
              <a:rPr lang="en-US" altLang="zh-CN" sz="2600" dirty="0" smtClean="0">
                <a:latin typeface="宋体"/>
                <a:ea typeface="华文细黑"/>
                <a:cs typeface="Times New Roman"/>
              </a:rPr>
              <a:t>”</a:t>
            </a:r>
            <a:r>
              <a:rPr lang="zh-CN" altLang="zh-CN" sz="2600" dirty="0" smtClean="0">
                <a:latin typeface="Times New Roman"/>
                <a:ea typeface="华文细黑"/>
                <a:cs typeface="Times New Roman"/>
              </a:rPr>
              <a:t>根据这样的语境，说</a:t>
            </a:r>
            <a:r>
              <a:rPr lang="en-US" altLang="zh-CN" sz="2600" dirty="0" smtClean="0">
                <a:latin typeface="宋体"/>
                <a:ea typeface="华文细黑"/>
                <a:cs typeface="Times New Roman"/>
              </a:rPr>
              <a:t>“</a:t>
            </a:r>
            <a:r>
              <a:rPr lang="zh-CN" altLang="zh-CN" sz="2600" dirty="0" smtClean="0">
                <a:latin typeface="Times New Roman"/>
                <a:ea typeface="华文细黑"/>
                <a:cs typeface="Times New Roman"/>
              </a:rPr>
              <a:t>无行之人</a:t>
            </a:r>
            <a:r>
              <a:rPr lang="en-US" altLang="zh-CN" sz="2600" dirty="0" smtClean="0">
                <a:latin typeface="宋体"/>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419053110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3725" y="126438"/>
            <a:ext cx="8856984" cy="4821576"/>
          </a:xfrm>
          <a:prstGeom prst="rect">
            <a:avLst/>
          </a:prstGeom>
          <a:noFill/>
        </p:spPr>
        <p:txBody>
          <a:bodyPr wrap="square" rtlCol="0">
            <a:spAutoFit/>
          </a:bodyPr>
          <a:lstStyle/>
          <a:p>
            <a:pPr algn="just">
              <a:lnSpc>
                <a:spcPct val="150000"/>
              </a:lnSpc>
              <a:spcAft>
                <a:spcPts val="0"/>
              </a:spcAft>
            </a:pP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谲佞残妒</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，由</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佞</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妒</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我们就能基本推断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谲</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解释为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诡诈</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应该是正确的。</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语境推断法对于我们解读文言文，乃至现代文阅读题来说，都是必要的技能。它不仅有助于推断实词释义选项的正确</a:t>
            </a:r>
            <a:r>
              <a:rPr lang="zh-CN" altLang="zh-CN" sz="2600" kern="100" dirty="0" smtClean="0">
                <a:latin typeface="Times New Roman"/>
                <a:ea typeface="华文细黑"/>
                <a:cs typeface="Times New Roman"/>
              </a:rPr>
              <a:t>与否</a:t>
            </a:r>
            <a:r>
              <a:rPr lang="en-US" altLang="zh-CN" sz="2600" kern="100" dirty="0" smtClean="0">
                <a:latin typeface="Times New Roman"/>
                <a:ea typeface="华文细黑"/>
                <a:cs typeface="Times New Roman"/>
              </a:rPr>
              <a:t>,</a:t>
            </a:r>
            <a:r>
              <a:rPr lang="zh-CN" altLang="zh-CN" sz="2600" kern="100" dirty="0" smtClean="0">
                <a:latin typeface="Times New Roman"/>
                <a:ea typeface="华文细黑"/>
                <a:cs typeface="Times New Roman"/>
              </a:rPr>
              <a:t>对</a:t>
            </a:r>
            <a:r>
              <a:rPr lang="zh-CN" altLang="zh-CN" sz="2600" kern="100" dirty="0">
                <a:latin typeface="Times New Roman"/>
                <a:ea typeface="华文细黑"/>
                <a:cs typeface="Times New Roman"/>
              </a:rPr>
              <a:t>解答虚词辨析题、信息筛选题、概括分析题也都有帮助。</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其实</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代入检验法</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见后面</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考场妙招</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语境推断法</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两者殊途同归，都把目标指向原文，紧扣文言文来做题。所以反复揣摩，吃透原文方为解题之根本</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381144679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2005" y="-84926"/>
            <a:ext cx="8793025" cy="5286062"/>
          </a:xfrm>
          <a:prstGeom prst="rect">
            <a:avLst/>
          </a:prstGeom>
          <a:noFill/>
        </p:spPr>
        <p:txBody>
          <a:bodyPr wrap="square" rtlCol="0">
            <a:spAutoFit/>
          </a:bodyPr>
          <a:lstStyle/>
          <a:p>
            <a:pPr algn="just">
              <a:lnSpc>
                <a:spcPts val="4500"/>
              </a:lnSpc>
              <a:spcAft>
                <a:spcPts val="0"/>
              </a:spcAft>
            </a:pPr>
            <a:r>
              <a:rPr lang="zh-CN" altLang="zh-CN" sz="2500" kern="100" dirty="0">
                <a:solidFill>
                  <a:srgbClr val="E36C0A"/>
                </a:solidFill>
                <a:latin typeface="Times New Roman"/>
                <a:ea typeface="华文细黑"/>
                <a:cs typeface="Times New Roman"/>
              </a:rPr>
              <a:t>即时巩固</a:t>
            </a:r>
            <a:r>
              <a:rPr lang="en-US" altLang="zh-CN" sz="2500" kern="100" dirty="0">
                <a:solidFill>
                  <a:srgbClr val="E36C0A"/>
                </a:solidFill>
                <a:latin typeface="Times New Roman"/>
                <a:ea typeface="华文细黑"/>
                <a:cs typeface="Courier New"/>
              </a:rPr>
              <a:t>2</a:t>
            </a:r>
            <a:r>
              <a:rPr lang="zh-CN" altLang="zh-CN" sz="2500" kern="100" dirty="0">
                <a:latin typeface="Times New Roman"/>
                <a:ea typeface="华文细黑"/>
                <a:cs typeface="Times New Roman"/>
              </a:rPr>
              <a:t>　</a:t>
            </a:r>
            <a:r>
              <a:rPr lang="en-US" altLang="zh-CN" sz="2500" kern="100" dirty="0">
                <a:latin typeface="Times New Roman"/>
                <a:ea typeface="华文细黑"/>
                <a:cs typeface="Courier New"/>
              </a:rPr>
              <a:t>(1)</a:t>
            </a:r>
            <a:r>
              <a:rPr lang="zh-CN" altLang="zh-CN" sz="2500" kern="100" dirty="0">
                <a:latin typeface="Times New Roman"/>
                <a:ea typeface="华文细黑"/>
                <a:cs typeface="Times New Roman"/>
              </a:rPr>
              <a:t>利用语境推断法推断下面文段中加点词的意思，并说出推断过程。</a:t>
            </a:r>
            <a:endParaRPr lang="zh-CN" altLang="zh-CN" sz="2500" kern="100" dirty="0">
              <a:latin typeface="宋体"/>
              <a:cs typeface="Courier New"/>
            </a:endParaRPr>
          </a:p>
          <a:p>
            <a:pPr algn="just">
              <a:lnSpc>
                <a:spcPts val="4500"/>
              </a:lnSpc>
              <a:spcAft>
                <a:spcPts val="0"/>
              </a:spcAft>
            </a:pPr>
            <a:r>
              <a:rPr lang="en-US" altLang="zh-CN" sz="2500" kern="100" dirty="0">
                <a:latin typeface="宋体"/>
                <a:ea typeface="华文细黑"/>
                <a:cs typeface="Times New Roman"/>
              </a:rPr>
              <a:t>①</a:t>
            </a:r>
            <a:r>
              <a:rPr lang="zh-CN" altLang="zh-CN" sz="2500" kern="100" dirty="0">
                <a:latin typeface="Times New Roman"/>
                <a:ea typeface="华文细黑"/>
                <a:cs typeface="Times New Roman"/>
              </a:rPr>
              <a:t>孟子去齐，充虞路问曰：</a:t>
            </a:r>
            <a:r>
              <a:rPr lang="en-US" altLang="zh-CN" sz="2500" kern="100" dirty="0">
                <a:latin typeface="宋体"/>
                <a:ea typeface="华文细黑"/>
                <a:cs typeface="Times New Roman"/>
              </a:rPr>
              <a:t>“</a:t>
            </a:r>
            <a:r>
              <a:rPr lang="zh-CN" altLang="zh-CN" sz="2500" kern="100" dirty="0">
                <a:latin typeface="Times New Roman"/>
                <a:ea typeface="华文细黑"/>
                <a:cs typeface="Times New Roman"/>
              </a:rPr>
              <a:t>夫子若不豫色然。前日虞闻诸夫子曰</a:t>
            </a:r>
            <a:r>
              <a:rPr lang="en-US" altLang="zh-CN" sz="2500" kern="100" dirty="0">
                <a:latin typeface="宋体"/>
                <a:ea typeface="华文细黑"/>
                <a:cs typeface="Times New Roman"/>
              </a:rPr>
              <a:t>‘</a:t>
            </a:r>
            <a:r>
              <a:rPr lang="zh-CN" altLang="zh-CN" sz="2500" kern="100" dirty="0">
                <a:latin typeface="Times New Roman"/>
                <a:ea typeface="华文细黑"/>
                <a:cs typeface="Times New Roman"/>
              </a:rPr>
              <a:t>君子不怨天，不尤人</a:t>
            </a:r>
            <a:r>
              <a:rPr lang="en-US" altLang="zh-CN" sz="2500" kern="100" dirty="0">
                <a:latin typeface="宋体"/>
                <a:ea typeface="华文细黑"/>
                <a:cs typeface="Times New Roman"/>
              </a:rPr>
              <a:t>’</a:t>
            </a:r>
            <a:r>
              <a:rPr lang="zh-CN" altLang="zh-CN" sz="2500" kern="100" dirty="0">
                <a:latin typeface="Times New Roman"/>
                <a:ea typeface="华文细黑"/>
                <a:cs typeface="Times New Roman"/>
              </a:rPr>
              <a:t>。</a:t>
            </a:r>
            <a:r>
              <a:rPr lang="en-US" altLang="zh-CN" sz="2500" kern="100" dirty="0">
                <a:latin typeface="宋体"/>
                <a:ea typeface="华文细黑"/>
                <a:cs typeface="Times New Roman"/>
              </a:rPr>
              <a:t>”</a:t>
            </a:r>
            <a:r>
              <a:rPr lang="zh-CN" altLang="zh-CN" sz="2500" kern="100" dirty="0">
                <a:latin typeface="Times New Roman"/>
                <a:ea typeface="华文细黑"/>
                <a:cs typeface="Times New Roman"/>
              </a:rPr>
              <a:t>曰：</a:t>
            </a:r>
            <a:r>
              <a:rPr lang="en-US" altLang="zh-CN" sz="2500" kern="100" dirty="0">
                <a:latin typeface="宋体"/>
                <a:ea typeface="华文细黑"/>
                <a:cs typeface="Times New Roman"/>
              </a:rPr>
              <a:t>“</a:t>
            </a:r>
            <a:r>
              <a:rPr lang="zh-CN" altLang="zh-CN" sz="2500" kern="100" dirty="0">
                <a:latin typeface="Times New Roman"/>
                <a:ea typeface="华文细黑"/>
                <a:cs typeface="Times New Roman"/>
              </a:rPr>
              <a:t>彼一时，此一时也。</a:t>
            </a:r>
            <a:r>
              <a:rPr lang="en-US" altLang="zh-CN" sz="2500" kern="100" dirty="0">
                <a:latin typeface="宋体"/>
                <a:ea typeface="华文细黑"/>
                <a:cs typeface="Times New Roman"/>
              </a:rPr>
              <a:t>”</a:t>
            </a:r>
            <a:endParaRPr lang="zh-CN" altLang="zh-CN" sz="2500" kern="100" dirty="0">
              <a:latin typeface="宋体"/>
              <a:cs typeface="Courier New"/>
            </a:endParaRPr>
          </a:p>
          <a:p>
            <a:pPr algn="just">
              <a:lnSpc>
                <a:spcPts val="4500"/>
              </a:lnSpc>
              <a:spcAft>
                <a:spcPts val="0"/>
              </a:spcAft>
            </a:pPr>
            <a:r>
              <a:rPr lang="zh-CN" altLang="zh-CN" sz="2500" kern="100" dirty="0" smtClean="0">
                <a:solidFill>
                  <a:srgbClr val="0000FF"/>
                </a:solidFill>
                <a:latin typeface="Times New Roman"/>
                <a:ea typeface="华文细黑"/>
                <a:cs typeface="Times New Roman"/>
              </a:rPr>
              <a:t>答案</a:t>
            </a:r>
            <a:r>
              <a:rPr lang="zh-CN" altLang="zh-CN" sz="2500" kern="100" dirty="0">
                <a:latin typeface="Times New Roman"/>
                <a:ea typeface="华文细黑"/>
                <a:cs typeface="Times New Roman"/>
              </a:rPr>
              <a:t>　</a:t>
            </a:r>
            <a:r>
              <a:rPr lang="zh-CN" altLang="zh-CN" sz="2500" kern="100" dirty="0">
                <a:solidFill>
                  <a:schemeClr val="accent6">
                    <a:lumMod val="75000"/>
                  </a:schemeClr>
                </a:solidFill>
                <a:latin typeface="Times New Roman"/>
                <a:ea typeface="华文细黑"/>
                <a:cs typeface="Times New Roman"/>
              </a:rPr>
              <a:t>豫色：高兴的脸色</a:t>
            </a:r>
            <a:r>
              <a:rPr lang="zh-CN" altLang="zh-CN" sz="2500" kern="100" dirty="0" smtClean="0">
                <a:solidFill>
                  <a:schemeClr val="accent6">
                    <a:lumMod val="75000"/>
                  </a:schemeClr>
                </a:solidFill>
                <a:latin typeface="Times New Roman"/>
                <a:ea typeface="华文细黑"/>
                <a:cs typeface="Times New Roman"/>
              </a:rPr>
              <a:t>。</a:t>
            </a:r>
            <a:endParaRPr lang="en-US" altLang="zh-CN" sz="2500" kern="100" dirty="0" smtClean="0">
              <a:solidFill>
                <a:schemeClr val="accent6">
                  <a:lumMod val="75000"/>
                </a:schemeClr>
              </a:solidFill>
              <a:latin typeface="Times New Roman"/>
              <a:ea typeface="华文细黑"/>
              <a:cs typeface="Times New Roman"/>
            </a:endParaRPr>
          </a:p>
          <a:p>
            <a:pPr lvl="0" algn="just">
              <a:lnSpc>
                <a:spcPts val="4500"/>
              </a:lnSpc>
            </a:pPr>
            <a:r>
              <a:rPr lang="zh-CN" altLang="zh-CN" sz="2500" kern="100" dirty="0">
                <a:solidFill>
                  <a:srgbClr val="0000FF"/>
                </a:solidFill>
                <a:latin typeface="Times New Roman"/>
                <a:ea typeface="华文细黑"/>
                <a:cs typeface="Times New Roman"/>
              </a:rPr>
              <a:t>推断过程</a:t>
            </a:r>
            <a:r>
              <a:rPr lang="zh-CN" altLang="zh-CN" sz="2500" kern="100" dirty="0">
                <a:solidFill>
                  <a:prstClr val="black"/>
                </a:solidFill>
                <a:latin typeface="Times New Roman"/>
                <a:ea typeface="华文细黑"/>
                <a:cs typeface="Times New Roman"/>
              </a:rPr>
              <a:t>：下文说，</a:t>
            </a:r>
            <a:r>
              <a:rPr lang="en-US" altLang="zh-CN" sz="2500" kern="100" dirty="0">
                <a:solidFill>
                  <a:prstClr val="black"/>
                </a:solidFill>
                <a:latin typeface="宋体"/>
                <a:ea typeface="华文细黑"/>
                <a:cs typeface="Times New Roman"/>
              </a:rPr>
              <a:t>“</a:t>
            </a:r>
            <a:r>
              <a:rPr lang="zh-CN" altLang="zh-CN" sz="2500" kern="100" dirty="0">
                <a:solidFill>
                  <a:prstClr val="black"/>
                </a:solidFill>
                <a:latin typeface="Times New Roman"/>
                <a:ea typeface="华文细黑"/>
                <a:cs typeface="Times New Roman"/>
              </a:rPr>
              <a:t>我前些日子听你说</a:t>
            </a:r>
            <a:r>
              <a:rPr lang="en-US" altLang="zh-CN" sz="2500" kern="100" dirty="0">
                <a:solidFill>
                  <a:prstClr val="black"/>
                </a:solidFill>
                <a:latin typeface="宋体"/>
                <a:ea typeface="华文细黑"/>
                <a:cs typeface="Times New Roman"/>
              </a:rPr>
              <a:t>‘</a:t>
            </a:r>
            <a:r>
              <a:rPr lang="zh-CN" altLang="zh-CN" sz="2500" kern="100" dirty="0">
                <a:solidFill>
                  <a:prstClr val="black"/>
                </a:solidFill>
                <a:latin typeface="Times New Roman"/>
                <a:ea typeface="华文细黑"/>
                <a:cs typeface="Times New Roman"/>
              </a:rPr>
              <a:t>君子应不怨天，不怨人</a:t>
            </a:r>
            <a:r>
              <a:rPr lang="en-US" altLang="zh-CN" sz="2500" kern="100" dirty="0">
                <a:solidFill>
                  <a:prstClr val="black"/>
                </a:solidFill>
                <a:latin typeface="宋体"/>
                <a:ea typeface="华文细黑"/>
                <a:cs typeface="Times New Roman"/>
              </a:rPr>
              <a:t>’”</a:t>
            </a:r>
            <a:r>
              <a:rPr lang="zh-CN" altLang="zh-CN" sz="2500" kern="100" dirty="0">
                <a:solidFill>
                  <a:prstClr val="black"/>
                </a:solidFill>
                <a:latin typeface="Times New Roman"/>
                <a:ea typeface="华文细黑"/>
                <a:cs typeface="Times New Roman"/>
              </a:rPr>
              <a:t>。孟子说：</a:t>
            </a:r>
            <a:r>
              <a:rPr lang="en-US" altLang="zh-CN" sz="2500" kern="100" dirty="0">
                <a:solidFill>
                  <a:prstClr val="black"/>
                </a:solidFill>
                <a:latin typeface="宋体"/>
                <a:ea typeface="华文细黑"/>
                <a:cs typeface="Times New Roman"/>
              </a:rPr>
              <a:t>“</a:t>
            </a:r>
            <a:r>
              <a:rPr lang="zh-CN" altLang="zh-CN" sz="2500" kern="100" dirty="0">
                <a:solidFill>
                  <a:prstClr val="black"/>
                </a:solidFill>
                <a:latin typeface="Times New Roman"/>
                <a:ea typeface="华文细黑"/>
                <a:cs typeface="Times New Roman"/>
              </a:rPr>
              <a:t>此一时，彼一时也，时代不同了。</a:t>
            </a:r>
            <a:r>
              <a:rPr lang="en-US" altLang="zh-CN" sz="2500" kern="100" dirty="0">
                <a:solidFill>
                  <a:prstClr val="black"/>
                </a:solidFill>
                <a:latin typeface="宋体"/>
                <a:ea typeface="华文细黑"/>
                <a:cs typeface="Times New Roman"/>
              </a:rPr>
              <a:t>”</a:t>
            </a:r>
            <a:r>
              <a:rPr lang="zh-CN" altLang="zh-CN" sz="2500" kern="100" dirty="0">
                <a:solidFill>
                  <a:prstClr val="black"/>
                </a:solidFill>
                <a:latin typeface="Times New Roman"/>
                <a:ea typeface="华文细黑"/>
                <a:cs typeface="Times New Roman"/>
              </a:rPr>
              <a:t>说明孟子此时对以前不怨天尤人的态度是有所保留的。由此可知，</a:t>
            </a:r>
            <a:r>
              <a:rPr lang="en-US" altLang="zh-CN" sz="2500" kern="100" dirty="0">
                <a:solidFill>
                  <a:prstClr val="black"/>
                </a:solidFill>
                <a:latin typeface="宋体"/>
                <a:ea typeface="华文细黑"/>
                <a:cs typeface="Times New Roman"/>
              </a:rPr>
              <a:t>“</a:t>
            </a:r>
            <a:r>
              <a:rPr lang="zh-CN" altLang="zh-CN" sz="2500" kern="100" dirty="0">
                <a:solidFill>
                  <a:prstClr val="black"/>
                </a:solidFill>
                <a:latin typeface="Times New Roman"/>
                <a:ea typeface="华文细黑"/>
                <a:cs typeface="Times New Roman"/>
              </a:rPr>
              <a:t>豫色</a:t>
            </a:r>
            <a:r>
              <a:rPr lang="en-US" altLang="zh-CN" sz="2500" kern="100" dirty="0">
                <a:solidFill>
                  <a:prstClr val="black"/>
                </a:solidFill>
                <a:latin typeface="宋体"/>
                <a:ea typeface="华文细黑"/>
                <a:cs typeface="Times New Roman"/>
              </a:rPr>
              <a:t>”</a:t>
            </a:r>
            <a:r>
              <a:rPr lang="zh-CN" altLang="zh-CN" sz="2500" kern="100" dirty="0">
                <a:solidFill>
                  <a:prstClr val="black"/>
                </a:solidFill>
                <a:latin typeface="Times New Roman"/>
                <a:ea typeface="华文细黑"/>
                <a:cs typeface="Times New Roman"/>
              </a:rPr>
              <a:t>应是</a:t>
            </a:r>
            <a:r>
              <a:rPr lang="en-US" altLang="zh-CN" sz="2500" kern="100" dirty="0">
                <a:solidFill>
                  <a:prstClr val="black"/>
                </a:solidFill>
                <a:latin typeface="宋体"/>
                <a:ea typeface="华文细黑"/>
                <a:cs typeface="Times New Roman"/>
              </a:rPr>
              <a:t>“</a:t>
            </a:r>
            <a:r>
              <a:rPr lang="zh-CN" altLang="zh-CN" sz="2500" kern="100" dirty="0">
                <a:solidFill>
                  <a:prstClr val="black"/>
                </a:solidFill>
                <a:latin typeface="Times New Roman"/>
                <a:ea typeface="华文细黑"/>
                <a:cs typeface="Times New Roman"/>
              </a:rPr>
              <a:t>高兴的脸色</a:t>
            </a:r>
            <a:r>
              <a:rPr lang="en-US" altLang="zh-CN" sz="2500" kern="100" dirty="0">
                <a:solidFill>
                  <a:prstClr val="black"/>
                </a:solidFill>
                <a:latin typeface="宋体"/>
                <a:ea typeface="华文细黑"/>
                <a:cs typeface="Times New Roman"/>
              </a:rPr>
              <a:t>”</a:t>
            </a:r>
            <a:r>
              <a:rPr lang="zh-CN" altLang="zh-CN" sz="2500" kern="100" dirty="0" smtClean="0">
                <a:solidFill>
                  <a:prstClr val="black"/>
                </a:solidFill>
                <a:latin typeface="Times New Roman"/>
                <a:ea typeface="华文细黑"/>
                <a:cs typeface="Times New Roman"/>
              </a:rPr>
              <a:t>。</a:t>
            </a:r>
            <a:endParaRPr lang="zh-CN" altLang="zh-CN" sz="2500" kern="100" dirty="0">
              <a:solidFill>
                <a:prstClr val="black"/>
              </a:solidFill>
              <a:latin typeface="宋体"/>
              <a:cs typeface="Courier New"/>
            </a:endParaRPr>
          </a:p>
        </p:txBody>
      </p:sp>
      <p:sp>
        <p:nvSpPr>
          <p:cNvPr id="4" name="矩形 3"/>
          <p:cNvSpPr/>
          <p:nvPr/>
        </p:nvSpPr>
        <p:spPr>
          <a:xfrm>
            <a:off x="5644500" y="1306086"/>
            <a:ext cx="684803" cy="492443"/>
          </a:xfrm>
          <a:prstGeom prst="rect">
            <a:avLst/>
          </a:prstGeom>
        </p:spPr>
        <p:txBody>
          <a:bodyPr wrap="none">
            <a:spAutoFit/>
          </a:bodyPr>
          <a:lstStyle/>
          <a:p>
            <a:r>
              <a:rPr lang="en-US" altLang="zh-CN" sz="2600" kern="100" dirty="0" smtClean="0">
                <a:solidFill>
                  <a:prstClr val="black"/>
                </a:solidFill>
                <a:latin typeface="Times New Roman"/>
                <a:ea typeface="华文细黑"/>
                <a:cs typeface="Courier New"/>
              </a:rPr>
              <a:t>.</a:t>
            </a:r>
            <a:r>
              <a:rPr lang="en-US" altLang="zh-CN" sz="2600" kern="100" dirty="0">
                <a:solidFill>
                  <a:prstClr val="black"/>
                </a:solidFill>
                <a:latin typeface="Times New Roman"/>
                <a:ea typeface="华文细黑"/>
                <a:cs typeface="Courier New"/>
              </a:rPr>
              <a:t> </a:t>
            </a:r>
            <a:r>
              <a:rPr lang="en-US" altLang="zh-CN" sz="2600" kern="100" dirty="0" smtClean="0">
                <a:solidFill>
                  <a:prstClr val="black"/>
                </a:solidFill>
                <a:latin typeface="Times New Roman"/>
                <a:ea typeface="华文细黑"/>
                <a:cs typeface="Courier New"/>
              </a:rPr>
              <a:t>   .</a:t>
            </a:r>
            <a:endParaRPr lang="zh-CN" altLang="en-US" sz="2600" dirty="0"/>
          </a:p>
        </p:txBody>
      </p:sp>
    </p:spTree>
    <p:extLst>
      <p:ext uri="{BB962C8B-B14F-4D97-AF65-F5344CB8AC3E}">
        <p14:creationId xmlns:p14="http://schemas.microsoft.com/office/powerpoint/2010/main" val="1528680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5535" y="167025"/>
            <a:ext cx="8705965" cy="4708981"/>
          </a:xfrm>
          <a:prstGeom prst="rect">
            <a:avLst/>
          </a:prstGeom>
          <a:noFill/>
        </p:spPr>
        <p:txBody>
          <a:bodyPr wrap="square" rtlCol="0">
            <a:spAutoFit/>
          </a:bodyPr>
          <a:lstStyle/>
          <a:p>
            <a:pPr algn="just">
              <a:lnSpc>
                <a:spcPts val="4500"/>
              </a:lnSpc>
              <a:spcAft>
                <a:spcPts val="0"/>
              </a:spcAft>
            </a:pPr>
            <a:r>
              <a:rPr lang="en-US" altLang="zh-CN" sz="2500" kern="100" dirty="0" smtClean="0">
                <a:latin typeface="宋体"/>
                <a:ea typeface="华文细黑"/>
                <a:cs typeface="Times New Roman"/>
              </a:rPr>
              <a:t>②</a:t>
            </a:r>
            <a:r>
              <a:rPr lang="zh-CN" altLang="zh-CN" sz="2500" kern="100" dirty="0">
                <a:latin typeface="Times New Roman"/>
                <a:ea typeface="华文细黑"/>
                <a:cs typeface="Times New Roman"/>
              </a:rPr>
              <a:t>崔杼与庆封谋杀齐庄公。庄公死，更立景公，崔杼相之。庆封又欲杀崔杼而代之相</a:t>
            </a:r>
            <a:r>
              <a:rPr lang="en-US" altLang="zh-CN" sz="2500" kern="100" dirty="0">
                <a:latin typeface="宋体"/>
                <a:ea typeface="华文细黑"/>
                <a:cs typeface="Times New Roman"/>
              </a:rPr>
              <a:t>……</a:t>
            </a:r>
            <a:r>
              <a:rPr lang="zh-CN" altLang="zh-CN" sz="2500" kern="100" dirty="0">
                <a:latin typeface="Times New Roman"/>
                <a:ea typeface="华文细黑"/>
                <a:cs typeface="Times New Roman"/>
              </a:rPr>
              <a:t>庆封相景公，景公苦之。庆封出猎，景公与陈无宇、公孙灶、公孙趸诛封。封以其属斗，不胜，走如鲁</a:t>
            </a:r>
            <a:r>
              <a:rPr lang="zh-CN" altLang="zh-CN" sz="2500" kern="100" dirty="0" smtClean="0">
                <a:latin typeface="Times New Roman"/>
                <a:ea typeface="华文细黑"/>
                <a:cs typeface="Times New Roman"/>
              </a:rPr>
              <a:t>。</a:t>
            </a:r>
            <a:r>
              <a:rPr lang="en-US" altLang="zh-CN" sz="2500" kern="100" dirty="0" smtClean="0">
                <a:latin typeface="Times New Roman"/>
                <a:ea typeface="华文细黑"/>
                <a:cs typeface="Times New Roman"/>
              </a:rPr>
              <a:t>	</a:t>
            </a:r>
            <a:r>
              <a:rPr lang="en-US" altLang="zh-CN" sz="2500" kern="100" dirty="0" smtClean="0">
                <a:latin typeface="Times New Roman"/>
                <a:ea typeface="华文细黑"/>
                <a:cs typeface="Courier New"/>
              </a:rPr>
              <a:t>(2005</a:t>
            </a:r>
            <a:r>
              <a:rPr lang="zh-CN" altLang="en-US" sz="2500" kern="100" dirty="0" smtClean="0">
                <a:latin typeface="Times New Roman"/>
                <a:ea typeface="华文细黑"/>
                <a:cs typeface="Courier New"/>
              </a:rPr>
              <a:t>年高考北京卷</a:t>
            </a:r>
            <a:r>
              <a:rPr lang="zh-CN" altLang="zh-CN" sz="2500" kern="100" dirty="0" smtClean="0">
                <a:latin typeface="Times New Roman"/>
                <a:ea typeface="华文细黑"/>
                <a:cs typeface="Times New Roman"/>
              </a:rPr>
              <a:t>《</a:t>
            </a:r>
            <a:r>
              <a:rPr lang="zh-CN" altLang="zh-CN" sz="2500" kern="100" dirty="0">
                <a:latin typeface="Times New Roman"/>
                <a:ea typeface="华文细黑"/>
                <a:cs typeface="Times New Roman"/>
              </a:rPr>
              <a:t>吕氏春秋</a:t>
            </a:r>
            <a:r>
              <a:rPr lang="en-US" altLang="zh-CN" sz="2500" kern="100" dirty="0">
                <a:latin typeface="Times New Roman"/>
                <a:ea typeface="华文细黑"/>
                <a:cs typeface="Courier New"/>
              </a:rPr>
              <a:t>·</a:t>
            </a:r>
            <a:r>
              <a:rPr lang="zh-CN" altLang="zh-CN" sz="2500" kern="100" dirty="0">
                <a:latin typeface="Times New Roman"/>
                <a:ea typeface="华文细黑"/>
                <a:cs typeface="Times New Roman"/>
              </a:rPr>
              <a:t>慎行》</a:t>
            </a:r>
            <a:r>
              <a:rPr lang="en-US" altLang="zh-CN" sz="2500" kern="100" dirty="0" smtClean="0">
                <a:latin typeface="Times New Roman"/>
                <a:ea typeface="华文细黑"/>
                <a:cs typeface="Courier New"/>
              </a:rPr>
              <a:t>)</a:t>
            </a:r>
          </a:p>
          <a:p>
            <a:pPr algn="just">
              <a:lnSpc>
                <a:spcPts val="4500"/>
              </a:lnSpc>
              <a:spcAft>
                <a:spcPts val="0"/>
              </a:spcAft>
            </a:pPr>
            <a:r>
              <a:rPr lang="zh-CN" altLang="zh-CN" sz="2500" kern="100" dirty="0">
                <a:solidFill>
                  <a:srgbClr val="0000FF"/>
                </a:solidFill>
                <a:latin typeface="Times New Roman"/>
                <a:ea typeface="华文细黑"/>
                <a:cs typeface="Times New Roman"/>
              </a:rPr>
              <a:t>答案</a:t>
            </a:r>
            <a:r>
              <a:rPr lang="zh-CN" altLang="zh-CN" sz="2500" kern="100" dirty="0">
                <a:latin typeface="Times New Roman"/>
                <a:ea typeface="华文细黑"/>
                <a:cs typeface="Times New Roman"/>
              </a:rPr>
              <a:t>　</a:t>
            </a:r>
            <a:r>
              <a:rPr lang="zh-CN" altLang="zh-CN" sz="2500" kern="100" dirty="0">
                <a:solidFill>
                  <a:schemeClr val="accent6">
                    <a:lumMod val="75000"/>
                  </a:schemeClr>
                </a:solidFill>
                <a:latin typeface="Times New Roman"/>
                <a:ea typeface="华文细黑"/>
                <a:cs typeface="Times New Roman"/>
              </a:rPr>
              <a:t>诛：讨伐。</a:t>
            </a:r>
            <a:endParaRPr lang="zh-CN" altLang="zh-CN" sz="2500" kern="100" dirty="0">
              <a:solidFill>
                <a:schemeClr val="accent6">
                  <a:lumMod val="75000"/>
                </a:schemeClr>
              </a:solidFill>
              <a:latin typeface="宋体"/>
              <a:cs typeface="Courier New"/>
            </a:endParaRPr>
          </a:p>
          <a:p>
            <a:pPr algn="just">
              <a:lnSpc>
                <a:spcPts val="4500"/>
              </a:lnSpc>
              <a:spcAft>
                <a:spcPts val="0"/>
              </a:spcAft>
            </a:pPr>
            <a:r>
              <a:rPr lang="zh-CN" altLang="zh-CN" sz="2500" kern="100" dirty="0">
                <a:solidFill>
                  <a:srgbClr val="0000FF"/>
                </a:solidFill>
                <a:latin typeface="Times New Roman"/>
                <a:ea typeface="华文细黑"/>
                <a:cs typeface="Times New Roman"/>
              </a:rPr>
              <a:t>推断过程</a:t>
            </a:r>
            <a:r>
              <a:rPr lang="zh-CN" altLang="zh-CN" sz="2500" kern="100" spc="-100" dirty="0">
                <a:latin typeface="Times New Roman"/>
                <a:ea typeface="华文细黑"/>
                <a:cs typeface="Times New Roman"/>
              </a:rPr>
              <a:t>：</a:t>
            </a:r>
            <a:r>
              <a:rPr lang="en-US" altLang="zh-CN" sz="2500" kern="100" spc="-100" dirty="0">
                <a:latin typeface="宋体"/>
                <a:ea typeface="华文细黑"/>
                <a:cs typeface="Times New Roman"/>
              </a:rPr>
              <a:t>“</a:t>
            </a:r>
            <a:r>
              <a:rPr lang="zh-CN" altLang="zh-CN" sz="2500" kern="100" spc="-100" dirty="0">
                <a:latin typeface="Times New Roman"/>
                <a:ea typeface="华文细黑"/>
                <a:cs typeface="Times New Roman"/>
              </a:rPr>
              <a:t>诛</a:t>
            </a:r>
            <a:r>
              <a:rPr lang="en-US" altLang="zh-CN" sz="2500" kern="100" spc="-100" dirty="0">
                <a:latin typeface="宋体"/>
                <a:ea typeface="华文细黑"/>
                <a:cs typeface="Times New Roman"/>
              </a:rPr>
              <a:t>”</a:t>
            </a:r>
            <a:r>
              <a:rPr lang="zh-CN" altLang="zh-CN" sz="2500" kern="100" spc="-100" dirty="0">
                <a:latin typeface="Times New Roman"/>
                <a:ea typeface="华文细黑"/>
                <a:cs typeface="Times New Roman"/>
              </a:rPr>
              <a:t>常作</a:t>
            </a:r>
            <a:r>
              <a:rPr lang="en-US" altLang="zh-CN" sz="2500" kern="100" spc="-100" dirty="0">
                <a:latin typeface="宋体"/>
                <a:ea typeface="华文细黑"/>
                <a:cs typeface="Times New Roman"/>
              </a:rPr>
              <a:t>“</a:t>
            </a:r>
            <a:r>
              <a:rPr lang="zh-CN" altLang="zh-CN" sz="2500" kern="100" spc="-100" dirty="0">
                <a:latin typeface="Times New Roman"/>
                <a:ea typeface="华文细黑"/>
                <a:cs typeface="Times New Roman"/>
              </a:rPr>
              <a:t>杀死</a:t>
            </a:r>
            <a:r>
              <a:rPr lang="en-US" altLang="zh-CN" sz="2500" kern="100" spc="-100" dirty="0">
                <a:latin typeface="宋体"/>
                <a:ea typeface="华文细黑"/>
                <a:cs typeface="Times New Roman"/>
              </a:rPr>
              <a:t>”</a:t>
            </a:r>
            <a:r>
              <a:rPr lang="zh-CN" altLang="zh-CN" sz="2500" kern="100" spc="-100" dirty="0">
                <a:latin typeface="Times New Roman"/>
                <a:ea typeface="华文细黑"/>
                <a:cs typeface="Times New Roman"/>
              </a:rPr>
              <a:t>义，但联系后文语境，庆封</a:t>
            </a:r>
            <a:r>
              <a:rPr lang="en-US" altLang="zh-CN" sz="2500" kern="100" spc="-100" dirty="0">
                <a:latin typeface="宋体"/>
                <a:ea typeface="华文细黑"/>
                <a:cs typeface="Times New Roman"/>
              </a:rPr>
              <a:t>“</a:t>
            </a:r>
            <a:r>
              <a:rPr lang="zh-CN" altLang="zh-CN" sz="2500" kern="100" spc="-100" dirty="0">
                <a:latin typeface="Times New Roman"/>
                <a:ea typeface="华文细黑"/>
                <a:cs typeface="Times New Roman"/>
              </a:rPr>
              <a:t>走如鲁</a:t>
            </a:r>
            <a:r>
              <a:rPr lang="en-US" altLang="zh-CN" sz="2500" kern="100" spc="-100" dirty="0">
                <a:latin typeface="宋体"/>
                <a:ea typeface="华文细黑"/>
                <a:cs typeface="Times New Roman"/>
              </a:rPr>
              <a:t>”</a:t>
            </a:r>
            <a:r>
              <a:rPr lang="zh-CN" altLang="zh-CN" sz="2500" kern="100" spc="-100" dirty="0">
                <a:latin typeface="Times New Roman"/>
                <a:ea typeface="华文细黑"/>
                <a:cs typeface="Times New Roman"/>
              </a:rPr>
              <a:t>，即</a:t>
            </a:r>
            <a:r>
              <a:rPr lang="en-US" altLang="zh-CN" sz="2500" kern="100" spc="-100" dirty="0">
                <a:latin typeface="宋体"/>
                <a:ea typeface="华文细黑"/>
                <a:cs typeface="Times New Roman"/>
              </a:rPr>
              <a:t>“</a:t>
            </a:r>
            <a:r>
              <a:rPr lang="zh-CN" altLang="zh-CN" sz="2500" kern="100" spc="-100" dirty="0">
                <a:latin typeface="Times New Roman"/>
                <a:ea typeface="华文细黑"/>
                <a:cs typeface="Times New Roman"/>
              </a:rPr>
              <a:t>逃到鲁国</a:t>
            </a:r>
            <a:r>
              <a:rPr lang="en-US" altLang="zh-CN" sz="2500" kern="100" spc="-100" dirty="0">
                <a:latin typeface="宋体"/>
                <a:ea typeface="华文细黑"/>
                <a:cs typeface="Times New Roman"/>
              </a:rPr>
              <a:t>”</a:t>
            </a:r>
            <a:r>
              <a:rPr lang="zh-CN" altLang="zh-CN" sz="2500" kern="100" spc="-100" dirty="0">
                <a:latin typeface="Times New Roman"/>
                <a:ea typeface="华文细黑"/>
                <a:cs typeface="Times New Roman"/>
              </a:rPr>
              <a:t>，可见他们并没有</a:t>
            </a:r>
            <a:r>
              <a:rPr lang="en-US" altLang="zh-CN" sz="2500" kern="100" spc="-100" dirty="0">
                <a:latin typeface="宋体"/>
                <a:ea typeface="华文细黑"/>
                <a:cs typeface="Times New Roman"/>
              </a:rPr>
              <a:t>“</a:t>
            </a:r>
            <a:r>
              <a:rPr lang="zh-CN" altLang="zh-CN" sz="2500" kern="100" spc="-100" dirty="0">
                <a:latin typeface="Times New Roman"/>
                <a:ea typeface="华文细黑"/>
                <a:cs typeface="Times New Roman"/>
              </a:rPr>
              <a:t>杀死</a:t>
            </a:r>
            <a:r>
              <a:rPr lang="en-US" altLang="zh-CN" sz="2500" kern="100" spc="-100" dirty="0">
                <a:latin typeface="宋体"/>
                <a:ea typeface="华文细黑"/>
                <a:cs typeface="Times New Roman"/>
              </a:rPr>
              <a:t>”</a:t>
            </a:r>
            <a:r>
              <a:rPr lang="zh-CN" altLang="zh-CN" sz="2500" kern="100" spc="-100" dirty="0">
                <a:latin typeface="Times New Roman"/>
                <a:ea typeface="华文细黑"/>
                <a:cs typeface="Times New Roman"/>
              </a:rPr>
              <a:t>庆封，而应是</a:t>
            </a:r>
            <a:r>
              <a:rPr lang="en-US" altLang="zh-CN" sz="2500" kern="100" spc="-100" dirty="0">
                <a:latin typeface="宋体"/>
                <a:ea typeface="华文细黑"/>
                <a:cs typeface="Times New Roman"/>
              </a:rPr>
              <a:t>“</a:t>
            </a:r>
            <a:r>
              <a:rPr lang="zh-CN" altLang="zh-CN" sz="2500" kern="100" spc="-100" dirty="0">
                <a:latin typeface="Times New Roman"/>
                <a:ea typeface="华文细黑"/>
                <a:cs typeface="Times New Roman"/>
              </a:rPr>
              <a:t>讨伐</a:t>
            </a:r>
            <a:r>
              <a:rPr lang="en-US" altLang="zh-CN" sz="2500" kern="100" spc="-100" dirty="0">
                <a:latin typeface="宋体"/>
                <a:ea typeface="华文细黑"/>
                <a:cs typeface="Times New Roman"/>
              </a:rPr>
              <a:t>”</a:t>
            </a:r>
            <a:r>
              <a:rPr lang="zh-CN" altLang="zh-CN" sz="2500" kern="100" spc="-100" dirty="0">
                <a:latin typeface="Times New Roman"/>
                <a:ea typeface="华文细黑"/>
                <a:cs typeface="Times New Roman"/>
              </a:rPr>
              <a:t>庆封。这是用语境推断法确定多义词的意思</a:t>
            </a:r>
            <a:r>
              <a:rPr lang="zh-CN" altLang="zh-CN" sz="2500" kern="100" spc="-100" dirty="0" smtClean="0">
                <a:latin typeface="Times New Roman"/>
                <a:ea typeface="华文细黑"/>
                <a:cs typeface="Times New Roman"/>
              </a:rPr>
              <a:t>。</a:t>
            </a:r>
            <a:endParaRPr lang="zh-CN" altLang="zh-CN" sz="2500" kern="100" spc="-100" dirty="0">
              <a:latin typeface="宋体"/>
              <a:cs typeface="Courier New"/>
            </a:endParaRPr>
          </a:p>
        </p:txBody>
      </p:sp>
      <p:sp>
        <p:nvSpPr>
          <p:cNvPr id="5" name="矩形 4"/>
          <p:cNvSpPr/>
          <p:nvPr/>
        </p:nvSpPr>
        <p:spPr>
          <a:xfrm>
            <a:off x="5868144" y="1552391"/>
            <a:ext cx="268022" cy="492443"/>
          </a:xfrm>
          <a:prstGeom prst="rect">
            <a:avLst/>
          </a:prstGeom>
        </p:spPr>
        <p:txBody>
          <a:bodyPr wrap="none">
            <a:spAutoFit/>
          </a:bodyPr>
          <a:lstStyle/>
          <a:p>
            <a:r>
              <a:rPr lang="en-US" altLang="zh-CN" sz="2600" kern="100" dirty="0" smtClean="0">
                <a:solidFill>
                  <a:prstClr val="black"/>
                </a:solidFill>
                <a:latin typeface="Times New Roman"/>
                <a:ea typeface="华文细黑"/>
                <a:cs typeface="Courier New"/>
              </a:rPr>
              <a:t>.</a:t>
            </a:r>
            <a:endParaRPr lang="zh-CN" altLang="en-US" sz="2600" dirty="0"/>
          </a:p>
        </p:txBody>
      </p:sp>
    </p:spTree>
    <p:extLst>
      <p:ext uri="{BB962C8B-B14F-4D97-AF65-F5344CB8AC3E}">
        <p14:creationId xmlns:p14="http://schemas.microsoft.com/office/powerpoint/2010/main" val="1580150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6485" y="147861"/>
            <a:ext cx="8705965" cy="4893647"/>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利用语境推断法翻译文中画线的句子，并说出推断过程。</a:t>
            </a:r>
            <a:endParaRPr lang="zh-CN" altLang="zh-CN" sz="1050" kern="100" dirty="0">
              <a:latin typeface="宋体"/>
              <a:cs typeface="Courier New"/>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季</a:t>
            </a:r>
            <a:r>
              <a:rPr lang="zh-CN" altLang="zh-CN" sz="2600" kern="100" dirty="0">
                <a:latin typeface="Times New Roman"/>
                <a:ea typeface="华文细黑"/>
                <a:cs typeface="Times New Roman"/>
              </a:rPr>
              <a:t>布为河东守。孝文时，人有言其贤者，孝文召，欲以为御史大夫。</a:t>
            </a:r>
            <a:r>
              <a:rPr lang="zh-CN" altLang="zh-CN" sz="2600" u="heavy" kern="100" dirty="0">
                <a:latin typeface="Times New Roman"/>
                <a:ea typeface="华文细黑"/>
                <a:cs typeface="Times New Roman"/>
              </a:rPr>
              <a:t>复有言其勇，使酒难近</a:t>
            </a:r>
            <a:r>
              <a:rPr lang="zh-CN" altLang="zh-CN" sz="2600" kern="100" dirty="0">
                <a:latin typeface="Times New Roman"/>
                <a:ea typeface="华文细黑"/>
                <a:cs typeface="Times New Roman"/>
              </a:rPr>
              <a:t>，至留邸一月，见罢。季布因进曰：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臣无功窃宠，待罪河东。陛下无故召臣，此人必有以臣欺陛下者。夫陛下以一人之誉而召臣，一人之毁而去臣。臣恐天下有识闻之，有以窥陛下。</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上默然惭，良久曰：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河东吾股肱郡，故特召君耳。</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布辞之官</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Courier New"/>
              </a:rPr>
              <a:t>(</a:t>
            </a:r>
            <a:r>
              <a:rPr lang="zh-CN" altLang="zh-CN" sz="2600" kern="100" dirty="0">
                <a:latin typeface="Times New Roman"/>
                <a:ea typeface="华文细黑"/>
                <a:cs typeface="Times New Roman"/>
              </a:rPr>
              <a:t>节选自《史记</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季布栾布列传》</a:t>
            </a:r>
            <a:r>
              <a:rPr lang="en-US" altLang="zh-CN" sz="2600" kern="100" dirty="0" smtClean="0">
                <a:latin typeface="Times New Roman"/>
                <a:ea typeface="华文细黑"/>
                <a:cs typeface="Courier New"/>
              </a:rPr>
              <a:t>)</a:t>
            </a:r>
            <a:endParaRPr lang="zh-CN" altLang="zh-CN" sz="1050" kern="100" dirty="0">
              <a:latin typeface="宋体"/>
              <a:cs typeface="Courier New"/>
            </a:endParaRPr>
          </a:p>
        </p:txBody>
      </p:sp>
    </p:spTree>
    <p:extLst>
      <p:ext uri="{BB962C8B-B14F-4D97-AF65-F5344CB8AC3E}">
        <p14:creationId xmlns:p14="http://schemas.microsoft.com/office/powerpoint/2010/main" val="124450619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2893" y="328072"/>
            <a:ext cx="8793025" cy="615746"/>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译文：又有人说季布鲁莽，借酒使性难以接近</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
        <p:nvSpPr>
          <p:cNvPr id="5" name="矩形 4"/>
          <p:cNvSpPr/>
          <p:nvPr/>
        </p:nvSpPr>
        <p:spPr>
          <a:xfrm>
            <a:off x="5868144" y="1552391"/>
            <a:ext cx="268022" cy="492443"/>
          </a:xfrm>
          <a:prstGeom prst="rect">
            <a:avLst/>
          </a:prstGeom>
        </p:spPr>
        <p:txBody>
          <a:bodyPr wrap="none">
            <a:spAutoFit/>
          </a:bodyPr>
          <a:lstStyle/>
          <a:p>
            <a:r>
              <a:rPr lang="en-US" altLang="zh-CN" sz="2600" kern="100" dirty="0" smtClean="0">
                <a:solidFill>
                  <a:prstClr val="black"/>
                </a:solidFill>
                <a:latin typeface="Times New Roman"/>
                <a:ea typeface="华文细黑"/>
                <a:cs typeface="Courier New"/>
              </a:rPr>
              <a:t>.</a:t>
            </a:r>
            <a:endParaRPr lang="zh-CN" altLang="en-US" sz="2600" dirty="0"/>
          </a:p>
        </p:txBody>
      </p:sp>
      <p:sp>
        <p:nvSpPr>
          <p:cNvPr id="4" name="TextBox 3"/>
          <p:cNvSpPr txBox="1"/>
          <p:nvPr/>
        </p:nvSpPr>
        <p:spPr>
          <a:xfrm>
            <a:off x="182893" y="627534"/>
            <a:ext cx="8793025" cy="3935693"/>
          </a:xfrm>
          <a:prstGeom prst="rect">
            <a:avLst/>
          </a:prstGeom>
          <a:noFill/>
        </p:spPr>
        <p:txBody>
          <a:bodyPr wrap="square" rtlCol="0">
            <a:spAutoFit/>
          </a:bodyPr>
          <a:lstStyle/>
          <a:p>
            <a:pPr algn="just">
              <a:lnSpc>
                <a:spcPct val="150000"/>
              </a:lnSpc>
              <a:spcAft>
                <a:spcPts val="0"/>
              </a:spcAft>
            </a:pPr>
            <a:endParaRPr lang="zh-CN" altLang="zh-CN" sz="1050" kern="100" dirty="0">
              <a:latin typeface="宋体"/>
              <a:cs typeface="Courier New"/>
            </a:endParaRPr>
          </a:p>
          <a:p>
            <a:pPr algn="just">
              <a:lnSpc>
                <a:spcPct val="150000"/>
              </a:lnSpc>
              <a:spcAft>
                <a:spcPts val="0"/>
              </a:spcAft>
            </a:pPr>
            <a:r>
              <a:rPr lang="zh-CN" altLang="zh-CN" sz="2600" kern="100" dirty="0">
                <a:solidFill>
                  <a:srgbClr val="E46C0A"/>
                </a:solidFill>
                <a:latin typeface="Times New Roman"/>
                <a:ea typeface="华文细黑"/>
                <a:cs typeface="Times New Roman"/>
              </a:rPr>
              <a:t>推断过程：此句关键词是</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勇</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。它常被译为</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勇敢</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，褒义词。但联系后文可知，</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陛下以一人之誉而召臣</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对应了</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人有言其贤者，孝文召，欲以为御史大夫</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一人之毁而去臣</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对应了</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复有言其勇，使酒难近，至留邸一月，见罢</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毁</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即</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诋毁</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，是</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进谗言</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。由此可推断</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勇</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绝非褒义，而应作贬义，译为</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鲁莽、空有勇力</a:t>
            </a:r>
            <a:r>
              <a:rPr lang="en-US" altLang="zh-CN" sz="2600" kern="100" dirty="0">
                <a:solidFill>
                  <a:srgbClr val="E46C0A"/>
                </a:solidFill>
                <a:latin typeface="宋体"/>
                <a:ea typeface="华文细黑"/>
                <a:cs typeface="Times New Roman"/>
              </a:rPr>
              <a:t>”</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25100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0472" y="915566"/>
            <a:ext cx="8619767" cy="3016403"/>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语法推断法</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句子的结构是固定的，组合是有规律的，词在句中所处的语法位置，为我们推断词义提供了依据。如主语、宾语常由名词、代词充当，谓语大多由动词、形容词充当，状语大多由副词充当等</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5" name="矩形 4"/>
          <p:cNvSpPr/>
          <p:nvPr/>
        </p:nvSpPr>
        <p:spPr>
          <a:xfrm>
            <a:off x="5868144" y="1552391"/>
            <a:ext cx="268022" cy="492443"/>
          </a:xfrm>
          <a:prstGeom prst="rect">
            <a:avLst/>
          </a:prstGeom>
        </p:spPr>
        <p:txBody>
          <a:bodyPr wrap="none">
            <a:spAutoFit/>
          </a:bodyPr>
          <a:lstStyle/>
          <a:p>
            <a:r>
              <a:rPr lang="en-US" altLang="zh-CN" sz="2600" kern="100" dirty="0" smtClean="0">
                <a:solidFill>
                  <a:prstClr val="black"/>
                </a:solidFill>
                <a:latin typeface="Times New Roman"/>
                <a:ea typeface="华文细黑"/>
                <a:cs typeface="Courier New"/>
              </a:rPr>
              <a:t>.</a:t>
            </a:r>
            <a:endParaRPr lang="zh-CN" altLang="en-US" sz="2600" dirty="0"/>
          </a:p>
        </p:txBody>
      </p:sp>
    </p:spTree>
    <p:extLst>
      <p:ext uri="{BB962C8B-B14F-4D97-AF65-F5344CB8AC3E}">
        <p14:creationId xmlns:p14="http://schemas.microsoft.com/office/powerpoint/2010/main" val="278946964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512" y="1001603"/>
            <a:ext cx="8619767" cy="3298339"/>
          </a:xfrm>
          <a:prstGeom prst="rect">
            <a:avLst/>
          </a:prstGeom>
          <a:noFill/>
        </p:spPr>
        <p:txBody>
          <a:bodyPr wrap="square" rtlCol="0">
            <a:spAutoFit/>
          </a:bodyPr>
          <a:lstStyle/>
          <a:p>
            <a:pPr algn="just">
              <a:lnSpc>
                <a:spcPts val="5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划分句子成分法</a:t>
            </a:r>
            <a:endParaRPr lang="zh-CN" altLang="zh-CN" sz="2600" kern="100" dirty="0">
              <a:latin typeface="宋体"/>
              <a:cs typeface="Courier New"/>
            </a:endParaRPr>
          </a:p>
          <a:p>
            <a:pPr algn="just">
              <a:lnSpc>
                <a:spcPts val="5000"/>
              </a:lnSpc>
              <a:spcAft>
                <a:spcPts val="0"/>
              </a:spcAft>
            </a:pP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信义著于四海</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信义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作主语，可判断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信</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是名词，作</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信用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讲</a:t>
            </a:r>
            <a:r>
              <a:rPr lang="en-US" altLang="zh-CN" sz="2600" kern="100" dirty="0">
                <a:latin typeface="Times New Roman"/>
                <a:ea typeface="华文细黑"/>
                <a:cs typeface="Courier New"/>
              </a:rPr>
              <a:t>)</a:t>
            </a:r>
            <a:endParaRPr lang="zh-CN" altLang="zh-CN" sz="2600" kern="100" dirty="0">
              <a:latin typeface="宋体"/>
              <a:cs typeface="Courier New"/>
            </a:endParaRPr>
          </a:p>
          <a:p>
            <a:pPr algn="just">
              <a:lnSpc>
                <a:spcPts val="5000"/>
              </a:lnSpc>
              <a:spcAft>
                <a:spcPts val="0"/>
              </a:spcAft>
            </a:pP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烟涛微茫信难求</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状语，确实</a:t>
            </a:r>
            <a:r>
              <a:rPr lang="en-US" altLang="zh-CN" sz="2600" kern="100" dirty="0">
                <a:latin typeface="Times New Roman"/>
                <a:ea typeface="华文细黑"/>
                <a:cs typeface="Courier New"/>
              </a:rPr>
              <a:t>)</a:t>
            </a:r>
            <a:endParaRPr lang="zh-CN" altLang="zh-CN" sz="2600" kern="100" dirty="0">
              <a:latin typeface="宋体"/>
              <a:cs typeface="Courier New"/>
            </a:endParaRPr>
          </a:p>
          <a:p>
            <a:pPr algn="just">
              <a:lnSpc>
                <a:spcPts val="5000"/>
              </a:lnSpc>
              <a:spcAft>
                <a:spcPts val="0"/>
              </a:spcAft>
            </a:pP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楚王贪而信张仪</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谓语，信任</a:t>
            </a:r>
            <a:r>
              <a:rPr lang="en-US" altLang="zh-CN" sz="2600" kern="100" dirty="0" smtClean="0">
                <a:latin typeface="Times New Roman"/>
                <a:ea typeface="华文细黑"/>
                <a:cs typeface="Courier New"/>
              </a:rPr>
              <a:t>)</a:t>
            </a:r>
            <a:endParaRPr lang="zh-CN" altLang="zh-CN" sz="2600" kern="100" dirty="0">
              <a:latin typeface="宋体"/>
              <a:cs typeface="Courier New"/>
            </a:endParaRPr>
          </a:p>
        </p:txBody>
      </p:sp>
      <p:sp>
        <p:nvSpPr>
          <p:cNvPr id="4" name="矩形 3"/>
          <p:cNvSpPr/>
          <p:nvPr/>
        </p:nvSpPr>
        <p:spPr>
          <a:xfrm>
            <a:off x="611560" y="1938918"/>
            <a:ext cx="268022" cy="492443"/>
          </a:xfrm>
          <a:prstGeom prst="rect">
            <a:avLst/>
          </a:prstGeom>
        </p:spPr>
        <p:txBody>
          <a:bodyPr wrap="none">
            <a:spAutoFit/>
          </a:bodyPr>
          <a:lstStyle/>
          <a:p>
            <a:r>
              <a:rPr lang="en-US" altLang="zh-CN" sz="2600" kern="100" dirty="0" smtClean="0">
                <a:solidFill>
                  <a:prstClr val="black"/>
                </a:solidFill>
                <a:latin typeface="Times New Roman"/>
                <a:ea typeface="华文细黑"/>
                <a:cs typeface="Courier New"/>
              </a:rPr>
              <a:t>.</a:t>
            </a:r>
            <a:endParaRPr lang="zh-CN" altLang="en-US" sz="2600" dirty="0"/>
          </a:p>
        </p:txBody>
      </p:sp>
      <p:sp>
        <p:nvSpPr>
          <p:cNvPr id="7" name="矩形 6"/>
          <p:cNvSpPr/>
          <p:nvPr/>
        </p:nvSpPr>
        <p:spPr>
          <a:xfrm>
            <a:off x="1949232" y="3185914"/>
            <a:ext cx="268022" cy="492443"/>
          </a:xfrm>
          <a:prstGeom prst="rect">
            <a:avLst/>
          </a:prstGeom>
        </p:spPr>
        <p:txBody>
          <a:bodyPr wrap="none">
            <a:spAutoFit/>
          </a:bodyPr>
          <a:lstStyle/>
          <a:p>
            <a:r>
              <a:rPr lang="en-US" altLang="zh-CN" sz="2600" kern="100" dirty="0" smtClean="0">
                <a:solidFill>
                  <a:prstClr val="black"/>
                </a:solidFill>
                <a:latin typeface="Times New Roman"/>
                <a:ea typeface="华文细黑"/>
                <a:cs typeface="Courier New"/>
              </a:rPr>
              <a:t>.</a:t>
            </a:r>
            <a:endParaRPr lang="zh-CN" altLang="en-US" sz="2600" dirty="0"/>
          </a:p>
        </p:txBody>
      </p:sp>
      <p:sp>
        <p:nvSpPr>
          <p:cNvPr id="8" name="矩形 7"/>
          <p:cNvSpPr/>
          <p:nvPr/>
        </p:nvSpPr>
        <p:spPr>
          <a:xfrm>
            <a:off x="1950574" y="3830359"/>
            <a:ext cx="268022" cy="492443"/>
          </a:xfrm>
          <a:prstGeom prst="rect">
            <a:avLst/>
          </a:prstGeom>
        </p:spPr>
        <p:txBody>
          <a:bodyPr wrap="none">
            <a:spAutoFit/>
          </a:bodyPr>
          <a:lstStyle/>
          <a:p>
            <a:r>
              <a:rPr lang="en-US" altLang="zh-CN" sz="2600" kern="100" dirty="0" smtClean="0">
                <a:solidFill>
                  <a:prstClr val="black"/>
                </a:solidFill>
                <a:latin typeface="Times New Roman"/>
                <a:ea typeface="华文细黑"/>
                <a:cs typeface="Courier New"/>
              </a:rPr>
              <a:t>.</a:t>
            </a:r>
            <a:endParaRPr lang="zh-CN" altLang="en-US" sz="2600" dirty="0"/>
          </a:p>
        </p:txBody>
      </p:sp>
    </p:spTree>
    <p:extLst>
      <p:ext uri="{BB962C8B-B14F-4D97-AF65-F5344CB8AC3E}">
        <p14:creationId xmlns:p14="http://schemas.microsoft.com/office/powerpoint/2010/main" val="164816668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3085" y="-20538"/>
            <a:ext cx="8619767" cy="5221942"/>
          </a:xfrm>
          <a:prstGeom prst="rect">
            <a:avLst/>
          </a:prstGeom>
          <a:noFill/>
        </p:spPr>
        <p:txBody>
          <a:bodyPr wrap="square" rtlCol="0">
            <a:spAutoFit/>
          </a:bodyPr>
          <a:lstStyle/>
          <a:p>
            <a:pPr algn="just">
              <a:lnSpc>
                <a:spcPts val="5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看搭配</a:t>
            </a:r>
            <a:endParaRPr lang="zh-CN" altLang="zh-CN" sz="2600" kern="100" dirty="0">
              <a:latin typeface="宋体"/>
              <a:cs typeface="Courier New"/>
            </a:endParaRPr>
          </a:p>
          <a:p>
            <a:pPr algn="just">
              <a:lnSpc>
                <a:spcPts val="5000"/>
              </a:lnSpc>
              <a:spcAft>
                <a:spcPts val="0"/>
              </a:spcAft>
            </a:pP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辍耕之垄上</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之</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后接表地点的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垄上</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，很明显，</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之</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在这里只能译成动词</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才能与之搭配</a:t>
            </a:r>
            <a:r>
              <a:rPr lang="en-US" altLang="zh-CN" sz="2600" kern="100" dirty="0">
                <a:latin typeface="Times New Roman"/>
                <a:ea typeface="华文细黑"/>
                <a:cs typeface="Courier New"/>
              </a:rPr>
              <a:t>)</a:t>
            </a:r>
            <a:endParaRPr lang="zh-CN" altLang="zh-CN" sz="2600" kern="100" dirty="0">
              <a:latin typeface="宋体"/>
              <a:cs typeface="Courier New"/>
            </a:endParaRPr>
          </a:p>
          <a:p>
            <a:pPr algn="just">
              <a:lnSpc>
                <a:spcPts val="5000"/>
              </a:lnSpc>
              <a:spcAft>
                <a:spcPts val="0"/>
              </a:spcAft>
            </a:pP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自放驴，取樵炊爨</a:t>
            </a:r>
            <a:r>
              <a:rPr lang="en-US" altLang="zh-CN" sz="2600" kern="100" dirty="0" smtClean="0">
                <a:latin typeface="宋体"/>
                <a:ea typeface="华文细黑"/>
                <a:cs typeface="Times New Roman"/>
              </a:rPr>
              <a:t>”</a:t>
            </a: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(2000</a:t>
            </a:r>
            <a:r>
              <a:rPr lang="zh-CN" altLang="en-US" sz="2600" kern="100" dirty="0" smtClean="0">
                <a:latin typeface="Times New Roman"/>
                <a:ea typeface="华文细黑"/>
                <a:cs typeface="Courier New"/>
              </a:rPr>
              <a:t>年高考全国卷</a:t>
            </a:r>
            <a:r>
              <a:rPr lang="en-US" altLang="zh-CN" sz="2600" kern="100" dirty="0" smtClean="0">
                <a:latin typeface="Times New Roman"/>
                <a:ea typeface="华文细黑"/>
                <a:cs typeface="Courier New"/>
              </a:rPr>
              <a:t>) </a:t>
            </a:r>
            <a:r>
              <a:rPr lang="zh-CN" altLang="zh-CN" sz="2600" kern="100" dirty="0" smtClean="0">
                <a:latin typeface="Times New Roman"/>
                <a:ea typeface="华文细黑"/>
                <a:cs typeface="Times New Roman"/>
              </a:rPr>
              <a:t>，</a:t>
            </a:r>
            <a:r>
              <a:rPr lang="zh-CN" altLang="zh-CN" sz="2600" kern="100" dirty="0">
                <a:latin typeface="Times New Roman"/>
                <a:ea typeface="华文细黑"/>
                <a:cs typeface="Times New Roman"/>
              </a:rPr>
              <a:t>题目中给的词义是：樵</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打柴。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樵</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字前有动词</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取</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，后有动词</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炊爨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，上下文联系起来，不难推断出它处于宾语的位置，是名词，应该是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木柴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的意思，</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打柴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是动词，明显不当</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
        <p:nvSpPr>
          <p:cNvPr id="4" name="矩形 3"/>
          <p:cNvSpPr/>
          <p:nvPr/>
        </p:nvSpPr>
        <p:spPr>
          <a:xfrm>
            <a:off x="1316400" y="1203598"/>
            <a:ext cx="268022" cy="492443"/>
          </a:xfrm>
          <a:prstGeom prst="rect">
            <a:avLst/>
          </a:prstGeom>
        </p:spPr>
        <p:txBody>
          <a:bodyPr wrap="none">
            <a:spAutoFit/>
          </a:bodyPr>
          <a:lstStyle/>
          <a:p>
            <a:r>
              <a:rPr lang="en-US" altLang="zh-CN" sz="2600" kern="100" dirty="0" smtClean="0">
                <a:solidFill>
                  <a:prstClr val="black"/>
                </a:solidFill>
                <a:latin typeface="Times New Roman"/>
                <a:ea typeface="华文细黑"/>
                <a:cs typeface="Courier New"/>
              </a:rPr>
              <a:t>.</a:t>
            </a:r>
            <a:endParaRPr lang="zh-CN" altLang="en-US" sz="2600" dirty="0"/>
          </a:p>
        </p:txBody>
      </p:sp>
      <p:sp>
        <p:nvSpPr>
          <p:cNvPr id="6" name="矩形 5"/>
          <p:cNvSpPr/>
          <p:nvPr/>
        </p:nvSpPr>
        <p:spPr>
          <a:xfrm>
            <a:off x="2332132" y="2458214"/>
            <a:ext cx="268022" cy="492443"/>
          </a:xfrm>
          <a:prstGeom prst="rect">
            <a:avLst/>
          </a:prstGeom>
        </p:spPr>
        <p:txBody>
          <a:bodyPr wrap="none">
            <a:spAutoFit/>
          </a:bodyPr>
          <a:lstStyle/>
          <a:p>
            <a:r>
              <a:rPr lang="en-US" altLang="zh-CN" sz="2600" kern="100" dirty="0" smtClean="0">
                <a:solidFill>
                  <a:prstClr val="black"/>
                </a:solidFill>
                <a:latin typeface="Times New Roman"/>
                <a:ea typeface="华文细黑"/>
                <a:cs typeface="Courier New"/>
              </a:rPr>
              <a:t>.</a:t>
            </a:r>
            <a:endParaRPr lang="zh-CN" altLang="en-US" sz="2600" dirty="0"/>
          </a:p>
        </p:txBody>
      </p:sp>
    </p:spTree>
    <p:extLst>
      <p:ext uri="{BB962C8B-B14F-4D97-AF65-F5344CB8AC3E}">
        <p14:creationId xmlns:p14="http://schemas.microsoft.com/office/powerpoint/2010/main" val="12256596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7442" y="28228"/>
            <a:ext cx="8856984" cy="5133713"/>
          </a:xfrm>
          <a:prstGeom prst="rect">
            <a:avLst/>
          </a:prstGeom>
          <a:noFill/>
        </p:spPr>
        <p:txBody>
          <a:bodyPr wrap="square" rtlCol="0">
            <a:spAutoFit/>
          </a:bodyPr>
          <a:lstStyle/>
          <a:p>
            <a:pPr algn="just">
              <a:lnSpc>
                <a:spcPct val="14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试写出下列句中加点字的意义，并试着寻求义项间的联系。</a:t>
            </a:r>
            <a:endParaRPr lang="zh-CN" altLang="zh-CN" sz="1050" kern="100" dirty="0">
              <a:latin typeface="宋体"/>
              <a:cs typeface="Courier New"/>
            </a:endParaRPr>
          </a:p>
          <a:p>
            <a:pPr algn="just">
              <a:lnSpc>
                <a:spcPct val="140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赵王扫除自迎，执主人之礼，引公子就西阶</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____</a:t>
            </a:r>
            <a:endParaRPr lang="en-US" altLang="zh-CN" sz="2600" kern="100" dirty="0" smtClean="0">
              <a:latin typeface="Times New Roman"/>
              <a:ea typeface="华文细黑"/>
              <a:cs typeface="Courier New"/>
            </a:endParaRPr>
          </a:p>
          <a:p>
            <a:pPr algn="r">
              <a:lnSpc>
                <a:spcPct val="140000"/>
              </a:lnSpc>
              <a:spcAft>
                <a:spcPts val="0"/>
              </a:spcAft>
            </a:pPr>
            <a:r>
              <a:rPr lang="en-US" altLang="zh-CN" sz="2600" kern="100" dirty="0" smtClean="0">
                <a:latin typeface="Times New Roman"/>
                <a:ea typeface="华文细黑"/>
                <a:cs typeface="Courier New"/>
              </a:rPr>
              <a:t>(</a:t>
            </a:r>
            <a:r>
              <a:rPr lang="zh-CN" altLang="zh-CN" sz="2600" kern="100" dirty="0">
                <a:latin typeface="Times New Roman"/>
                <a:ea typeface="华文细黑"/>
                <a:cs typeface="Times New Roman"/>
              </a:rPr>
              <a:t>《史记</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魏公子列传》</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40000"/>
              </a:lnSpc>
              <a:spcAft>
                <a:spcPts val="0"/>
              </a:spcAf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予除右丞相兼枢密使</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r>
              <a:rPr lang="en-US" altLang="zh-CN" sz="2600" kern="100" dirty="0" smtClean="0">
                <a:latin typeface="Times New Roman"/>
                <a:ea typeface="华文细黑"/>
                <a:cs typeface="Times New Roman"/>
              </a:rPr>
              <a:t>________</a:t>
            </a:r>
            <a:r>
              <a:rPr lang="en-US" altLang="zh-CN" sz="2600" kern="100" dirty="0">
                <a:latin typeface="Times New Roman"/>
                <a:ea typeface="华文细黑"/>
                <a:cs typeface="Courier New"/>
              </a:rPr>
              <a:t>	</a:t>
            </a:r>
            <a:endParaRPr lang="en-US" altLang="zh-CN" sz="2600" kern="100" dirty="0" smtClean="0">
              <a:latin typeface="Times New Roman"/>
              <a:ea typeface="华文细黑"/>
              <a:cs typeface="Courier New"/>
            </a:endParaRPr>
          </a:p>
          <a:p>
            <a:pPr algn="r">
              <a:lnSpc>
                <a:spcPct val="140000"/>
              </a:lnSpc>
              <a:spcAft>
                <a:spcPts val="0"/>
              </a:spcAft>
            </a:pPr>
            <a:r>
              <a:rPr lang="en-US" altLang="zh-CN" sz="2600" kern="100" dirty="0">
                <a:latin typeface="Times New Roman"/>
                <a:ea typeface="华文细黑"/>
                <a:cs typeface="Courier New"/>
              </a:rPr>
              <a:t>		(</a:t>
            </a:r>
            <a:r>
              <a:rPr lang="zh-CN" altLang="zh-CN" sz="2600" kern="100" dirty="0">
                <a:latin typeface="Times New Roman"/>
                <a:ea typeface="华文细黑"/>
                <a:cs typeface="Times New Roman"/>
              </a:rPr>
              <a:t>《指南录后序》</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40000"/>
              </a:lnSpc>
              <a:spcAft>
                <a:spcPts val="0"/>
              </a:spcAft>
            </a:pP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即除逆阉废祠之址以葬之</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__________</a:t>
            </a:r>
            <a:endParaRPr lang="en-US" altLang="zh-CN" sz="2600" u="sng" kern="100" dirty="0" smtClean="0">
              <a:latin typeface="Times New Roman"/>
              <a:ea typeface="华文细黑"/>
              <a:cs typeface="Times New Roman"/>
            </a:endParaRPr>
          </a:p>
          <a:p>
            <a:pPr algn="r">
              <a:lnSpc>
                <a:spcPct val="140000"/>
              </a:lnSpc>
              <a:spcAft>
                <a:spcPts val="0"/>
              </a:spcAft>
            </a:pPr>
            <a:r>
              <a:rPr lang="en-US" altLang="zh-CN" sz="2600" kern="100" dirty="0">
                <a:latin typeface="Times New Roman"/>
                <a:ea typeface="华文细黑"/>
                <a:cs typeface="Courier New"/>
              </a:rPr>
              <a:t>		(</a:t>
            </a:r>
            <a:r>
              <a:rPr lang="zh-CN" altLang="zh-CN" sz="2600" kern="100" dirty="0">
                <a:latin typeface="Times New Roman"/>
                <a:ea typeface="华文细黑"/>
                <a:cs typeface="Times New Roman"/>
              </a:rPr>
              <a:t>《五人墓碑记》</a:t>
            </a:r>
            <a:r>
              <a:rPr lang="en-US" altLang="zh-CN" sz="2600" kern="100" dirty="0">
                <a:latin typeface="Times New Roman"/>
                <a:ea typeface="华文细黑"/>
                <a:cs typeface="Courier New"/>
              </a:rPr>
              <a:t>)</a:t>
            </a:r>
            <a:endParaRPr lang="zh-CN" altLang="zh-CN" sz="1050" kern="100" dirty="0">
              <a:latin typeface="宋体"/>
              <a:cs typeface="Courier New"/>
            </a:endParaRPr>
          </a:p>
          <a:p>
            <a:pPr>
              <a:lnSpc>
                <a:spcPct val="140000"/>
              </a:lnSpc>
            </a:pPr>
            <a:r>
              <a:rPr lang="en-US" altLang="zh-CN" sz="2600" dirty="0">
                <a:latin typeface="宋体"/>
                <a:ea typeface="华文细黑"/>
                <a:cs typeface="Times New Roman"/>
              </a:rPr>
              <a:t>④</a:t>
            </a:r>
            <a:r>
              <a:rPr lang="zh-CN" altLang="zh-CN" sz="2600" dirty="0">
                <a:latin typeface="Times New Roman"/>
                <a:ea typeface="华文细黑"/>
                <a:cs typeface="Times New Roman"/>
              </a:rPr>
              <a:t>欲为圣朝除弊事，肯将衰朽惜残年</a:t>
            </a:r>
            <a:r>
              <a:rPr lang="zh-CN" altLang="zh-CN" sz="2600" dirty="0" smtClean="0">
                <a:latin typeface="Times New Roman"/>
                <a:ea typeface="华文细黑"/>
                <a:cs typeface="Times New Roman"/>
              </a:rPr>
              <a:t>。</a:t>
            </a:r>
            <a:r>
              <a:rPr lang="en-US" altLang="zh-CN" sz="2600" dirty="0" smtClean="0">
                <a:latin typeface="Times New Roman"/>
                <a:ea typeface="华文细黑"/>
                <a:cs typeface="Times New Roman"/>
              </a:rPr>
              <a:t>______________________              </a:t>
            </a:r>
            <a:r>
              <a:rPr lang="en-US" altLang="zh-CN" sz="2600" dirty="0" smtClean="0">
                <a:latin typeface="Times New Roman"/>
                <a:ea typeface="华文细黑"/>
              </a:rPr>
              <a:t>(</a:t>
            </a:r>
            <a:r>
              <a:rPr lang="zh-CN" altLang="zh-CN" sz="2600" dirty="0">
                <a:latin typeface="Times New Roman"/>
                <a:ea typeface="华文细黑"/>
                <a:cs typeface="Times New Roman"/>
              </a:rPr>
              <a:t>《左迁至蓝关示侄孙湘》</a:t>
            </a:r>
            <a:r>
              <a:rPr lang="en-US" altLang="zh-CN" sz="2600" dirty="0">
                <a:latin typeface="Times New Roman"/>
                <a:ea typeface="华文细黑"/>
              </a:rPr>
              <a:t>)</a:t>
            </a:r>
            <a:endParaRPr lang="zh-CN" altLang="zh-CN" sz="1050" kern="100" dirty="0">
              <a:latin typeface="宋体"/>
              <a:cs typeface="Courier New"/>
            </a:endParaRPr>
          </a:p>
        </p:txBody>
      </p:sp>
      <p:sp>
        <p:nvSpPr>
          <p:cNvPr id="3" name="矩形 2"/>
          <p:cNvSpPr/>
          <p:nvPr/>
        </p:nvSpPr>
        <p:spPr>
          <a:xfrm>
            <a:off x="1564427" y="824508"/>
            <a:ext cx="268022" cy="492443"/>
          </a:xfrm>
          <a:prstGeom prst="rect">
            <a:avLst/>
          </a:prstGeom>
        </p:spPr>
        <p:txBody>
          <a:bodyPr wrap="none">
            <a:spAutoFit/>
          </a:bodyPr>
          <a:lstStyle/>
          <a:p>
            <a:r>
              <a:rPr lang="en-US" altLang="zh-CN" sz="2600" kern="100" smtClean="0">
                <a:solidFill>
                  <a:prstClr val="black"/>
                </a:solidFill>
                <a:latin typeface="Times New Roman"/>
                <a:ea typeface="微软雅黑"/>
                <a:cs typeface="Courier New"/>
              </a:rPr>
              <a:t>.</a:t>
            </a:r>
            <a:endParaRPr lang="zh-CN" altLang="en-US" sz="2600" dirty="0"/>
          </a:p>
        </p:txBody>
      </p:sp>
      <p:sp>
        <p:nvSpPr>
          <p:cNvPr id="4" name="矩形 3"/>
          <p:cNvSpPr/>
          <p:nvPr/>
        </p:nvSpPr>
        <p:spPr>
          <a:xfrm>
            <a:off x="899592" y="1923678"/>
            <a:ext cx="268022" cy="492443"/>
          </a:xfrm>
          <a:prstGeom prst="rect">
            <a:avLst/>
          </a:prstGeom>
        </p:spPr>
        <p:txBody>
          <a:bodyPr wrap="none">
            <a:spAutoFit/>
          </a:bodyPr>
          <a:lstStyle/>
          <a:p>
            <a:r>
              <a:rPr lang="en-US" altLang="zh-CN" sz="2600" kern="100" smtClean="0">
                <a:solidFill>
                  <a:prstClr val="black"/>
                </a:solidFill>
                <a:latin typeface="Times New Roman"/>
                <a:ea typeface="微软雅黑"/>
                <a:cs typeface="Courier New"/>
              </a:rPr>
              <a:t>.</a:t>
            </a:r>
            <a:endParaRPr lang="zh-CN" altLang="en-US" sz="2600" dirty="0"/>
          </a:p>
        </p:txBody>
      </p:sp>
      <p:sp>
        <p:nvSpPr>
          <p:cNvPr id="6" name="矩形 5"/>
          <p:cNvSpPr/>
          <p:nvPr/>
        </p:nvSpPr>
        <p:spPr>
          <a:xfrm>
            <a:off x="893495" y="3037706"/>
            <a:ext cx="268022" cy="492443"/>
          </a:xfrm>
          <a:prstGeom prst="rect">
            <a:avLst/>
          </a:prstGeom>
        </p:spPr>
        <p:txBody>
          <a:bodyPr wrap="none">
            <a:spAutoFit/>
          </a:bodyPr>
          <a:lstStyle/>
          <a:p>
            <a:r>
              <a:rPr lang="en-US" altLang="zh-CN" sz="2600" kern="100" smtClean="0">
                <a:solidFill>
                  <a:prstClr val="black"/>
                </a:solidFill>
                <a:latin typeface="Times New Roman"/>
                <a:ea typeface="微软雅黑"/>
                <a:cs typeface="Courier New"/>
              </a:rPr>
              <a:t>.</a:t>
            </a:r>
            <a:endParaRPr lang="zh-CN" altLang="en-US" sz="2600" dirty="0"/>
          </a:p>
        </p:txBody>
      </p:sp>
      <p:sp>
        <p:nvSpPr>
          <p:cNvPr id="7" name="矩形 6"/>
          <p:cNvSpPr/>
          <p:nvPr/>
        </p:nvSpPr>
        <p:spPr>
          <a:xfrm>
            <a:off x="1884281" y="4117826"/>
            <a:ext cx="268022" cy="492443"/>
          </a:xfrm>
          <a:prstGeom prst="rect">
            <a:avLst/>
          </a:prstGeom>
        </p:spPr>
        <p:txBody>
          <a:bodyPr wrap="none">
            <a:spAutoFit/>
          </a:bodyPr>
          <a:lstStyle/>
          <a:p>
            <a:r>
              <a:rPr lang="en-US" altLang="zh-CN" sz="2600" kern="100" smtClean="0">
                <a:solidFill>
                  <a:prstClr val="black"/>
                </a:solidFill>
                <a:latin typeface="Times New Roman"/>
                <a:ea typeface="微软雅黑"/>
                <a:cs typeface="Courier New"/>
              </a:rPr>
              <a:t>.</a:t>
            </a:r>
            <a:endParaRPr lang="zh-CN" altLang="en-US" sz="2600" dirty="0"/>
          </a:p>
        </p:txBody>
      </p:sp>
      <p:sp>
        <p:nvSpPr>
          <p:cNvPr id="2" name="矩形 1"/>
          <p:cNvSpPr/>
          <p:nvPr/>
        </p:nvSpPr>
        <p:spPr>
          <a:xfrm>
            <a:off x="7059513" y="651917"/>
            <a:ext cx="851515"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台阶</a:t>
            </a:r>
            <a:endParaRPr lang="zh-CN" altLang="en-US" sz="2600" kern="100" dirty="0">
              <a:solidFill>
                <a:schemeClr val="accent6">
                  <a:lumMod val="75000"/>
                </a:schemeClr>
              </a:solidFill>
              <a:latin typeface="Times New Roman"/>
              <a:ea typeface="华文细黑"/>
              <a:cs typeface="Times New Roman"/>
            </a:endParaRPr>
          </a:p>
        </p:txBody>
      </p:sp>
      <p:sp>
        <p:nvSpPr>
          <p:cNvPr id="8" name="矩形 7"/>
          <p:cNvSpPr/>
          <p:nvPr/>
        </p:nvSpPr>
        <p:spPr>
          <a:xfrm>
            <a:off x="3755529" y="1757367"/>
            <a:ext cx="1518364"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拜官授职</a:t>
            </a:r>
            <a:endParaRPr lang="zh-CN" altLang="en-US" sz="2600" kern="100" dirty="0">
              <a:solidFill>
                <a:schemeClr val="accent6">
                  <a:lumMod val="75000"/>
                </a:schemeClr>
              </a:solidFill>
              <a:latin typeface="Times New Roman"/>
              <a:ea typeface="华文细黑"/>
              <a:cs typeface="Times New Roman"/>
            </a:endParaRPr>
          </a:p>
        </p:txBody>
      </p:sp>
      <p:sp>
        <p:nvSpPr>
          <p:cNvPr id="9" name="矩形 8"/>
          <p:cNvSpPr/>
          <p:nvPr/>
        </p:nvSpPr>
        <p:spPr>
          <a:xfrm>
            <a:off x="4416554" y="2878832"/>
            <a:ext cx="1851789"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修治，清理</a:t>
            </a:r>
            <a:endParaRPr lang="zh-CN" altLang="en-US" sz="2600" kern="100" dirty="0">
              <a:solidFill>
                <a:schemeClr val="accent6">
                  <a:lumMod val="75000"/>
                </a:schemeClr>
              </a:solidFill>
              <a:latin typeface="Times New Roman"/>
              <a:ea typeface="华文细黑"/>
              <a:cs typeface="Times New Roman"/>
            </a:endParaRPr>
          </a:p>
        </p:txBody>
      </p:sp>
      <p:sp>
        <p:nvSpPr>
          <p:cNvPr id="10" name="矩形 9"/>
          <p:cNvSpPr/>
          <p:nvPr/>
        </p:nvSpPr>
        <p:spPr>
          <a:xfrm>
            <a:off x="103734" y="4537104"/>
            <a:ext cx="3852337"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清除，废除，除掉，去掉</a:t>
            </a:r>
            <a:endParaRPr lang="zh-CN" altLang="en-US" sz="2600" kern="100" dirty="0">
              <a:solidFill>
                <a:schemeClr val="accent6">
                  <a:lumMod val="75000"/>
                </a:schemeClr>
              </a:solidFill>
              <a:latin typeface="Times New Roman"/>
              <a:ea typeface="华文细黑"/>
              <a:cs typeface="Times New Roman"/>
            </a:endParaRPr>
          </a:p>
        </p:txBody>
      </p:sp>
    </p:spTree>
    <p:extLst>
      <p:ext uri="{BB962C8B-B14F-4D97-AF65-F5344CB8AC3E}">
        <p14:creationId xmlns:p14="http://schemas.microsoft.com/office/powerpoint/2010/main" val="2295829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9" grpId="0"/>
      <p:bldP spid="10"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3085" y="310267"/>
            <a:ext cx="8619767" cy="4580741"/>
          </a:xfrm>
          <a:prstGeom prst="rect">
            <a:avLst/>
          </a:prstGeom>
          <a:noFill/>
        </p:spPr>
        <p:txBody>
          <a:bodyPr wrap="square" rtlCol="0">
            <a:spAutoFit/>
          </a:bodyPr>
          <a:lstStyle/>
          <a:p>
            <a:pPr algn="just">
              <a:lnSpc>
                <a:spcPts val="5000"/>
              </a:lnSpc>
              <a:spcAft>
                <a:spcPts val="0"/>
              </a:spcAft>
            </a:pPr>
            <a:r>
              <a:rPr lang="zh-CN" altLang="zh-CN" sz="2600" kern="100" dirty="0">
                <a:solidFill>
                  <a:srgbClr val="E36C0A"/>
                </a:solidFill>
                <a:latin typeface="Times New Roman"/>
                <a:ea typeface="华文细黑"/>
                <a:cs typeface="Times New Roman"/>
              </a:rPr>
              <a:t>即时巩固</a:t>
            </a:r>
            <a:r>
              <a:rPr lang="en-US" altLang="zh-CN" sz="2600" kern="100" dirty="0">
                <a:solidFill>
                  <a:srgbClr val="E36C0A"/>
                </a:solidFill>
                <a:latin typeface="Times New Roman"/>
                <a:ea typeface="华文细黑"/>
                <a:cs typeface="Courier New"/>
              </a:rPr>
              <a:t>3</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运用语法推断法，解释下列句中加点字的意思。</a:t>
            </a:r>
            <a:endParaRPr lang="zh-CN" altLang="zh-CN" sz="1050" kern="100" dirty="0">
              <a:latin typeface="宋体"/>
              <a:cs typeface="Courier New"/>
            </a:endParaRPr>
          </a:p>
          <a:p>
            <a:pPr algn="just">
              <a:lnSpc>
                <a:spcPts val="5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据崤函之固，拥雍州之地</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endParaRPr lang="zh-CN" altLang="zh-CN" sz="1050" u="sng" kern="100" dirty="0">
              <a:latin typeface="宋体"/>
              <a:cs typeface="Courier New"/>
            </a:endParaRPr>
          </a:p>
          <a:p>
            <a:pPr algn="just">
              <a:lnSpc>
                <a:spcPts val="5000"/>
              </a:lnSpc>
              <a:spcAft>
                <a:spcPts val="0"/>
              </a:spcAf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若亡郑而有益于君</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endParaRPr lang="zh-CN" altLang="zh-CN" sz="1050" u="sng" kern="100" dirty="0">
              <a:latin typeface="宋体"/>
              <a:cs typeface="Courier New"/>
            </a:endParaRPr>
          </a:p>
          <a:p>
            <a:pPr algn="just">
              <a:lnSpc>
                <a:spcPts val="5000"/>
              </a:lnSpc>
              <a:spcAft>
                <a:spcPts val="0"/>
              </a:spcAft>
            </a:pP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吾得兄事之</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endParaRPr lang="zh-CN" altLang="zh-CN" sz="1050" u="sng" kern="100" dirty="0">
              <a:latin typeface="宋体"/>
              <a:cs typeface="Courier New"/>
            </a:endParaRPr>
          </a:p>
          <a:p>
            <a:pPr algn="just">
              <a:lnSpc>
                <a:spcPts val="5000"/>
              </a:lnSpc>
              <a:spcAft>
                <a:spcPts val="0"/>
              </a:spcAft>
            </a:pP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且夫我尝闻少仲尼之闻而轻伯夷之义者</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p>
          <a:p>
            <a:pPr algn="just">
              <a:lnSpc>
                <a:spcPts val="5000"/>
              </a:lnSpc>
              <a:spcAft>
                <a:spcPts val="0"/>
              </a:spcAft>
            </a:pPr>
            <a:r>
              <a:rPr lang="en-US" altLang="zh-CN" sz="2600" u="sng" kern="100" dirty="0">
                <a:latin typeface="Times New Roman"/>
                <a:ea typeface="华文细黑"/>
                <a:cs typeface="Times New Roman"/>
              </a:rPr>
              <a:t>	</a:t>
            </a:r>
            <a:r>
              <a:rPr lang="en-US" altLang="zh-CN" sz="2600" u="sng" kern="100" dirty="0" smtClean="0">
                <a:latin typeface="Times New Roman"/>
                <a:ea typeface="华文细黑"/>
                <a:cs typeface="Times New Roman"/>
              </a:rPr>
              <a:t>								</a:t>
            </a:r>
            <a:endParaRPr lang="zh-CN" altLang="zh-CN" sz="1050" u="sng" kern="100" dirty="0">
              <a:latin typeface="宋体"/>
              <a:cs typeface="Courier New"/>
            </a:endParaRPr>
          </a:p>
        </p:txBody>
      </p:sp>
      <p:sp>
        <p:nvSpPr>
          <p:cNvPr id="7" name="矩形 6"/>
          <p:cNvSpPr/>
          <p:nvPr/>
        </p:nvSpPr>
        <p:spPr>
          <a:xfrm>
            <a:off x="1949232" y="1859290"/>
            <a:ext cx="268022" cy="492443"/>
          </a:xfrm>
          <a:prstGeom prst="rect">
            <a:avLst/>
          </a:prstGeom>
        </p:spPr>
        <p:txBody>
          <a:bodyPr wrap="none">
            <a:spAutoFit/>
          </a:bodyPr>
          <a:lstStyle/>
          <a:p>
            <a:r>
              <a:rPr lang="en-US" altLang="zh-CN" sz="2600" kern="100" dirty="0" smtClean="0">
                <a:solidFill>
                  <a:prstClr val="black"/>
                </a:solidFill>
                <a:latin typeface="Times New Roman"/>
                <a:ea typeface="华文细黑"/>
                <a:cs typeface="Courier New"/>
              </a:rPr>
              <a:t>.</a:t>
            </a:r>
            <a:endParaRPr lang="zh-CN" altLang="en-US" sz="2600" dirty="0"/>
          </a:p>
        </p:txBody>
      </p:sp>
      <p:sp>
        <p:nvSpPr>
          <p:cNvPr id="8" name="矩形 7"/>
          <p:cNvSpPr/>
          <p:nvPr/>
        </p:nvSpPr>
        <p:spPr>
          <a:xfrm>
            <a:off x="971600" y="2480875"/>
            <a:ext cx="268022" cy="492443"/>
          </a:xfrm>
          <a:prstGeom prst="rect">
            <a:avLst/>
          </a:prstGeom>
        </p:spPr>
        <p:txBody>
          <a:bodyPr wrap="none">
            <a:spAutoFit/>
          </a:bodyPr>
          <a:lstStyle/>
          <a:p>
            <a:r>
              <a:rPr lang="en-US" altLang="zh-CN" sz="2600" kern="100" dirty="0" smtClean="0">
                <a:solidFill>
                  <a:prstClr val="black"/>
                </a:solidFill>
                <a:latin typeface="Times New Roman"/>
                <a:ea typeface="华文细黑"/>
                <a:cs typeface="Courier New"/>
              </a:rPr>
              <a:t>.</a:t>
            </a:r>
            <a:endParaRPr lang="zh-CN" altLang="en-US" sz="2600" dirty="0"/>
          </a:p>
        </p:txBody>
      </p:sp>
      <p:sp>
        <p:nvSpPr>
          <p:cNvPr id="9" name="矩形 8"/>
          <p:cNvSpPr/>
          <p:nvPr/>
        </p:nvSpPr>
        <p:spPr>
          <a:xfrm>
            <a:off x="1279642" y="3110080"/>
            <a:ext cx="268022" cy="492443"/>
          </a:xfrm>
          <a:prstGeom prst="rect">
            <a:avLst/>
          </a:prstGeom>
        </p:spPr>
        <p:txBody>
          <a:bodyPr wrap="none">
            <a:spAutoFit/>
          </a:bodyPr>
          <a:lstStyle/>
          <a:p>
            <a:r>
              <a:rPr lang="en-US" altLang="zh-CN" sz="2600" kern="100" dirty="0" smtClean="0">
                <a:solidFill>
                  <a:prstClr val="black"/>
                </a:solidFill>
                <a:latin typeface="Times New Roman"/>
                <a:ea typeface="华文细黑"/>
                <a:cs typeface="Courier New"/>
              </a:rPr>
              <a:t>.</a:t>
            </a:r>
            <a:endParaRPr lang="zh-CN" altLang="en-US" sz="2600" dirty="0"/>
          </a:p>
        </p:txBody>
      </p:sp>
      <p:sp>
        <p:nvSpPr>
          <p:cNvPr id="10" name="矩形 9"/>
          <p:cNvSpPr/>
          <p:nvPr/>
        </p:nvSpPr>
        <p:spPr>
          <a:xfrm>
            <a:off x="2344522" y="3754525"/>
            <a:ext cx="268022" cy="492443"/>
          </a:xfrm>
          <a:prstGeom prst="rect">
            <a:avLst/>
          </a:prstGeom>
        </p:spPr>
        <p:txBody>
          <a:bodyPr wrap="none">
            <a:spAutoFit/>
          </a:bodyPr>
          <a:lstStyle/>
          <a:p>
            <a:r>
              <a:rPr lang="en-US" altLang="zh-CN" sz="2600" kern="100" dirty="0" smtClean="0">
                <a:solidFill>
                  <a:prstClr val="black"/>
                </a:solidFill>
                <a:latin typeface="Times New Roman"/>
                <a:ea typeface="华文细黑"/>
                <a:cs typeface="Courier New"/>
              </a:rPr>
              <a:t>.</a:t>
            </a:r>
            <a:endParaRPr lang="zh-CN" altLang="en-US" sz="2600" dirty="0"/>
          </a:p>
        </p:txBody>
      </p:sp>
      <p:sp>
        <p:nvSpPr>
          <p:cNvPr id="11" name="矩形 10"/>
          <p:cNvSpPr/>
          <p:nvPr/>
        </p:nvSpPr>
        <p:spPr>
          <a:xfrm>
            <a:off x="4368366" y="3795886"/>
            <a:ext cx="268022" cy="492443"/>
          </a:xfrm>
          <a:prstGeom prst="rect">
            <a:avLst/>
          </a:prstGeom>
        </p:spPr>
        <p:txBody>
          <a:bodyPr wrap="none">
            <a:spAutoFit/>
          </a:bodyPr>
          <a:lstStyle/>
          <a:p>
            <a:r>
              <a:rPr lang="en-US" altLang="zh-CN" sz="2600" kern="100" dirty="0" smtClean="0">
                <a:solidFill>
                  <a:prstClr val="black"/>
                </a:solidFill>
                <a:latin typeface="Times New Roman"/>
                <a:ea typeface="华文细黑"/>
                <a:cs typeface="Courier New"/>
              </a:rPr>
              <a:t>.</a:t>
            </a:r>
            <a:endParaRPr lang="zh-CN" altLang="en-US" sz="2600" dirty="0"/>
          </a:p>
        </p:txBody>
      </p:sp>
      <p:sp>
        <p:nvSpPr>
          <p:cNvPr id="4" name="矩形 3"/>
          <p:cNvSpPr/>
          <p:nvPr/>
        </p:nvSpPr>
        <p:spPr>
          <a:xfrm>
            <a:off x="4528567" y="1683271"/>
            <a:ext cx="1851789"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险固的地方</a:t>
            </a:r>
            <a:endParaRPr lang="zh-CN" altLang="en-US" dirty="0">
              <a:solidFill>
                <a:schemeClr val="accent6">
                  <a:lumMod val="75000"/>
                </a:schemeClr>
              </a:solidFill>
            </a:endParaRPr>
          </a:p>
        </p:txBody>
      </p:sp>
      <p:sp>
        <p:nvSpPr>
          <p:cNvPr id="13" name="矩形 12"/>
          <p:cNvSpPr/>
          <p:nvPr/>
        </p:nvSpPr>
        <p:spPr>
          <a:xfrm>
            <a:off x="3510930" y="2323906"/>
            <a:ext cx="1851789"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使</a:t>
            </a:r>
            <a:r>
              <a:rPr lang="en-US" altLang="zh-CN" sz="2600" kern="100" dirty="0">
                <a:solidFill>
                  <a:schemeClr val="accent6">
                    <a:lumMod val="75000"/>
                  </a:schemeClr>
                </a:solidFill>
                <a:latin typeface="+mj-ea"/>
                <a:ea typeface="+mj-ea"/>
                <a:cs typeface="Times New Roman"/>
              </a:rPr>
              <a:t>……</a:t>
            </a:r>
            <a:r>
              <a:rPr lang="zh-CN" altLang="zh-CN" sz="2600" kern="100" dirty="0">
                <a:solidFill>
                  <a:schemeClr val="accent6">
                    <a:lumMod val="75000"/>
                  </a:schemeClr>
                </a:solidFill>
                <a:latin typeface="Times New Roman"/>
                <a:ea typeface="华文细黑"/>
                <a:cs typeface="Times New Roman"/>
              </a:rPr>
              <a:t>灭亡</a:t>
            </a:r>
            <a:endParaRPr lang="zh-CN" altLang="en-US" sz="2600" kern="100" dirty="0">
              <a:solidFill>
                <a:schemeClr val="accent6">
                  <a:lumMod val="75000"/>
                </a:schemeClr>
              </a:solidFill>
              <a:latin typeface="Times New Roman"/>
              <a:ea typeface="华文细黑"/>
              <a:cs typeface="Times New Roman"/>
            </a:endParaRPr>
          </a:p>
        </p:txBody>
      </p:sp>
      <p:sp>
        <p:nvSpPr>
          <p:cNvPr id="14" name="矩形 13"/>
          <p:cNvSpPr/>
          <p:nvPr/>
        </p:nvSpPr>
        <p:spPr>
          <a:xfrm>
            <a:off x="2512343" y="2943403"/>
            <a:ext cx="2518638" cy="492443"/>
          </a:xfrm>
          <a:prstGeom prst="rect">
            <a:avLst/>
          </a:prstGeom>
        </p:spPr>
        <p:txBody>
          <a:bodyPr wrap="none">
            <a:spAutoFit/>
          </a:bodyPr>
          <a:lstStyle/>
          <a:p>
            <a:r>
              <a:rPr lang="zh-CN" altLang="en-US" sz="2600" kern="100" dirty="0">
                <a:solidFill>
                  <a:schemeClr val="accent6">
                    <a:lumMod val="75000"/>
                  </a:schemeClr>
                </a:solidFill>
                <a:latin typeface="Times New Roman"/>
                <a:ea typeface="华文细黑"/>
                <a:cs typeface="Times New Roman"/>
              </a:rPr>
              <a:t>像对待兄长一样</a:t>
            </a:r>
          </a:p>
        </p:txBody>
      </p:sp>
      <p:sp>
        <p:nvSpPr>
          <p:cNvPr id="17" name="矩形 16"/>
          <p:cNvSpPr/>
          <p:nvPr/>
        </p:nvSpPr>
        <p:spPr>
          <a:xfrm>
            <a:off x="6506691" y="3595667"/>
            <a:ext cx="2185214" cy="492443"/>
          </a:xfrm>
          <a:prstGeom prst="rect">
            <a:avLst/>
          </a:prstGeom>
        </p:spPr>
        <p:txBody>
          <a:bodyPr wrap="none">
            <a:spAutoFit/>
          </a:bodyPr>
          <a:lstStyle/>
          <a:p>
            <a:r>
              <a:rPr lang="zh-CN" altLang="en-US" sz="2600" kern="100" dirty="0">
                <a:solidFill>
                  <a:schemeClr val="accent6">
                    <a:lumMod val="75000"/>
                  </a:schemeClr>
                </a:solidFill>
                <a:latin typeface="Times New Roman"/>
                <a:ea typeface="华文细黑"/>
                <a:cs typeface="Times New Roman"/>
              </a:rPr>
              <a:t>认为</a:t>
            </a:r>
            <a:r>
              <a:rPr lang="en-US" altLang="zh-CN"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少</a:t>
            </a:r>
            <a:r>
              <a:rPr lang="zh-CN" altLang="en-US" sz="2600" kern="100" dirty="0" smtClean="0">
                <a:solidFill>
                  <a:schemeClr val="accent6">
                    <a:lumMod val="75000"/>
                  </a:schemeClr>
                </a:solidFill>
                <a:latin typeface="Times New Roman"/>
                <a:ea typeface="华文细黑"/>
                <a:cs typeface="Times New Roman"/>
              </a:rPr>
              <a:t>；</a:t>
            </a:r>
            <a:endParaRPr lang="zh-CN" altLang="en-US" sz="2600" kern="100" dirty="0">
              <a:solidFill>
                <a:schemeClr val="accent6">
                  <a:lumMod val="75000"/>
                </a:schemeClr>
              </a:solidFill>
              <a:latin typeface="Times New Roman"/>
              <a:ea typeface="华文细黑"/>
              <a:cs typeface="Times New Roman"/>
            </a:endParaRPr>
          </a:p>
        </p:txBody>
      </p:sp>
      <p:sp>
        <p:nvSpPr>
          <p:cNvPr id="19" name="矩形 18"/>
          <p:cNvSpPr/>
          <p:nvPr/>
        </p:nvSpPr>
        <p:spPr>
          <a:xfrm>
            <a:off x="208087" y="4235355"/>
            <a:ext cx="2852063" cy="492443"/>
          </a:xfrm>
          <a:prstGeom prst="rect">
            <a:avLst/>
          </a:prstGeom>
        </p:spPr>
        <p:txBody>
          <a:bodyPr wrap="none">
            <a:spAutoFit/>
          </a:bodyPr>
          <a:lstStyle/>
          <a:p>
            <a:pPr lvl="0"/>
            <a:r>
              <a:rPr lang="zh-CN" altLang="en-US" sz="2600" kern="100" dirty="0">
                <a:solidFill>
                  <a:srgbClr val="F79646">
                    <a:lumMod val="75000"/>
                  </a:srgbClr>
                </a:solidFill>
                <a:latin typeface="Times New Roman"/>
                <a:ea typeface="华文细黑"/>
                <a:cs typeface="Times New Roman"/>
              </a:rPr>
              <a:t>认为</a:t>
            </a:r>
            <a:r>
              <a:rPr lang="en-US" altLang="zh-CN" sz="2600" kern="100" dirty="0">
                <a:solidFill>
                  <a:schemeClr val="accent6">
                    <a:lumMod val="75000"/>
                  </a:schemeClr>
                </a:solidFill>
                <a:latin typeface="+mj-ea"/>
                <a:ea typeface="+mj-ea"/>
                <a:cs typeface="Times New Roman"/>
              </a:rPr>
              <a:t>……</a:t>
            </a:r>
            <a:r>
              <a:rPr lang="zh-CN" altLang="en-US" sz="2600" kern="100" dirty="0">
                <a:solidFill>
                  <a:srgbClr val="F79646">
                    <a:lumMod val="75000"/>
                  </a:srgbClr>
                </a:solidFill>
                <a:latin typeface="Times New Roman"/>
                <a:ea typeface="华文细黑"/>
                <a:cs typeface="Times New Roman"/>
              </a:rPr>
              <a:t>轻，轻视</a:t>
            </a:r>
          </a:p>
        </p:txBody>
      </p:sp>
    </p:spTree>
    <p:extLst>
      <p:ext uri="{BB962C8B-B14F-4D97-AF65-F5344CB8AC3E}">
        <p14:creationId xmlns:p14="http://schemas.microsoft.com/office/powerpoint/2010/main" val="2795569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linds(horizontal)">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linds(horizontal)">
                                      <p:cBhvr>
                                        <p:cTn id="22" dur="500"/>
                                        <p:tgtEl>
                                          <p:spTgt spid="17"/>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blinds(horizontal)">
                                      <p:cBhvr>
                                        <p:cTn id="2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14" grpId="0"/>
      <p:bldP spid="17" grpId="0"/>
      <p:bldP spid="19"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3085" y="576426"/>
            <a:ext cx="8619767" cy="3939540"/>
          </a:xfrm>
          <a:prstGeom prst="rect">
            <a:avLst/>
          </a:prstGeom>
          <a:noFill/>
        </p:spPr>
        <p:txBody>
          <a:bodyPr wrap="square" rtlCol="0">
            <a:spAutoFit/>
          </a:bodyPr>
          <a:lstStyle/>
          <a:p>
            <a:pPr algn="just">
              <a:lnSpc>
                <a:spcPts val="5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阅读下面的文言文，完成文后题目。</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大</a:t>
            </a:r>
            <a:r>
              <a:rPr lang="zh-CN" altLang="zh-CN" sz="2600" kern="100" dirty="0">
                <a:latin typeface="Times New Roman"/>
                <a:ea typeface="华文细黑"/>
                <a:cs typeface="Times New Roman"/>
              </a:rPr>
              <a:t>天而思之，孰与物畜而制之？从天而颂之，孰与制天命而用之？望时而待之，孰与应时而使之？因物而多之，孰与骋能而化之？思物而物之，孰与理物而勿失之也？愿于物之所以生，孰与有物之所以成？故错人而思天，则失万物之情</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Courier New"/>
              </a:rPr>
              <a:t>(</a:t>
            </a:r>
            <a:r>
              <a:rPr lang="zh-CN" altLang="zh-CN" sz="2600" kern="100" dirty="0">
                <a:latin typeface="Times New Roman"/>
                <a:ea typeface="华文细黑"/>
                <a:cs typeface="Times New Roman"/>
              </a:rPr>
              <a:t>节选自《荀子</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天论》</a:t>
            </a:r>
            <a:r>
              <a:rPr lang="en-US" altLang="zh-CN" sz="2600" kern="100" dirty="0" smtClean="0">
                <a:latin typeface="Times New Roman"/>
                <a:ea typeface="华文细黑"/>
                <a:cs typeface="Courier New"/>
              </a:rPr>
              <a:t>)</a:t>
            </a:r>
            <a:endParaRPr lang="zh-CN" altLang="zh-CN" sz="1050" kern="100" dirty="0">
              <a:latin typeface="宋体"/>
              <a:cs typeface="Courier New"/>
            </a:endParaRPr>
          </a:p>
        </p:txBody>
      </p:sp>
      <p:sp>
        <p:nvSpPr>
          <p:cNvPr id="12" name="矩形 11"/>
          <p:cNvSpPr/>
          <p:nvPr/>
        </p:nvSpPr>
        <p:spPr>
          <a:xfrm>
            <a:off x="971600" y="1514490"/>
            <a:ext cx="268022" cy="492443"/>
          </a:xfrm>
          <a:prstGeom prst="rect">
            <a:avLst/>
          </a:prstGeom>
        </p:spPr>
        <p:txBody>
          <a:bodyPr wrap="none">
            <a:spAutoFit/>
          </a:bodyPr>
          <a:lstStyle/>
          <a:p>
            <a:r>
              <a:rPr lang="en-US" altLang="zh-CN" sz="2600" kern="100" dirty="0" smtClean="0">
                <a:solidFill>
                  <a:prstClr val="black"/>
                </a:solidFill>
                <a:latin typeface="Times New Roman"/>
                <a:ea typeface="华文细黑"/>
                <a:cs typeface="Courier New"/>
              </a:rPr>
              <a:t>.</a:t>
            </a:r>
            <a:endParaRPr lang="zh-CN" altLang="en-US" sz="2600" dirty="0"/>
          </a:p>
        </p:txBody>
      </p:sp>
      <p:sp>
        <p:nvSpPr>
          <p:cNvPr id="13" name="矩形 12"/>
          <p:cNvSpPr/>
          <p:nvPr/>
        </p:nvSpPr>
        <p:spPr>
          <a:xfrm>
            <a:off x="3727914" y="1514490"/>
            <a:ext cx="268022" cy="492443"/>
          </a:xfrm>
          <a:prstGeom prst="rect">
            <a:avLst/>
          </a:prstGeom>
        </p:spPr>
        <p:txBody>
          <a:bodyPr wrap="none">
            <a:spAutoFit/>
          </a:bodyPr>
          <a:lstStyle/>
          <a:p>
            <a:r>
              <a:rPr lang="en-US" altLang="zh-CN" sz="2600" kern="100" dirty="0" smtClean="0">
                <a:solidFill>
                  <a:prstClr val="black"/>
                </a:solidFill>
                <a:latin typeface="Times New Roman"/>
                <a:ea typeface="华文细黑"/>
                <a:cs typeface="Courier New"/>
              </a:rPr>
              <a:t>.</a:t>
            </a:r>
            <a:endParaRPr lang="zh-CN" altLang="en-US" sz="2600" dirty="0"/>
          </a:p>
        </p:txBody>
      </p:sp>
      <p:sp>
        <p:nvSpPr>
          <p:cNvPr id="14" name="矩形 13"/>
          <p:cNvSpPr/>
          <p:nvPr/>
        </p:nvSpPr>
        <p:spPr>
          <a:xfrm>
            <a:off x="8120402" y="2151315"/>
            <a:ext cx="268022" cy="492443"/>
          </a:xfrm>
          <a:prstGeom prst="rect">
            <a:avLst/>
          </a:prstGeom>
        </p:spPr>
        <p:txBody>
          <a:bodyPr wrap="none">
            <a:spAutoFit/>
          </a:bodyPr>
          <a:lstStyle/>
          <a:p>
            <a:r>
              <a:rPr lang="en-US" altLang="zh-CN" sz="2600" kern="100" dirty="0" smtClean="0">
                <a:solidFill>
                  <a:prstClr val="black"/>
                </a:solidFill>
                <a:latin typeface="Times New Roman"/>
                <a:ea typeface="华文细黑"/>
                <a:cs typeface="Courier New"/>
              </a:rPr>
              <a:t>.</a:t>
            </a:r>
            <a:endParaRPr lang="zh-CN" altLang="en-US" sz="2600" dirty="0"/>
          </a:p>
        </p:txBody>
      </p:sp>
      <p:sp>
        <p:nvSpPr>
          <p:cNvPr id="15" name="矩形 14"/>
          <p:cNvSpPr/>
          <p:nvPr/>
        </p:nvSpPr>
        <p:spPr>
          <a:xfrm>
            <a:off x="4015946" y="2765479"/>
            <a:ext cx="268022" cy="492443"/>
          </a:xfrm>
          <a:prstGeom prst="rect">
            <a:avLst/>
          </a:prstGeom>
        </p:spPr>
        <p:txBody>
          <a:bodyPr wrap="none">
            <a:spAutoFit/>
          </a:bodyPr>
          <a:lstStyle/>
          <a:p>
            <a:r>
              <a:rPr lang="en-US" altLang="zh-CN" sz="2600" kern="100" dirty="0" smtClean="0">
                <a:solidFill>
                  <a:prstClr val="black"/>
                </a:solidFill>
                <a:latin typeface="Times New Roman"/>
                <a:ea typeface="华文细黑"/>
                <a:cs typeface="Courier New"/>
              </a:rPr>
              <a:t>.</a:t>
            </a:r>
            <a:endParaRPr lang="zh-CN" altLang="en-US" sz="2600" dirty="0"/>
          </a:p>
        </p:txBody>
      </p:sp>
      <p:sp>
        <p:nvSpPr>
          <p:cNvPr id="16" name="矩形 15"/>
          <p:cNvSpPr/>
          <p:nvPr/>
        </p:nvSpPr>
        <p:spPr>
          <a:xfrm>
            <a:off x="6068928" y="3429712"/>
            <a:ext cx="268022" cy="492443"/>
          </a:xfrm>
          <a:prstGeom prst="rect">
            <a:avLst/>
          </a:prstGeom>
        </p:spPr>
        <p:txBody>
          <a:bodyPr wrap="none">
            <a:spAutoFit/>
          </a:bodyPr>
          <a:lstStyle/>
          <a:p>
            <a:r>
              <a:rPr lang="en-US" altLang="zh-CN" sz="2600" kern="100" dirty="0" smtClean="0">
                <a:solidFill>
                  <a:prstClr val="black"/>
                </a:solidFill>
                <a:latin typeface="Times New Roman"/>
                <a:ea typeface="华文细黑"/>
                <a:cs typeface="Courier New"/>
              </a:rPr>
              <a:t>.</a:t>
            </a:r>
            <a:endParaRPr lang="zh-CN" altLang="en-US" sz="2600" dirty="0"/>
          </a:p>
        </p:txBody>
      </p:sp>
      <p:sp>
        <p:nvSpPr>
          <p:cNvPr id="17" name="矩形 16"/>
          <p:cNvSpPr/>
          <p:nvPr/>
        </p:nvSpPr>
        <p:spPr>
          <a:xfrm>
            <a:off x="1279642" y="4069243"/>
            <a:ext cx="268022" cy="492443"/>
          </a:xfrm>
          <a:prstGeom prst="rect">
            <a:avLst/>
          </a:prstGeom>
        </p:spPr>
        <p:txBody>
          <a:bodyPr wrap="none">
            <a:spAutoFit/>
          </a:bodyPr>
          <a:lstStyle/>
          <a:p>
            <a:r>
              <a:rPr lang="en-US" altLang="zh-CN" sz="2600" kern="100" dirty="0" smtClean="0">
                <a:solidFill>
                  <a:prstClr val="black"/>
                </a:solidFill>
                <a:latin typeface="Times New Roman"/>
                <a:ea typeface="华文细黑"/>
                <a:cs typeface="Courier New"/>
              </a:rPr>
              <a:t>.</a:t>
            </a:r>
            <a:endParaRPr lang="zh-CN" altLang="en-US" sz="2600" dirty="0"/>
          </a:p>
        </p:txBody>
      </p:sp>
      <p:sp>
        <p:nvSpPr>
          <p:cNvPr id="9" name="矩形 8"/>
          <p:cNvSpPr/>
          <p:nvPr/>
        </p:nvSpPr>
        <p:spPr>
          <a:xfrm>
            <a:off x="3367874" y="3447459"/>
            <a:ext cx="268022" cy="492443"/>
          </a:xfrm>
          <a:prstGeom prst="rect">
            <a:avLst/>
          </a:prstGeom>
        </p:spPr>
        <p:txBody>
          <a:bodyPr wrap="none">
            <a:spAutoFit/>
          </a:bodyPr>
          <a:lstStyle/>
          <a:p>
            <a:r>
              <a:rPr lang="en-US" altLang="zh-CN" sz="2600" kern="100" dirty="0" smtClean="0">
                <a:solidFill>
                  <a:prstClr val="black"/>
                </a:solidFill>
                <a:latin typeface="Times New Roman"/>
                <a:ea typeface="华文细黑"/>
                <a:cs typeface="Courier New"/>
              </a:rPr>
              <a:t>.</a:t>
            </a:r>
            <a:endParaRPr lang="zh-CN" altLang="en-US" sz="2600" dirty="0"/>
          </a:p>
        </p:txBody>
      </p:sp>
      <p:sp>
        <p:nvSpPr>
          <p:cNvPr id="10" name="矩形 9"/>
          <p:cNvSpPr/>
          <p:nvPr/>
        </p:nvSpPr>
        <p:spPr>
          <a:xfrm>
            <a:off x="991610" y="2799387"/>
            <a:ext cx="268022" cy="492443"/>
          </a:xfrm>
          <a:prstGeom prst="rect">
            <a:avLst/>
          </a:prstGeom>
        </p:spPr>
        <p:txBody>
          <a:bodyPr wrap="none">
            <a:spAutoFit/>
          </a:bodyPr>
          <a:lstStyle/>
          <a:p>
            <a:r>
              <a:rPr lang="en-US" altLang="zh-CN" sz="2600" kern="100" dirty="0" smtClean="0">
                <a:solidFill>
                  <a:prstClr val="black"/>
                </a:solidFill>
                <a:latin typeface="Times New Roman"/>
                <a:ea typeface="华文细黑"/>
                <a:cs typeface="Courier New"/>
              </a:rPr>
              <a:t>.</a:t>
            </a:r>
            <a:endParaRPr lang="zh-CN" altLang="en-US" sz="2600" dirty="0"/>
          </a:p>
        </p:txBody>
      </p:sp>
    </p:spTree>
    <p:extLst>
      <p:ext uri="{BB962C8B-B14F-4D97-AF65-F5344CB8AC3E}">
        <p14:creationId xmlns:p14="http://schemas.microsoft.com/office/powerpoint/2010/main" val="188155963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9481" y="133951"/>
            <a:ext cx="8619767" cy="4939814"/>
          </a:xfrm>
          <a:prstGeom prst="rect">
            <a:avLst/>
          </a:prstGeom>
          <a:noFill/>
        </p:spPr>
        <p:txBody>
          <a:bodyPr wrap="square" rtlCol="0">
            <a:spAutoFit/>
          </a:bodyPr>
          <a:lstStyle/>
          <a:p>
            <a:pPr algn="just">
              <a:lnSpc>
                <a:spcPts val="42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对下列句子中加点词的解释，错误的一项是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ts val="4200"/>
              </a:lnSpc>
              <a:spcAft>
                <a:spcPts val="0"/>
              </a:spcAft>
            </a:pPr>
            <a:r>
              <a:rPr lang="en-US" altLang="zh-CN" sz="2600" kern="100" dirty="0">
                <a:latin typeface="Times New Roman"/>
                <a:ea typeface="华文细黑"/>
                <a:cs typeface="Courier New"/>
              </a:rPr>
              <a:t>A</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大天而思之</a:t>
            </a:r>
            <a:endParaRPr lang="zh-CN" altLang="zh-CN" sz="1050" kern="100" dirty="0">
              <a:latin typeface="宋体"/>
              <a:cs typeface="Courier New"/>
            </a:endParaRPr>
          </a:p>
          <a:p>
            <a:pPr algn="just">
              <a:lnSpc>
                <a:spcPts val="42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大</a:t>
            </a:r>
            <a:r>
              <a:rPr lang="zh-CN" altLang="zh-CN" sz="2600" kern="100" dirty="0">
                <a:latin typeface="Times New Roman"/>
                <a:ea typeface="华文细黑"/>
                <a:cs typeface="Times New Roman"/>
              </a:rPr>
              <a:t>：尊崇，形容词用作动词</a:t>
            </a:r>
            <a:endParaRPr lang="zh-CN" altLang="zh-CN" sz="1050" kern="100" dirty="0">
              <a:latin typeface="宋体"/>
              <a:cs typeface="Courier New"/>
            </a:endParaRPr>
          </a:p>
          <a:p>
            <a:pPr algn="just">
              <a:lnSpc>
                <a:spcPts val="4200"/>
              </a:lnSpc>
              <a:spcAft>
                <a:spcPts val="0"/>
              </a:spcAft>
            </a:pPr>
            <a:r>
              <a:rPr lang="en-US" altLang="zh-CN" sz="2600" kern="100" dirty="0">
                <a:latin typeface="Times New Roman"/>
                <a:ea typeface="华文细黑"/>
                <a:cs typeface="Courier New"/>
              </a:rPr>
              <a:t>B</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因物而多之</a:t>
            </a:r>
            <a:endParaRPr lang="zh-CN" altLang="zh-CN" sz="1050" kern="100" dirty="0">
              <a:latin typeface="宋体"/>
              <a:cs typeface="Courier New"/>
            </a:endParaRPr>
          </a:p>
          <a:p>
            <a:pPr algn="just">
              <a:lnSpc>
                <a:spcPts val="42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多</a:t>
            </a:r>
            <a:r>
              <a:rPr lang="zh-CN" altLang="zh-CN" sz="2600" kern="100" dirty="0">
                <a:latin typeface="Times New Roman"/>
                <a:ea typeface="华文细黑"/>
                <a:cs typeface="Times New Roman"/>
              </a:rPr>
              <a:t>：与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少</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相对，指数量多</a:t>
            </a:r>
            <a:endParaRPr lang="zh-CN" altLang="zh-CN" sz="1050" kern="100" dirty="0">
              <a:latin typeface="宋体"/>
              <a:cs typeface="Courier New"/>
            </a:endParaRPr>
          </a:p>
          <a:p>
            <a:pPr algn="just">
              <a:lnSpc>
                <a:spcPts val="4200"/>
              </a:lnSpc>
              <a:spcAft>
                <a:spcPts val="0"/>
              </a:spcAft>
            </a:pPr>
            <a:r>
              <a:rPr lang="en-US" altLang="zh-CN" sz="2600" kern="100" dirty="0">
                <a:latin typeface="Times New Roman"/>
                <a:ea typeface="华文细黑"/>
                <a:cs typeface="Courier New"/>
              </a:rPr>
              <a:t>C</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孰与物畜而制之</a:t>
            </a:r>
            <a:endParaRPr lang="zh-CN" altLang="zh-CN" sz="1050" kern="100" dirty="0">
              <a:latin typeface="宋体"/>
              <a:cs typeface="Courier New"/>
            </a:endParaRPr>
          </a:p>
          <a:p>
            <a:pPr algn="just">
              <a:lnSpc>
                <a:spcPts val="42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物</a:t>
            </a:r>
            <a:r>
              <a:rPr lang="zh-CN" altLang="zh-CN" sz="2600" kern="100" dirty="0">
                <a:latin typeface="Times New Roman"/>
                <a:ea typeface="华文细黑"/>
                <a:cs typeface="Times New Roman"/>
              </a:rPr>
              <a:t>：把</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当作物一样，名词作状语</a:t>
            </a:r>
            <a:endParaRPr lang="zh-CN" altLang="zh-CN" sz="1050" kern="100" dirty="0">
              <a:latin typeface="宋体"/>
              <a:cs typeface="Courier New"/>
            </a:endParaRPr>
          </a:p>
          <a:p>
            <a:pPr algn="just">
              <a:lnSpc>
                <a:spcPts val="4200"/>
              </a:lnSpc>
              <a:spcAft>
                <a:spcPts val="0"/>
              </a:spcAft>
            </a:pPr>
            <a:r>
              <a:rPr lang="en-US" altLang="zh-CN" sz="2600" kern="100" dirty="0">
                <a:latin typeface="Times New Roman"/>
                <a:ea typeface="华文细黑"/>
                <a:cs typeface="Courier New"/>
              </a:rPr>
              <a:t>D</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思物而物之</a:t>
            </a:r>
            <a:endParaRPr lang="zh-CN" altLang="zh-CN" sz="1050" kern="100" dirty="0">
              <a:latin typeface="宋体"/>
              <a:cs typeface="Courier New"/>
            </a:endParaRPr>
          </a:p>
          <a:p>
            <a:pPr algn="just">
              <a:lnSpc>
                <a:spcPts val="42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物</a:t>
            </a:r>
            <a:r>
              <a:rPr lang="zh-CN" altLang="zh-CN" sz="2600" kern="100" dirty="0">
                <a:latin typeface="Times New Roman"/>
                <a:ea typeface="华文细黑"/>
                <a:cs typeface="Times New Roman"/>
              </a:rPr>
              <a:t>：把</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当作物，名词的意动用</a:t>
            </a:r>
            <a:r>
              <a:rPr lang="zh-CN" altLang="zh-CN" sz="2600" kern="100" dirty="0" smtClean="0">
                <a:latin typeface="Times New Roman"/>
                <a:ea typeface="华文细黑"/>
                <a:cs typeface="Times New Roman"/>
              </a:rPr>
              <a:t>法</a:t>
            </a:r>
            <a:endParaRPr lang="zh-CN" altLang="zh-CN" sz="1050" kern="100" dirty="0">
              <a:latin typeface="宋体"/>
              <a:cs typeface="Courier New"/>
            </a:endParaRPr>
          </a:p>
        </p:txBody>
      </p:sp>
      <p:sp>
        <p:nvSpPr>
          <p:cNvPr id="9" name="矩形 8"/>
          <p:cNvSpPr/>
          <p:nvPr/>
        </p:nvSpPr>
        <p:spPr>
          <a:xfrm>
            <a:off x="760346" y="878031"/>
            <a:ext cx="268022" cy="492443"/>
          </a:xfrm>
          <a:prstGeom prst="rect">
            <a:avLst/>
          </a:prstGeom>
        </p:spPr>
        <p:txBody>
          <a:bodyPr wrap="none">
            <a:spAutoFit/>
          </a:bodyPr>
          <a:lstStyle/>
          <a:p>
            <a:r>
              <a:rPr lang="en-US" altLang="zh-CN" sz="2600" kern="100" dirty="0" smtClean="0">
                <a:solidFill>
                  <a:prstClr val="black"/>
                </a:solidFill>
                <a:latin typeface="Times New Roman"/>
                <a:ea typeface="华文细黑"/>
                <a:cs typeface="Courier New"/>
              </a:rPr>
              <a:t>.</a:t>
            </a:r>
            <a:endParaRPr lang="zh-CN" altLang="en-US" sz="2600" dirty="0"/>
          </a:p>
        </p:txBody>
      </p:sp>
      <p:sp>
        <p:nvSpPr>
          <p:cNvPr id="10" name="矩形 9"/>
          <p:cNvSpPr/>
          <p:nvPr/>
        </p:nvSpPr>
        <p:spPr>
          <a:xfrm>
            <a:off x="1726930" y="1958151"/>
            <a:ext cx="268022" cy="492443"/>
          </a:xfrm>
          <a:prstGeom prst="rect">
            <a:avLst/>
          </a:prstGeom>
        </p:spPr>
        <p:txBody>
          <a:bodyPr wrap="none">
            <a:spAutoFit/>
          </a:bodyPr>
          <a:lstStyle/>
          <a:p>
            <a:r>
              <a:rPr lang="en-US" altLang="zh-CN" sz="2600" kern="100" dirty="0" smtClean="0">
                <a:solidFill>
                  <a:prstClr val="black"/>
                </a:solidFill>
                <a:latin typeface="Times New Roman"/>
                <a:ea typeface="华文细黑"/>
                <a:cs typeface="Courier New"/>
              </a:rPr>
              <a:t>.</a:t>
            </a:r>
            <a:endParaRPr lang="zh-CN" altLang="en-US" sz="2600" dirty="0"/>
          </a:p>
        </p:txBody>
      </p:sp>
      <p:sp>
        <p:nvSpPr>
          <p:cNvPr id="11" name="矩形 10"/>
          <p:cNvSpPr/>
          <p:nvPr/>
        </p:nvSpPr>
        <p:spPr>
          <a:xfrm>
            <a:off x="1412610" y="3030651"/>
            <a:ext cx="268022" cy="492443"/>
          </a:xfrm>
          <a:prstGeom prst="rect">
            <a:avLst/>
          </a:prstGeom>
        </p:spPr>
        <p:txBody>
          <a:bodyPr wrap="none">
            <a:spAutoFit/>
          </a:bodyPr>
          <a:lstStyle/>
          <a:p>
            <a:r>
              <a:rPr lang="en-US" altLang="zh-CN" sz="2600" kern="100" dirty="0" smtClean="0">
                <a:solidFill>
                  <a:prstClr val="black"/>
                </a:solidFill>
                <a:latin typeface="Times New Roman"/>
                <a:ea typeface="华文细黑"/>
                <a:cs typeface="Courier New"/>
              </a:rPr>
              <a:t>.</a:t>
            </a:r>
            <a:endParaRPr lang="zh-CN" altLang="en-US" sz="2600" dirty="0"/>
          </a:p>
        </p:txBody>
      </p:sp>
      <p:sp>
        <p:nvSpPr>
          <p:cNvPr id="18" name="矩形 17"/>
          <p:cNvSpPr/>
          <p:nvPr/>
        </p:nvSpPr>
        <p:spPr>
          <a:xfrm>
            <a:off x="1756068" y="4095531"/>
            <a:ext cx="268022" cy="492443"/>
          </a:xfrm>
          <a:prstGeom prst="rect">
            <a:avLst/>
          </a:prstGeom>
        </p:spPr>
        <p:txBody>
          <a:bodyPr wrap="none">
            <a:spAutoFit/>
          </a:bodyPr>
          <a:lstStyle/>
          <a:p>
            <a:r>
              <a:rPr lang="en-US" altLang="zh-CN" sz="2600" kern="100" dirty="0" smtClean="0">
                <a:solidFill>
                  <a:prstClr val="black"/>
                </a:solidFill>
                <a:latin typeface="Times New Roman"/>
                <a:ea typeface="华文细黑"/>
                <a:cs typeface="Courier New"/>
              </a:rPr>
              <a:t>.</a:t>
            </a:r>
            <a:endParaRPr lang="zh-CN" altLang="en-US" sz="2600" dirty="0"/>
          </a:p>
        </p:txBody>
      </p:sp>
    </p:spTree>
    <p:extLst>
      <p:ext uri="{BB962C8B-B14F-4D97-AF65-F5344CB8AC3E}">
        <p14:creationId xmlns:p14="http://schemas.microsoft.com/office/powerpoint/2010/main" val="339780198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34330" y="1434079"/>
            <a:ext cx="7726102" cy="1929759"/>
          </a:xfrm>
          <a:prstGeom prst="rect">
            <a:avLst/>
          </a:prstGeom>
          <a:noFill/>
        </p:spPr>
        <p:txBody>
          <a:bodyPr wrap="square" rtlCol="0">
            <a:spAutoFit/>
          </a:bodyPr>
          <a:lstStyle/>
          <a:p>
            <a:pPr algn="just">
              <a:lnSpc>
                <a:spcPts val="5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这里的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多</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应是形容词用作动词，意为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增多</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endParaRPr lang="zh-CN" altLang="zh-CN" sz="1050" kern="100" dirty="0">
              <a:latin typeface="宋体"/>
              <a:cs typeface="Courier New"/>
            </a:endParaRPr>
          </a:p>
          <a:p>
            <a:pPr algn="just">
              <a:lnSpc>
                <a:spcPts val="5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smtClean="0">
                <a:solidFill>
                  <a:schemeClr val="accent6">
                    <a:lumMod val="75000"/>
                  </a:schemeClr>
                </a:solidFill>
                <a:latin typeface="Times New Roman"/>
                <a:ea typeface="华文细黑"/>
                <a:cs typeface="Courier New"/>
              </a:rPr>
              <a:t>B</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3258215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30170" y="267494"/>
            <a:ext cx="8534423" cy="4580741"/>
          </a:xfrm>
          <a:prstGeom prst="rect">
            <a:avLst/>
          </a:prstGeom>
          <a:noFill/>
        </p:spPr>
        <p:txBody>
          <a:bodyPr wrap="square" rtlCol="0">
            <a:spAutoFit/>
          </a:bodyPr>
          <a:lstStyle/>
          <a:p>
            <a:pPr algn="just">
              <a:lnSpc>
                <a:spcPts val="5000"/>
              </a:lnSpc>
              <a:spcAft>
                <a:spcPts val="0"/>
              </a:spcAf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对下列句子中加点词的解释，错误的一项是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A</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孰与骋能而化之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骋</a:t>
            </a:r>
            <a:r>
              <a:rPr lang="zh-CN" altLang="zh-CN" sz="2600" kern="100" dirty="0">
                <a:latin typeface="Times New Roman"/>
                <a:ea typeface="华文细黑"/>
                <a:cs typeface="Times New Roman"/>
              </a:rPr>
              <a:t>：施展</a:t>
            </a:r>
            <a:endParaRPr lang="zh-CN" altLang="zh-CN" sz="105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B</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孰与有物之所以成</a:t>
            </a: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a:t>
            </a:r>
            <a:r>
              <a:rPr lang="zh-CN" altLang="zh-CN" sz="2600" kern="100" dirty="0" smtClean="0">
                <a:latin typeface="Times New Roman"/>
                <a:ea typeface="华文细黑"/>
                <a:cs typeface="Times New Roman"/>
              </a:rPr>
              <a:t>有</a:t>
            </a:r>
            <a:r>
              <a:rPr lang="zh-CN" altLang="zh-CN" sz="2600" kern="100" dirty="0">
                <a:latin typeface="Times New Roman"/>
                <a:ea typeface="华文细黑"/>
                <a:cs typeface="Times New Roman"/>
              </a:rPr>
              <a:t>：掌握</a:t>
            </a:r>
            <a:endParaRPr lang="zh-CN" altLang="zh-CN" sz="105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C</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故错人而思天</a:t>
            </a: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a:t>
            </a:r>
            <a:r>
              <a:rPr lang="zh-CN" altLang="zh-CN" sz="2600" kern="100" dirty="0" smtClean="0">
                <a:latin typeface="Times New Roman"/>
                <a:ea typeface="华文细黑"/>
                <a:cs typeface="Times New Roman"/>
              </a:rPr>
              <a:t>错</a:t>
            </a:r>
            <a:r>
              <a:rPr lang="zh-CN" altLang="zh-CN" sz="2600" kern="100" dirty="0">
                <a:latin typeface="Times New Roman"/>
                <a:ea typeface="华文细黑"/>
                <a:cs typeface="Times New Roman"/>
              </a:rPr>
              <a:t>：错误</a:t>
            </a:r>
            <a:endParaRPr lang="zh-CN" altLang="zh-CN" sz="105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D</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则失万物之情</a:t>
            </a: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a:t>
            </a:r>
            <a:r>
              <a:rPr lang="zh-CN" altLang="zh-CN" sz="2600" kern="100" dirty="0" smtClean="0">
                <a:latin typeface="Times New Roman"/>
                <a:ea typeface="华文细黑"/>
                <a:cs typeface="Times New Roman"/>
              </a:rPr>
              <a:t>情</a:t>
            </a:r>
            <a:r>
              <a:rPr lang="zh-CN" altLang="zh-CN" sz="2600" kern="100" dirty="0">
                <a:latin typeface="Times New Roman"/>
                <a:ea typeface="华文细黑"/>
                <a:cs typeface="Times New Roman"/>
              </a:rPr>
              <a:t>：本性</a:t>
            </a:r>
            <a:endParaRPr lang="zh-CN" altLang="zh-CN" sz="1050" kern="100" dirty="0">
              <a:latin typeface="宋体"/>
              <a:cs typeface="Courier New"/>
            </a:endParaRPr>
          </a:p>
          <a:p>
            <a:pPr algn="just">
              <a:lnSpc>
                <a:spcPts val="5000"/>
              </a:lnSpc>
              <a:spcAft>
                <a:spcPts val="0"/>
              </a:spcAft>
            </a:pPr>
            <a:r>
              <a:rPr lang="zh-CN" altLang="zh-CN" sz="2600" kern="100" dirty="0" smtClean="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错</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思</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相对，也应是一个动词，</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措</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，放弃</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4" name="矩形 3"/>
          <p:cNvSpPr/>
          <p:nvPr/>
        </p:nvSpPr>
        <p:spPr>
          <a:xfrm>
            <a:off x="1404990" y="1177111"/>
            <a:ext cx="268022" cy="492443"/>
          </a:xfrm>
          <a:prstGeom prst="rect">
            <a:avLst/>
          </a:prstGeom>
        </p:spPr>
        <p:txBody>
          <a:bodyPr wrap="none">
            <a:spAutoFit/>
          </a:bodyPr>
          <a:lstStyle/>
          <a:p>
            <a:r>
              <a:rPr lang="en-US" altLang="zh-CN" sz="2600" kern="100" dirty="0" smtClean="0">
                <a:solidFill>
                  <a:prstClr val="black"/>
                </a:solidFill>
                <a:latin typeface="Times New Roman"/>
                <a:ea typeface="华文细黑"/>
                <a:cs typeface="Courier New"/>
              </a:rPr>
              <a:t>.</a:t>
            </a:r>
            <a:endParaRPr lang="zh-CN" altLang="en-US" sz="2600" dirty="0"/>
          </a:p>
        </p:txBody>
      </p:sp>
      <p:sp>
        <p:nvSpPr>
          <p:cNvPr id="5" name="矩形 4"/>
          <p:cNvSpPr/>
          <p:nvPr/>
        </p:nvSpPr>
        <p:spPr>
          <a:xfrm>
            <a:off x="1403648" y="1829375"/>
            <a:ext cx="268022" cy="492443"/>
          </a:xfrm>
          <a:prstGeom prst="rect">
            <a:avLst/>
          </a:prstGeom>
        </p:spPr>
        <p:txBody>
          <a:bodyPr wrap="none">
            <a:spAutoFit/>
          </a:bodyPr>
          <a:lstStyle/>
          <a:p>
            <a:r>
              <a:rPr lang="en-US" altLang="zh-CN" sz="2600" kern="100" dirty="0" smtClean="0">
                <a:solidFill>
                  <a:prstClr val="black"/>
                </a:solidFill>
                <a:latin typeface="Times New Roman"/>
                <a:ea typeface="华文细黑"/>
                <a:cs typeface="Courier New"/>
              </a:rPr>
              <a:t>.</a:t>
            </a:r>
            <a:endParaRPr lang="zh-CN" altLang="en-US" sz="2600" dirty="0"/>
          </a:p>
        </p:txBody>
      </p:sp>
      <p:sp>
        <p:nvSpPr>
          <p:cNvPr id="6" name="矩形 5"/>
          <p:cNvSpPr/>
          <p:nvPr/>
        </p:nvSpPr>
        <p:spPr>
          <a:xfrm>
            <a:off x="1063618" y="2469827"/>
            <a:ext cx="268022" cy="492443"/>
          </a:xfrm>
          <a:prstGeom prst="rect">
            <a:avLst/>
          </a:prstGeom>
        </p:spPr>
        <p:txBody>
          <a:bodyPr wrap="none">
            <a:spAutoFit/>
          </a:bodyPr>
          <a:lstStyle/>
          <a:p>
            <a:r>
              <a:rPr lang="en-US" altLang="zh-CN" sz="2600" kern="100" dirty="0" smtClean="0">
                <a:solidFill>
                  <a:prstClr val="black"/>
                </a:solidFill>
                <a:latin typeface="Times New Roman"/>
                <a:ea typeface="华文细黑"/>
                <a:cs typeface="Courier New"/>
              </a:rPr>
              <a:t>.</a:t>
            </a:r>
            <a:endParaRPr lang="zh-CN" altLang="en-US" sz="2600" dirty="0"/>
          </a:p>
        </p:txBody>
      </p:sp>
      <p:sp>
        <p:nvSpPr>
          <p:cNvPr id="7" name="矩形 6"/>
          <p:cNvSpPr/>
          <p:nvPr/>
        </p:nvSpPr>
        <p:spPr>
          <a:xfrm>
            <a:off x="2382622" y="3110279"/>
            <a:ext cx="268022" cy="492443"/>
          </a:xfrm>
          <a:prstGeom prst="rect">
            <a:avLst/>
          </a:prstGeom>
        </p:spPr>
        <p:txBody>
          <a:bodyPr wrap="none">
            <a:spAutoFit/>
          </a:bodyPr>
          <a:lstStyle/>
          <a:p>
            <a:r>
              <a:rPr lang="en-US" altLang="zh-CN" sz="2600" kern="100" dirty="0" smtClean="0">
                <a:solidFill>
                  <a:prstClr val="black"/>
                </a:solidFill>
                <a:latin typeface="Times New Roman"/>
                <a:ea typeface="华文细黑"/>
                <a:cs typeface="Courier New"/>
              </a:rPr>
              <a:t>.</a:t>
            </a:r>
            <a:endParaRPr lang="zh-CN" altLang="en-US" sz="2600" dirty="0"/>
          </a:p>
        </p:txBody>
      </p:sp>
      <p:sp>
        <p:nvSpPr>
          <p:cNvPr id="2" name="矩形 1"/>
          <p:cNvSpPr/>
          <p:nvPr/>
        </p:nvSpPr>
        <p:spPr>
          <a:xfrm>
            <a:off x="7228676" y="475898"/>
            <a:ext cx="407484" cy="492443"/>
          </a:xfrm>
          <a:prstGeom prst="rect">
            <a:avLst/>
          </a:prstGeom>
        </p:spPr>
        <p:txBody>
          <a:bodyPr wrap="none">
            <a:spAutoFit/>
          </a:bodyPr>
          <a:lstStyle/>
          <a:p>
            <a:r>
              <a:rPr lang="en-US" altLang="zh-CN" sz="2600" kern="100" dirty="0">
                <a:solidFill>
                  <a:schemeClr val="accent6">
                    <a:lumMod val="75000"/>
                  </a:schemeClr>
                </a:solidFill>
                <a:latin typeface="Times New Roman"/>
                <a:ea typeface="华文细黑"/>
                <a:cs typeface="Courier New"/>
              </a:rPr>
              <a:t>C</a:t>
            </a:r>
            <a:endParaRPr lang="zh-CN" altLang="en-US" sz="2600" kern="100" dirty="0">
              <a:solidFill>
                <a:schemeClr val="accent6">
                  <a:lumMod val="75000"/>
                </a:schemeClr>
              </a:solidFill>
              <a:latin typeface="Times New Roman"/>
              <a:ea typeface="华文细黑"/>
              <a:cs typeface="Courier New"/>
            </a:endParaRPr>
          </a:p>
        </p:txBody>
      </p:sp>
    </p:spTree>
    <p:extLst>
      <p:ext uri="{BB962C8B-B14F-4D97-AF65-F5344CB8AC3E}">
        <p14:creationId xmlns:p14="http://schemas.microsoft.com/office/powerpoint/2010/main" val="3158641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linds(horizontal)">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0319" y="82942"/>
            <a:ext cx="8793025" cy="4893647"/>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参考译文</a:t>
            </a:r>
            <a:endParaRPr lang="zh-CN" altLang="zh-CN" sz="2600" kern="100" dirty="0">
              <a:latin typeface="宋体"/>
              <a:cs typeface="Courier New"/>
            </a:endParaRPr>
          </a:p>
          <a:p>
            <a:pPr indent="660400" algn="just">
              <a:lnSpc>
                <a:spcPct val="150000"/>
              </a:lnSpc>
              <a:spcAft>
                <a:spcPts val="0"/>
              </a:spcAft>
            </a:pPr>
            <a:r>
              <a:rPr lang="zh-CN" altLang="zh-CN" sz="2600" kern="100" dirty="0">
                <a:latin typeface="Times New Roman"/>
                <a:ea typeface="华文细黑"/>
                <a:cs typeface="Times New Roman"/>
              </a:rPr>
              <a:t>尊崇天而思慕它，哪里比得上把天当作物一样畜养起来而控制着它呢？与其顺从天而赞美它，哪里比得上控制自然的变化规律而利用着它呢？与其盼望，等待天时，哪里比得上适应天时而役使它呢？与其依顺万物的自然繁殖而求它增多，哪里比得上施展人的才能而使它按着人的需要有所变化呢？与其思慕万物而使它成为能供自己使用的物，哪里比得上管理好万物而不失掉它呢？与其希望万物能自然生长出来</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362879408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6948" y="1131590"/>
            <a:ext cx="8619767" cy="1816075"/>
          </a:xfrm>
          <a:prstGeom prst="rect">
            <a:avLst/>
          </a:prstGeom>
          <a:noFill/>
        </p:spPr>
        <p:txBody>
          <a:bodyPr wrap="square" rtlCol="0">
            <a:spAutoFit/>
          </a:bodyPr>
          <a:lstStyle/>
          <a:p>
            <a:pPr lvl="0" algn="just">
              <a:lnSpc>
                <a:spcPct val="150000"/>
              </a:lnSpc>
            </a:pPr>
            <a:r>
              <a:rPr lang="zh-CN" altLang="zh-CN" sz="2600" kern="100" dirty="0">
                <a:solidFill>
                  <a:prstClr val="black"/>
                </a:solidFill>
                <a:latin typeface="Times New Roman"/>
                <a:ea typeface="华文细黑"/>
                <a:cs typeface="Times New Roman"/>
              </a:rPr>
              <a:t>哪里比得上掌握万物的生长规律呢？所以放弃人的努力而只寄希望于天，那就不能理解万物的本性，也就不能去利用它了。</a:t>
            </a:r>
            <a:endParaRPr lang="zh-CN" altLang="zh-CN" sz="2600" kern="100" dirty="0">
              <a:solidFill>
                <a:prstClr val="black"/>
              </a:solidFill>
              <a:latin typeface="宋体"/>
              <a:cs typeface="Courier New"/>
            </a:endParaRPr>
          </a:p>
        </p:txBody>
      </p:sp>
    </p:spTree>
    <p:extLst>
      <p:ext uri="{BB962C8B-B14F-4D97-AF65-F5344CB8AC3E}">
        <p14:creationId xmlns:p14="http://schemas.microsoft.com/office/powerpoint/2010/main" val="207433132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3368" y="94903"/>
            <a:ext cx="8793025" cy="4893647"/>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联想推断法</a:t>
            </a:r>
            <a:endParaRPr lang="zh-CN" altLang="zh-CN" sz="260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联想推断法有课本联想推断法和成语联想推断法两种。</a:t>
            </a:r>
            <a:endParaRPr lang="zh-CN" altLang="zh-CN" sz="260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高考文言文阅读所考查的实词，其意义和用法在课本中一般都能找到落脚点。因此，我们要善于根据课内学过的知识</a:t>
            </a:r>
            <a:r>
              <a:rPr lang="zh-CN" altLang="zh-CN" sz="2600" kern="100" dirty="0" smtClean="0">
                <a:latin typeface="Times New Roman"/>
                <a:ea typeface="华文细黑"/>
                <a:cs typeface="Times New Roman"/>
              </a:rPr>
              <a:t>举一反三</a:t>
            </a:r>
            <a:r>
              <a:rPr lang="en-US" altLang="zh-CN" sz="2600" kern="100" dirty="0" smtClean="0">
                <a:latin typeface="Times New Roman"/>
                <a:ea typeface="华文细黑"/>
                <a:cs typeface="Times New Roman"/>
              </a:rPr>
              <a:t>,</a:t>
            </a:r>
            <a:r>
              <a:rPr lang="zh-CN" altLang="zh-CN" sz="2600" kern="100" dirty="0" smtClean="0">
                <a:latin typeface="Times New Roman"/>
                <a:ea typeface="华文细黑"/>
                <a:cs typeface="Times New Roman"/>
              </a:rPr>
              <a:t>相互比照</a:t>
            </a:r>
            <a:r>
              <a:rPr lang="en-US" altLang="zh-CN" sz="2600" kern="100" dirty="0" smtClean="0">
                <a:latin typeface="Times New Roman"/>
                <a:ea typeface="华文细黑"/>
                <a:cs typeface="Times New Roman"/>
              </a:rPr>
              <a:t>,</a:t>
            </a:r>
            <a:r>
              <a:rPr lang="zh-CN" altLang="zh-CN" sz="2600" kern="100" dirty="0" smtClean="0">
                <a:latin typeface="Times New Roman"/>
                <a:ea typeface="华文细黑"/>
                <a:cs typeface="Times New Roman"/>
              </a:rPr>
              <a:t>辨</a:t>
            </a:r>
            <a:r>
              <a:rPr lang="zh-CN" altLang="zh-CN" sz="2600" kern="100" dirty="0">
                <a:latin typeface="Times New Roman"/>
                <a:ea typeface="华文细黑"/>
                <a:cs typeface="Times New Roman"/>
              </a:rPr>
              <a:t>其异同，以解决试题中的实词词义问题。</a:t>
            </a:r>
            <a:endParaRPr lang="zh-CN" altLang="zh-CN" sz="260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不少成语源于文言文，因此在成语中保留了大量的文言词义，我们在掌握了一定量的成语后，便可以根据一些成语的意义、用法，推断出文言词义</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137234205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7504" y="627534"/>
            <a:ext cx="8793025" cy="3939540"/>
          </a:xfrm>
          <a:prstGeom prst="rect">
            <a:avLst/>
          </a:prstGeom>
          <a:noFill/>
        </p:spPr>
        <p:txBody>
          <a:bodyPr wrap="square" rtlCol="0">
            <a:spAutoFit/>
          </a:bodyPr>
          <a:lstStyle/>
          <a:p>
            <a:pPr algn="just">
              <a:lnSpc>
                <a:spcPts val="5000"/>
              </a:lnSpc>
              <a:spcAft>
                <a:spcPts val="0"/>
              </a:spcAft>
            </a:pPr>
            <a:r>
              <a:rPr lang="zh-CN" altLang="zh-CN" sz="2600" kern="100" dirty="0">
                <a:solidFill>
                  <a:srgbClr val="E36C0A"/>
                </a:solidFill>
                <a:latin typeface="Times New Roman"/>
                <a:ea typeface="华文细黑"/>
                <a:cs typeface="Times New Roman"/>
              </a:rPr>
              <a:t>即时巩固</a:t>
            </a:r>
            <a:r>
              <a:rPr lang="en-US" altLang="zh-CN" sz="2600" kern="100" dirty="0">
                <a:solidFill>
                  <a:srgbClr val="E36C0A"/>
                </a:solidFill>
                <a:latin typeface="Times New Roman"/>
                <a:ea typeface="华文细黑"/>
                <a:cs typeface="Courier New"/>
              </a:rPr>
              <a:t>4</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利用课本联想推断法，选出对下列句子中加点词的解释不正确的一项</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260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Courier New"/>
              </a:rPr>
              <a:t>A</a:t>
            </a:r>
            <a:r>
              <a:rPr lang="en-US" altLang="zh-CN" sz="2600" kern="100" dirty="0" smtClean="0">
                <a:latin typeface="Times New Roman"/>
                <a:ea typeface="微软雅黑"/>
                <a:cs typeface="Courier New"/>
              </a:rPr>
              <a:t>.</a:t>
            </a:r>
            <a:r>
              <a:rPr lang="zh-CN" altLang="zh-CN" sz="2600" kern="100" dirty="0">
                <a:latin typeface="Times New Roman"/>
                <a:ea typeface="华文细黑"/>
                <a:cs typeface="Times New Roman"/>
              </a:rPr>
              <a:t>诸将争欲攻之，汉不听　　　　　</a:t>
            </a:r>
            <a:r>
              <a:rPr lang="zh-CN" altLang="zh-CN" sz="2600" kern="100" dirty="0" smtClean="0">
                <a:latin typeface="Times New Roman"/>
                <a:ea typeface="华文细黑"/>
                <a:cs typeface="Times New Roman"/>
              </a:rPr>
              <a:t>　听</a:t>
            </a:r>
            <a:r>
              <a:rPr lang="zh-CN" altLang="zh-CN" sz="2600" kern="100" dirty="0">
                <a:latin typeface="Times New Roman"/>
                <a:ea typeface="华文细黑"/>
                <a:cs typeface="Times New Roman"/>
              </a:rPr>
              <a:t>：准许</a:t>
            </a:r>
            <a:endParaRPr lang="zh-CN" altLang="zh-CN" sz="260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联想</a:t>
            </a:r>
            <a:r>
              <a:rPr lang="zh-CN" altLang="zh-CN" sz="2600" kern="100" dirty="0">
                <a:latin typeface="Times New Roman"/>
                <a:ea typeface="华文细黑"/>
                <a:cs typeface="Times New Roman"/>
              </a:rPr>
              <a:t>课文</a:t>
            </a:r>
            <a:r>
              <a:rPr lang="zh-CN" altLang="zh-CN" sz="2600" u="heavy" kern="100" dirty="0">
                <a:latin typeface="Times New Roman"/>
                <a:ea typeface="华文细黑"/>
                <a:cs typeface="Times New Roman"/>
              </a:rPr>
              <a:t>《陈情表》</a:t>
            </a:r>
            <a:r>
              <a:rPr lang="zh-CN" altLang="zh-CN" sz="2600" kern="100" dirty="0">
                <a:latin typeface="Times New Roman"/>
                <a:ea typeface="华文细黑"/>
                <a:cs typeface="Times New Roman"/>
              </a:rPr>
              <a:t>中的句子：</a:t>
            </a:r>
            <a:r>
              <a:rPr lang="zh-CN" altLang="zh-CN" sz="2600" u="heavy" kern="100" dirty="0">
                <a:latin typeface="Times New Roman"/>
                <a:ea typeface="华文细黑"/>
                <a:cs typeface="Times New Roman"/>
              </a:rPr>
              <a:t>听臣微志</a:t>
            </a:r>
          </a:p>
          <a:p>
            <a:pPr algn="just">
              <a:lnSpc>
                <a:spcPts val="5000"/>
              </a:lnSpc>
              <a:spcAft>
                <a:spcPts val="0"/>
              </a:spcAft>
            </a:pPr>
            <a:r>
              <a:rPr lang="en-US" altLang="zh-CN" sz="2600" kern="100" dirty="0">
                <a:latin typeface="Times New Roman"/>
                <a:ea typeface="华文细黑"/>
                <a:cs typeface="Courier New"/>
              </a:rPr>
              <a:t>B</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若不敢来，公转营迫之</a:t>
            </a: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a:t>
            </a:r>
            <a:r>
              <a:rPr lang="zh-CN" altLang="zh-CN" sz="2600" kern="100" dirty="0" smtClean="0">
                <a:latin typeface="Times New Roman"/>
                <a:ea typeface="华文细黑"/>
                <a:cs typeface="Times New Roman"/>
              </a:rPr>
              <a:t>迫</a:t>
            </a:r>
            <a:r>
              <a:rPr lang="zh-CN" altLang="zh-CN" sz="2600" kern="100" dirty="0">
                <a:latin typeface="Times New Roman"/>
                <a:ea typeface="华文细黑"/>
                <a:cs typeface="Times New Roman"/>
              </a:rPr>
              <a:t>：逼迫</a:t>
            </a:r>
            <a:endParaRPr lang="zh-CN" altLang="zh-CN" sz="260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联想</a:t>
            </a:r>
            <a:r>
              <a:rPr lang="zh-CN" altLang="zh-CN" sz="2600" kern="100" dirty="0">
                <a:latin typeface="Times New Roman"/>
                <a:ea typeface="华文细黑"/>
                <a:cs typeface="Times New Roman"/>
              </a:rPr>
              <a:t>课文</a:t>
            </a:r>
            <a:r>
              <a:rPr lang="zh-CN" altLang="zh-CN" sz="2600" u="heavy" kern="100" dirty="0">
                <a:latin typeface="Times New Roman"/>
                <a:ea typeface="华文细黑"/>
                <a:cs typeface="Times New Roman"/>
              </a:rPr>
              <a:t>《指南录后序》</a:t>
            </a:r>
            <a:r>
              <a:rPr lang="zh-CN" altLang="zh-CN" sz="2600" kern="100" dirty="0">
                <a:latin typeface="Times New Roman"/>
                <a:ea typeface="华文细黑"/>
                <a:cs typeface="Times New Roman"/>
              </a:rPr>
              <a:t>中的句子：</a:t>
            </a:r>
            <a:r>
              <a:rPr lang="zh-CN" altLang="zh-CN" sz="2600" u="heavy" kern="100" dirty="0">
                <a:latin typeface="Times New Roman"/>
                <a:ea typeface="华文细黑"/>
                <a:cs typeface="Times New Roman"/>
              </a:rPr>
              <a:t>时北兵已迫修门外</a:t>
            </a:r>
          </a:p>
        </p:txBody>
      </p:sp>
      <p:sp>
        <p:nvSpPr>
          <p:cNvPr id="4" name="矩形 3"/>
          <p:cNvSpPr/>
          <p:nvPr/>
        </p:nvSpPr>
        <p:spPr>
          <a:xfrm>
            <a:off x="3549004" y="2189564"/>
            <a:ext cx="264816" cy="477054"/>
          </a:xfrm>
          <a:prstGeom prst="rect">
            <a:avLst/>
          </a:prstGeom>
        </p:spPr>
        <p:txBody>
          <a:bodyPr wrap="none">
            <a:spAutoFit/>
          </a:bodyPr>
          <a:lstStyle/>
          <a:p>
            <a:r>
              <a:rPr lang="en-US" altLang="zh-CN" sz="2500" kern="100" dirty="0">
                <a:solidFill>
                  <a:prstClr val="black"/>
                </a:solidFill>
                <a:latin typeface="Times New Roman"/>
                <a:ea typeface="微软雅黑"/>
                <a:cs typeface="Courier New"/>
              </a:rPr>
              <a:t>.</a:t>
            </a:r>
            <a:endParaRPr lang="zh-CN" altLang="en-US" dirty="0"/>
          </a:p>
        </p:txBody>
      </p:sp>
      <p:sp>
        <p:nvSpPr>
          <p:cNvPr id="5" name="矩形 4"/>
          <p:cNvSpPr/>
          <p:nvPr/>
        </p:nvSpPr>
        <p:spPr>
          <a:xfrm>
            <a:off x="3214111" y="3470468"/>
            <a:ext cx="264816" cy="477054"/>
          </a:xfrm>
          <a:prstGeom prst="rect">
            <a:avLst/>
          </a:prstGeom>
        </p:spPr>
        <p:txBody>
          <a:bodyPr wrap="none">
            <a:spAutoFit/>
          </a:bodyPr>
          <a:lstStyle/>
          <a:p>
            <a:r>
              <a:rPr lang="en-US" altLang="zh-CN" sz="2500" kern="100" dirty="0">
                <a:solidFill>
                  <a:prstClr val="black"/>
                </a:solidFill>
                <a:latin typeface="Times New Roman"/>
                <a:ea typeface="微软雅黑"/>
                <a:cs typeface="Courier New"/>
              </a:rPr>
              <a:t>.</a:t>
            </a:r>
            <a:endParaRPr lang="zh-CN" altLang="en-US" dirty="0"/>
          </a:p>
        </p:txBody>
      </p:sp>
    </p:spTree>
    <p:extLst>
      <p:ext uri="{BB962C8B-B14F-4D97-AF65-F5344CB8AC3E}">
        <p14:creationId xmlns:p14="http://schemas.microsoft.com/office/powerpoint/2010/main" val="13745989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5123" y="74330"/>
            <a:ext cx="8793025" cy="4939814"/>
          </a:xfrm>
          <a:prstGeom prst="rect">
            <a:avLst/>
          </a:prstGeom>
          <a:noFill/>
        </p:spPr>
        <p:txBody>
          <a:bodyPr wrap="square" rtlCol="0">
            <a:spAutoFit/>
          </a:bodyPr>
          <a:lstStyle/>
          <a:p>
            <a:pPr algn="just">
              <a:lnSpc>
                <a:spcPts val="4200"/>
              </a:lnSpc>
              <a:spcAft>
                <a:spcPts val="0"/>
              </a:spcAft>
            </a:pPr>
            <a:r>
              <a:rPr lang="en-US" altLang="zh-CN" sz="2600" kern="100" dirty="0">
                <a:latin typeface="Times New Roman"/>
                <a:ea typeface="华文细黑"/>
                <a:cs typeface="Courier New"/>
              </a:rPr>
              <a:t>C</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大战一日，兵败，走入壁</a:t>
            </a: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a:t>
            </a:r>
            <a:r>
              <a:rPr lang="zh-CN" altLang="zh-CN" sz="2600" kern="100" dirty="0" smtClean="0">
                <a:latin typeface="Times New Roman"/>
                <a:ea typeface="华文细黑"/>
                <a:cs typeface="Times New Roman"/>
              </a:rPr>
              <a:t>壁</a:t>
            </a:r>
            <a:r>
              <a:rPr lang="zh-CN" altLang="zh-CN" sz="2600" kern="100" dirty="0">
                <a:latin typeface="Times New Roman"/>
                <a:ea typeface="华文细黑"/>
                <a:cs typeface="Times New Roman"/>
              </a:rPr>
              <a:t>：营垒</a:t>
            </a:r>
            <a:endParaRPr lang="zh-CN" altLang="zh-CN" sz="2600" kern="100" dirty="0">
              <a:latin typeface="宋体"/>
              <a:cs typeface="Courier New"/>
            </a:endParaRPr>
          </a:p>
          <a:p>
            <a:pPr algn="just">
              <a:lnSpc>
                <a:spcPts val="42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联想《</a:t>
            </a:r>
            <a:r>
              <a:rPr lang="en-US" altLang="zh-CN" sz="2600" kern="100" dirty="0">
                <a:latin typeface="C-k"/>
                <a:ea typeface="华文细黑"/>
                <a:cs typeface="Times New Roman"/>
              </a:rPr>
              <a:t>&lt;</a:t>
            </a:r>
            <a:r>
              <a:rPr lang="zh-CN" altLang="zh-CN" sz="2600" kern="100" dirty="0" smtClean="0">
                <a:latin typeface="Times New Roman"/>
                <a:ea typeface="华文细黑"/>
                <a:cs typeface="Times New Roman"/>
              </a:rPr>
              <a:t>史记</a:t>
            </a:r>
            <a:r>
              <a:rPr lang="en-US" altLang="zh-CN" sz="2600" kern="100" dirty="0">
                <a:latin typeface="C-k"/>
                <a:ea typeface="华文细黑"/>
                <a:cs typeface="Times New Roman"/>
              </a:rPr>
              <a:t>&gt;</a:t>
            </a:r>
            <a:r>
              <a:rPr lang="zh-CN" altLang="zh-CN" sz="2600" kern="100" dirty="0" smtClean="0">
                <a:latin typeface="Times New Roman"/>
                <a:ea typeface="华文细黑"/>
                <a:cs typeface="Times New Roman"/>
              </a:rPr>
              <a:t>选读》</a:t>
            </a:r>
            <a:r>
              <a:rPr lang="zh-CN" altLang="zh-CN" sz="2600" kern="100" dirty="0">
                <a:latin typeface="Times New Roman"/>
                <a:ea typeface="华文细黑"/>
                <a:cs typeface="Times New Roman"/>
              </a:rPr>
              <a:t>中课文</a:t>
            </a:r>
            <a:r>
              <a:rPr lang="zh-CN" altLang="zh-CN" sz="2600" u="heavy" kern="100" dirty="0">
                <a:latin typeface="Times New Roman"/>
                <a:ea typeface="华文细黑"/>
                <a:cs typeface="Times New Roman"/>
              </a:rPr>
              <a:t>《高祖本纪》</a:t>
            </a:r>
            <a:r>
              <a:rPr lang="zh-CN" altLang="zh-CN" sz="2600" kern="100" dirty="0">
                <a:latin typeface="Times New Roman"/>
                <a:ea typeface="华文细黑"/>
                <a:cs typeface="Times New Roman"/>
              </a:rPr>
              <a:t>中的句子：</a:t>
            </a:r>
            <a:r>
              <a:rPr lang="zh-CN" altLang="zh-CN" sz="2600" u="heavy" kern="100" dirty="0">
                <a:latin typeface="Times New Roman"/>
                <a:ea typeface="华文细黑"/>
                <a:cs typeface="Times New Roman"/>
              </a:rPr>
              <a:t>汉</a:t>
            </a:r>
            <a:r>
              <a:rPr lang="en-US" altLang="zh-CN" sz="2600" u="sng" kern="100" dirty="0" smtClean="0">
                <a:latin typeface="Times New Roman"/>
                <a:ea typeface="华文细黑"/>
                <a:cs typeface="Times New Roman"/>
              </a:rPr>
              <a:t>  </a:t>
            </a:r>
          </a:p>
          <a:p>
            <a:pPr algn="just">
              <a:lnSpc>
                <a:spcPts val="4200"/>
              </a:lnSpc>
              <a:spcAft>
                <a:spcPts val="0"/>
              </a:spcAft>
            </a:pPr>
            <a:r>
              <a:rPr lang="en-US" altLang="zh-CN" sz="2600" kern="100" dirty="0">
                <a:latin typeface="Times New Roman"/>
                <a:ea typeface="华文细黑"/>
                <a:cs typeface="Times New Roman"/>
              </a:rPr>
              <a:t>    </a:t>
            </a:r>
            <a:r>
              <a:rPr lang="zh-CN" altLang="zh-CN" sz="2600" u="heavy" kern="100" dirty="0">
                <a:latin typeface="Times New Roman"/>
                <a:ea typeface="华文细黑"/>
                <a:cs typeface="Times New Roman"/>
              </a:rPr>
              <a:t>王复入壁，深堑而守之</a:t>
            </a:r>
            <a:r>
              <a:rPr lang="en-US" altLang="zh-CN" sz="2600" kern="100" dirty="0">
                <a:latin typeface="Times New Roman"/>
                <a:ea typeface="华文细黑"/>
                <a:cs typeface="Times New Roman"/>
              </a:rPr>
              <a:t>(</a:t>
            </a:r>
            <a:r>
              <a:rPr lang="zh-CN" altLang="zh-CN" sz="2600" kern="100" dirty="0">
                <a:latin typeface="Times New Roman"/>
                <a:ea typeface="华文细黑"/>
                <a:cs typeface="Times New Roman"/>
              </a:rPr>
              <a:t>或</a:t>
            </a:r>
            <a:r>
              <a:rPr lang="zh-CN" altLang="zh-CN" sz="2600" u="heavy" kern="100" dirty="0">
                <a:latin typeface="Times New Roman"/>
                <a:ea typeface="华文细黑"/>
                <a:cs typeface="Times New Roman"/>
              </a:rPr>
              <a:t>《项羽本纪》</a:t>
            </a:r>
            <a:r>
              <a:rPr lang="zh-CN" altLang="zh-CN" sz="2600" kern="100" dirty="0">
                <a:latin typeface="Times New Roman"/>
                <a:ea typeface="华文细黑"/>
                <a:cs typeface="Times New Roman"/>
              </a:rPr>
              <a:t>中的句子：</a:t>
            </a:r>
            <a:r>
              <a:rPr lang="zh-CN" altLang="zh-CN" sz="2600" u="heavy" kern="100" dirty="0">
                <a:latin typeface="Times New Roman"/>
                <a:ea typeface="华文细黑"/>
                <a:cs typeface="Times New Roman"/>
              </a:rPr>
              <a:t>诸侯</a:t>
            </a:r>
            <a:endParaRPr lang="en-US" altLang="zh-CN" sz="2600" u="heavy" kern="100" dirty="0">
              <a:latin typeface="Times New Roman"/>
              <a:ea typeface="华文细黑"/>
              <a:cs typeface="Times New Roman"/>
            </a:endParaRPr>
          </a:p>
          <a:p>
            <a:pPr algn="just">
              <a:lnSpc>
                <a:spcPts val="42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u="heavy" kern="100" dirty="0">
                <a:latin typeface="Times New Roman"/>
                <a:ea typeface="华文细黑"/>
                <a:cs typeface="Times New Roman"/>
              </a:rPr>
              <a:t>军救巨鹿下者十余壁</a:t>
            </a:r>
            <a:r>
              <a:rPr lang="en-US" altLang="zh-CN" sz="2600" kern="100" dirty="0">
                <a:latin typeface="Times New Roman"/>
                <a:ea typeface="华文细黑"/>
                <a:cs typeface="Courier New"/>
              </a:rPr>
              <a:t>)</a:t>
            </a:r>
            <a:endParaRPr lang="zh-CN" altLang="zh-CN" sz="2600" kern="100" dirty="0">
              <a:latin typeface="宋体"/>
              <a:cs typeface="Courier New"/>
            </a:endParaRPr>
          </a:p>
          <a:p>
            <a:pPr algn="just">
              <a:lnSpc>
                <a:spcPts val="4200"/>
              </a:lnSpc>
              <a:spcAft>
                <a:spcPts val="0"/>
              </a:spcAft>
            </a:pPr>
            <a:r>
              <a:rPr lang="en-US" altLang="zh-CN" sz="2600" kern="100" dirty="0">
                <a:latin typeface="Times New Roman"/>
                <a:ea typeface="华文细黑"/>
                <a:cs typeface="Courier New"/>
              </a:rPr>
              <a:t>D</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或多惶惧，失其常度</a:t>
            </a: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a:t>
            </a:r>
            <a:r>
              <a:rPr lang="zh-CN" altLang="zh-CN" sz="2600" kern="100" dirty="0" smtClean="0">
                <a:latin typeface="Times New Roman"/>
                <a:ea typeface="华文细黑"/>
                <a:cs typeface="Times New Roman"/>
              </a:rPr>
              <a:t>度</a:t>
            </a:r>
            <a:r>
              <a:rPr lang="zh-CN" altLang="zh-CN" sz="2600" kern="100" dirty="0">
                <a:latin typeface="Times New Roman"/>
                <a:ea typeface="华文细黑"/>
                <a:cs typeface="Times New Roman"/>
              </a:rPr>
              <a:t>：考虑</a:t>
            </a:r>
            <a:endParaRPr lang="zh-CN" altLang="zh-CN" sz="2600" kern="100" dirty="0">
              <a:latin typeface="宋体"/>
              <a:cs typeface="Courier New"/>
            </a:endParaRPr>
          </a:p>
          <a:p>
            <a:pPr algn="just">
              <a:lnSpc>
                <a:spcPts val="42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联想</a:t>
            </a:r>
            <a:r>
              <a:rPr lang="zh-CN" altLang="zh-CN" sz="2600" kern="100" dirty="0" smtClean="0">
                <a:latin typeface="Times New Roman"/>
                <a:ea typeface="华文细黑"/>
                <a:cs typeface="Times New Roman"/>
              </a:rPr>
              <a:t>《</a:t>
            </a:r>
            <a:r>
              <a:rPr lang="en-US" altLang="zh-CN" sz="2600" kern="100" dirty="0" smtClean="0">
                <a:latin typeface="C-k"/>
                <a:ea typeface="华文细黑"/>
                <a:cs typeface="Times New Roman"/>
              </a:rPr>
              <a:t>&lt;</a:t>
            </a:r>
            <a:r>
              <a:rPr lang="zh-CN" altLang="zh-CN" sz="2600" kern="100" dirty="0" smtClean="0">
                <a:latin typeface="Times New Roman"/>
                <a:ea typeface="华文细黑"/>
                <a:cs typeface="Times New Roman"/>
              </a:rPr>
              <a:t>史记</a:t>
            </a:r>
            <a:r>
              <a:rPr lang="en-US" altLang="zh-CN" sz="2600" kern="100" dirty="0" smtClean="0">
                <a:latin typeface="C-k"/>
                <a:ea typeface="华文细黑"/>
                <a:cs typeface="Times New Roman"/>
              </a:rPr>
              <a:t>&gt;</a:t>
            </a:r>
            <a:r>
              <a:rPr lang="zh-CN" altLang="zh-CN" sz="2600" kern="100" dirty="0" smtClean="0">
                <a:latin typeface="Times New Roman"/>
                <a:ea typeface="华文细黑"/>
                <a:cs typeface="Times New Roman"/>
              </a:rPr>
              <a:t>选读</a:t>
            </a:r>
            <a:r>
              <a:rPr lang="zh-CN" altLang="zh-CN" sz="2600" kern="100" dirty="0">
                <a:latin typeface="Times New Roman"/>
                <a:ea typeface="华文细黑"/>
                <a:cs typeface="Times New Roman"/>
              </a:rPr>
              <a:t>》中课文</a:t>
            </a:r>
            <a:r>
              <a:rPr lang="zh-CN" altLang="zh-CN" sz="2600" u="heavy" kern="100" dirty="0">
                <a:latin typeface="Times New Roman"/>
                <a:ea typeface="华文细黑"/>
                <a:cs typeface="Times New Roman"/>
              </a:rPr>
              <a:t>《刺客列传》</a:t>
            </a:r>
            <a:r>
              <a:rPr lang="zh-CN" altLang="zh-CN" sz="2600" kern="100" dirty="0">
                <a:latin typeface="Times New Roman"/>
                <a:ea typeface="华文细黑"/>
                <a:cs typeface="Times New Roman"/>
              </a:rPr>
              <a:t>中的句子：</a:t>
            </a:r>
            <a:r>
              <a:rPr lang="zh-CN" altLang="zh-CN" sz="2600" u="sng" kern="100" dirty="0" smtClean="0">
                <a:latin typeface="Times New Roman"/>
                <a:ea typeface="华文细黑"/>
                <a:cs typeface="Times New Roman"/>
              </a:rPr>
              <a:t>群</a:t>
            </a:r>
            <a:endParaRPr lang="en-US" altLang="zh-CN" sz="2600" u="sng" kern="100" dirty="0" smtClean="0">
              <a:latin typeface="Times New Roman"/>
              <a:ea typeface="华文细黑"/>
              <a:cs typeface="Times New Roman"/>
            </a:endParaRPr>
          </a:p>
          <a:p>
            <a:pPr algn="just">
              <a:lnSpc>
                <a:spcPts val="42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u="heavy" kern="100" dirty="0">
                <a:latin typeface="Times New Roman"/>
                <a:ea typeface="华文细黑"/>
                <a:cs typeface="Times New Roman"/>
              </a:rPr>
              <a:t>臣皆愕，卒起不意，尽失其度</a:t>
            </a:r>
            <a:endParaRPr lang="en-US" altLang="zh-CN" sz="2600" u="heavy" kern="100" dirty="0">
              <a:latin typeface="Times New Roman"/>
              <a:ea typeface="华文细黑"/>
              <a:cs typeface="Times New Roman"/>
            </a:endParaRPr>
          </a:p>
          <a:p>
            <a:pPr algn="just">
              <a:lnSpc>
                <a:spcPts val="4200"/>
              </a:lnSpc>
              <a:spcAft>
                <a:spcPts val="0"/>
              </a:spcAft>
            </a:pPr>
            <a:r>
              <a:rPr lang="zh-CN" altLang="zh-CN" sz="2600" kern="100" dirty="0" smtClean="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度：气度</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ts val="4200"/>
              </a:lnSpc>
            </a:pPr>
            <a:r>
              <a:rPr lang="zh-CN" altLang="zh-CN" sz="2600" kern="100" dirty="0" smtClean="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chemeClr val="accent6">
                    <a:lumMod val="75000"/>
                  </a:schemeClr>
                </a:solidFill>
                <a:latin typeface="Times New Roman"/>
                <a:ea typeface="华文细黑"/>
                <a:cs typeface="Courier New"/>
              </a:rPr>
              <a:t>D</a:t>
            </a:r>
            <a:endParaRPr lang="zh-CN" altLang="zh-CN" sz="2600" kern="100" dirty="0">
              <a:solidFill>
                <a:schemeClr val="accent6">
                  <a:lumMod val="75000"/>
                </a:schemeClr>
              </a:solidFill>
              <a:latin typeface="Times New Roman"/>
              <a:ea typeface="华文细黑"/>
              <a:cs typeface="Courier New"/>
            </a:endParaRPr>
          </a:p>
        </p:txBody>
      </p:sp>
      <p:sp>
        <p:nvSpPr>
          <p:cNvPr id="7" name="矩形 6"/>
          <p:cNvSpPr/>
          <p:nvPr/>
        </p:nvSpPr>
        <p:spPr>
          <a:xfrm>
            <a:off x="3867898" y="299879"/>
            <a:ext cx="264816" cy="477054"/>
          </a:xfrm>
          <a:prstGeom prst="rect">
            <a:avLst/>
          </a:prstGeom>
        </p:spPr>
        <p:txBody>
          <a:bodyPr wrap="none">
            <a:spAutoFit/>
          </a:bodyPr>
          <a:lstStyle/>
          <a:p>
            <a:r>
              <a:rPr lang="en-US" altLang="zh-CN" sz="2500" kern="100">
                <a:solidFill>
                  <a:prstClr val="black"/>
                </a:solidFill>
                <a:latin typeface="Times New Roman"/>
                <a:ea typeface="微软雅黑"/>
                <a:cs typeface="Courier New"/>
              </a:rPr>
              <a:t>.</a:t>
            </a:r>
            <a:endParaRPr lang="zh-CN" altLang="en-US" dirty="0"/>
          </a:p>
        </p:txBody>
      </p:sp>
      <p:sp>
        <p:nvSpPr>
          <p:cNvPr id="8" name="矩形 7"/>
          <p:cNvSpPr/>
          <p:nvPr/>
        </p:nvSpPr>
        <p:spPr>
          <a:xfrm>
            <a:off x="3219826" y="2426161"/>
            <a:ext cx="264816" cy="477054"/>
          </a:xfrm>
          <a:prstGeom prst="rect">
            <a:avLst/>
          </a:prstGeom>
        </p:spPr>
        <p:txBody>
          <a:bodyPr wrap="none">
            <a:spAutoFit/>
          </a:bodyPr>
          <a:lstStyle/>
          <a:p>
            <a:r>
              <a:rPr lang="en-US" altLang="zh-CN" sz="2500" kern="100" dirty="0">
                <a:solidFill>
                  <a:prstClr val="black"/>
                </a:solidFill>
                <a:latin typeface="Times New Roman"/>
                <a:ea typeface="微软雅黑"/>
                <a:cs typeface="Courier New"/>
              </a:rPr>
              <a:t>.</a:t>
            </a:r>
            <a:endParaRPr lang="zh-CN" altLang="en-US" dirty="0"/>
          </a:p>
        </p:txBody>
      </p:sp>
    </p:spTree>
    <p:extLst>
      <p:ext uri="{BB962C8B-B14F-4D97-AF65-F5344CB8AC3E}">
        <p14:creationId xmlns:p14="http://schemas.microsoft.com/office/powerpoint/2010/main" val="2888067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blinds(horizontal)">
                                      <p:cBhvr>
                                        <p:cTn id="7" dur="500"/>
                                        <p:tgtEl>
                                          <p:spTgt spid="3">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8" end="8"/>
                                            </p:txEl>
                                          </p:spTgt>
                                        </p:tgtEl>
                                        <p:attrNameLst>
                                          <p:attrName>style.visibility</p:attrName>
                                        </p:attrNameLst>
                                      </p:cBhvr>
                                      <p:to>
                                        <p:strVal val="visible"/>
                                      </p:to>
                                    </p:set>
                                    <p:animEffect transition="in" filter="blinds(horizontal)">
                                      <p:cBhvr>
                                        <p:cTn id="1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0014" y="663436"/>
            <a:ext cx="8682466" cy="3693319"/>
          </a:xfrm>
          <a:prstGeom prst="rect">
            <a:avLst/>
          </a:prstGeom>
          <a:noFill/>
        </p:spPr>
        <p:txBody>
          <a:bodyPr wrap="square" rtlCol="0">
            <a:spAutoFit/>
          </a:bodyPr>
          <a:lstStyle/>
          <a:p>
            <a:pPr algn="just">
              <a:lnSpc>
                <a:spcPct val="150000"/>
              </a:lnSpc>
              <a:spcAft>
                <a:spcPts val="0"/>
              </a:spcAft>
            </a:pPr>
            <a:r>
              <a:rPr lang="en-US" altLang="zh-CN" sz="2600" kern="100" dirty="0">
                <a:latin typeface="宋体"/>
                <a:ea typeface="华文细黑"/>
                <a:cs typeface="Times New Roman"/>
              </a:rPr>
              <a:t>⑤</a:t>
            </a:r>
            <a:r>
              <a:rPr lang="zh-CN" altLang="zh-CN" sz="2600" kern="100" dirty="0">
                <a:latin typeface="Times New Roman"/>
                <a:ea typeface="华文细黑"/>
                <a:cs typeface="Times New Roman"/>
              </a:rPr>
              <a:t>爆竹声中一岁除</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__________		     </a:t>
            </a:r>
            <a:r>
              <a:rPr lang="en-US" altLang="zh-CN" sz="2600" kern="100" dirty="0" smtClean="0">
                <a:latin typeface="Times New Roman"/>
                <a:ea typeface="华文细黑"/>
                <a:cs typeface="Courier New"/>
              </a:rPr>
              <a:t>(</a:t>
            </a:r>
            <a:r>
              <a:rPr lang="zh-CN" altLang="zh-CN" sz="2600" kern="100" dirty="0">
                <a:latin typeface="Times New Roman"/>
                <a:ea typeface="华文细黑"/>
                <a:cs typeface="Times New Roman"/>
              </a:rPr>
              <a:t>《元日》</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义项间的联系</a:t>
            </a:r>
            <a:r>
              <a:rPr lang="zh-CN" altLang="zh-CN" sz="2600" kern="100" dirty="0" smtClean="0">
                <a:latin typeface="Times New Roman"/>
                <a:ea typeface="华文细黑"/>
                <a:cs typeface="Times New Roman"/>
              </a:rPr>
              <a:t>：</a:t>
            </a:r>
            <a:r>
              <a:rPr lang="en-US" altLang="zh-CN" sz="2600" u="sng" kern="100" dirty="0" smtClean="0">
                <a:latin typeface="宋体"/>
                <a:ea typeface="华文细黑"/>
                <a:cs typeface="Times New Roman"/>
              </a:rPr>
              <a:t>																																					</a:t>
            </a:r>
            <a:endParaRPr lang="zh-CN" altLang="zh-CN" sz="1050" u="sng" kern="100" dirty="0">
              <a:latin typeface="宋体"/>
              <a:cs typeface="Courier New"/>
            </a:endParaRPr>
          </a:p>
        </p:txBody>
      </p:sp>
      <p:sp>
        <p:nvSpPr>
          <p:cNvPr id="2" name="矩形 1"/>
          <p:cNvSpPr/>
          <p:nvPr/>
        </p:nvSpPr>
        <p:spPr>
          <a:xfrm>
            <a:off x="3199656" y="623342"/>
            <a:ext cx="1851789" cy="620426"/>
          </a:xfrm>
          <a:prstGeom prst="rect">
            <a:avLst/>
          </a:prstGeom>
        </p:spPr>
        <p:txBody>
          <a:bodyPr wrap="none">
            <a:spAutoFit/>
          </a:bodyPr>
          <a:lstStyle/>
          <a:p>
            <a:pPr>
              <a:lnSpc>
                <a:spcPct val="150000"/>
              </a:lnSpc>
            </a:pPr>
            <a:r>
              <a:rPr lang="zh-CN" altLang="zh-CN" sz="2600" kern="100" dirty="0">
                <a:solidFill>
                  <a:schemeClr val="accent6">
                    <a:lumMod val="75000"/>
                  </a:schemeClr>
                </a:solidFill>
                <a:latin typeface="Times New Roman"/>
                <a:ea typeface="华文细黑"/>
                <a:cs typeface="Times New Roman"/>
              </a:rPr>
              <a:t>过去，逝去</a:t>
            </a:r>
            <a:endParaRPr lang="zh-CN" altLang="en-US" sz="2600" kern="100" dirty="0">
              <a:solidFill>
                <a:schemeClr val="accent6">
                  <a:lumMod val="75000"/>
                </a:schemeClr>
              </a:solidFill>
              <a:latin typeface="Times New Roman"/>
              <a:ea typeface="华文细黑"/>
              <a:cs typeface="Times New Roman"/>
            </a:endParaRPr>
          </a:p>
        </p:txBody>
      </p:sp>
      <p:sp>
        <p:nvSpPr>
          <p:cNvPr id="6" name="矩形 5"/>
          <p:cNvSpPr/>
          <p:nvPr/>
        </p:nvSpPr>
        <p:spPr>
          <a:xfrm>
            <a:off x="194370" y="1207790"/>
            <a:ext cx="8393185" cy="3016403"/>
          </a:xfrm>
          <a:prstGeom prst="rect">
            <a:avLst/>
          </a:prstGeom>
        </p:spPr>
        <p:txBody>
          <a:bodyPr>
            <a:spAutoFit/>
          </a:bodyPr>
          <a:lstStyle/>
          <a:p>
            <a:pPr algn="just">
              <a:lnSpc>
                <a:spcPct val="150000"/>
              </a:lnSpc>
              <a:spcAft>
                <a:spcPts val="0"/>
              </a:spcAft>
            </a:pPr>
            <a:r>
              <a:rPr lang="en-US" altLang="zh-CN" sz="2600" kern="100" dirty="0" smtClean="0">
                <a:solidFill>
                  <a:srgbClr val="E46C0A"/>
                </a:solidFill>
                <a:latin typeface="宋体"/>
                <a:ea typeface="华文细黑"/>
                <a:cs typeface="Times New Roman"/>
              </a:rPr>
              <a:t>              “</a:t>
            </a:r>
            <a:r>
              <a:rPr lang="zh-CN" altLang="zh-CN" sz="2600" kern="100" dirty="0">
                <a:solidFill>
                  <a:srgbClr val="E46C0A"/>
                </a:solidFill>
                <a:latin typeface="Times New Roman"/>
                <a:ea typeface="华文细黑"/>
                <a:cs typeface="Times New Roman"/>
              </a:rPr>
              <a:t>除</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本义是</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台阶</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，又特指宫殿上的台阶，</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任命、授职</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不正是在</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宫殿上的台阶</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下进行的吗？</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台阶</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要经常打扫，故又引申出</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修治、整治</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清除、去掉</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之义；岁月</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去掉</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，则是岁月</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流逝、过去</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了。</a:t>
            </a:r>
            <a:endParaRPr lang="zh-CN" altLang="zh-CN" sz="1050" kern="100" dirty="0">
              <a:effectLst/>
              <a:latin typeface="宋体"/>
              <a:cs typeface="Courier New"/>
            </a:endParaRPr>
          </a:p>
        </p:txBody>
      </p:sp>
      <p:sp>
        <p:nvSpPr>
          <p:cNvPr id="7" name="矩形 6"/>
          <p:cNvSpPr/>
          <p:nvPr/>
        </p:nvSpPr>
        <p:spPr>
          <a:xfrm>
            <a:off x="2647794" y="790600"/>
            <a:ext cx="268022" cy="628314"/>
          </a:xfrm>
          <a:prstGeom prst="rect">
            <a:avLst/>
          </a:prstGeom>
        </p:spPr>
        <p:txBody>
          <a:bodyPr wrap="none">
            <a:spAutoFit/>
          </a:bodyPr>
          <a:lstStyle/>
          <a:p>
            <a:pPr>
              <a:lnSpc>
                <a:spcPct val="150000"/>
              </a:lnSpc>
            </a:pPr>
            <a:r>
              <a:rPr lang="en-US" altLang="zh-CN" sz="2600" kern="100" smtClean="0">
                <a:solidFill>
                  <a:prstClr val="black"/>
                </a:solidFill>
                <a:latin typeface="Times New Roman"/>
                <a:ea typeface="微软雅黑"/>
                <a:cs typeface="Courier New"/>
              </a:rPr>
              <a:t>.</a:t>
            </a:r>
            <a:endParaRPr lang="zh-CN" altLang="en-US" sz="2600" dirty="0"/>
          </a:p>
        </p:txBody>
      </p:sp>
    </p:spTree>
    <p:extLst>
      <p:ext uri="{BB962C8B-B14F-4D97-AF65-F5344CB8AC3E}">
        <p14:creationId xmlns:p14="http://schemas.microsoft.com/office/powerpoint/2010/main" val="4136031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7504" y="195486"/>
            <a:ext cx="8928992" cy="4580741"/>
          </a:xfrm>
          <a:prstGeom prst="rect">
            <a:avLst/>
          </a:prstGeom>
          <a:noFill/>
        </p:spPr>
        <p:txBody>
          <a:bodyPr wrap="square" rtlCol="0">
            <a:spAutoFit/>
          </a:bodyPr>
          <a:lstStyle/>
          <a:p>
            <a:pPr algn="just">
              <a:lnSpc>
                <a:spcPts val="5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利用成语联想推断法推断下列句中加点字的意思。</a:t>
            </a:r>
            <a:endParaRPr lang="zh-CN" altLang="zh-CN" sz="1050" kern="100" dirty="0">
              <a:latin typeface="宋体"/>
              <a:cs typeface="Courier New"/>
            </a:endParaRPr>
          </a:p>
          <a:p>
            <a:pPr algn="just">
              <a:lnSpc>
                <a:spcPts val="5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匪来贸丝，来即我谋</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_____________________________</a:t>
            </a:r>
            <a:endParaRPr lang="zh-CN" altLang="zh-CN" sz="1050" u="sng" kern="100" dirty="0">
              <a:latin typeface="宋体"/>
              <a:cs typeface="Courier New"/>
            </a:endParaRPr>
          </a:p>
          <a:p>
            <a:pPr algn="just">
              <a:lnSpc>
                <a:spcPts val="5000"/>
              </a:lnSpc>
              <a:spcAft>
                <a:spcPts val="0"/>
              </a:spcAf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然微以自文于君亲，君亲其谓予何</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_________________</a:t>
            </a:r>
          </a:p>
          <a:p>
            <a:pPr algn="just">
              <a:lnSpc>
                <a:spcPts val="5000"/>
              </a:lnSpc>
              <a:spcAft>
                <a:spcPts val="0"/>
              </a:spcAft>
            </a:pPr>
            <a:r>
              <a:rPr lang="en-US" altLang="zh-CN" sz="2600" kern="100" dirty="0" smtClean="0">
                <a:latin typeface="Times New Roman"/>
                <a:ea typeface="华文细黑"/>
                <a:cs typeface="Times New Roman"/>
              </a:rPr>
              <a:t>_______</a:t>
            </a:r>
            <a:endParaRPr lang="zh-CN" altLang="zh-CN" sz="1050" kern="100" dirty="0">
              <a:latin typeface="宋体"/>
              <a:cs typeface="Courier New"/>
            </a:endParaRPr>
          </a:p>
          <a:p>
            <a:pPr algn="just">
              <a:lnSpc>
                <a:spcPts val="5000"/>
              </a:lnSpc>
              <a:spcAft>
                <a:spcPts val="0"/>
              </a:spcAft>
            </a:pPr>
            <a:r>
              <a:rPr lang="en-US" altLang="zh-CN" sz="2600" kern="100" spc="-100" dirty="0">
                <a:latin typeface="宋体"/>
                <a:ea typeface="华文细黑"/>
                <a:cs typeface="Times New Roman"/>
              </a:rPr>
              <a:t>③</a:t>
            </a:r>
            <a:r>
              <a:rPr lang="zh-CN" altLang="zh-CN" sz="2600" kern="100" spc="-100" dirty="0">
                <a:latin typeface="Times New Roman"/>
                <a:ea typeface="华文细黑"/>
                <a:cs typeface="Times New Roman"/>
              </a:rPr>
              <a:t>腥臊并御，芳不得薄兮</a:t>
            </a:r>
            <a:r>
              <a:rPr lang="zh-CN" altLang="zh-CN" sz="2600" kern="100" spc="-100" dirty="0" smtClean="0">
                <a:latin typeface="Times New Roman"/>
                <a:ea typeface="华文细黑"/>
                <a:cs typeface="Times New Roman"/>
              </a:rPr>
              <a:t>。</a:t>
            </a:r>
            <a:r>
              <a:rPr lang="en-US" altLang="zh-CN" sz="2600" kern="100" spc="-100" dirty="0" smtClean="0">
                <a:latin typeface="Times New Roman"/>
                <a:ea typeface="华文细黑"/>
                <a:cs typeface="Times New Roman"/>
              </a:rPr>
              <a:t>________________________________</a:t>
            </a:r>
            <a:endParaRPr lang="zh-CN" altLang="zh-CN" sz="1050" kern="100" spc="-100" dirty="0">
              <a:latin typeface="宋体"/>
              <a:cs typeface="Courier New"/>
            </a:endParaRPr>
          </a:p>
          <a:p>
            <a:pPr algn="just">
              <a:lnSpc>
                <a:spcPts val="5000"/>
              </a:lnSpc>
              <a:spcAft>
                <a:spcPts val="0"/>
              </a:spcAft>
            </a:pP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每责一头，辄倾数家之产</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__________________________</a:t>
            </a:r>
          </a:p>
          <a:p>
            <a:pPr algn="just">
              <a:lnSpc>
                <a:spcPts val="5000"/>
              </a:lnSpc>
              <a:spcAft>
                <a:spcPts val="0"/>
              </a:spcAft>
            </a:pPr>
            <a:r>
              <a:rPr lang="en-US" altLang="zh-CN" sz="2600" kern="100" dirty="0" smtClean="0">
                <a:latin typeface="Times New Roman"/>
                <a:ea typeface="华文细黑"/>
                <a:cs typeface="Times New Roman"/>
              </a:rPr>
              <a:t>_____</a:t>
            </a:r>
            <a:endParaRPr lang="zh-CN" altLang="zh-CN" sz="1050" kern="100" dirty="0">
              <a:latin typeface="宋体"/>
              <a:cs typeface="Courier New"/>
            </a:endParaRPr>
          </a:p>
        </p:txBody>
      </p:sp>
      <p:sp>
        <p:nvSpPr>
          <p:cNvPr id="7" name="矩形 6"/>
          <p:cNvSpPr/>
          <p:nvPr/>
        </p:nvSpPr>
        <p:spPr>
          <a:xfrm>
            <a:off x="3810748" y="290354"/>
            <a:ext cx="264816" cy="477054"/>
          </a:xfrm>
          <a:prstGeom prst="rect">
            <a:avLst/>
          </a:prstGeom>
        </p:spPr>
        <p:txBody>
          <a:bodyPr wrap="none">
            <a:spAutoFit/>
          </a:bodyPr>
          <a:lstStyle/>
          <a:p>
            <a:r>
              <a:rPr lang="en-US" altLang="zh-CN" sz="2500" kern="100">
                <a:solidFill>
                  <a:prstClr val="black"/>
                </a:solidFill>
                <a:latin typeface="Times New Roman"/>
                <a:ea typeface="微软雅黑"/>
                <a:cs typeface="Courier New"/>
              </a:rPr>
              <a:t>.</a:t>
            </a:r>
            <a:endParaRPr lang="zh-CN" altLang="en-US" dirty="0"/>
          </a:p>
        </p:txBody>
      </p:sp>
      <p:sp>
        <p:nvSpPr>
          <p:cNvPr id="5" name="矩形 4"/>
          <p:cNvSpPr/>
          <p:nvPr/>
        </p:nvSpPr>
        <p:spPr>
          <a:xfrm>
            <a:off x="2506984" y="1123970"/>
            <a:ext cx="264816" cy="477054"/>
          </a:xfrm>
          <a:prstGeom prst="rect">
            <a:avLst/>
          </a:prstGeom>
        </p:spPr>
        <p:txBody>
          <a:bodyPr wrap="none">
            <a:spAutoFit/>
          </a:bodyPr>
          <a:lstStyle/>
          <a:p>
            <a:r>
              <a:rPr lang="en-US" altLang="zh-CN" sz="2500" kern="100">
                <a:solidFill>
                  <a:prstClr val="black"/>
                </a:solidFill>
                <a:latin typeface="Times New Roman"/>
                <a:ea typeface="微软雅黑"/>
                <a:cs typeface="Courier New"/>
              </a:rPr>
              <a:t>.</a:t>
            </a:r>
            <a:endParaRPr lang="zh-CN" altLang="en-US" dirty="0"/>
          </a:p>
        </p:txBody>
      </p:sp>
      <p:sp>
        <p:nvSpPr>
          <p:cNvPr id="6" name="矩形 5"/>
          <p:cNvSpPr/>
          <p:nvPr/>
        </p:nvSpPr>
        <p:spPr>
          <a:xfrm>
            <a:off x="1874152" y="1772756"/>
            <a:ext cx="264816" cy="477054"/>
          </a:xfrm>
          <a:prstGeom prst="rect">
            <a:avLst/>
          </a:prstGeom>
        </p:spPr>
        <p:txBody>
          <a:bodyPr wrap="none">
            <a:spAutoFit/>
          </a:bodyPr>
          <a:lstStyle/>
          <a:p>
            <a:r>
              <a:rPr lang="en-US" altLang="zh-CN" sz="2500" kern="100">
                <a:solidFill>
                  <a:prstClr val="black"/>
                </a:solidFill>
                <a:latin typeface="Times New Roman"/>
                <a:ea typeface="微软雅黑"/>
                <a:cs typeface="Courier New"/>
              </a:rPr>
              <a:t>.</a:t>
            </a:r>
            <a:endParaRPr lang="zh-CN" altLang="en-US" dirty="0"/>
          </a:p>
        </p:txBody>
      </p:sp>
      <p:sp>
        <p:nvSpPr>
          <p:cNvPr id="9" name="矩形 8"/>
          <p:cNvSpPr/>
          <p:nvPr/>
        </p:nvSpPr>
        <p:spPr>
          <a:xfrm>
            <a:off x="3082692" y="3053660"/>
            <a:ext cx="264816" cy="477054"/>
          </a:xfrm>
          <a:prstGeom prst="rect">
            <a:avLst/>
          </a:prstGeom>
        </p:spPr>
        <p:txBody>
          <a:bodyPr wrap="none">
            <a:spAutoFit/>
          </a:bodyPr>
          <a:lstStyle/>
          <a:p>
            <a:r>
              <a:rPr lang="en-US" altLang="zh-CN" sz="2500" kern="100">
                <a:solidFill>
                  <a:prstClr val="black"/>
                </a:solidFill>
                <a:latin typeface="Times New Roman"/>
                <a:ea typeface="微软雅黑"/>
                <a:cs typeface="Courier New"/>
              </a:rPr>
              <a:t>.</a:t>
            </a:r>
            <a:endParaRPr lang="zh-CN" altLang="en-US" dirty="0"/>
          </a:p>
        </p:txBody>
      </p:sp>
      <p:sp>
        <p:nvSpPr>
          <p:cNvPr id="10" name="矩形 9"/>
          <p:cNvSpPr/>
          <p:nvPr/>
        </p:nvSpPr>
        <p:spPr>
          <a:xfrm>
            <a:off x="891972" y="3694112"/>
            <a:ext cx="264816" cy="477054"/>
          </a:xfrm>
          <a:prstGeom prst="rect">
            <a:avLst/>
          </a:prstGeom>
        </p:spPr>
        <p:txBody>
          <a:bodyPr wrap="none">
            <a:spAutoFit/>
          </a:bodyPr>
          <a:lstStyle/>
          <a:p>
            <a:r>
              <a:rPr lang="en-US" altLang="zh-CN" sz="2500" kern="100">
                <a:solidFill>
                  <a:prstClr val="black"/>
                </a:solidFill>
                <a:latin typeface="Times New Roman"/>
                <a:ea typeface="微软雅黑"/>
                <a:cs typeface="Courier New"/>
              </a:rPr>
              <a:t>.</a:t>
            </a:r>
            <a:endParaRPr lang="zh-CN" altLang="en-US" dirty="0"/>
          </a:p>
        </p:txBody>
      </p:sp>
      <p:sp>
        <p:nvSpPr>
          <p:cNvPr id="4" name="矩形 3"/>
          <p:cNvSpPr/>
          <p:nvPr/>
        </p:nvSpPr>
        <p:spPr>
          <a:xfrm>
            <a:off x="3732287" y="925091"/>
            <a:ext cx="5029200" cy="492443"/>
          </a:xfrm>
          <a:prstGeom prst="rect">
            <a:avLst/>
          </a:prstGeom>
        </p:spPr>
        <p:txBody>
          <a:bodyPr>
            <a:spAutoFit/>
          </a:bodyPr>
          <a:lstStyle/>
          <a:p>
            <a:r>
              <a:rPr lang="zh-CN" altLang="zh-CN" sz="2600" kern="100" dirty="0">
                <a:solidFill>
                  <a:schemeClr val="accent6">
                    <a:lumMod val="75000"/>
                  </a:schemeClr>
                </a:solidFill>
                <a:latin typeface="Times New Roman"/>
                <a:ea typeface="华文细黑"/>
                <a:cs typeface="Times New Roman"/>
              </a:rPr>
              <a:t>接近、到。联想成语</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若即若离</a:t>
            </a:r>
            <a:r>
              <a:rPr lang="en-US" altLang="zh-CN" sz="2600" kern="100" dirty="0" smtClean="0">
                <a:solidFill>
                  <a:schemeClr val="accent6">
                    <a:lumMod val="75000"/>
                  </a:schemeClr>
                </a:solidFill>
                <a:latin typeface="宋体"/>
                <a:ea typeface="华文细黑"/>
                <a:cs typeface="Times New Roman"/>
              </a:rPr>
              <a:t>”</a:t>
            </a:r>
          </a:p>
        </p:txBody>
      </p:sp>
      <p:sp>
        <p:nvSpPr>
          <p:cNvPr id="11" name="矩形 10"/>
          <p:cNvSpPr/>
          <p:nvPr/>
        </p:nvSpPr>
        <p:spPr>
          <a:xfrm>
            <a:off x="5734253" y="1588021"/>
            <a:ext cx="2999539"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掩饰。联想成语</a:t>
            </a:r>
            <a:r>
              <a:rPr lang="en-US" altLang="zh-CN" sz="2600" kern="100" dirty="0">
                <a:solidFill>
                  <a:schemeClr val="accent6">
                    <a:lumMod val="75000"/>
                  </a:schemeClr>
                </a:solidFill>
                <a:latin typeface="Times New Roman"/>
                <a:ea typeface="华文细黑"/>
                <a:cs typeface="Times New Roman"/>
              </a:rPr>
              <a:t>“</a:t>
            </a:r>
            <a:r>
              <a:rPr lang="zh-CN" altLang="zh-CN" sz="2600" kern="100" dirty="0" smtClean="0">
                <a:solidFill>
                  <a:schemeClr val="accent6">
                    <a:lumMod val="75000"/>
                  </a:schemeClr>
                </a:solidFill>
                <a:latin typeface="Times New Roman"/>
                <a:ea typeface="华文细黑"/>
                <a:cs typeface="Times New Roman"/>
              </a:rPr>
              <a:t>文</a:t>
            </a:r>
            <a:endParaRPr lang="zh-CN" altLang="en-US" sz="2600" kern="100" dirty="0">
              <a:solidFill>
                <a:schemeClr val="accent6">
                  <a:lumMod val="75000"/>
                </a:schemeClr>
              </a:solidFill>
              <a:latin typeface="Times New Roman"/>
              <a:ea typeface="华文细黑"/>
              <a:cs typeface="Times New Roman"/>
            </a:endParaRPr>
          </a:p>
        </p:txBody>
      </p:sp>
      <p:sp>
        <p:nvSpPr>
          <p:cNvPr id="13" name="矩形 12"/>
          <p:cNvSpPr/>
          <p:nvPr/>
        </p:nvSpPr>
        <p:spPr>
          <a:xfrm>
            <a:off x="126554" y="2236093"/>
            <a:ext cx="1332416" cy="492443"/>
          </a:xfrm>
          <a:prstGeom prst="rect">
            <a:avLst/>
          </a:prstGeom>
        </p:spPr>
        <p:txBody>
          <a:bodyPr wrap="none">
            <a:spAutoFit/>
          </a:bodyPr>
          <a:lstStyle/>
          <a:p>
            <a:pPr lvl="0"/>
            <a:r>
              <a:rPr lang="zh-CN" altLang="zh-CN" sz="2600" kern="100" dirty="0">
                <a:solidFill>
                  <a:srgbClr val="F79646">
                    <a:lumMod val="75000"/>
                  </a:srgbClr>
                </a:solidFill>
                <a:latin typeface="Times New Roman"/>
                <a:ea typeface="华文细黑"/>
                <a:cs typeface="Times New Roman"/>
              </a:rPr>
              <a:t>过饰非</a:t>
            </a:r>
            <a:r>
              <a:rPr lang="en-US" altLang="zh-CN" sz="2600" kern="100" dirty="0">
                <a:solidFill>
                  <a:srgbClr val="F79646">
                    <a:lumMod val="75000"/>
                  </a:srgbClr>
                </a:solidFill>
                <a:latin typeface="Times New Roman"/>
                <a:ea typeface="华文细黑"/>
                <a:cs typeface="Times New Roman"/>
              </a:rPr>
              <a:t>”</a:t>
            </a:r>
            <a:endParaRPr lang="zh-CN" altLang="en-US" sz="2600" kern="100" dirty="0">
              <a:solidFill>
                <a:srgbClr val="F79646">
                  <a:lumMod val="75000"/>
                </a:srgbClr>
              </a:solidFill>
              <a:latin typeface="Times New Roman"/>
              <a:ea typeface="华文细黑"/>
              <a:cs typeface="Times New Roman"/>
            </a:endParaRPr>
          </a:p>
        </p:txBody>
      </p:sp>
      <p:sp>
        <p:nvSpPr>
          <p:cNvPr id="15" name="矩形 14"/>
          <p:cNvSpPr/>
          <p:nvPr/>
        </p:nvSpPr>
        <p:spPr>
          <a:xfrm>
            <a:off x="3949939" y="2837487"/>
            <a:ext cx="5159909" cy="492443"/>
          </a:xfrm>
          <a:prstGeom prst="rect">
            <a:avLst/>
          </a:prstGeom>
        </p:spPr>
        <p:txBody>
          <a:bodyPr>
            <a:spAutoFit/>
          </a:bodyPr>
          <a:lstStyle/>
          <a:p>
            <a:r>
              <a:rPr lang="zh-CN" altLang="zh-CN" sz="2600" kern="100" dirty="0">
                <a:solidFill>
                  <a:schemeClr val="accent6">
                    <a:lumMod val="75000"/>
                  </a:schemeClr>
                </a:solidFill>
                <a:latin typeface="Times New Roman"/>
                <a:ea typeface="华文细黑"/>
                <a:cs typeface="Times New Roman"/>
              </a:rPr>
              <a:t>迫近、接近。联想成语</a:t>
            </a:r>
            <a:r>
              <a:rPr lang="en-US" altLang="zh-CN" sz="2600" kern="100" dirty="0">
                <a:solidFill>
                  <a:schemeClr val="accent6">
                    <a:lumMod val="75000"/>
                  </a:schemeClr>
                </a:solidFill>
                <a:latin typeface="Times New Roman"/>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日薄西山</a:t>
            </a:r>
            <a:r>
              <a:rPr lang="en-US" altLang="zh-CN" sz="2600" kern="100" dirty="0" smtClean="0">
                <a:solidFill>
                  <a:schemeClr val="accent6">
                    <a:lumMod val="75000"/>
                  </a:schemeClr>
                </a:solidFill>
                <a:latin typeface="Times New Roman"/>
                <a:ea typeface="华文细黑"/>
                <a:cs typeface="Times New Roman"/>
              </a:rPr>
              <a:t>”</a:t>
            </a:r>
          </a:p>
        </p:txBody>
      </p:sp>
      <p:sp>
        <p:nvSpPr>
          <p:cNvPr id="16" name="矩形 15"/>
          <p:cNvSpPr/>
          <p:nvPr/>
        </p:nvSpPr>
        <p:spPr>
          <a:xfrm>
            <a:off x="4469189" y="3320405"/>
            <a:ext cx="4333238" cy="733534"/>
          </a:xfrm>
          <a:prstGeom prst="rect">
            <a:avLst/>
          </a:prstGeom>
        </p:spPr>
        <p:txBody>
          <a:bodyPr wrap="none">
            <a:spAutoFit/>
          </a:bodyPr>
          <a:lstStyle/>
          <a:p>
            <a:pPr>
              <a:lnSpc>
                <a:spcPts val="5000"/>
              </a:lnSpc>
              <a:spcAft>
                <a:spcPts val="0"/>
              </a:spcAft>
            </a:pPr>
            <a:r>
              <a:rPr lang="zh-CN" altLang="zh-CN" sz="2600" kern="100" dirty="0">
                <a:solidFill>
                  <a:schemeClr val="accent6">
                    <a:lumMod val="75000"/>
                  </a:schemeClr>
                </a:solidFill>
                <a:latin typeface="Times New Roman"/>
                <a:ea typeface="华文细黑"/>
                <a:cs typeface="Times New Roman"/>
              </a:rPr>
              <a:t>寻找、寻求。联想成语</a:t>
            </a:r>
            <a:r>
              <a:rPr lang="en-US" altLang="zh-CN" sz="2600" kern="100" dirty="0">
                <a:solidFill>
                  <a:schemeClr val="accent6">
                    <a:lumMod val="75000"/>
                  </a:schemeClr>
                </a:solidFill>
                <a:latin typeface="Times New Roman"/>
                <a:ea typeface="华文细黑"/>
                <a:cs typeface="Times New Roman"/>
              </a:rPr>
              <a:t>“</a:t>
            </a:r>
            <a:r>
              <a:rPr lang="zh-CN" altLang="zh-CN" sz="2600" kern="100" dirty="0" smtClean="0">
                <a:solidFill>
                  <a:schemeClr val="accent6">
                    <a:lumMod val="75000"/>
                  </a:schemeClr>
                </a:solidFill>
                <a:latin typeface="Times New Roman"/>
                <a:ea typeface="华文细黑"/>
                <a:cs typeface="Times New Roman"/>
              </a:rPr>
              <a:t>求全</a:t>
            </a:r>
            <a:endParaRPr lang="zh-CN" altLang="zh-CN" sz="2600" kern="100" dirty="0">
              <a:solidFill>
                <a:schemeClr val="accent6">
                  <a:lumMod val="75000"/>
                </a:schemeClr>
              </a:solidFill>
              <a:latin typeface="Times New Roman"/>
              <a:ea typeface="华文细黑"/>
              <a:cs typeface="Times New Roman"/>
            </a:endParaRPr>
          </a:p>
        </p:txBody>
      </p:sp>
      <p:sp>
        <p:nvSpPr>
          <p:cNvPr id="18" name="矩形 17"/>
          <p:cNvSpPr/>
          <p:nvPr/>
        </p:nvSpPr>
        <p:spPr>
          <a:xfrm>
            <a:off x="141412" y="3964548"/>
            <a:ext cx="998991" cy="733534"/>
          </a:xfrm>
          <a:prstGeom prst="rect">
            <a:avLst/>
          </a:prstGeom>
        </p:spPr>
        <p:txBody>
          <a:bodyPr wrap="none">
            <a:spAutoFit/>
          </a:bodyPr>
          <a:lstStyle/>
          <a:p>
            <a:pPr lvl="0">
              <a:lnSpc>
                <a:spcPts val="5000"/>
              </a:lnSpc>
            </a:pPr>
            <a:r>
              <a:rPr lang="zh-CN" altLang="zh-CN" sz="2600" kern="100" dirty="0">
                <a:solidFill>
                  <a:srgbClr val="F79646">
                    <a:lumMod val="75000"/>
                  </a:srgbClr>
                </a:solidFill>
                <a:latin typeface="Times New Roman"/>
                <a:ea typeface="华文细黑"/>
                <a:cs typeface="Times New Roman"/>
              </a:rPr>
              <a:t>责备</a:t>
            </a:r>
            <a:r>
              <a:rPr lang="en-US" altLang="zh-CN" sz="2600" kern="100" dirty="0">
                <a:solidFill>
                  <a:srgbClr val="F79646">
                    <a:lumMod val="75000"/>
                  </a:srgbClr>
                </a:solidFill>
                <a:latin typeface="Times New Roman"/>
                <a:ea typeface="华文细黑"/>
                <a:cs typeface="Times New Roman"/>
              </a:rPr>
              <a:t>”</a:t>
            </a:r>
            <a:endParaRPr lang="zh-CN" altLang="zh-CN" sz="2600" kern="100" dirty="0">
              <a:solidFill>
                <a:srgbClr val="F79646">
                  <a:lumMod val="75000"/>
                </a:srgbClr>
              </a:solidFill>
              <a:latin typeface="Times New Roman"/>
              <a:ea typeface="华文细黑"/>
              <a:cs typeface="Times New Roman"/>
            </a:endParaRPr>
          </a:p>
        </p:txBody>
      </p:sp>
    </p:spTree>
    <p:extLst>
      <p:ext uri="{BB962C8B-B14F-4D97-AF65-F5344CB8AC3E}">
        <p14:creationId xmlns:p14="http://schemas.microsoft.com/office/powerpoint/2010/main" val="4217693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linds(horizontal)">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blinds(horizontal)">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blinds(horizontal)">
                                      <p:cBhvr>
                                        <p:cTn id="25" dur="500"/>
                                        <p:tgtEl>
                                          <p:spTgt spid="16"/>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blinds(horizontal)">
                                      <p:cBhvr>
                                        <p:cTn id="2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P spid="13" grpId="0"/>
      <p:bldP spid="15" grpId="0"/>
      <p:bldP spid="16" grpId="0"/>
      <p:bldP spid="18"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6084" y="329977"/>
            <a:ext cx="8793025" cy="4293483"/>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5.</a:t>
            </a:r>
            <a:r>
              <a:rPr lang="zh-CN" altLang="zh-CN" sz="2600" kern="100" dirty="0">
                <a:latin typeface="Times New Roman"/>
                <a:ea typeface="华文细黑"/>
                <a:cs typeface="Times New Roman"/>
              </a:rPr>
              <a:t>字形推断法</a:t>
            </a:r>
            <a:endParaRPr lang="zh-CN" altLang="zh-CN" sz="260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汉字本是表意性质的，从字形可以推知字义。虽历经演变，但表意的功能并没有丧失，汉字本身即为理解词义的已知条件之一。因此，通过对字形结构</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主要是象形字、会意字和形声字</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的分析可以帮助我们探求字的意义。如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樯橹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是常见字，是木制的船具；</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是冷字，但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从木，与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联合成词，可知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也是木制的船具</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346847881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9473" y="1053232"/>
            <a:ext cx="8705965" cy="1816075"/>
          </a:xfrm>
          <a:prstGeom prst="rect">
            <a:avLst/>
          </a:prstGeom>
          <a:noFill/>
        </p:spPr>
        <p:txBody>
          <a:bodyPr wrap="square" rtlCol="0">
            <a:spAutoFit/>
          </a:bodyPr>
          <a:lstStyle/>
          <a:p>
            <a:pPr lvl="0" algn="just">
              <a:lnSpc>
                <a:spcPct val="150000"/>
              </a:lnSpc>
            </a:pPr>
            <a:r>
              <a:rPr lang="zh-CN" altLang="zh-CN" sz="2600" kern="100" dirty="0">
                <a:solidFill>
                  <a:prstClr val="black"/>
                </a:solidFill>
                <a:latin typeface="Times New Roman"/>
                <a:ea typeface="华文细黑"/>
                <a:cs typeface="Times New Roman"/>
              </a:rPr>
              <a:t>另外，</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禾</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与五谷有关，</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贝</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与金钱有关，</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皿</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与器具有关，</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系</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与捆绑有关，</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月</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与肉有关，</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纟</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与丝织品有关。</a:t>
            </a:r>
            <a:endParaRPr lang="zh-CN" altLang="zh-CN" sz="2600" kern="100" dirty="0">
              <a:solidFill>
                <a:prstClr val="black"/>
              </a:solidFill>
              <a:latin typeface="宋体"/>
              <a:cs typeface="Courier New"/>
            </a:endParaRPr>
          </a:p>
        </p:txBody>
      </p:sp>
    </p:spTree>
    <p:extLst>
      <p:ext uri="{BB962C8B-B14F-4D97-AF65-F5344CB8AC3E}">
        <p14:creationId xmlns:p14="http://schemas.microsoft.com/office/powerpoint/2010/main" val="180679890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1514" y="1021479"/>
            <a:ext cx="8705965" cy="3298339"/>
          </a:xfrm>
          <a:prstGeom prst="rect">
            <a:avLst/>
          </a:prstGeom>
          <a:noFill/>
        </p:spPr>
        <p:txBody>
          <a:bodyPr wrap="square" rtlCol="0">
            <a:spAutoFit/>
          </a:bodyPr>
          <a:lstStyle/>
          <a:p>
            <a:pPr algn="just">
              <a:lnSpc>
                <a:spcPts val="5000"/>
              </a:lnSpc>
              <a:spcAft>
                <a:spcPts val="0"/>
              </a:spcAft>
            </a:pPr>
            <a:r>
              <a:rPr lang="zh-CN" altLang="zh-CN" sz="2600" kern="100" dirty="0">
                <a:solidFill>
                  <a:srgbClr val="E36C0A"/>
                </a:solidFill>
                <a:latin typeface="Times New Roman"/>
                <a:ea typeface="华文细黑"/>
                <a:cs typeface="Times New Roman"/>
              </a:rPr>
              <a:t>即时巩固</a:t>
            </a:r>
            <a:r>
              <a:rPr lang="en-US" altLang="zh-CN" sz="2600" kern="100" dirty="0">
                <a:solidFill>
                  <a:srgbClr val="E36C0A"/>
                </a:solidFill>
                <a:latin typeface="Times New Roman"/>
                <a:ea typeface="华文细黑"/>
                <a:cs typeface="Courier New"/>
              </a:rPr>
              <a:t>5</a:t>
            </a:r>
            <a:r>
              <a:rPr lang="zh-CN" altLang="zh-CN" sz="2600" kern="100" dirty="0">
                <a:latin typeface="Times New Roman"/>
                <a:ea typeface="华文细黑"/>
                <a:cs typeface="Times New Roman"/>
              </a:rPr>
              <a:t>　利用字形推断法推断下列句中加点字的意思。</a:t>
            </a:r>
            <a:endParaRPr lang="zh-CN" altLang="zh-CN" sz="260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引壶觞以自酌，眄庭柯以怡颜</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endParaRPr lang="zh-CN" altLang="zh-CN" sz="260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农人告余以春及，将有事于西畴</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endParaRPr lang="zh-CN" altLang="zh-CN" sz="260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生而眇者不识日</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endParaRPr lang="zh-CN" altLang="zh-CN" sz="260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平民虽平价不能籴</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endParaRPr lang="zh-CN" altLang="zh-CN" sz="2600" kern="100" dirty="0">
              <a:latin typeface="宋体"/>
              <a:cs typeface="Courier New"/>
            </a:endParaRPr>
          </a:p>
        </p:txBody>
      </p:sp>
      <p:sp>
        <p:nvSpPr>
          <p:cNvPr id="4" name="矩形 3"/>
          <p:cNvSpPr/>
          <p:nvPr/>
        </p:nvSpPr>
        <p:spPr>
          <a:xfrm>
            <a:off x="2988180" y="1946538"/>
            <a:ext cx="264816" cy="477054"/>
          </a:xfrm>
          <a:prstGeom prst="rect">
            <a:avLst/>
          </a:prstGeom>
        </p:spPr>
        <p:txBody>
          <a:bodyPr wrap="none">
            <a:spAutoFit/>
          </a:bodyPr>
          <a:lstStyle/>
          <a:p>
            <a:r>
              <a:rPr lang="en-US" altLang="zh-CN" sz="2500" kern="100">
                <a:solidFill>
                  <a:prstClr val="black"/>
                </a:solidFill>
                <a:latin typeface="Times New Roman"/>
                <a:ea typeface="微软雅黑"/>
                <a:cs typeface="Courier New"/>
              </a:rPr>
              <a:t>.</a:t>
            </a:r>
            <a:endParaRPr lang="zh-CN" altLang="en-US" dirty="0"/>
          </a:p>
        </p:txBody>
      </p:sp>
      <p:sp>
        <p:nvSpPr>
          <p:cNvPr id="5" name="矩形 4"/>
          <p:cNvSpPr/>
          <p:nvPr/>
        </p:nvSpPr>
        <p:spPr>
          <a:xfrm>
            <a:off x="4940016" y="2598752"/>
            <a:ext cx="264816" cy="477054"/>
          </a:xfrm>
          <a:prstGeom prst="rect">
            <a:avLst/>
          </a:prstGeom>
        </p:spPr>
        <p:txBody>
          <a:bodyPr wrap="none">
            <a:spAutoFit/>
          </a:bodyPr>
          <a:lstStyle/>
          <a:p>
            <a:r>
              <a:rPr lang="en-US" altLang="zh-CN" sz="2500" kern="100">
                <a:solidFill>
                  <a:prstClr val="black"/>
                </a:solidFill>
                <a:latin typeface="Times New Roman"/>
                <a:ea typeface="微软雅黑"/>
                <a:cs typeface="Courier New"/>
              </a:rPr>
              <a:t>.</a:t>
            </a:r>
            <a:endParaRPr lang="zh-CN" altLang="en-US" dirty="0"/>
          </a:p>
        </p:txBody>
      </p:sp>
      <p:sp>
        <p:nvSpPr>
          <p:cNvPr id="6" name="矩形 5"/>
          <p:cNvSpPr/>
          <p:nvPr/>
        </p:nvSpPr>
        <p:spPr>
          <a:xfrm>
            <a:off x="1333545" y="3240572"/>
            <a:ext cx="264816" cy="477054"/>
          </a:xfrm>
          <a:prstGeom prst="rect">
            <a:avLst/>
          </a:prstGeom>
        </p:spPr>
        <p:txBody>
          <a:bodyPr wrap="none">
            <a:spAutoFit/>
          </a:bodyPr>
          <a:lstStyle/>
          <a:p>
            <a:r>
              <a:rPr lang="en-US" altLang="zh-CN" sz="2500" kern="100" dirty="0">
                <a:solidFill>
                  <a:prstClr val="black"/>
                </a:solidFill>
                <a:latin typeface="Times New Roman"/>
                <a:ea typeface="微软雅黑"/>
                <a:cs typeface="Courier New"/>
              </a:rPr>
              <a:t>.</a:t>
            </a:r>
            <a:endParaRPr lang="zh-CN" altLang="en-US" dirty="0"/>
          </a:p>
        </p:txBody>
      </p:sp>
      <p:sp>
        <p:nvSpPr>
          <p:cNvPr id="7" name="矩形 6"/>
          <p:cNvSpPr/>
          <p:nvPr/>
        </p:nvSpPr>
        <p:spPr>
          <a:xfrm>
            <a:off x="2969832" y="3893824"/>
            <a:ext cx="264816" cy="477054"/>
          </a:xfrm>
          <a:prstGeom prst="rect">
            <a:avLst/>
          </a:prstGeom>
        </p:spPr>
        <p:txBody>
          <a:bodyPr wrap="none">
            <a:spAutoFit/>
          </a:bodyPr>
          <a:lstStyle/>
          <a:p>
            <a:r>
              <a:rPr lang="en-US" altLang="zh-CN" sz="2500" kern="100">
                <a:solidFill>
                  <a:prstClr val="black"/>
                </a:solidFill>
                <a:latin typeface="Times New Roman"/>
                <a:ea typeface="微软雅黑"/>
                <a:cs typeface="Courier New"/>
              </a:rPr>
              <a:t>.</a:t>
            </a:r>
            <a:endParaRPr lang="zh-CN" altLang="en-US" dirty="0"/>
          </a:p>
        </p:txBody>
      </p:sp>
      <p:sp>
        <p:nvSpPr>
          <p:cNvPr id="2" name="矩形 1"/>
          <p:cNvSpPr/>
          <p:nvPr/>
        </p:nvSpPr>
        <p:spPr>
          <a:xfrm>
            <a:off x="5206037" y="1791275"/>
            <a:ext cx="518091"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Courier New"/>
              </a:rPr>
              <a:t>看</a:t>
            </a:r>
            <a:endParaRPr lang="zh-CN" altLang="en-US" sz="2600" kern="100" dirty="0">
              <a:solidFill>
                <a:schemeClr val="accent6">
                  <a:lumMod val="75000"/>
                </a:schemeClr>
              </a:solidFill>
              <a:latin typeface="Times New Roman"/>
              <a:ea typeface="华文细黑"/>
              <a:cs typeface="Courier New"/>
            </a:endParaRPr>
          </a:p>
        </p:txBody>
      </p:sp>
      <p:sp>
        <p:nvSpPr>
          <p:cNvPr id="8" name="矩形 7"/>
          <p:cNvSpPr/>
          <p:nvPr/>
        </p:nvSpPr>
        <p:spPr>
          <a:xfrm>
            <a:off x="5587732" y="2425616"/>
            <a:ext cx="851515"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Courier New"/>
              </a:rPr>
              <a:t>田地</a:t>
            </a:r>
            <a:endParaRPr lang="zh-CN" altLang="en-US" sz="2600" kern="100" dirty="0">
              <a:solidFill>
                <a:schemeClr val="accent6">
                  <a:lumMod val="75000"/>
                </a:schemeClr>
              </a:solidFill>
              <a:latin typeface="Times New Roman"/>
              <a:ea typeface="华文细黑"/>
              <a:cs typeface="Courier New"/>
            </a:endParaRPr>
          </a:p>
        </p:txBody>
      </p:sp>
      <p:sp>
        <p:nvSpPr>
          <p:cNvPr id="9" name="矩形 8"/>
          <p:cNvSpPr/>
          <p:nvPr/>
        </p:nvSpPr>
        <p:spPr>
          <a:xfrm>
            <a:off x="3576469" y="3060566"/>
            <a:ext cx="851515"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Courier New"/>
              </a:rPr>
              <a:t>眼盲</a:t>
            </a:r>
            <a:endParaRPr lang="zh-CN" altLang="en-US" sz="2600" kern="100" dirty="0">
              <a:solidFill>
                <a:schemeClr val="accent6">
                  <a:lumMod val="75000"/>
                </a:schemeClr>
              </a:solidFill>
              <a:latin typeface="Times New Roman"/>
              <a:ea typeface="华文细黑"/>
              <a:cs typeface="Courier New"/>
            </a:endParaRPr>
          </a:p>
        </p:txBody>
      </p:sp>
      <p:sp>
        <p:nvSpPr>
          <p:cNvPr id="10" name="矩形 9"/>
          <p:cNvSpPr/>
          <p:nvPr/>
        </p:nvSpPr>
        <p:spPr>
          <a:xfrm>
            <a:off x="3764672" y="3515474"/>
            <a:ext cx="1518364" cy="651204"/>
          </a:xfrm>
          <a:prstGeom prst="rect">
            <a:avLst/>
          </a:prstGeom>
        </p:spPr>
        <p:txBody>
          <a:bodyPr wrap="none">
            <a:spAutoFit/>
          </a:bodyPr>
          <a:lstStyle/>
          <a:p>
            <a:pPr algn="just">
              <a:lnSpc>
                <a:spcPts val="5000"/>
              </a:lnSpc>
              <a:spcAft>
                <a:spcPts val="0"/>
              </a:spcAft>
            </a:pPr>
            <a:r>
              <a:rPr lang="zh-CN" altLang="zh-CN" sz="2600" kern="100" dirty="0">
                <a:solidFill>
                  <a:schemeClr val="accent6">
                    <a:lumMod val="75000"/>
                  </a:schemeClr>
                </a:solidFill>
                <a:latin typeface="Times New Roman"/>
                <a:ea typeface="华文细黑"/>
                <a:cs typeface="Courier New"/>
              </a:rPr>
              <a:t>买进粮食</a:t>
            </a:r>
          </a:p>
        </p:txBody>
      </p:sp>
    </p:spTree>
    <p:extLst>
      <p:ext uri="{BB962C8B-B14F-4D97-AF65-F5344CB8AC3E}">
        <p14:creationId xmlns:p14="http://schemas.microsoft.com/office/powerpoint/2010/main" val="3243234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9" grpId="0"/>
      <p:bldP spid="10"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9620" y="165164"/>
            <a:ext cx="8534423" cy="4708981"/>
          </a:xfrm>
          <a:prstGeom prst="rect">
            <a:avLst/>
          </a:prstGeom>
          <a:noFill/>
        </p:spPr>
        <p:txBody>
          <a:bodyPr wrap="square" rtlCol="0">
            <a:spAutoFit/>
          </a:bodyPr>
          <a:lstStyle/>
          <a:p>
            <a:pPr algn="just">
              <a:lnSpc>
                <a:spcPts val="4500"/>
              </a:lnSpc>
              <a:spcAft>
                <a:spcPts val="0"/>
              </a:spcAft>
            </a:pPr>
            <a:r>
              <a:rPr lang="en-US" altLang="zh-CN" sz="2600" kern="100" dirty="0">
                <a:latin typeface="Times New Roman"/>
                <a:ea typeface="华文细黑"/>
                <a:cs typeface="Courier New"/>
              </a:rPr>
              <a:t>6</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邻字推断法</a:t>
            </a:r>
            <a:endParaRPr lang="zh-CN" altLang="zh-CN" sz="1050" kern="100" dirty="0">
              <a:latin typeface="宋体"/>
              <a:cs typeface="Courier New"/>
            </a:endParaRPr>
          </a:p>
          <a:p>
            <a:pPr algn="just">
              <a:lnSpc>
                <a:spcPts val="4500"/>
              </a:lnSpc>
              <a:spcAft>
                <a:spcPts val="0"/>
              </a:spcAft>
            </a:pPr>
            <a:r>
              <a:rPr lang="zh-CN" altLang="zh-CN" sz="2600" kern="100" dirty="0" smtClean="0">
                <a:latin typeface="Times New Roman"/>
                <a:ea typeface="华文细黑"/>
                <a:cs typeface="Times New Roman"/>
              </a:rPr>
              <a:t>文言文</a:t>
            </a:r>
            <a:r>
              <a:rPr lang="zh-CN" altLang="zh-CN" sz="2600" kern="100" dirty="0">
                <a:latin typeface="Times New Roman"/>
                <a:ea typeface="华文细黑"/>
                <a:cs typeface="Times New Roman"/>
              </a:rPr>
              <a:t>中的同义复词实际上是同义复用，如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曹操之众远来疲敝</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中的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敝</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，根据它与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疲</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相邻的特点，可以推断出它的意思也是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疲劳</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lvl="0" algn="just">
              <a:lnSpc>
                <a:spcPts val="4500"/>
              </a:lnSpc>
            </a:pPr>
            <a:r>
              <a:rPr lang="zh-CN" altLang="zh-CN" sz="2600" kern="100" dirty="0">
                <a:solidFill>
                  <a:srgbClr val="E36C0A"/>
                </a:solidFill>
                <a:latin typeface="Times New Roman"/>
                <a:ea typeface="华文细黑"/>
                <a:cs typeface="Times New Roman"/>
              </a:rPr>
              <a:t>即时巩固</a:t>
            </a:r>
            <a:r>
              <a:rPr lang="en-US" altLang="zh-CN" sz="2600" kern="100" dirty="0">
                <a:solidFill>
                  <a:srgbClr val="E36C0A"/>
                </a:solidFill>
                <a:latin typeface="Times New Roman"/>
                <a:ea typeface="华文细黑"/>
                <a:cs typeface="Courier New"/>
              </a:rPr>
              <a:t>6</a:t>
            </a:r>
            <a:r>
              <a:rPr lang="zh-CN" altLang="zh-CN" sz="2600" kern="100" dirty="0">
                <a:solidFill>
                  <a:prstClr val="black"/>
                </a:solidFill>
                <a:latin typeface="Times New Roman"/>
                <a:ea typeface="华文细黑"/>
                <a:cs typeface="Times New Roman"/>
              </a:rPr>
              <a:t>　</a:t>
            </a:r>
            <a:r>
              <a:rPr lang="en-US" altLang="zh-CN" sz="2600" kern="100" dirty="0">
                <a:solidFill>
                  <a:prstClr val="black"/>
                </a:solidFill>
                <a:latin typeface="Times New Roman"/>
                <a:ea typeface="华文细黑"/>
                <a:cs typeface="Courier New"/>
              </a:rPr>
              <a:t>(1)</a:t>
            </a:r>
            <a:r>
              <a:rPr lang="zh-CN" altLang="zh-CN" sz="2600" kern="100" dirty="0">
                <a:solidFill>
                  <a:prstClr val="black"/>
                </a:solidFill>
                <a:latin typeface="Times New Roman"/>
                <a:ea typeface="华文细黑"/>
                <a:cs typeface="Times New Roman"/>
              </a:rPr>
              <a:t>今主上幼冲，贼臣虎据，雄才奋用之秋也</a:t>
            </a:r>
            <a:r>
              <a:rPr lang="zh-CN" altLang="zh-CN" sz="2600" kern="100" dirty="0" smtClean="0">
                <a:solidFill>
                  <a:prstClr val="black"/>
                </a:solidFill>
                <a:latin typeface="Times New Roman"/>
                <a:ea typeface="华文细黑"/>
                <a:cs typeface="Times New Roman"/>
              </a:rPr>
              <a:t>。</a:t>
            </a:r>
            <a:endParaRPr lang="en-US" altLang="zh-CN" sz="2600" kern="100" dirty="0" smtClean="0">
              <a:solidFill>
                <a:prstClr val="black"/>
              </a:solidFill>
              <a:latin typeface="Times New Roman"/>
              <a:ea typeface="华文细黑"/>
              <a:cs typeface="Times New Roman"/>
            </a:endParaRPr>
          </a:p>
          <a:p>
            <a:pPr lvl="0" algn="just">
              <a:lnSpc>
                <a:spcPts val="4500"/>
              </a:lnSpc>
            </a:pPr>
            <a:r>
              <a:rPr lang="en-US" altLang="zh-CN" sz="2600" u="sng" kern="100" dirty="0" smtClean="0">
                <a:solidFill>
                  <a:prstClr val="black"/>
                </a:solidFill>
                <a:latin typeface="Times New Roman"/>
                <a:ea typeface="华文细黑"/>
                <a:cs typeface="Times New Roman"/>
              </a:rPr>
              <a:t> 	</a:t>
            </a:r>
            <a:endParaRPr lang="zh-CN" altLang="zh-CN" sz="1050" kern="100" dirty="0">
              <a:solidFill>
                <a:prstClr val="black"/>
              </a:solidFill>
              <a:latin typeface="宋体"/>
              <a:cs typeface="Courier New"/>
            </a:endParaRPr>
          </a:p>
          <a:p>
            <a:pPr lvl="0" algn="just">
              <a:lnSpc>
                <a:spcPts val="4500"/>
              </a:lnSpc>
            </a:pPr>
            <a:r>
              <a:rPr lang="en-US" altLang="zh-CN" sz="2600" kern="100" dirty="0">
                <a:solidFill>
                  <a:prstClr val="black"/>
                </a:solidFill>
                <a:latin typeface="Times New Roman"/>
                <a:ea typeface="华文细黑"/>
                <a:cs typeface="Courier New"/>
              </a:rPr>
              <a:t>(2)</a:t>
            </a:r>
            <a:r>
              <a:rPr lang="zh-CN" altLang="zh-CN" sz="2600" kern="100" dirty="0">
                <a:solidFill>
                  <a:prstClr val="black"/>
                </a:solidFill>
                <a:latin typeface="Times New Roman"/>
                <a:ea typeface="华文细黑"/>
                <a:cs typeface="Times New Roman"/>
              </a:rPr>
              <a:t>益跅</a:t>
            </a:r>
            <a:r>
              <a:rPr lang="en-US" altLang="zh-CN" sz="2600" kern="100" dirty="0">
                <a:solidFill>
                  <a:prstClr val="black"/>
                </a:solidFill>
                <a:latin typeface="Times New Roman"/>
                <a:ea typeface="华文细黑"/>
                <a:cs typeface="Courier New"/>
              </a:rPr>
              <a:t>(</a:t>
            </a:r>
            <a:r>
              <a:rPr lang="en-US" altLang="zh-CN" sz="2600" kern="100" dirty="0" err="1">
                <a:solidFill>
                  <a:prstClr val="black"/>
                </a:solidFill>
                <a:latin typeface="Times New Roman"/>
                <a:ea typeface="华文细黑"/>
                <a:cs typeface="Courier New"/>
              </a:rPr>
              <a:t>tuò</a:t>
            </a:r>
            <a:r>
              <a:rPr lang="en-US" altLang="zh-CN" sz="2600" kern="100" dirty="0">
                <a:solidFill>
                  <a:prstClr val="black"/>
                </a:solidFill>
                <a:latin typeface="Times New Roman"/>
                <a:ea typeface="华文细黑"/>
                <a:cs typeface="Courier New"/>
              </a:rPr>
              <a:t>)</a:t>
            </a:r>
            <a:r>
              <a:rPr lang="zh-CN" altLang="zh-CN" sz="2600" kern="100" dirty="0">
                <a:solidFill>
                  <a:prstClr val="black"/>
                </a:solidFill>
                <a:latin typeface="Times New Roman"/>
                <a:ea typeface="华文细黑"/>
                <a:cs typeface="Times New Roman"/>
              </a:rPr>
              <a:t>弛，不问生产，遂大困。寻死富阳</a:t>
            </a:r>
            <a:r>
              <a:rPr lang="zh-CN" altLang="zh-CN" sz="2600" kern="100" dirty="0" smtClean="0">
                <a:solidFill>
                  <a:prstClr val="black"/>
                </a:solidFill>
                <a:latin typeface="Times New Roman"/>
                <a:ea typeface="华文细黑"/>
                <a:cs typeface="Times New Roman"/>
              </a:rPr>
              <a:t>。</a:t>
            </a:r>
            <a:r>
              <a:rPr lang="en-US" altLang="zh-CN" sz="2600" u="sng" kern="100" dirty="0" smtClean="0">
                <a:solidFill>
                  <a:prstClr val="black"/>
                </a:solidFill>
                <a:latin typeface="Times New Roman"/>
                <a:ea typeface="华文细黑"/>
                <a:cs typeface="Times New Roman"/>
              </a:rPr>
              <a:t>		</a:t>
            </a:r>
            <a:endParaRPr lang="zh-CN" altLang="zh-CN" sz="1050" kern="100" dirty="0">
              <a:solidFill>
                <a:prstClr val="black"/>
              </a:solidFill>
              <a:latin typeface="宋体"/>
              <a:cs typeface="Courier New"/>
            </a:endParaRPr>
          </a:p>
          <a:p>
            <a:pPr lvl="0" algn="just">
              <a:lnSpc>
                <a:spcPts val="4500"/>
              </a:lnSpc>
            </a:pPr>
            <a:r>
              <a:rPr lang="en-US" altLang="zh-CN" sz="2600" kern="100" dirty="0">
                <a:solidFill>
                  <a:prstClr val="black"/>
                </a:solidFill>
                <a:latin typeface="Times New Roman"/>
                <a:ea typeface="华文细黑"/>
                <a:cs typeface="Courier New"/>
              </a:rPr>
              <a:t>(3)</a:t>
            </a:r>
            <a:r>
              <a:rPr lang="zh-CN" altLang="zh-CN" sz="2600" kern="100" dirty="0">
                <a:solidFill>
                  <a:prstClr val="black"/>
                </a:solidFill>
                <a:latin typeface="Times New Roman"/>
                <a:ea typeface="华文细黑"/>
                <a:cs typeface="Times New Roman"/>
              </a:rPr>
              <a:t>至乃尚书郎乘马，则纠劾之</a:t>
            </a:r>
            <a:r>
              <a:rPr lang="zh-CN" altLang="zh-CN" sz="2600" kern="100" dirty="0" smtClean="0">
                <a:solidFill>
                  <a:prstClr val="black"/>
                </a:solidFill>
                <a:latin typeface="Times New Roman"/>
                <a:ea typeface="华文细黑"/>
                <a:cs typeface="Times New Roman"/>
              </a:rPr>
              <a:t>。</a:t>
            </a:r>
            <a:r>
              <a:rPr lang="en-US" altLang="zh-CN" sz="2600" u="sng" kern="100" dirty="0" smtClean="0">
                <a:solidFill>
                  <a:prstClr val="black"/>
                </a:solidFill>
                <a:latin typeface="Times New Roman"/>
                <a:ea typeface="华文细黑"/>
                <a:cs typeface="Times New Roman"/>
              </a:rPr>
              <a:t>		</a:t>
            </a:r>
            <a:endParaRPr lang="zh-CN" altLang="zh-CN" sz="1050" kern="100" dirty="0">
              <a:latin typeface="宋体"/>
              <a:cs typeface="Courier New"/>
            </a:endParaRPr>
          </a:p>
        </p:txBody>
      </p:sp>
      <p:sp>
        <p:nvSpPr>
          <p:cNvPr id="11" name="矩形 10"/>
          <p:cNvSpPr/>
          <p:nvPr/>
        </p:nvSpPr>
        <p:spPr>
          <a:xfrm>
            <a:off x="3988316" y="2708860"/>
            <a:ext cx="264816" cy="477054"/>
          </a:xfrm>
          <a:prstGeom prst="rect">
            <a:avLst/>
          </a:prstGeom>
        </p:spPr>
        <p:txBody>
          <a:bodyPr wrap="none">
            <a:spAutoFit/>
          </a:bodyPr>
          <a:lstStyle/>
          <a:p>
            <a:r>
              <a:rPr lang="en-US" altLang="zh-CN" sz="2500" kern="100">
                <a:solidFill>
                  <a:prstClr val="black"/>
                </a:solidFill>
                <a:latin typeface="Times New Roman"/>
                <a:ea typeface="微软雅黑"/>
                <a:cs typeface="Courier New"/>
              </a:rPr>
              <a:t>.</a:t>
            </a:r>
            <a:endParaRPr lang="zh-CN" altLang="en-US" dirty="0"/>
          </a:p>
        </p:txBody>
      </p:sp>
      <p:sp>
        <p:nvSpPr>
          <p:cNvPr id="12" name="矩形 11"/>
          <p:cNvSpPr/>
          <p:nvPr/>
        </p:nvSpPr>
        <p:spPr>
          <a:xfrm>
            <a:off x="1066824" y="3845748"/>
            <a:ext cx="264816" cy="477054"/>
          </a:xfrm>
          <a:prstGeom prst="rect">
            <a:avLst/>
          </a:prstGeom>
        </p:spPr>
        <p:txBody>
          <a:bodyPr wrap="none">
            <a:spAutoFit/>
          </a:bodyPr>
          <a:lstStyle/>
          <a:p>
            <a:r>
              <a:rPr lang="en-US" altLang="zh-CN" sz="2500" kern="100">
                <a:solidFill>
                  <a:prstClr val="black"/>
                </a:solidFill>
                <a:latin typeface="Times New Roman"/>
                <a:ea typeface="微软雅黑"/>
                <a:cs typeface="Courier New"/>
              </a:rPr>
              <a:t>.</a:t>
            </a:r>
            <a:endParaRPr lang="zh-CN" altLang="en-US" dirty="0"/>
          </a:p>
        </p:txBody>
      </p:sp>
      <p:sp>
        <p:nvSpPr>
          <p:cNvPr id="13" name="矩形 12"/>
          <p:cNvSpPr/>
          <p:nvPr/>
        </p:nvSpPr>
        <p:spPr>
          <a:xfrm>
            <a:off x="3723144" y="4405858"/>
            <a:ext cx="264816" cy="477054"/>
          </a:xfrm>
          <a:prstGeom prst="rect">
            <a:avLst/>
          </a:prstGeom>
        </p:spPr>
        <p:txBody>
          <a:bodyPr wrap="none">
            <a:spAutoFit/>
          </a:bodyPr>
          <a:lstStyle/>
          <a:p>
            <a:r>
              <a:rPr lang="en-US" altLang="zh-CN" sz="2500" kern="100">
                <a:solidFill>
                  <a:prstClr val="black"/>
                </a:solidFill>
                <a:latin typeface="Times New Roman"/>
                <a:ea typeface="微软雅黑"/>
                <a:cs typeface="Courier New"/>
              </a:rPr>
              <a:t>.</a:t>
            </a:r>
            <a:endParaRPr lang="zh-CN" altLang="en-US" dirty="0"/>
          </a:p>
        </p:txBody>
      </p:sp>
      <p:sp>
        <p:nvSpPr>
          <p:cNvPr id="14" name="矩形 13"/>
          <p:cNvSpPr/>
          <p:nvPr/>
        </p:nvSpPr>
        <p:spPr>
          <a:xfrm>
            <a:off x="365056" y="3098666"/>
            <a:ext cx="851515"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Courier New"/>
              </a:rPr>
              <a:t>年幼</a:t>
            </a:r>
            <a:endParaRPr lang="zh-CN" altLang="en-US" sz="2600" kern="100" dirty="0">
              <a:solidFill>
                <a:schemeClr val="accent6">
                  <a:lumMod val="75000"/>
                </a:schemeClr>
              </a:solidFill>
              <a:latin typeface="Times New Roman"/>
              <a:ea typeface="华文细黑"/>
              <a:cs typeface="Courier New"/>
            </a:endParaRPr>
          </a:p>
        </p:txBody>
      </p:sp>
      <p:sp>
        <p:nvSpPr>
          <p:cNvPr id="15" name="矩形 14"/>
          <p:cNvSpPr/>
          <p:nvPr/>
        </p:nvSpPr>
        <p:spPr>
          <a:xfrm>
            <a:off x="7452320" y="3663483"/>
            <a:ext cx="851515"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Courier New"/>
              </a:rPr>
              <a:t>放纵</a:t>
            </a:r>
            <a:endParaRPr lang="zh-CN" altLang="en-US" sz="2600" kern="100" dirty="0">
              <a:solidFill>
                <a:schemeClr val="accent6">
                  <a:lumMod val="75000"/>
                </a:schemeClr>
              </a:solidFill>
              <a:latin typeface="Times New Roman"/>
              <a:ea typeface="华文细黑"/>
              <a:cs typeface="Courier New"/>
            </a:endParaRPr>
          </a:p>
        </p:txBody>
      </p:sp>
      <p:sp>
        <p:nvSpPr>
          <p:cNvPr id="16" name="矩形 15"/>
          <p:cNvSpPr/>
          <p:nvPr/>
        </p:nvSpPr>
        <p:spPr>
          <a:xfrm>
            <a:off x="4939660" y="4243174"/>
            <a:ext cx="1851789"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Courier New"/>
              </a:rPr>
              <a:t>检举、告发</a:t>
            </a:r>
            <a:endParaRPr lang="zh-CN" altLang="en-US" sz="2600" kern="100" dirty="0">
              <a:solidFill>
                <a:schemeClr val="accent6">
                  <a:lumMod val="75000"/>
                </a:schemeClr>
              </a:solidFill>
              <a:latin typeface="Times New Roman"/>
              <a:ea typeface="华文细黑"/>
              <a:cs typeface="Courier New"/>
            </a:endParaRPr>
          </a:p>
        </p:txBody>
      </p:sp>
    </p:spTree>
    <p:extLst>
      <p:ext uri="{BB962C8B-B14F-4D97-AF65-F5344CB8AC3E}">
        <p14:creationId xmlns:p14="http://schemas.microsoft.com/office/powerpoint/2010/main" val="2163979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linds(horizont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linds(horizontal)">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13802" y="443250"/>
            <a:ext cx="8647507" cy="4216732"/>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7.</a:t>
            </a:r>
            <a:r>
              <a:rPr lang="zh-CN" altLang="zh-CN" sz="2600" kern="100" dirty="0">
                <a:latin typeface="Times New Roman"/>
                <a:ea typeface="华文细黑"/>
                <a:cs typeface="Times New Roman"/>
              </a:rPr>
              <a:t>通假推断法</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也叫字音推断法</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见前面</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通假字</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推断只是推断，不是确定；推断不是万能的，它只是考场上一种重要的辅助手段。而且推断方法技巧往往不是单一使用的，而是要综合运用。关键在于平时多积累，不断提高文言文的综合阅读能力。并且，这些推断方法技巧需要运用娴熟，能内化为一种习惯，方可有效、高效，在考场上</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过关斩将</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76378757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2377" y="822930"/>
            <a:ext cx="8647507" cy="3616567"/>
          </a:xfrm>
          <a:prstGeom prst="rect">
            <a:avLst/>
          </a:prstGeom>
        </p:spPr>
        <p:txBody>
          <a:bodyPr>
            <a:spAutoFit/>
          </a:bodyPr>
          <a:lstStyle/>
          <a:p>
            <a:pPr algn="ctr">
              <a:lnSpc>
                <a:spcPct val="150000"/>
              </a:lnSpc>
              <a:spcAft>
                <a:spcPts val="0"/>
              </a:spcAft>
            </a:pPr>
            <a:r>
              <a:rPr lang="zh-CN" altLang="en-US" sz="2600" kern="100" dirty="0" smtClean="0">
                <a:solidFill>
                  <a:srgbClr val="C00000"/>
                </a:solidFill>
                <a:latin typeface="Times New Roman"/>
                <a:ea typeface="华文细黑"/>
                <a:cs typeface="Times New Roman"/>
              </a:rPr>
              <a:t>解答文言实词题的实战技巧</a:t>
            </a:r>
            <a:endParaRPr lang="en-US" altLang="zh-CN" sz="2600" kern="100" dirty="0" smtClean="0">
              <a:solidFill>
                <a:srgbClr val="C00000"/>
              </a:solidFill>
              <a:latin typeface="Times New Roman"/>
              <a:ea typeface="华文细黑"/>
              <a:cs typeface="Times New Roman"/>
            </a:endParaRPr>
          </a:p>
          <a:p>
            <a:pPr>
              <a:lnSpc>
                <a:spcPct val="150000"/>
              </a:lnSpc>
              <a:spcAft>
                <a:spcPts val="0"/>
              </a:spcAft>
            </a:pPr>
            <a:r>
              <a:rPr lang="zh-CN" altLang="zh-CN" sz="2600" kern="100" dirty="0" smtClean="0">
                <a:solidFill>
                  <a:schemeClr val="accent6">
                    <a:lumMod val="75000"/>
                  </a:schemeClr>
                </a:solidFill>
                <a:latin typeface="Times New Roman"/>
                <a:ea typeface="华文细黑"/>
                <a:cs typeface="Times New Roman"/>
              </a:rPr>
              <a:t>巧识设误特点</a:t>
            </a:r>
            <a:endParaRPr lang="zh-CN" altLang="zh-CN" sz="1050" kern="100" dirty="0" smtClean="0">
              <a:solidFill>
                <a:schemeClr val="accent6">
                  <a:lumMod val="75000"/>
                </a:schemeClr>
              </a:solidFill>
              <a:latin typeface="宋体"/>
              <a:cs typeface="Courier New"/>
            </a:endParaRPr>
          </a:p>
          <a:p>
            <a:pPr algn="just">
              <a:lnSpc>
                <a:spcPct val="150000"/>
              </a:lnSpc>
              <a:spcAft>
                <a:spcPts val="0"/>
              </a:spcAft>
            </a:pPr>
            <a:r>
              <a:rPr lang="en-US" altLang="zh-CN" sz="2600" kern="100" dirty="0" smtClean="0">
                <a:latin typeface="Times New Roman"/>
                <a:ea typeface="华文细黑"/>
                <a:cs typeface="Courier New"/>
              </a:rPr>
              <a:t>1.</a:t>
            </a:r>
            <a:r>
              <a:rPr lang="zh-CN" altLang="zh-CN" sz="2600" kern="100" dirty="0" smtClean="0">
                <a:latin typeface="Times New Roman"/>
                <a:ea typeface="华文细黑"/>
                <a:cs typeface="Times New Roman"/>
              </a:rPr>
              <a:t>不辨词义：主要是针对一词多义的现象，命题者常常用以</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甲义项</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代替</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乙义项</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的方式设置错误。</a:t>
            </a:r>
            <a:endParaRPr lang="zh-CN" altLang="zh-CN" sz="1050" kern="100" dirty="0" smtClean="0">
              <a:latin typeface="宋体"/>
              <a:cs typeface="Courier New"/>
            </a:endParaRPr>
          </a:p>
          <a:p>
            <a:pPr algn="just">
              <a:lnSpc>
                <a:spcPct val="150000"/>
              </a:lnSpc>
              <a:spcAft>
                <a:spcPts val="0"/>
              </a:spcAft>
            </a:pPr>
            <a:r>
              <a:rPr lang="en-US" altLang="zh-CN" sz="2600" kern="100" dirty="0" smtClean="0">
                <a:latin typeface="Times New Roman"/>
                <a:ea typeface="华文细黑"/>
                <a:cs typeface="Courier New"/>
              </a:rPr>
              <a:t>2.</a:t>
            </a:r>
            <a:r>
              <a:rPr lang="zh-CN" altLang="zh-CN" sz="2600" kern="100" dirty="0" smtClean="0">
                <a:latin typeface="Times New Roman"/>
                <a:ea typeface="华文细黑"/>
                <a:cs typeface="Times New Roman"/>
              </a:rPr>
              <a:t>忽略活用：命题者有意忽略某一词的活用现象，用活用现象前的词义解释它，设置答题陷阱。</a:t>
            </a:r>
            <a:endParaRPr lang="zh-CN" altLang="zh-CN" sz="1050" kern="100" dirty="0">
              <a:effectLst/>
              <a:latin typeface="宋体"/>
              <a:cs typeface="Courier New"/>
            </a:endParaRPr>
          </a:p>
        </p:txBody>
      </p:sp>
      <p:sp>
        <p:nvSpPr>
          <p:cNvPr id="3" name="TextBox 2"/>
          <p:cNvSpPr txBox="1"/>
          <p:nvPr/>
        </p:nvSpPr>
        <p:spPr>
          <a:xfrm>
            <a:off x="95929" y="178027"/>
            <a:ext cx="1909497" cy="523220"/>
          </a:xfrm>
          <a:prstGeom prst="rect">
            <a:avLst/>
          </a:prstGeom>
          <a:noFill/>
        </p:spPr>
        <p:txBody>
          <a:bodyPr wrap="none" rtlCol="0">
            <a:spAutoFit/>
          </a:bodyPr>
          <a:lstStyle/>
          <a:p>
            <a:pPr marL="285750" indent="-285750">
              <a:buFont typeface="Wingdings" pitchFamily="2" charset="2"/>
              <a:buChar char="Ø"/>
            </a:pPr>
            <a:r>
              <a:rPr lang="zh-CN" altLang="en-US" sz="2800" b="1" dirty="0" smtClean="0">
                <a:solidFill>
                  <a:srgbClr val="00B0F0"/>
                </a:solidFill>
                <a:latin typeface="微软雅黑" pitchFamily="34" charset="-122"/>
                <a:ea typeface="微软雅黑" pitchFamily="34" charset="-122"/>
              </a:rPr>
              <a:t>考场妙招</a:t>
            </a:r>
            <a:endParaRPr lang="zh-CN" altLang="en-US" sz="2800" b="1" dirty="0">
              <a:solidFill>
                <a:srgbClr val="00B0F0"/>
              </a:solidFill>
              <a:latin typeface="微软雅黑" pitchFamily="34" charset="-122"/>
              <a:ea typeface="微软雅黑" pitchFamily="34" charset="-122"/>
            </a:endParaRPr>
          </a:p>
        </p:txBody>
      </p:sp>
    </p:spTree>
    <p:extLst>
      <p:ext uri="{BB962C8B-B14F-4D97-AF65-F5344CB8AC3E}">
        <p14:creationId xmlns:p14="http://schemas.microsoft.com/office/powerpoint/2010/main" val="3574981015"/>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2377" y="356384"/>
            <a:ext cx="8647507" cy="4216732"/>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以今释古：命题者常借用以今义释古义的方式考查考生对实词的掌握情况，这种设误角度多针对古今异义词而言。</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不看语法：命题者常常会通过故意忽略词间搭配，造成词性错误的方式命题。</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5.</a:t>
            </a:r>
            <a:r>
              <a:rPr lang="zh-CN" altLang="zh-CN" sz="2600" kern="100" dirty="0">
                <a:latin typeface="Times New Roman"/>
                <a:ea typeface="华文细黑"/>
                <a:cs typeface="Times New Roman"/>
              </a:rPr>
              <a:t>不明单双：命题者常把两个连用的且恰好与现代汉语的一个双音词相同的单音词当成现代汉语的一个词来解释，造成释义错误</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83885780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34757" y="138336"/>
            <a:ext cx="8647507" cy="4870564"/>
          </a:xfrm>
          <a:prstGeom prst="rect">
            <a:avLst/>
          </a:prstGeom>
        </p:spPr>
        <p:txBody>
          <a:bodyPr>
            <a:spAutoFit/>
          </a:bodyPr>
          <a:lstStyle/>
          <a:p>
            <a:pPr algn="just">
              <a:lnSpc>
                <a:spcPts val="4500"/>
              </a:lnSpc>
              <a:spcAft>
                <a:spcPts val="0"/>
              </a:spcAft>
            </a:pPr>
            <a:r>
              <a:rPr lang="zh-CN" altLang="zh-CN" sz="2600" kern="100" dirty="0">
                <a:solidFill>
                  <a:schemeClr val="accent6">
                    <a:lumMod val="75000"/>
                  </a:schemeClr>
                </a:solidFill>
                <a:latin typeface="Times New Roman"/>
                <a:ea typeface="华文细黑"/>
                <a:cs typeface="Times New Roman"/>
              </a:rPr>
              <a:t>答题基本方法</a:t>
            </a:r>
            <a:endParaRPr lang="zh-CN" altLang="zh-CN" sz="1050" kern="100" dirty="0">
              <a:solidFill>
                <a:schemeClr val="accent6">
                  <a:lumMod val="75000"/>
                </a:schemeClr>
              </a:solidFill>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两次代入检验法。这是最主要的方法。即要让词回原句，句回原文，也就是说，首先把解释好的词放回原句中，把整个句子翻译一下，一般情况下，译得通顺，就说明解释是正确的，反之就是错误的。如果词回原句还不能断定解释的正误，那么我们还可以把整个句子放到原文中，结合上下句，根据语境来判断解释的对错，这样，我们基本就能得出正确的判断了。</a:t>
            </a:r>
            <a:endParaRPr lang="zh-CN" altLang="zh-CN" sz="1050" kern="100" dirty="0">
              <a:effectLst/>
              <a:latin typeface="宋体"/>
              <a:cs typeface="Courier New"/>
            </a:endParaRPr>
          </a:p>
        </p:txBody>
      </p:sp>
    </p:spTree>
    <p:extLst>
      <p:ext uri="{BB962C8B-B14F-4D97-AF65-F5344CB8AC3E}">
        <p14:creationId xmlns:p14="http://schemas.microsoft.com/office/powerpoint/2010/main" val="186914441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87132" y="59090"/>
            <a:ext cx="8647507" cy="4878451"/>
          </a:xfrm>
          <a:prstGeom prst="rect">
            <a:avLst/>
          </a:prstGeom>
        </p:spPr>
        <p:txBody>
          <a:bodyPr>
            <a:spAutoFit/>
          </a:bodyPr>
          <a:lstStyle/>
          <a:p>
            <a:pPr algn="just">
              <a:lnSpc>
                <a:spcPts val="4200"/>
              </a:lnSpc>
              <a:spcAft>
                <a:spcPts val="0"/>
              </a:spcAft>
            </a:pPr>
            <a:r>
              <a:rPr lang="en-US" altLang="zh-CN" sz="2600" kern="100" dirty="0">
                <a:latin typeface="Times New Roman"/>
                <a:ea typeface="华文细黑"/>
                <a:cs typeface="Courier New"/>
              </a:rPr>
              <a:t>2</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暂时</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遗忘</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法。有的时候，高考会考查常见实词的某一个相对冷偏的义项，这时候我们就要学会另一种方法</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遗忘法</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。就是暂时忽略这个实词，以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代替。因为有时常见义项会干扰我们的判断，那还不如全部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抹去</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，根据上下文来推断这个实词可能是什么意思。比如说</a:t>
            </a:r>
            <a:r>
              <a:rPr lang="en-US" altLang="zh-CN" sz="2600" kern="100" dirty="0">
                <a:latin typeface="Times New Roman"/>
                <a:ea typeface="华文细黑"/>
                <a:cs typeface="Courier New"/>
              </a:rPr>
              <a:t>2012</a:t>
            </a:r>
            <a:r>
              <a:rPr lang="zh-CN" altLang="zh-CN" sz="2600" kern="100" dirty="0">
                <a:latin typeface="Times New Roman"/>
                <a:ea typeface="华文细黑"/>
                <a:cs typeface="Times New Roman"/>
              </a:rPr>
              <a:t>年高考辽宁卷</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君才不及弟，何乃横得重名</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中的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横</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解释为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横向、横陈、横渡、连横</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都说不通。那我们干脆略去我们了解的几个义项，完全按上下文的语境来推断，得出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横</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出乎意料地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的意思</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3" name="矩形 2"/>
          <p:cNvSpPr/>
          <p:nvPr/>
        </p:nvSpPr>
        <p:spPr>
          <a:xfrm>
            <a:off x="7105971" y="2939742"/>
            <a:ext cx="264816" cy="477054"/>
          </a:xfrm>
          <a:prstGeom prst="rect">
            <a:avLst/>
          </a:prstGeom>
        </p:spPr>
        <p:txBody>
          <a:bodyPr wrap="none">
            <a:spAutoFit/>
          </a:bodyPr>
          <a:lstStyle/>
          <a:p>
            <a:r>
              <a:rPr lang="en-US" altLang="zh-CN" sz="2500" kern="100">
                <a:solidFill>
                  <a:prstClr val="black"/>
                </a:solidFill>
                <a:latin typeface="Times New Roman"/>
                <a:ea typeface="微软雅黑"/>
                <a:cs typeface="Courier New"/>
              </a:rPr>
              <a:t>.</a:t>
            </a:r>
            <a:endParaRPr lang="zh-CN" altLang="en-US" dirty="0"/>
          </a:p>
        </p:txBody>
      </p:sp>
    </p:spTree>
    <p:extLst>
      <p:ext uri="{BB962C8B-B14F-4D97-AF65-F5344CB8AC3E}">
        <p14:creationId xmlns:p14="http://schemas.microsoft.com/office/powerpoint/2010/main" val="34705220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2972</TotalTime>
  <Words>7901</Words>
  <Application>Microsoft Office PowerPoint</Application>
  <PresentationFormat>全屏显示(16:9)</PresentationFormat>
  <Paragraphs>672</Paragraphs>
  <Slides>113</Slides>
  <Notes>1</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113</vt:i4>
      </vt:variant>
    </vt:vector>
  </HeadingPairs>
  <TitlesOfParts>
    <vt:vector size="115" baseType="lpstr">
      <vt:lpstr>Office 主题​​</vt:lpstr>
      <vt:lpstr>文档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user</cp:lastModifiedBy>
  <cp:revision>241</cp:revision>
  <dcterms:created xsi:type="dcterms:W3CDTF">2014-12-15T01:46:29Z</dcterms:created>
  <dcterms:modified xsi:type="dcterms:W3CDTF">2015-04-16T03:06:20Z</dcterms:modified>
</cp:coreProperties>
</file>