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1083" r:id="rId2"/>
    <p:sldId id="1104" r:id="rId3"/>
    <p:sldId id="1085" r:id="rId4"/>
    <p:sldId id="1086" r:id="rId5"/>
    <p:sldId id="1087" r:id="rId6"/>
    <p:sldId id="1196" r:id="rId7"/>
    <p:sldId id="1088" r:id="rId8"/>
    <p:sldId id="1089" r:id="rId9"/>
    <p:sldId id="1090" r:id="rId10"/>
    <p:sldId id="1197" r:id="rId11"/>
    <p:sldId id="1092" r:id="rId12"/>
    <p:sldId id="1198" r:id="rId13"/>
    <p:sldId id="1093" r:id="rId14"/>
    <p:sldId id="1106" r:id="rId15"/>
    <p:sldId id="1107" r:id="rId16"/>
    <p:sldId id="1108" r:id="rId17"/>
    <p:sldId id="1109" r:id="rId18"/>
    <p:sldId id="1110" r:id="rId19"/>
    <p:sldId id="1113" r:id="rId20"/>
    <p:sldId id="1115" r:id="rId21"/>
    <p:sldId id="1277" r:id="rId22"/>
    <p:sldId id="1116" r:id="rId23"/>
    <p:sldId id="1117" r:id="rId24"/>
    <p:sldId id="1278" r:id="rId25"/>
    <p:sldId id="1118" r:id="rId26"/>
    <p:sldId id="1119" r:id="rId27"/>
    <p:sldId id="1326" r:id="rId28"/>
    <p:sldId id="1327" r:id="rId29"/>
    <p:sldId id="1328" r:id="rId30"/>
    <p:sldId id="1095" r:id="rId31"/>
    <p:sldId id="1096" r:id="rId32"/>
    <p:sldId id="1097" r:id="rId33"/>
    <p:sldId id="1157" r:id="rId34"/>
    <p:sldId id="1098" r:id="rId35"/>
    <p:sldId id="1159" r:id="rId36"/>
    <p:sldId id="1101" r:id="rId37"/>
    <p:sldId id="1160" r:id="rId38"/>
    <p:sldId id="1161" r:id="rId39"/>
    <p:sldId id="1162" r:id="rId40"/>
    <p:sldId id="1163" r:id="rId41"/>
    <p:sldId id="1280" r:id="rId42"/>
    <p:sldId id="1164" r:id="rId43"/>
    <p:sldId id="1165" r:id="rId44"/>
    <p:sldId id="1166" r:id="rId45"/>
    <p:sldId id="1167" r:id="rId46"/>
    <p:sldId id="1329" r:id="rId47"/>
    <p:sldId id="1330" r:id="rId48"/>
    <p:sldId id="1331" r:id="rId49"/>
    <p:sldId id="1332" r:id="rId50"/>
    <p:sldId id="1333" r:id="rId51"/>
    <p:sldId id="1334" r:id="rId52"/>
    <p:sldId id="1335" r:id="rId53"/>
    <p:sldId id="1336" r:id="rId54"/>
    <p:sldId id="1337" r:id="rId55"/>
    <p:sldId id="1338" r:id="rId56"/>
    <p:sldId id="1340" r:id="rId57"/>
    <p:sldId id="1341" r:id="rId58"/>
    <p:sldId id="1343" r:id="rId59"/>
    <p:sldId id="1344" r:id="rId60"/>
    <p:sldId id="1345" r:id="rId61"/>
    <p:sldId id="1346" r:id="rId62"/>
    <p:sldId id="1347" r:id="rId63"/>
    <p:sldId id="1348" r:id="rId64"/>
    <p:sldId id="1349" r:id="rId65"/>
    <p:sldId id="1350" r:id="rId66"/>
    <p:sldId id="1351" r:id="rId67"/>
    <p:sldId id="1352" r:id="rId68"/>
    <p:sldId id="1353" r:id="rId69"/>
    <p:sldId id="1354" r:id="rId70"/>
    <p:sldId id="1355" r:id="rId71"/>
    <p:sldId id="1356" r:id="rId72"/>
    <p:sldId id="1357" r:id="rId73"/>
    <p:sldId id="1358" r:id="rId74"/>
    <p:sldId id="1359" r:id="rId75"/>
    <p:sldId id="1360" r:id="rId76"/>
    <p:sldId id="1361" r:id="rId77"/>
    <p:sldId id="1362" r:id="rId78"/>
    <p:sldId id="1363" r:id="rId79"/>
    <p:sldId id="381" r:id="rId8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7" autoAdjust="0"/>
    <p:restoredTop sz="75214" autoAdjust="0"/>
  </p:normalViewPr>
  <p:slideViewPr>
    <p:cSldViewPr>
      <p:cViewPr>
        <p:scale>
          <a:sx n="100" d="100"/>
          <a:sy n="100" d="100"/>
        </p:scale>
        <p:origin x="-1002" y="-10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样样样\5\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3" descr="E:\样样样\5\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4" y="637"/>
            <a:ext cx="9144563" cy="512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9063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5\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7" y="8257"/>
            <a:ext cx="9114646" cy="512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07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3" r:id="rId4"/>
    <p:sldLayoutId id="2147483652" r:id="rId5"/>
    <p:sldLayoutId id="2147483656" r:id="rId6"/>
    <p:sldLayoutId id="2147483655"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package" Target="../embeddings/Microsoft_Word___3.doc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package" Target="../embeddings/Microsoft_Word___4.docx"/></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package" Target="../embeddings/Microsoft_Word___5.doc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Word___1.docx"/></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package" Target="../embeddings/Microsoft_Word___2.docx"/></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74320" y="2096452"/>
            <a:ext cx="5955477" cy="664477"/>
          </a:xfrm>
          <a:prstGeom prst="rect">
            <a:avLst/>
          </a:prstGeom>
          <a:noFill/>
        </p:spPr>
        <p:txBody>
          <a:bodyPr wrap="none" rtlCol="0">
            <a:spAutoFit/>
          </a:bodyPr>
          <a:lstStyle/>
          <a:p>
            <a:pPr algn="ctr">
              <a:lnSpc>
                <a:spcPts val="5000"/>
              </a:lnSpc>
            </a:pPr>
            <a:r>
              <a:rPr lang="zh-CN" altLang="en-US" sz="3000" b="1" dirty="0">
                <a:solidFill>
                  <a:srgbClr val="FFFF00"/>
                </a:solidFill>
                <a:latin typeface="Times New Roman" pitchFamily="18" charset="0"/>
                <a:ea typeface="微软雅黑" pitchFamily="34" charset="-122"/>
                <a:cs typeface="Times New Roman" pitchFamily="18" charset="0"/>
              </a:rPr>
              <a:t>考点四　信息筛选和内容分析概括</a:t>
            </a:r>
            <a:endParaRPr lang="zh-CN" altLang="zh-CN" sz="3000" b="1" dirty="0">
              <a:solidFill>
                <a:srgbClr val="FFFF00"/>
              </a:solidFill>
              <a:latin typeface="Times New Roman" pitchFamily="18" charset="0"/>
              <a:ea typeface="微软雅黑" pitchFamily="34" charset="-122"/>
              <a:cs typeface="Times New Roman" pitchFamily="18" charset="0"/>
            </a:endParaRPr>
          </a:p>
        </p:txBody>
      </p:sp>
      <p:sp>
        <p:nvSpPr>
          <p:cNvPr id="10" name="TextBox 9"/>
          <p:cNvSpPr txBox="1"/>
          <p:nvPr/>
        </p:nvSpPr>
        <p:spPr>
          <a:xfrm>
            <a:off x="1159049" y="2916733"/>
            <a:ext cx="5852884" cy="492443"/>
          </a:xfrm>
          <a:prstGeom prst="rect">
            <a:avLst/>
          </a:prstGeom>
          <a:noFill/>
        </p:spPr>
        <p:txBody>
          <a:bodyPr wrap="none" rtlCol="0">
            <a:spAutoFit/>
          </a:bodyPr>
          <a:lstStyle/>
          <a:p>
            <a:pPr algn="ct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en-US" sz="2600" b="1" dirty="0">
                <a:solidFill>
                  <a:srgbClr val="7030A0"/>
                </a:solidFill>
                <a:latin typeface="Times New Roman" pitchFamily="18" charset="0"/>
                <a:ea typeface="微软雅黑" pitchFamily="34" charset="-122"/>
                <a:cs typeface="Times New Roman" pitchFamily="18" charset="0"/>
              </a:rPr>
              <a:t>披沙拣金细筛选，文题比对巧辨析</a:t>
            </a:r>
            <a:endParaRPr lang="zh-CN" altLang="zh-CN" sz="2600" b="1" dirty="0">
              <a:solidFill>
                <a:srgbClr val="7030A0"/>
              </a:solidFill>
              <a:latin typeface="Times New Roman" pitchFamily="18" charset="0"/>
              <a:ea typeface="微软雅黑" pitchFamily="34" charset="-122"/>
              <a:cs typeface="Times New Roman" pitchFamily="18" charset="0"/>
            </a:endParaRPr>
          </a:p>
        </p:txBody>
      </p:sp>
      <p:sp>
        <p:nvSpPr>
          <p:cNvPr id="11" name="TextBox 10"/>
          <p:cNvSpPr txBox="1"/>
          <p:nvPr/>
        </p:nvSpPr>
        <p:spPr>
          <a:xfrm>
            <a:off x="1051228" y="1575251"/>
            <a:ext cx="3057247" cy="523220"/>
          </a:xfrm>
          <a:prstGeom prst="rect">
            <a:avLst/>
          </a:prstGeom>
          <a:noFill/>
        </p:spPr>
        <p:txBody>
          <a:bodyPr wrap="none" rtlCol="0">
            <a:spAutoFit/>
          </a:bodyPr>
          <a:lstStyle/>
          <a:p>
            <a:pPr algn="ctr"/>
            <a:r>
              <a:rPr lang="zh-CN" altLang="zh-CN" sz="2800" b="1" dirty="0">
                <a:solidFill>
                  <a:srgbClr val="FFFFCC"/>
                </a:solidFill>
                <a:latin typeface="Times New Roman" pitchFamily="18" charset="0"/>
                <a:ea typeface="微软雅黑" pitchFamily="34" charset="-122"/>
                <a:cs typeface="Times New Roman" pitchFamily="18" charset="0"/>
              </a:rPr>
              <a:t>专题</a:t>
            </a:r>
            <a:r>
              <a:rPr lang="zh-CN" altLang="en-US" sz="2800" b="1" dirty="0">
                <a:solidFill>
                  <a:srgbClr val="FFFFCC"/>
                </a:solidFill>
                <a:latin typeface="Times New Roman" pitchFamily="18" charset="0"/>
                <a:ea typeface="微软雅黑" pitchFamily="34" charset="-122"/>
                <a:cs typeface="Times New Roman" pitchFamily="18" charset="0"/>
              </a:rPr>
              <a:t>三</a:t>
            </a:r>
            <a:r>
              <a:rPr lang="zh-CN" altLang="zh-CN" sz="2800" b="1" dirty="0">
                <a:solidFill>
                  <a:srgbClr val="FFFFCC"/>
                </a:solidFill>
                <a:latin typeface="Times New Roman" pitchFamily="18" charset="0"/>
                <a:ea typeface="微软雅黑" pitchFamily="34" charset="-122"/>
                <a:cs typeface="Times New Roman" pitchFamily="18" charset="0"/>
              </a:rPr>
              <a:t>　</a:t>
            </a:r>
            <a:r>
              <a:rPr lang="zh-CN" altLang="en-US" sz="2800" b="1" dirty="0">
                <a:solidFill>
                  <a:srgbClr val="FFFFCC"/>
                </a:solidFill>
                <a:latin typeface="Times New Roman" pitchFamily="18" charset="0"/>
                <a:ea typeface="微软雅黑" pitchFamily="34" charset="-122"/>
                <a:cs typeface="Times New Roman" pitchFamily="18" charset="0"/>
              </a:rPr>
              <a:t>考点突破</a:t>
            </a:r>
            <a:endParaRPr lang="zh-CN" altLang="zh-CN" sz="2800" b="1" dirty="0">
              <a:solidFill>
                <a:srgbClr val="FFFFCC"/>
              </a:solidFill>
              <a:latin typeface="Times New Roman" pitchFamily="18" charset="0"/>
              <a:ea typeface="微软雅黑" pitchFamily="34" charset="-122"/>
              <a:cs typeface="Times New Roman" pitchFamily="18" charset="0"/>
            </a:endParaRPr>
          </a:p>
        </p:txBody>
      </p:sp>
      <p:sp>
        <p:nvSpPr>
          <p:cNvPr id="14" name="TextBox 13"/>
          <p:cNvSpPr txBox="1"/>
          <p:nvPr/>
        </p:nvSpPr>
        <p:spPr>
          <a:xfrm>
            <a:off x="539552" y="771550"/>
            <a:ext cx="3430747"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a:latin typeface="黑体" pitchFamily="49" charset="-122"/>
                <a:ea typeface="黑体" pitchFamily="49" charset="-122"/>
              </a:rPr>
              <a:t>一</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文言文</a:t>
            </a:r>
            <a:r>
              <a:rPr lang="zh-CN" altLang="zh-CN" sz="2800" b="1" dirty="0" smtClean="0">
                <a:latin typeface="黑体" pitchFamily="49" charset="-122"/>
                <a:ea typeface="黑体" pitchFamily="49" charset="-122"/>
              </a:rPr>
              <a:t>阅读</a:t>
            </a:r>
            <a:endParaRPr lang="zh-CN" altLang="en-US" sz="2800" b="1" dirty="0">
              <a:latin typeface="黑体" pitchFamily="49" charset="-122"/>
              <a:ea typeface="黑体" pitchFamily="49" charset="-122"/>
            </a:endParaRPr>
          </a:p>
        </p:txBody>
      </p:sp>
      <p:sp>
        <p:nvSpPr>
          <p:cNvPr id="15" name="TextBox 14"/>
          <p:cNvSpPr txBox="1"/>
          <p:nvPr/>
        </p:nvSpPr>
        <p:spPr>
          <a:xfrm>
            <a:off x="6697394" y="4432414"/>
            <a:ext cx="2339102" cy="523220"/>
          </a:xfrm>
          <a:prstGeom prst="rect">
            <a:avLst/>
          </a:prstGeom>
          <a:noFill/>
        </p:spPr>
        <p:txBody>
          <a:bodyPr wrap="none" rtlCol="0">
            <a:spAutoFit/>
          </a:bodyPr>
          <a:lstStyle/>
          <a:p>
            <a:r>
              <a:rPr lang="zh-CN" altLang="en-US" sz="2800" dirty="0">
                <a:solidFill>
                  <a:schemeClr val="bg1">
                    <a:lumMod val="50000"/>
                  </a:schemeClr>
                </a:solidFill>
                <a:latin typeface="汉仪大黑简" pitchFamily="49" charset="-122"/>
                <a:ea typeface="汉仪大黑简" pitchFamily="49" charset="-122"/>
              </a:rPr>
              <a:t>古代诗文阅读</a:t>
            </a:r>
          </a:p>
        </p:txBody>
      </p:sp>
    </p:spTree>
    <p:extLst>
      <p:ext uri="{BB962C8B-B14F-4D97-AF65-F5344CB8AC3E}">
        <p14:creationId xmlns:p14="http://schemas.microsoft.com/office/powerpoint/2010/main" val="243825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727400006"/>
              </p:ext>
            </p:extLst>
          </p:nvPr>
        </p:nvGraphicFramePr>
        <p:xfrm>
          <a:off x="179512" y="464740"/>
          <a:ext cx="8793162" cy="3249613"/>
        </p:xfrm>
        <a:graphic>
          <a:graphicData uri="http://schemas.openxmlformats.org/presentationml/2006/ole">
            <mc:AlternateContent xmlns:mc="http://schemas.openxmlformats.org/markup-compatibility/2006">
              <mc:Choice xmlns:v="urn:schemas-microsoft-com:vml" Requires="v">
                <p:oleObj spid="_x0000_s17419" name="文档" r:id="rId4" imgW="8792684" imgH="3250361" progId="Word.Document.12">
                  <p:embed/>
                </p:oleObj>
              </mc:Choice>
              <mc:Fallback>
                <p:oleObj name="文档" r:id="rId4" imgW="8792684" imgH="3250361" progId="Word.Document.12">
                  <p:embed/>
                  <p:pic>
                    <p:nvPicPr>
                      <p:cNvPr id="0" name=""/>
                      <p:cNvPicPr/>
                      <p:nvPr/>
                    </p:nvPicPr>
                    <p:blipFill>
                      <a:blip r:embed="rId5"/>
                      <a:stretch>
                        <a:fillRect/>
                      </a:stretch>
                    </p:blipFill>
                    <p:spPr>
                      <a:xfrm>
                        <a:off x="179512" y="464740"/>
                        <a:ext cx="8793162" cy="3249613"/>
                      </a:xfrm>
                      <a:prstGeom prst="rect">
                        <a:avLst/>
                      </a:prstGeom>
                    </p:spPr>
                  </p:pic>
                </p:oleObj>
              </mc:Fallback>
            </mc:AlternateContent>
          </a:graphicData>
        </a:graphic>
      </p:graphicFrame>
    </p:spTree>
    <p:extLst>
      <p:ext uri="{BB962C8B-B14F-4D97-AF65-F5344CB8AC3E}">
        <p14:creationId xmlns:p14="http://schemas.microsoft.com/office/powerpoint/2010/main" val="2378282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2977" y="769407"/>
            <a:ext cx="8697996" cy="3093154"/>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a:t>
            </a:r>
            <a:r>
              <a:rPr lang="zh-CN" altLang="en-US" sz="2600" kern="100" dirty="0" smtClean="0">
                <a:solidFill>
                  <a:srgbClr val="E36C0A"/>
                </a:solidFill>
                <a:latin typeface="Times New Roman"/>
                <a:ea typeface="华文细黑"/>
                <a:cs typeface="Times New Roman"/>
              </a:rPr>
              <a:t>审题小练</a:t>
            </a:r>
            <a:r>
              <a:rPr lang="zh-CN" altLang="zh-CN" sz="2600" kern="100" dirty="0" smtClean="0">
                <a:solidFill>
                  <a:srgbClr val="E36C0A"/>
                </a:solidFill>
                <a:latin typeface="Times New Roman"/>
                <a:ea typeface="华文细黑"/>
                <a:cs typeface="Times New Roman"/>
              </a:rPr>
              <a:t>】</a:t>
            </a:r>
            <a:r>
              <a:rPr lang="zh-CN" altLang="zh-CN" sz="2600" kern="100" dirty="0">
                <a:latin typeface="Times New Roman"/>
                <a:ea typeface="华文细黑"/>
                <a:cs typeface="Times New Roman"/>
              </a:rPr>
              <a:t>读读下面的题干，画出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所属条件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中心条件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附加条件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在题干下面直接画出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，并说明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中心条件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的内涵。</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以下各组句子中，全都表明马文升劝谏皇上修身爱民内容的一组</a:t>
            </a:r>
            <a:r>
              <a:rPr lang="zh-CN" altLang="zh-CN" sz="2600" kern="100" dirty="0" smtClean="0">
                <a:latin typeface="Times New Roman"/>
                <a:ea typeface="华文细黑"/>
                <a:cs typeface="Times New Roman"/>
              </a:rPr>
              <a:t>是</a:t>
            </a:r>
            <a:endParaRPr lang="zh-CN" altLang="zh-CN" sz="2600" kern="100" dirty="0">
              <a:latin typeface="宋体"/>
              <a:cs typeface="Courier New"/>
            </a:endParaRPr>
          </a:p>
        </p:txBody>
      </p:sp>
    </p:spTree>
    <p:extLst>
      <p:ext uri="{BB962C8B-B14F-4D97-AF65-F5344CB8AC3E}">
        <p14:creationId xmlns:p14="http://schemas.microsoft.com/office/powerpoint/2010/main" val="3660304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2868008"/>
            <a:ext cx="8568952" cy="1215910"/>
          </a:xfrm>
          <a:prstGeom prst="rect">
            <a:avLst/>
          </a:prstGeom>
        </p:spPr>
        <p:txBody>
          <a:bodyPr wrap="square">
            <a:spAutoFit/>
          </a:bodyPr>
          <a:lstStyle/>
          <a:p>
            <a:pPr algn="just">
              <a:lnSpc>
                <a:spcPct val="150000"/>
              </a:lnSpc>
              <a:spcAft>
                <a:spcPts val="0"/>
              </a:spcAft>
            </a:pP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中心条件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的内涵：</a:t>
            </a:r>
            <a:r>
              <a:rPr lang="en-US" altLang="zh-CN" sz="2600" u="sng" kern="100" dirty="0">
                <a:solidFill>
                  <a:schemeClr val="accent6">
                    <a:lumMod val="75000"/>
                  </a:schemeClr>
                </a:solidFill>
                <a:latin typeface="Times New Roman"/>
                <a:ea typeface="华文细黑"/>
                <a:cs typeface="Courier New"/>
              </a:rPr>
              <a:t>a.</a:t>
            </a:r>
            <a:r>
              <a:rPr lang="zh-CN" altLang="zh-CN" sz="2600" u="sng" kern="100" dirty="0">
                <a:solidFill>
                  <a:schemeClr val="accent6">
                    <a:lumMod val="75000"/>
                  </a:schemeClr>
                </a:solidFill>
                <a:latin typeface="Times New Roman"/>
                <a:ea typeface="华文细黑"/>
                <a:cs typeface="Times New Roman"/>
              </a:rPr>
              <a:t>劝谏皇上的，非其他人；</a:t>
            </a:r>
            <a:r>
              <a:rPr lang="en-US" altLang="zh-CN" sz="2600" u="sng" kern="100" dirty="0">
                <a:solidFill>
                  <a:schemeClr val="accent6">
                    <a:lumMod val="75000"/>
                  </a:schemeClr>
                </a:solidFill>
                <a:latin typeface="Times New Roman"/>
                <a:ea typeface="华文细黑"/>
                <a:cs typeface="Courier New"/>
              </a:rPr>
              <a:t>b.</a:t>
            </a:r>
            <a:r>
              <a:rPr lang="zh-CN" altLang="zh-CN" sz="2600" u="sng" kern="100" dirty="0">
                <a:solidFill>
                  <a:schemeClr val="accent6">
                    <a:lumMod val="75000"/>
                  </a:schemeClr>
                </a:solidFill>
                <a:latin typeface="Times New Roman"/>
                <a:ea typeface="华文细黑"/>
                <a:cs typeface="Times New Roman"/>
              </a:rPr>
              <a:t>有</a:t>
            </a:r>
            <a:r>
              <a:rPr lang="en-US" altLang="zh-CN" sz="2600" u="sng" kern="100" dirty="0">
                <a:solidFill>
                  <a:schemeClr val="accent6">
                    <a:lumMod val="75000"/>
                  </a:schemeClr>
                </a:solidFill>
                <a:latin typeface="宋体"/>
                <a:ea typeface="华文细黑"/>
                <a:cs typeface="Times New Roman"/>
              </a:rPr>
              <a:t>“</a:t>
            </a:r>
            <a:r>
              <a:rPr lang="zh-CN" altLang="zh-CN" sz="2600" u="sng" kern="100" dirty="0">
                <a:solidFill>
                  <a:schemeClr val="accent6">
                    <a:lumMod val="75000"/>
                  </a:schemeClr>
                </a:solidFill>
                <a:latin typeface="Times New Roman"/>
                <a:ea typeface="华文细黑"/>
                <a:cs typeface="Times New Roman"/>
              </a:rPr>
              <a:t>修身</a:t>
            </a:r>
            <a:r>
              <a:rPr lang="en-US" altLang="zh-CN" sz="2600" u="sng" kern="100" dirty="0">
                <a:solidFill>
                  <a:schemeClr val="accent6">
                    <a:lumMod val="75000"/>
                  </a:schemeClr>
                </a:solidFill>
                <a:latin typeface="宋体"/>
                <a:ea typeface="华文细黑"/>
                <a:cs typeface="Times New Roman"/>
              </a:rPr>
              <a:t>”</a:t>
            </a:r>
            <a:r>
              <a:rPr lang="zh-CN" altLang="zh-CN" sz="2600" u="sng" kern="100" dirty="0">
                <a:solidFill>
                  <a:schemeClr val="accent6">
                    <a:lumMod val="75000"/>
                  </a:schemeClr>
                </a:solidFill>
                <a:latin typeface="Times New Roman"/>
                <a:ea typeface="华文细黑"/>
                <a:cs typeface="Times New Roman"/>
              </a:rPr>
              <a:t>与</a:t>
            </a:r>
            <a:r>
              <a:rPr lang="en-US" altLang="zh-CN" sz="2600" u="sng" kern="100" dirty="0">
                <a:solidFill>
                  <a:schemeClr val="accent6">
                    <a:lumMod val="75000"/>
                  </a:schemeClr>
                </a:solidFill>
                <a:latin typeface="宋体"/>
                <a:ea typeface="华文细黑"/>
                <a:cs typeface="Times New Roman"/>
              </a:rPr>
              <a:t>“</a:t>
            </a:r>
            <a:r>
              <a:rPr lang="zh-CN" altLang="zh-CN" sz="2600" u="sng" kern="100" dirty="0">
                <a:solidFill>
                  <a:schemeClr val="accent6">
                    <a:lumMod val="75000"/>
                  </a:schemeClr>
                </a:solidFill>
                <a:latin typeface="Times New Roman"/>
                <a:ea typeface="华文细黑"/>
                <a:cs typeface="Times New Roman"/>
              </a:rPr>
              <a:t>爱民</a:t>
            </a:r>
            <a:r>
              <a:rPr lang="en-US" altLang="zh-CN" sz="2600" u="sng" kern="100" dirty="0">
                <a:solidFill>
                  <a:schemeClr val="accent6">
                    <a:lumMod val="75000"/>
                  </a:schemeClr>
                </a:solidFill>
                <a:latin typeface="宋体"/>
                <a:ea typeface="华文细黑"/>
                <a:cs typeface="Times New Roman"/>
              </a:rPr>
              <a:t>”</a:t>
            </a:r>
            <a:r>
              <a:rPr lang="zh-CN" altLang="zh-CN" sz="2600" u="sng" kern="100" dirty="0">
                <a:solidFill>
                  <a:schemeClr val="accent6">
                    <a:lumMod val="75000"/>
                  </a:schemeClr>
                </a:solidFill>
                <a:latin typeface="Times New Roman"/>
                <a:ea typeface="华文细黑"/>
                <a:cs typeface="Times New Roman"/>
              </a:rPr>
              <a:t>两项内容。</a:t>
            </a:r>
            <a:endParaRPr lang="zh-CN" altLang="zh-CN" sz="1050" kern="100" dirty="0">
              <a:solidFill>
                <a:schemeClr val="accent6">
                  <a:lumMod val="75000"/>
                </a:schemeClr>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40326783"/>
              </p:ext>
            </p:extLst>
          </p:nvPr>
        </p:nvGraphicFramePr>
        <p:xfrm>
          <a:off x="381000" y="731069"/>
          <a:ext cx="8358188" cy="2344737"/>
        </p:xfrm>
        <a:graphic>
          <a:graphicData uri="http://schemas.openxmlformats.org/presentationml/2006/ole">
            <mc:AlternateContent xmlns:mc="http://schemas.openxmlformats.org/markup-compatibility/2006">
              <mc:Choice xmlns:v="urn:schemas-microsoft-com:vml" Requires="v">
                <p:oleObj spid="_x0000_s19467" name="文档" r:id="rId4" imgW="8357444" imgH="2347418" progId="Word.Document.12">
                  <p:embed/>
                </p:oleObj>
              </mc:Choice>
              <mc:Fallback>
                <p:oleObj name="文档" r:id="rId4" imgW="8357444" imgH="2347418" progId="Word.Document.12">
                  <p:embed/>
                  <p:pic>
                    <p:nvPicPr>
                      <p:cNvPr id="0" name="对象 1"/>
                      <p:cNvPicPr>
                        <a:picLocks noChangeAspect="1" noChangeArrowheads="1"/>
                      </p:cNvPicPr>
                      <p:nvPr/>
                    </p:nvPicPr>
                    <p:blipFill>
                      <a:blip r:embed="rId5"/>
                      <a:srcRect/>
                      <a:stretch>
                        <a:fillRect/>
                      </a:stretch>
                    </p:blipFill>
                    <p:spPr bwMode="auto">
                      <a:xfrm>
                        <a:off x="381000" y="731069"/>
                        <a:ext cx="8358188" cy="234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27053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095" y="175137"/>
            <a:ext cx="8511387" cy="121591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以下各组语句中，分别表现群丐的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侠义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和来懋斋先生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品性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的一组</a:t>
            </a:r>
            <a:r>
              <a:rPr lang="zh-CN" altLang="zh-CN" sz="2600" kern="100" dirty="0" smtClean="0">
                <a:latin typeface="Times New Roman"/>
                <a:ea typeface="华文细黑"/>
                <a:cs typeface="Times New Roman"/>
              </a:rPr>
              <a:t>是</a:t>
            </a:r>
            <a:endParaRPr lang="zh-CN" altLang="zh-CN" sz="1050" kern="100" dirty="0">
              <a:latin typeface="宋体"/>
              <a:cs typeface="Courier New"/>
            </a:endParaRPr>
          </a:p>
        </p:txBody>
      </p:sp>
      <p:sp>
        <p:nvSpPr>
          <p:cNvPr id="2" name="矩形 1"/>
          <p:cNvSpPr/>
          <p:nvPr/>
        </p:nvSpPr>
        <p:spPr>
          <a:xfrm>
            <a:off x="343170" y="3568205"/>
            <a:ext cx="8477117" cy="1216743"/>
          </a:xfrm>
          <a:prstGeom prst="rect">
            <a:avLst/>
          </a:prstGeom>
        </p:spPr>
        <p:txBody>
          <a:bodyPr>
            <a:spAutoFit/>
          </a:bodyPr>
          <a:lstStyle/>
          <a:p>
            <a:pPr>
              <a:lnSpc>
                <a:spcPct val="150000"/>
              </a:lnSpc>
            </a:pPr>
            <a:r>
              <a:rPr lang="en-US" altLang="zh-CN" sz="2600" dirty="0">
                <a:solidFill>
                  <a:schemeClr val="accent6">
                    <a:lumMod val="75000"/>
                  </a:schemeClr>
                </a:solidFill>
                <a:latin typeface="宋体"/>
                <a:ea typeface="华文细黑"/>
                <a:cs typeface="Times New Roman"/>
              </a:rPr>
              <a:t>②“</a:t>
            </a:r>
            <a:r>
              <a:rPr lang="zh-CN" altLang="zh-CN" sz="2600" dirty="0">
                <a:solidFill>
                  <a:schemeClr val="accent6">
                    <a:lumMod val="75000"/>
                  </a:schemeClr>
                </a:solidFill>
                <a:latin typeface="Times New Roman"/>
                <a:ea typeface="华文细黑"/>
                <a:cs typeface="Times New Roman"/>
              </a:rPr>
              <a:t>中心条件</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的内涵：</a:t>
            </a:r>
            <a:r>
              <a:rPr lang="en-US" altLang="zh-CN" sz="2600" u="sng" dirty="0">
                <a:solidFill>
                  <a:schemeClr val="accent6">
                    <a:lumMod val="75000"/>
                  </a:schemeClr>
                </a:solidFill>
                <a:latin typeface="宋体"/>
                <a:ea typeface="华文细黑"/>
                <a:cs typeface="Times New Roman"/>
              </a:rPr>
              <a:t>“</a:t>
            </a:r>
            <a:r>
              <a:rPr lang="zh-CN" altLang="zh-CN" sz="2600" u="sng" dirty="0">
                <a:solidFill>
                  <a:schemeClr val="accent6">
                    <a:lumMod val="75000"/>
                  </a:schemeClr>
                </a:solidFill>
                <a:latin typeface="Times New Roman"/>
                <a:ea typeface="华文细黑"/>
                <a:cs typeface="Times New Roman"/>
              </a:rPr>
              <a:t>侠义</a:t>
            </a:r>
            <a:r>
              <a:rPr lang="en-US" altLang="zh-CN" sz="2600" u="sng" dirty="0">
                <a:solidFill>
                  <a:schemeClr val="accent6">
                    <a:lumMod val="75000"/>
                  </a:schemeClr>
                </a:solidFill>
                <a:latin typeface="宋体"/>
                <a:ea typeface="华文细黑"/>
                <a:cs typeface="Times New Roman"/>
              </a:rPr>
              <a:t>”</a:t>
            </a:r>
            <a:r>
              <a:rPr lang="zh-CN" altLang="zh-CN" sz="2600" u="sng" dirty="0">
                <a:solidFill>
                  <a:schemeClr val="accent6">
                    <a:lumMod val="75000"/>
                  </a:schemeClr>
                </a:solidFill>
                <a:latin typeface="Times New Roman"/>
                <a:ea typeface="华文细黑"/>
                <a:cs typeface="Times New Roman"/>
              </a:rPr>
              <a:t>意谓做事能行侠仗义；</a:t>
            </a:r>
            <a:r>
              <a:rPr lang="en-US" altLang="zh-CN" sz="2600" u="sng" dirty="0">
                <a:solidFill>
                  <a:schemeClr val="accent6">
                    <a:lumMod val="75000"/>
                  </a:schemeClr>
                </a:solidFill>
                <a:latin typeface="宋体"/>
                <a:ea typeface="华文细黑"/>
                <a:cs typeface="Times New Roman"/>
              </a:rPr>
              <a:t>“</a:t>
            </a:r>
            <a:r>
              <a:rPr lang="zh-CN" altLang="zh-CN" sz="2600" u="sng" dirty="0">
                <a:solidFill>
                  <a:schemeClr val="accent6">
                    <a:lumMod val="75000"/>
                  </a:schemeClr>
                </a:solidFill>
                <a:latin typeface="Times New Roman"/>
                <a:ea typeface="华文细黑"/>
                <a:cs typeface="Times New Roman"/>
              </a:rPr>
              <a:t>品性</a:t>
            </a:r>
            <a:r>
              <a:rPr lang="en-US" altLang="zh-CN" sz="2600" u="sng" dirty="0">
                <a:solidFill>
                  <a:schemeClr val="accent6">
                    <a:lumMod val="75000"/>
                  </a:schemeClr>
                </a:solidFill>
                <a:latin typeface="宋体"/>
                <a:ea typeface="华文细黑"/>
                <a:cs typeface="Times New Roman"/>
              </a:rPr>
              <a:t>”</a:t>
            </a:r>
            <a:r>
              <a:rPr lang="zh-CN" altLang="zh-CN" sz="2600" u="sng" dirty="0">
                <a:solidFill>
                  <a:schemeClr val="accent6">
                    <a:lumMod val="75000"/>
                  </a:schemeClr>
                </a:solidFill>
                <a:latin typeface="Times New Roman"/>
                <a:ea typeface="华文细黑"/>
                <a:cs typeface="Times New Roman"/>
              </a:rPr>
              <a:t>意谓是其性格品质，非才华或功业。</a:t>
            </a:r>
            <a:endParaRPr lang="en-US" altLang="zh-CN" sz="2600" kern="100" dirty="0" smtClean="0">
              <a:solidFill>
                <a:schemeClr val="accent6">
                  <a:lumMod val="75000"/>
                </a:schemeClr>
              </a:solidFill>
              <a:latin typeface="Times New Roman"/>
              <a:ea typeface="华文细黑"/>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710833525"/>
              </p:ext>
            </p:extLst>
          </p:nvPr>
        </p:nvGraphicFramePr>
        <p:xfrm>
          <a:off x="366961" y="1366664"/>
          <a:ext cx="8167687" cy="2344738"/>
        </p:xfrm>
        <a:graphic>
          <a:graphicData uri="http://schemas.openxmlformats.org/presentationml/2006/ole">
            <mc:AlternateContent xmlns:mc="http://schemas.openxmlformats.org/markup-compatibility/2006">
              <mc:Choice xmlns:v="urn:schemas-microsoft-com:vml" Requires="v">
                <p:oleObj spid="_x0000_s20491" name="文档" r:id="rId4" imgW="8167069" imgH="2347418" progId="Word.Document.12">
                  <p:embed/>
                </p:oleObj>
              </mc:Choice>
              <mc:Fallback>
                <p:oleObj name="文档" r:id="rId4" imgW="8167069" imgH="2347418" progId="Word.Document.12">
                  <p:embed/>
                  <p:pic>
                    <p:nvPicPr>
                      <p:cNvPr id="0" name=""/>
                      <p:cNvPicPr/>
                      <p:nvPr/>
                    </p:nvPicPr>
                    <p:blipFill>
                      <a:blip r:embed="rId5"/>
                      <a:stretch>
                        <a:fillRect/>
                      </a:stretch>
                    </p:blipFill>
                    <p:spPr>
                      <a:xfrm>
                        <a:off x="366961" y="1366664"/>
                        <a:ext cx="8167687" cy="2344738"/>
                      </a:xfrm>
                      <a:prstGeom prst="rect">
                        <a:avLst/>
                      </a:prstGeom>
                    </p:spPr>
                  </p:pic>
                </p:oleObj>
              </mc:Fallback>
            </mc:AlternateContent>
          </a:graphicData>
        </a:graphic>
      </p:graphicFrame>
    </p:spTree>
    <p:extLst>
      <p:ext uri="{BB962C8B-B14F-4D97-AF65-F5344CB8AC3E}">
        <p14:creationId xmlns:p14="http://schemas.microsoft.com/office/powerpoint/2010/main" val="270102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45" y="94903"/>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二、答题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步骤：</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回归原文，看清主体。将选项句放入原文，分清并对照主体、客体，识清谁是当事人。文言文中常有主语省略现象，要结合上下文语境，明确主语，辨明事件行动语言是由谁发出的</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依照标准，辨别筛选。依照题干中信息筛选的三个标准，对所有选项运用排除法，选出正确答案</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5256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743" y="349027"/>
            <a:ext cx="8343679"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方法：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一析两非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如何使用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一析两非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法排谬？</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做文言文信息筛选题的基本方法是在明确筛选标准后将选句代入原文进行比对、排除。排除不符合要求的选项，从而确定正确答案。比对、排除的过程，其实质就是用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一析两非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法排谬的过程。</a:t>
            </a:r>
            <a:endParaRPr lang="zh-CN" altLang="zh-CN" sz="2600" kern="100" dirty="0">
              <a:latin typeface="宋体"/>
              <a:cs typeface="Courier New"/>
            </a:endParaRPr>
          </a:p>
          <a:p>
            <a:pPr algn="just">
              <a:lnSpc>
                <a:spcPct val="150000"/>
              </a:lnSpc>
              <a:spcAft>
                <a:spcPts val="0"/>
              </a:spcAft>
            </a:pPr>
            <a:r>
              <a:rPr lang="zh-CN" altLang="zh-CN" sz="2600" kern="100" dirty="0">
                <a:latin typeface="宋体"/>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就是辨析题干要求是直接表现还是间接表现</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47492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541" y="555526"/>
            <a:ext cx="8682466" cy="3754874"/>
          </a:xfrm>
          <a:prstGeom prst="rect">
            <a:avLst/>
          </a:prstGeom>
          <a:noFill/>
        </p:spPr>
        <p:txBody>
          <a:bodyPr wrap="square" rtlCol="0">
            <a:spAutoFit/>
          </a:bodyPr>
          <a:lstStyle/>
          <a:p>
            <a:pPr algn="just">
              <a:lnSpc>
                <a:spcPts val="4800"/>
              </a:lnSpc>
              <a:spcAft>
                <a:spcPts val="0"/>
              </a:spcAft>
            </a:pPr>
            <a:r>
              <a:rPr lang="zh-CN" altLang="zh-CN" sz="2600" kern="100" dirty="0">
                <a:solidFill>
                  <a:prstClr val="black"/>
                </a:solidFill>
                <a:latin typeface="Times New Roman"/>
                <a:ea typeface="华文细黑"/>
                <a:cs typeface="Times New Roman"/>
              </a:rPr>
              <a:t>所谓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直接表现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，就是正面描述人物的语言、动作、心理；所谓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间接表现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，就是指侧面描述、作者评论等。题干未出现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直接表现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词语的，往往包括直接和间接两个方面</a:t>
            </a:r>
            <a:r>
              <a:rPr lang="zh-CN" altLang="zh-CN" sz="2600" kern="100" dirty="0" smtClean="0">
                <a:solidFill>
                  <a:prstClr val="black"/>
                </a:solidFill>
                <a:latin typeface="Times New Roman"/>
                <a:ea typeface="华文细黑"/>
                <a:cs typeface="Times New Roman"/>
              </a:rPr>
              <a:t>。</a:t>
            </a:r>
            <a:endParaRPr lang="en-US"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就是非其人，非其事。这两点主要是针对人物传记类文章而言的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76373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95" y="538525"/>
            <a:ext cx="8682466" cy="3617401"/>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非其人，就是首先排除不合人物标准的选句。命题者在设置错例时往往用</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张冠李戴</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法把不同人物所言之语、所为之事混在一起，而且在摘取选句时又多隐去主语。因此，解题时可先将选句代入原文，找出主语，即选句内容的发出者是谁，把那个</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些</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不合人物标准的选项排除掉。</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非其人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的前提是题干要求选出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直接表明</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现</a:t>
            </a:r>
            <a:r>
              <a:rPr lang="en-US" altLang="zh-CN" sz="2600" kern="100" dirty="0">
                <a:solidFill>
                  <a:prstClr val="black"/>
                </a:solidFill>
                <a:latin typeface="Times New Roman"/>
                <a:ea typeface="华文细黑"/>
                <a:cs typeface="Courier New"/>
              </a:rPr>
              <a:t>)</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的句子</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888642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92" y="411510"/>
            <a:ext cx="8596501"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非其事，就是在满足人物标准后再看其人其事是否合乎条件标准。用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非其事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排除那个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合条件标准的选项。这项工作最关键。因为命题者在设置错例时，往往利用考生缺乏语境意识的通病，故意选择貌似正确实际上脱离语境的似是而非的选句进行干扰。因此，考生一定要有语境意识，把选句代入原文，仔细分析揣摩，不可只看表面意思，而要看到句子的深层含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7894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608" y="123478"/>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smtClean="0">
                <a:solidFill>
                  <a:schemeClr val="accent6">
                    <a:lumMod val="75000"/>
                  </a:schemeClr>
                </a:solidFill>
                <a:latin typeface="Times New Roman"/>
                <a:ea typeface="华文细黑"/>
                <a:cs typeface="Times New Roman"/>
              </a:rPr>
              <a:t>【</a:t>
            </a:r>
            <a:r>
              <a:rPr lang="zh-CN" altLang="en-US" sz="2600" kern="100" dirty="0" smtClean="0">
                <a:solidFill>
                  <a:schemeClr val="accent6">
                    <a:lumMod val="75000"/>
                  </a:schemeClr>
                </a:solidFill>
                <a:latin typeface="Times New Roman"/>
                <a:ea typeface="华文细黑"/>
                <a:cs typeface="Times New Roman"/>
              </a:rPr>
              <a:t>答题小练</a:t>
            </a:r>
            <a:r>
              <a:rPr lang="zh-CN" altLang="zh-CN" sz="2600" kern="100" dirty="0" smtClean="0">
                <a:solidFill>
                  <a:schemeClr val="accent6">
                    <a:lumMod val="75000"/>
                  </a:schemeClr>
                </a:solidFill>
                <a:latin typeface="Times New Roman"/>
                <a:ea typeface="华文细黑"/>
                <a:cs typeface="Times New Roman"/>
              </a:rPr>
              <a:t>】</a:t>
            </a:r>
            <a:r>
              <a:rPr lang="zh-CN" altLang="zh-CN" sz="2600" dirty="0">
                <a:solidFill>
                  <a:schemeClr val="accent6">
                    <a:lumMod val="75000"/>
                  </a:schemeClr>
                </a:solidFill>
                <a:latin typeface="Times New Roman"/>
                <a:ea typeface="华文细黑"/>
                <a:cs typeface="Times New Roman"/>
              </a:rPr>
              <a:t>尝试用</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一析两非</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法做下面的题目。</a:t>
            </a:r>
            <a:endParaRPr lang="zh-CN" altLang="zh-CN" sz="2600" kern="100" dirty="0">
              <a:solidFill>
                <a:schemeClr val="accent6">
                  <a:lumMod val="75000"/>
                </a:schemeClr>
              </a:solidFill>
              <a:latin typeface="宋体"/>
              <a:cs typeface="Courier New"/>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王</a:t>
            </a:r>
            <a:r>
              <a:rPr lang="zh-CN" altLang="zh-CN" sz="2600" dirty="0">
                <a:latin typeface="Times New Roman"/>
                <a:ea typeface="华文细黑"/>
                <a:cs typeface="Times New Roman"/>
              </a:rPr>
              <a:t>章字仲卿，泰山钜平人也。少以文学为官，稍迁至谏大夫，在朝廷名敢直言。元帝初，擢为左曹中郎将，与御史中丞陈咸相善，共毁中书令石显，为显所陷，咸减死，髡，章免官。成帝立，征章为谏大夫，迁司隶校尉，大臣贵戚敬惮之。王尊免后，代者不称职，章以选为京兆尹。时帝舅大将军王凤辅政，章虽为凤所举，非凤专权，不亲附凤。会日有蚀之，章奉封事</a:t>
            </a:r>
            <a:r>
              <a:rPr lang="en-US" altLang="zh-CN" sz="2600" baseline="30000" dirty="0">
                <a:latin typeface="宋体"/>
                <a:ea typeface="华文细黑"/>
                <a:cs typeface="Times New Roman"/>
              </a:rPr>
              <a:t>①</a:t>
            </a:r>
            <a:r>
              <a:rPr lang="zh-CN" altLang="zh-CN" sz="2600" dirty="0">
                <a:latin typeface="Times New Roman"/>
                <a:ea typeface="华文细黑"/>
                <a:cs typeface="Times New Roman"/>
              </a:rPr>
              <a:t>，召见，言凤不可任用，宜更选忠贤</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80511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a:hlinkClick r:id="rId2" action="ppaction://hlinksldjump"/>
          </p:cNvPr>
          <p:cNvSpPr txBox="1">
            <a:spLocks noChangeArrowheads="1"/>
          </p:cNvSpPr>
          <p:nvPr/>
        </p:nvSpPr>
        <p:spPr bwMode="auto">
          <a:xfrm>
            <a:off x="2157636" y="1866135"/>
            <a:ext cx="6136365" cy="552074"/>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lnSpc>
                <a:spcPts val="4000"/>
              </a:lnSpc>
            </a:pPr>
            <a:r>
              <a:rPr lang="en-US" altLang="zh-CN" dirty="0">
                <a:solidFill>
                  <a:srgbClr val="FF0000"/>
                </a:solidFill>
                <a:latin typeface="宋体" pitchFamily="2" charset="-122"/>
                <a:ea typeface="微软雅黑" pitchFamily="34" charset="-122"/>
              </a:rPr>
              <a:t>Ⅰ</a:t>
            </a:r>
            <a:r>
              <a:rPr lang="zh-CN" altLang="en-US" dirty="0">
                <a:solidFill>
                  <a:srgbClr val="FF0000"/>
                </a:solidFill>
                <a:latin typeface="宋体" pitchFamily="2" charset="-122"/>
                <a:ea typeface="微软雅黑" pitchFamily="34" charset="-122"/>
              </a:rPr>
              <a:t>　怎样养成信息筛选题的审题答题</a:t>
            </a:r>
            <a:r>
              <a:rPr lang="zh-CN" altLang="en-US" dirty="0" smtClean="0">
                <a:solidFill>
                  <a:srgbClr val="FF0000"/>
                </a:solidFill>
                <a:latin typeface="宋体" pitchFamily="2" charset="-122"/>
                <a:ea typeface="微软雅黑" pitchFamily="34" charset="-122"/>
              </a:rPr>
              <a:t>规范</a:t>
            </a:r>
            <a:endParaRPr lang="en-US" altLang="zh-CN" dirty="0" smtClean="0">
              <a:solidFill>
                <a:srgbClr val="FF0000"/>
              </a:solidFill>
              <a:latin typeface="宋体" pitchFamily="2" charset="-122"/>
              <a:ea typeface="微软雅黑" pitchFamily="34" charset="-122"/>
            </a:endParaRPr>
          </a:p>
        </p:txBody>
      </p:sp>
      <p:sp>
        <p:nvSpPr>
          <p:cNvPr id="27" name="Text Box 51">
            <a:hlinkClick r:id="rId3" action="ppaction://hlinksldjump"/>
          </p:cNvPr>
          <p:cNvSpPr txBox="1">
            <a:spLocks noChangeArrowheads="1"/>
          </p:cNvSpPr>
          <p:nvPr/>
        </p:nvSpPr>
        <p:spPr bwMode="auto">
          <a:xfrm>
            <a:off x="2157636" y="2661766"/>
            <a:ext cx="6940501" cy="461665"/>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dirty="0">
                <a:solidFill>
                  <a:srgbClr val="FF0000"/>
                </a:solidFill>
                <a:latin typeface="宋体" pitchFamily="2" charset="-122"/>
                <a:ea typeface="微软雅黑" pitchFamily="34" charset="-122"/>
              </a:rPr>
              <a:t>Ⅱ</a:t>
            </a:r>
            <a:r>
              <a:rPr lang="zh-CN" altLang="en-US" dirty="0">
                <a:solidFill>
                  <a:srgbClr val="FF0000"/>
                </a:solidFill>
                <a:latin typeface="宋体" pitchFamily="2" charset="-122"/>
                <a:ea typeface="微软雅黑" pitchFamily="34" charset="-122"/>
              </a:rPr>
              <a:t>　如何用比对法识破内容分析概括题的命题</a:t>
            </a:r>
            <a:r>
              <a:rPr lang="zh-CN" altLang="en-US" dirty="0" smtClean="0">
                <a:solidFill>
                  <a:srgbClr val="FF0000"/>
                </a:solidFill>
                <a:latin typeface="宋体" pitchFamily="2" charset="-122"/>
                <a:ea typeface="微软雅黑" pitchFamily="34" charset="-122"/>
              </a:rPr>
              <a:t>陷阱</a:t>
            </a:r>
            <a:endParaRPr lang="en-US" altLang="zh-CN" dirty="0" smtClean="0">
              <a:solidFill>
                <a:srgbClr val="FF0000"/>
              </a:solidFill>
              <a:latin typeface="宋体" pitchFamily="2" charset="-122"/>
              <a:ea typeface="微软雅黑" pitchFamily="34" charset="-122"/>
            </a:endParaRPr>
          </a:p>
        </p:txBody>
      </p:sp>
    </p:spTree>
    <p:extLst>
      <p:ext uri="{BB962C8B-B14F-4D97-AF65-F5344CB8AC3E}">
        <p14:creationId xmlns:p14="http://schemas.microsoft.com/office/powerpoint/2010/main" val="1707773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528" y="553665"/>
            <a:ext cx="8596501" cy="3693319"/>
          </a:xfrm>
          <a:prstGeom prst="rect">
            <a:avLst/>
          </a:prstGeom>
          <a:noFill/>
        </p:spPr>
        <p:txBody>
          <a:bodyPr wrap="square" rtlCol="0">
            <a:spAutoFit/>
          </a:bodyPr>
          <a:lstStyle/>
          <a:p>
            <a:pPr lvl="0" algn="just">
              <a:lnSpc>
                <a:spcPct val="150000"/>
              </a:lnSpc>
            </a:pPr>
            <a:r>
              <a:rPr lang="zh-CN" altLang="zh-CN" sz="2600" dirty="0">
                <a:solidFill>
                  <a:prstClr val="black"/>
                </a:solidFill>
                <a:latin typeface="Times New Roman"/>
                <a:ea typeface="华文细黑"/>
                <a:cs typeface="Times New Roman"/>
              </a:rPr>
              <a:t>上初纳受章言，后不忍退凤。章由是见疑，遂为凤所陷，罪至大逆</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语在《元后传》</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初</a:t>
            </a:r>
            <a:r>
              <a:rPr lang="zh-CN" altLang="zh-CN" sz="2600" kern="100" dirty="0">
                <a:latin typeface="Times New Roman"/>
                <a:ea typeface="华文细黑"/>
                <a:cs typeface="Times New Roman"/>
              </a:rPr>
              <a:t>，章为诸生学长安，独与妻居。章疾病，无被，卧牛衣</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中，与妻决，涕泣。其妻呵怒之曰：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仲卿！京师尊贵在朝廷人谁逾仲卿者？今疾病困厄，不自激，乃反涕泣，何鄙也！</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79846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70" y="574576"/>
            <a:ext cx="8682466" cy="3616567"/>
          </a:xfrm>
          <a:prstGeom prst="rect">
            <a:avLst/>
          </a:prstGeom>
          <a:noFill/>
        </p:spPr>
        <p:txBody>
          <a:bodyPr wrap="square" rtlCol="0">
            <a:spAutoFit/>
          </a:bodyPr>
          <a:lstStyle/>
          <a:p>
            <a:pPr algn="just">
              <a:lnSpc>
                <a:spcPct val="150000"/>
              </a:lnSpc>
              <a:spcAft>
                <a:spcPts val="0"/>
              </a:spcAft>
            </a:pPr>
            <a:r>
              <a:rPr lang="en-US" altLang="zh-CN" sz="2600" dirty="0" smtClean="0">
                <a:solidFill>
                  <a:prstClr val="black"/>
                </a:solidFill>
                <a:latin typeface="Times New Roman"/>
                <a:ea typeface="华文细黑"/>
                <a:cs typeface="Times New Roman"/>
              </a:rPr>
              <a:t>        </a:t>
            </a:r>
            <a:r>
              <a:rPr lang="zh-CN" altLang="zh-CN" sz="2600" dirty="0" smtClean="0">
                <a:solidFill>
                  <a:prstClr val="black"/>
                </a:solidFill>
                <a:latin typeface="Times New Roman"/>
                <a:ea typeface="华文细黑"/>
                <a:cs typeface="Times New Roman"/>
              </a:rPr>
              <a:t>后章仕官历位，及为京兆，欲上封事，妻又止之曰：</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人当知足，独不念牛衣中涕泣时耶？</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章曰：</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非女子所知也。</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书遂上，果下廷尉狱，妻子皆收系。章小女年可十二，夜起号哭曰：</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平日狱上呼囚，数常至九，今八而止。我君素刚，先死者必君。</a:t>
            </a:r>
            <a:r>
              <a:rPr lang="en-US" altLang="zh-CN" sz="2600" dirty="0" smtClean="0">
                <a:solidFill>
                  <a:prstClr val="black"/>
                </a:solidFill>
                <a:latin typeface="宋体"/>
                <a:ea typeface="华文细黑"/>
                <a:cs typeface="Times New Roman"/>
              </a:rPr>
              <a:t>”</a:t>
            </a:r>
            <a:r>
              <a:rPr lang="zh-CN" altLang="zh-CN" sz="2600" kern="100" dirty="0">
                <a:latin typeface="Times New Roman"/>
                <a:ea typeface="华文细黑"/>
                <a:cs typeface="Times New Roman"/>
              </a:rPr>
              <a:t>明日问之，章果死。妻子皆徙合浦</a:t>
            </a:r>
            <a:r>
              <a:rPr lang="zh-CN" altLang="zh-CN" sz="2600" kern="100" dirty="0" smtClean="0">
                <a:latin typeface="Times New Roman"/>
                <a:ea typeface="华文细黑"/>
                <a:cs typeface="Times New Roman"/>
              </a:rPr>
              <a:t>。</a:t>
            </a:r>
            <a:endParaRPr lang="zh-CN" altLang="zh-CN" sz="2600" kern="100" dirty="0" smtClean="0">
              <a:solidFill>
                <a:prstClr val="black"/>
              </a:solidFill>
              <a:latin typeface="宋体"/>
              <a:cs typeface="Courier New"/>
            </a:endParaRPr>
          </a:p>
        </p:txBody>
      </p:sp>
    </p:spTree>
    <p:extLst>
      <p:ext uri="{BB962C8B-B14F-4D97-AF65-F5344CB8AC3E}">
        <p14:creationId xmlns:p14="http://schemas.microsoft.com/office/powerpoint/2010/main" val="3891505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385549"/>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大将军凤薨后，弟成都侯商复为大将军辅政，白上还章妻子故郡。其家属皆完具，采珠致产数百万。时萧育为泰山太守，皆令赎还故田宅。章为京兆二岁，死不以其罪，众庶冤纪之，号为三王</a:t>
            </a:r>
            <a:r>
              <a:rPr lang="en-US" altLang="zh-CN" sz="2600" kern="100" baseline="30000" dirty="0" smtClean="0">
                <a:latin typeface="宋体"/>
                <a:ea typeface="华文细黑"/>
                <a:cs typeface="Times New Roman"/>
              </a:rPr>
              <a:t>③</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选自《汉书</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卷七十六》</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封事：古代臣子上书奏事，防有泄密，用袋封缄，称为封事。</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牛衣：给牛御寒用的覆盖物，多用乱麻、草编织。</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三王：指王尊、王骏、王章三人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16601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45" y="32420"/>
            <a:ext cx="8682466" cy="5067798"/>
          </a:xfrm>
          <a:prstGeom prst="rect">
            <a:avLst/>
          </a:prstGeom>
          <a:noFill/>
        </p:spPr>
        <p:txBody>
          <a:bodyPr wrap="square" rtlCol="0">
            <a:spAutoFit/>
          </a:bodyPr>
          <a:lstStyle/>
          <a:p>
            <a:pPr algn="just">
              <a:lnSpc>
                <a:spcPct val="140000"/>
              </a:lnSpc>
              <a:spcAft>
                <a:spcPts val="0"/>
              </a:spcAft>
            </a:pPr>
            <a:r>
              <a:rPr lang="zh-CN" altLang="zh-CN" sz="2600" kern="100" dirty="0">
                <a:latin typeface="Times New Roman"/>
                <a:ea typeface="华文细黑"/>
                <a:cs typeface="Times New Roman"/>
              </a:rPr>
              <a:t>下列各句编为四组，全都能直接表现王章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刚直不阿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性格的一项是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迁司隶校尉，大臣贵戚敬惮之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与御史中丞陈咸相善，共毁中书令石显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稍迁至谏大夫，在朝廷名敢直言</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章虽为凤所举，非凤专权，不亲附凤　</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书遂上，果下廷尉狱，妻子皆收系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召见，言凤不可任用，宜更选忠贤　</a:t>
            </a: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死不以其罪，众庶冤纪之</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①②⑦</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①③⑥</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④⑤⑦</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③④⑥</a:t>
            </a:r>
            <a:endParaRPr lang="zh-CN" altLang="zh-CN" sz="1050" kern="100" dirty="0">
              <a:latin typeface="宋体"/>
              <a:cs typeface="Courier New"/>
            </a:endParaRPr>
          </a:p>
        </p:txBody>
      </p:sp>
    </p:spTree>
    <p:extLst>
      <p:ext uri="{BB962C8B-B14F-4D97-AF65-F5344CB8AC3E}">
        <p14:creationId xmlns:p14="http://schemas.microsoft.com/office/powerpoint/2010/main" val="4263327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45" y="166911"/>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一析</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非其人</a:t>
            </a:r>
            <a:r>
              <a:rPr lang="zh-CN" altLang="zh-CN" sz="2600" kern="100" dirty="0" smtClean="0">
                <a:latin typeface="Times New Roman"/>
                <a:ea typeface="华文细黑"/>
                <a:cs typeface="Times New Roman"/>
              </a:rPr>
              <a:t>：</a:t>
            </a:r>
            <a:r>
              <a:rPr lang="en-US" altLang="zh-CN" sz="2600" u="sng" kern="100" dirty="0" smtClean="0">
                <a:latin typeface="宋体"/>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只写序号</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主语是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大臣贵戚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，属间接表现。</a:t>
            </a: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主语是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众庶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，属间接表现</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非其事</a:t>
            </a:r>
            <a:r>
              <a:rPr lang="zh-CN" altLang="zh-CN" sz="2600" kern="100" dirty="0" smtClean="0">
                <a:latin typeface="Times New Roman"/>
                <a:ea typeface="华文细黑"/>
                <a:cs typeface="Times New Roman"/>
              </a:rPr>
              <a:t>：</a:t>
            </a:r>
            <a:r>
              <a:rPr lang="en-US" altLang="zh-CN" sz="2600" u="sng" kern="100" dirty="0" smtClean="0">
                <a:latin typeface="宋体"/>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只写序号</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是王章所为，但表现的是官吏之间的争斗，非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刚直不阿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只是叙述王章上书的结果，属间接表现。</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
        <p:nvSpPr>
          <p:cNvPr id="2" name="矩形 1"/>
          <p:cNvSpPr/>
          <p:nvPr/>
        </p:nvSpPr>
        <p:spPr>
          <a:xfrm>
            <a:off x="1637859" y="123478"/>
            <a:ext cx="1518364" cy="620426"/>
          </a:xfrm>
          <a:prstGeom prst="rect">
            <a:avLst/>
          </a:prstGeom>
        </p:spPr>
        <p:txBody>
          <a:bodyPr wrap="none">
            <a:spAutoFit/>
          </a:bodyPr>
          <a:lstStyle/>
          <a:p>
            <a:pPr algn="just">
              <a:lnSpc>
                <a:spcPct val="150000"/>
              </a:lnSpc>
            </a:pPr>
            <a:r>
              <a:rPr lang="zh-CN" altLang="zh-CN" sz="2600" kern="100" dirty="0">
                <a:solidFill>
                  <a:schemeClr val="accent6">
                    <a:lumMod val="75000"/>
                  </a:schemeClr>
                </a:solidFill>
                <a:latin typeface="Times New Roman"/>
                <a:ea typeface="华文细黑"/>
                <a:cs typeface="Courier New"/>
              </a:rPr>
              <a:t>直接表现</a:t>
            </a:r>
            <a:endParaRPr lang="zh-CN" altLang="en-US" sz="2600" kern="100" dirty="0">
              <a:solidFill>
                <a:schemeClr val="accent6">
                  <a:lumMod val="75000"/>
                </a:schemeClr>
              </a:solidFill>
              <a:latin typeface="Times New Roman"/>
              <a:ea typeface="华文细黑"/>
              <a:cs typeface="Courier New"/>
            </a:endParaRPr>
          </a:p>
        </p:txBody>
      </p:sp>
      <p:sp>
        <p:nvSpPr>
          <p:cNvPr id="5" name="矩形 4"/>
          <p:cNvSpPr/>
          <p:nvPr/>
        </p:nvSpPr>
        <p:spPr>
          <a:xfrm>
            <a:off x="2095153" y="834033"/>
            <a:ext cx="851515" cy="492443"/>
          </a:xfrm>
          <a:prstGeom prst="rect">
            <a:avLst/>
          </a:prstGeom>
        </p:spPr>
        <p:txBody>
          <a:bodyPr wrap="none">
            <a:spAutoFit/>
          </a:bodyPr>
          <a:lstStyle/>
          <a:p>
            <a:r>
              <a:rPr lang="en-US" altLang="zh-CN" sz="2600" kern="100" dirty="0">
                <a:solidFill>
                  <a:schemeClr val="accent6">
                    <a:lumMod val="75000"/>
                  </a:schemeClr>
                </a:solidFill>
                <a:latin typeface="宋体"/>
                <a:ea typeface="华文细黑"/>
                <a:cs typeface="Times New Roman"/>
              </a:rPr>
              <a:t>①⑦</a:t>
            </a:r>
            <a:endParaRPr lang="zh-CN" altLang="en-US" dirty="0">
              <a:solidFill>
                <a:schemeClr val="accent6">
                  <a:lumMod val="75000"/>
                </a:schemeClr>
              </a:solidFill>
            </a:endParaRPr>
          </a:p>
        </p:txBody>
      </p:sp>
      <p:sp>
        <p:nvSpPr>
          <p:cNvPr id="7" name="矩形 6"/>
          <p:cNvSpPr/>
          <p:nvPr/>
        </p:nvSpPr>
        <p:spPr>
          <a:xfrm>
            <a:off x="2076103" y="2607746"/>
            <a:ext cx="851515" cy="492443"/>
          </a:xfrm>
          <a:prstGeom prst="rect">
            <a:avLst/>
          </a:prstGeom>
        </p:spPr>
        <p:txBody>
          <a:bodyPr wrap="none">
            <a:spAutoFit/>
          </a:bodyPr>
          <a:lstStyle/>
          <a:p>
            <a:r>
              <a:rPr lang="en-US" altLang="zh-CN" sz="2600" kern="100" dirty="0">
                <a:solidFill>
                  <a:schemeClr val="accent6">
                    <a:lumMod val="75000"/>
                  </a:schemeClr>
                </a:solidFill>
                <a:latin typeface="宋体"/>
                <a:ea typeface="华文细黑"/>
                <a:cs typeface="Times New Roman"/>
              </a:rPr>
              <a:t>②⑤</a:t>
            </a:r>
            <a:endParaRPr lang="zh-CN" altLang="en-US" dirty="0">
              <a:solidFill>
                <a:schemeClr val="accent6">
                  <a:lumMod val="75000"/>
                </a:schemeClr>
              </a:solidFill>
            </a:endParaRPr>
          </a:p>
        </p:txBody>
      </p:sp>
    </p:spTree>
    <p:extLst>
      <p:ext uri="{BB962C8B-B14F-4D97-AF65-F5344CB8AC3E}">
        <p14:creationId xmlns:p14="http://schemas.microsoft.com/office/powerpoint/2010/main" val="170544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blinds(horizontal)">
                                      <p:cBhvr>
                                        <p:cTn id="3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460" y="166911"/>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参考译文</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王章字仲卿，是泰山钜平人。青年时代凭着擅长文化知识做了官，逐渐就升任到谏大夫，在朝廷里他因敢于直言进谏而出名。汉元帝初年，他被提拔做左曹中郎将，和御史中丞陈咸很友好，一同抨击中书令石显，后被石显陷害，陈咸免了死罪却遭受了髡刑，王章也被免去了官职。汉成帝即位，征召王章担任谏大夫，接着升任他担任司隶校尉，</a:t>
            </a:r>
            <a:r>
              <a:rPr lang="zh-CN" altLang="zh-CN" sz="2600" dirty="0">
                <a:latin typeface="Times New Roman"/>
                <a:ea typeface="华文细黑"/>
                <a:cs typeface="Times New Roman"/>
              </a:rPr>
              <a:t>大臣和皇亲国戚都敬畏他。王尊被免官后，接替他职务的人不称职</a:t>
            </a:r>
            <a:r>
              <a:rPr lang="zh-CN" altLang="zh-CN" sz="2600" dirty="0" smtClean="0">
                <a:latin typeface="Times New Roman"/>
                <a:ea typeface="华文细黑"/>
                <a:cs typeface="Times New Roman"/>
              </a:rPr>
              <a:t>，</a:t>
            </a:r>
            <a:endParaRPr lang="en-US" altLang="zh-CN" sz="2600" kern="100" dirty="0">
              <a:latin typeface="Times New Roman"/>
              <a:ea typeface="华文细黑"/>
              <a:cs typeface="Times New Roman"/>
            </a:endParaRPr>
          </a:p>
        </p:txBody>
      </p:sp>
    </p:spTree>
    <p:extLst>
      <p:ext uri="{BB962C8B-B14F-4D97-AF65-F5344CB8AC3E}">
        <p14:creationId xmlns:p14="http://schemas.microsoft.com/office/powerpoint/2010/main" val="1681160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305" y="138336"/>
            <a:ext cx="8682466" cy="4816896"/>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王章被选为京兆尹。</a:t>
            </a:r>
            <a:r>
              <a:rPr lang="zh-CN" altLang="zh-CN" sz="2600" kern="100" dirty="0">
                <a:latin typeface="Times New Roman"/>
                <a:ea typeface="华文细黑"/>
                <a:cs typeface="Times New Roman"/>
              </a:rPr>
              <a:t>当时皇帝的舅舅大将军王凤辅佐皇帝处理日常政务，王章虽然曾被王凤举荐，但他仍批评王凤独断专权，不亲近依附王凤。恰逢又发生了日食，王章上书奏报封事，皇上召见了他，他进谏说王凤不可以再继续任用，应该重新挑选忠诚贤能的人来辅政。皇上刚开始接受了王章的进言，后来又不忍心辞退王凤。王章因此开始被王凤怀疑，于是就被王凤陷害，得了大逆不道的罪名。这件事记载在《元后传》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59482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880" y="452775"/>
            <a:ext cx="8682466" cy="4216732"/>
          </a:xfrm>
          <a:prstGeom prst="rect">
            <a:avLst/>
          </a:prstGeom>
          <a:noFill/>
        </p:spPr>
        <p:txBody>
          <a:bodyPr wrap="square" rtlCol="0">
            <a:spAutoFit/>
          </a:bodyPr>
          <a:lstStyle/>
          <a:p>
            <a:pPr indent="660400" algn="just">
              <a:lnSpc>
                <a:spcPct val="150000"/>
              </a:lnSpc>
              <a:spcAft>
                <a:spcPts val="0"/>
              </a:spcAft>
            </a:pPr>
            <a:r>
              <a:rPr lang="zh-CN" altLang="zh-CN" sz="2600" kern="100" dirty="0">
                <a:latin typeface="Times New Roman"/>
                <a:ea typeface="华文细黑"/>
                <a:cs typeface="Times New Roman"/>
              </a:rPr>
              <a:t>当初，王章还是学生在长安求学的时候，只有他一人和妻子居住。王章生了疾病，没有被子盖，只好躺在给牛御寒用的覆盖物中，哭着与妻子诀别。他的妻子愤怒地斥责他说：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仲卿！京城中那些在朝廷里的达官贵人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的才学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有谁能超过你？现在你身体生了疾病，处境困顿不堪，不想着如何激励、振作自己走出困境，反而哭哭啼啼的，你是多么浅陋啊！</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40036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893" y="94903"/>
            <a:ext cx="8769291" cy="4893647"/>
          </a:xfrm>
          <a:prstGeom prst="rect">
            <a:avLst/>
          </a:prstGeom>
          <a:noFill/>
        </p:spPr>
        <p:txBody>
          <a:bodyPr wrap="square" rtlCol="0">
            <a:spAutoFit/>
          </a:bodyPr>
          <a:lstStyle/>
          <a:p>
            <a:pPr lvl="0" algn="dist">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后来</a:t>
            </a:r>
            <a:r>
              <a:rPr lang="zh-CN" altLang="zh-CN" sz="2600" dirty="0">
                <a:latin typeface="Times New Roman"/>
                <a:ea typeface="华文细黑"/>
                <a:cs typeface="Times New Roman"/>
              </a:rPr>
              <a:t>王章做了官，等到做京兆尹，要向皇上上书奏报封事，他妻子再一次阻止他说：</a:t>
            </a:r>
            <a:r>
              <a:rPr lang="en-US" altLang="zh-CN" sz="2600" dirty="0">
                <a:latin typeface="宋体"/>
                <a:ea typeface="华文细黑"/>
                <a:cs typeface="Times New Roman"/>
              </a:rPr>
              <a:t>“</a:t>
            </a:r>
            <a:r>
              <a:rPr lang="zh-CN" altLang="zh-CN" sz="2600" dirty="0">
                <a:latin typeface="Times New Roman"/>
                <a:ea typeface="华文细黑"/>
                <a:cs typeface="Times New Roman"/>
              </a:rPr>
              <a:t>做人应当知足，难道你就没有回想当年睡在牛衣里哭哭啼啼的时候吗？</a:t>
            </a:r>
            <a:r>
              <a:rPr lang="en-US" altLang="zh-CN" sz="2600" dirty="0">
                <a:latin typeface="宋体"/>
                <a:ea typeface="华文细黑"/>
                <a:cs typeface="Times New Roman"/>
              </a:rPr>
              <a:t>”</a:t>
            </a:r>
            <a:r>
              <a:rPr lang="zh-CN" altLang="zh-CN" sz="2600" dirty="0">
                <a:latin typeface="Times New Roman"/>
                <a:ea typeface="华文细黑"/>
                <a:cs typeface="Times New Roman"/>
              </a:rPr>
              <a:t>王章说：</a:t>
            </a:r>
            <a:r>
              <a:rPr lang="en-US" altLang="zh-CN" sz="2600" dirty="0">
                <a:latin typeface="宋体"/>
                <a:ea typeface="华文细黑"/>
                <a:cs typeface="Times New Roman"/>
              </a:rPr>
              <a:t>“</a:t>
            </a:r>
            <a:r>
              <a:rPr lang="zh-CN" altLang="zh-CN" sz="2600" dirty="0">
                <a:latin typeface="Times New Roman"/>
                <a:ea typeface="华文细黑"/>
                <a:cs typeface="Times New Roman"/>
              </a:rPr>
              <a:t>这不是你们女人能懂的事。</a:t>
            </a:r>
            <a:r>
              <a:rPr lang="en-US" altLang="zh-CN" sz="2600" dirty="0">
                <a:latin typeface="宋体"/>
                <a:ea typeface="华文细黑"/>
                <a:cs typeface="Times New Roman"/>
              </a:rPr>
              <a:t>”</a:t>
            </a:r>
            <a:r>
              <a:rPr lang="zh-CN" altLang="zh-CN" sz="2600" dirty="0">
                <a:latin typeface="Times New Roman"/>
                <a:ea typeface="华文细黑"/>
                <a:cs typeface="Times New Roman"/>
              </a:rPr>
              <a:t>奏章于是就送上去了，不久王章果然被关到廷尉府监狱里，他的妻子和儿女都被捉拿关押</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王章的小女儿年龄才十二岁，夜间起来哭叫着说：</a:t>
            </a:r>
            <a:r>
              <a:rPr lang="en-US" altLang="zh-CN" sz="2600" dirty="0">
                <a:latin typeface="宋体"/>
                <a:ea typeface="华文细黑"/>
                <a:cs typeface="Times New Roman"/>
              </a:rPr>
              <a:t>“</a:t>
            </a:r>
            <a:r>
              <a:rPr lang="zh-CN" altLang="zh-CN" sz="2600" dirty="0">
                <a:latin typeface="Times New Roman"/>
                <a:ea typeface="华文细黑"/>
                <a:cs typeface="Times New Roman"/>
              </a:rPr>
              <a:t>平常监狱里呼喊囚犯</a:t>
            </a:r>
            <a:r>
              <a:rPr lang="en-US" altLang="zh-CN" sz="2600" dirty="0">
                <a:latin typeface="Times New Roman"/>
                <a:ea typeface="华文细黑"/>
              </a:rPr>
              <a:t>(</a:t>
            </a:r>
            <a:r>
              <a:rPr lang="zh-CN" altLang="zh-CN" sz="2600" dirty="0">
                <a:latin typeface="Times New Roman"/>
                <a:ea typeface="华文细黑"/>
                <a:cs typeface="Times New Roman"/>
              </a:rPr>
              <a:t>姓名</a:t>
            </a:r>
            <a:r>
              <a:rPr lang="en-US" altLang="zh-CN" sz="2600" dirty="0">
                <a:latin typeface="Times New Roman"/>
                <a:ea typeface="华文细黑"/>
              </a:rPr>
              <a:t>)</a:t>
            </a:r>
            <a:r>
              <a:rPr lang="zh-CN" altLang="zh-CN" sz="2600" dirty="0">
                <a:latin typeface="Times New Roman"/>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连我父亲在内的</a:t>
            </a:r>
            <a:r>
              <a:rPr lang="en-US" altLang="zh-CN" sz="2600" dirty="0">
                <a:latin typeface="Times New Roman"/>
                <a:ea typeface="华文细黑"/>
              </a:rPr>
              <a:t>)</a:t>
            </a:r>
            <a:r>
              <a:rPr lang="zh-CN" altLang="zh-CN" sz="2600" dirty="0">
                <a:latin typeface="Times New Roman"/>
                <a:ea typeface="华文细黑"/>
                <a:cs typeface="Times New Roman"/>
              </a:rPr>
              <a:t>那数字一般是数到九才停止</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今天数到八就停止了</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我父亲一向性情刚强</a:t>
            </a:r>
            <a:r>
              <a:rPr lang="zh-CN" altLang="zh-CN" sz="2600" dirty="0" smtClean="0">
                <a:latin typeface="Times New Roman"/>
                <a:ea typeface="华文细黑"/>
                <a:cs typeface="Times New Roman"/>
              </a:rPr>
              <a:t>，</a:t>
            </a:r>
            <a:endParaRPr lang="en-US" altLang="zh-CN" sz="26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3288144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87" y="22895"/>
            <a:ext cx="8769291" cy="5066965"/>
          </a:xfrm>
          <a:prstGeom prst="rect">
            <a:avLst/>
          </a:prstGeom>
          <a:noFill/>
        </p:spPr>
        <p:txBody>
          <a:bodyPr wrap="square" rtlCol="0">
            <a:spAutoFit/>
          </a:bodyPr>
          <a:lstStyle/>
          <a:p>
            <a:pPr algn="just">
              <a:lnSpc>
                <a:spcPct val="140000"/>
              </a:lnSpc>
              <a:spcAft>
                <a:spcPts val="0"/>
              </a:spcAft>
            </a:pPr>
            <a:r>
              <a:rPr lang="zh-CN" altLang="zh-CN" sz="2600" kern="100" dirty="0">
                <a:latin typeface="Times New Roman"/>
                <a:ea typeface="华文细黑"/>
                <a:cs typeface="Times New Roman"/>
              </a:rPr>
              <a:t>那先死掉的一个人一定是我父亲了。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第二天询问情况，王章果然死了。他的妻子儿女都被迁居到合浦。</a:t>
            </a:r>
            <a:endParaRPr lang="zh-CN" altLang="zh-CN" sz="1050" kern="100" dirty="0">
              <a:latin typeface="宋体"/>
              <a:cs typeface="Courier New"/>
            </a:endParaRPr>
          </a:p>
          <a:p>
            <a:pPr indent="660400">
              <a:lnSpc>
                <a:spcPct val="140000"/>
              </a:lnSpc>
            </a:pPr>
            <a:r>
              <a:rPr lang="zh-CN" altLang="zh-CN" sz="2600" kern="100" dirty="0">
                <a:latin typeface="Times New Roman"/>
                <a:ea typeface="华文细黑"/>
                <a:cs typeface="Times New Roman"/>
              </a:rPr>
              <a:t>大将军王凤死后，他的弟弟成都侯王商又担任了大将军，辅佐皇上处理日常政务，他禀告皇上让王章的妻子和儿女回到故乡泰山郡。王章的家属都健在，已经因采买珍珠置办了价值几百万的巨额家产。当时萧育担任泰山郡太守，让王章的家属赎回自家过去的田宅。王章做京兆尹才两年，他死不是因为他的罪行，当时的人都认为他遭受冤屈而怀念他，把他和当时的王尊、王骏放在一起并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三王</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98092" y="4523709"/>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56148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187624"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Ⅰ</a:t>
            </a:r>
            <a:r>
              <a:rPr lang="zh-CN" altLang="en-US" sz="2800" dirty="0">
                <a:solidFill>
                  <a:srgbClr val="FFFF00"/>
                </a:solidFill>
                <a:latin typeface="黑体" pitchFamily="2" charset="-122"/>
                <a:ea typeface="黑体" pitchFamily="2" charset="-122"/>
              </a:rPr>
              <a:t>　怎样养成信息筛选题的审题答题规范</a:t>
            </a:r>
          </a:p>
        </p:txBody>
      </p:sp>
      <p:sp>
        <p:nvSpPr>
          <p:cNvPr id="5" name="矩形 4"/>
          <p:cNvSpPr/>
          <p:nvPr/>
        </p:nvSpPr>
        <p:spPr>
          <a:xfrm>
            <a:off x="230269" y="1072297"/>
            <a:ext cx="8733982" cy="3093154"/>
          </a:xfrm>
          <a:prstGeom prst="rect">
            <a:avLst/>
          </a:prstGeom>
        </p:spPr>
        <p:txBody>
          <a:bodyPr>
            <a:spAutoFit/>
          </a:bodyPr>
          <a:lstStyle/>
          <a:p>
            <a:pPr>
              <a:lnSpc>
                <a:spcPct val="150000"/>
              </a:lnSpc>
            </a:pPr>
            <a:r>
              <a:rPr lang="zh-CN" altLang="zh-CN" sz="2600" kern="100" dirty="0">
                <a:solidFill>
                  <a:srgbClr val="0000FF"/>
                </a:solidFill>
                <a:latin typeface="Times New Roman"/>
                <a:ea typeface="华文细黑"/>
                <a:cs typeface="Times New Roman"/>
              </a:rPr>
              <a:t>一、审题</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信息筛选题答题的关键是审题，只要审题细致到位，看清所有条件，辨析不同条件不同关键词的表述的区别，了解不同题型的基本解题思路，就等于成功一半了。审题的内容和步骤如下</a:t>
            </a:r>
            <a:r>
              <a:rPr lang="zh-CN" altLang="zh-CN" sz="2600" kern="100" dirty="0" smtClean="0">
                <a:latin typeface="Times New Roman"/>
                <a:ea typeface="华文细黑"/>
                <a:cs typeface="Times New Roman"/>
              </a:rPr>
              <a:t>：</a:t>
            </a:r>
            <a:endParaRPr lang="en-US" altLang="zh-CN" sz="2600" kern="100" dirty="0">
              <a:latin typeface="Times New Roman"/>
              <a:ea typeface="华文细黑"/>
              <a:cs typeface="Times New Roman"/>
            </a:endParaRPr>
          </a:p>
        </p:txBody>
      </p:sp>
    </p:spTree>
    <p:extLst>
      <p:ext uri="{BB962C8B-B14F-4D97-AF65-F5344CB8AC3E}">
        <p14:creationId xmlns:p14="http://schemas.microsoft.com/office/powerpoint/2010/main" val="1841190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154857" y="132889"/>
            <a:ext cx="7505783" cy="492443"/>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600" dirty="0">
                <a:solidFill>
                  <a:srgbClr val="FFFF00"/>
                </a:solidFill>
                <a:latin typeface="黑体" pitchFamily="2" charset="-122"/>
                <a:ea typeface="黑体" pitchFamily="2" charset="-122"/>
              </a:rPr>
              <a:t>Ⅱ</a:t>
            </a:r>
            <a:r>
              <a:rPr lang="zh-CN" altLang="en-US" sz="2600" dirty="0">
                <a:solidFill>
                  <a:srgbClr val="FFFF00"/>
                </a:solidFill>
                <a:latin typeface="黑体" pitchFamily="2" charset="-122"/>
                <a:ea typeface="黑体" pitchFamily="2" charset="-122"/>
              </a:rPr>
              <a:t>　如何用比对法识破内容分析概括题的命题</a:t>
            </a:r>
            <a:r>
              <a:rPr lang="zh-CN" altLang="en-US" sz="2600" dirty="0" smtClean="0">
                <a:solidFill>
                  <a:srgbClr val="FFFF00"/>
                </a:solidFill>
                <a:latin typeface="黑体" pitchFamily="2" charset="-122"/>
                <a:ea typeface="黑体" pitchFamily="2" charset="-122"/>
              </a:rPr>
              <a:t>陷阱</a:t>
            </a:r>
            <a:endParaRPr lang="en-US" altLang="zh-CN" sz="2600" dirty="0" smtClean="0">
              <a:solidFill>
                <a:srgbClr val="FFFF00"/>
              </a:solidFill>
              <a:latin typeface="黑体" pitchFamily="2" charset="-122"/>
              <a:ea typeface="黑体" pitchFamily="2" charset="-122"/>
            </a:endParaRPr>
          </a:p>
        </p:txBody>
      </p:sp>
      <p:sp>
        <p:nvSpPr>
          <p:cNvPr id="5" name="TextBox 4"/>
          <p:cNvSpPr txBox="1"/>
          <p:nvPr/>
        </p:nvSpPr>
        <p:spPr>
          <a:xfrm>
            <a:off x="185672" y="1122065"/>
            <a:ext cx="8769291" cy="301640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内容分析概括题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内容辨析题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是文言文阅读的关键，它不仅影响着得分，更重要的是反映了考生对文本阅读的深入和准确程度。平时所说的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借题解文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借题译文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该题内容对翻译也有帮助</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主要是针对该题而言的。就做好该题而言，一要掌握答题步骤，二要用好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比对法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399932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2" y="85378"/>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一、答题步骤</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全面理解，整体把握</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不论做哪一类题，首先要能够从宏观上对全文有个整体了解和认识，重点掌握一些关键信息，如重要的时间点、文中表达重要意思的词句、文章的主旨观点、作者的立场态度等等。</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对于人物传记，我们要注意人物的语言、事迹和性格，故事的来龙去脉；对于游记，则要注意游览的顺序和时间，写了哪些景物，表达了作者什么样的心情等等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754720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126375"/>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另外，在阅读时不能贪快，不能急于下手而跳读、漏读。同时，需要有足够的耐心、细心，以应付隐秘而细小的错误点。</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关注细节，依文索义</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错误选项通常是把某一情节通过添加、转移、曲解等方式作了细微的改动。所以我们在审读选项时，再细微的情节，包括人物的言行、对人物的品评、动作的施动与受动、时间空间上的顺序等等，都不能忽略。选项对文中信息的描述有</a:t>
            </a:r>
            <a:r>
              <a:rPr lang="zh-CN" altLang="zh-CN" sz="2600" dirty="0" smtClean="0">
                <a:latin typeface="Times New Roman"/>
                <a:ea typeface="华文细黑"/>
                <a:cs typeface="Times New Roman"/>
              </a:rPr>
              <a:t>两</a:t>
            </a:r>
            <a:r>
              <a:rPr lang="en-US" altLang="zh-CN" sz="2600" dirty="0" smtClean="0">
                <a:latin typeface="Times New Roman"/>
                <a:ea typeface="华文细黑"/>
                <a:cs typeface="Times New Roman"/>
              </a:rPr>
              <a:t>	</a:t>
            </a:r>
            <a:r>
              <a:rPr lang="en-US" altLang="zh-CN" sz="1050" kern="100" dirty="0">
                <a:latin typeface="宋体"/>
                <a:cs typeface="Courier New"/>
              </a:rPr>
              <a:t>	</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677574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518587"/>
            <a:ext cx="8769291" cy="3935693"/>
          </a:xfrm>
          <a:prstGeom prst="rect">
            <a:avLst/>
          </a:prstGeom>
          <a:noFill/>
        </p:spPr>
        <p:txBody>
          <a:bodyPr wrap="square" rtlCol="0">
            <a:spAutoFit/>
          </a:bodyPr>
          <a:lstStyle/>
          <a:p>
            <a:pPr algn="just">
              <a:lnSpc>
                <a:spcPct val="150000"/>
              </a:lnSpc>
              <a:spcAft>
                <a:spcPts val="0"/>
              </a:spcAft>
            </a:pPr>
            <a:r>
              <a:rPr lang="zh-CN" altLang="zh-CN" sz="2600" dirty="0">
                <a:latin typeface="Times New Roman"/>
                <a:ea typeface="华文细黑"/>
                <a:cs typeface="Times New Roman"/>
              </a:rPr>
              <a:t>种方式：直述和转述。</a:t>
            </a:r>
            <a:r>
              <a:rPr lang="zh-CN" altLang="zh-CN" sz="2600" kern="100" dirty="0" smtClean="0">
                <a:latin typeface="Times New Roman"/>
                <a:ea typeface="华文细黑"/>
                <a:cs typeface="Times New Roman"/>
              </a:rPr>
              <a:t>如果</a:t>
            </a:r>
            <a:r>
              <a:rPr lang="zh-CN" altLang="zh-CN" sz="2600" kern="100" dirty="0">
                <a:latin typeface="Times New Roman"/>
                <a:ea typeface="华文细黑"/>
                <a:cs typeface="Times New Roman"/>
              </a:rPr>
              <a:t>是转述，我们要注意转述的句意与原文是否保持一致。判断选项正误时，一定要在原文中找到原句，再结合上下文语境准确理解词句的意思，切记不可凭印象主观臆断。有的选项可能牵涉到原文的多处细节，这些都要准确找到，不能想当然，要判之有据。如果说某一分句在文中根本找不到相应的句子，那十有八九是无中生有</a:t>
            </a:r>
            <a:r>
              <a:rPr lang="zh-CN" altLang="zh-CN" sz="2600" kern="100" dirty="0" smtClean="0">
                <a:latin typeface="Times New Roman"/>
                <a:ea typeface="华文细黑"/>
                <a:cs typeface="Times New Roman"/>
              </a:rPr>
              <a:t>。</a:t>
            </a:r>
            <a:r>
              <a:rPr lang="en-US" altLang="zh-CN" sz="1050" kern="100" dirty="0">
                <a:latin typeface="宋体"/>
                <a:cs typeface="Courier New"/>
              </a:rPr>
              <a:t>	</a:t>
            </a:r>
            <a:endParaRPr lang="zh-CN" altLang="zh-CN" sz="1050" kern="100" dirty="0">
              <a:latin typeface="宋体"/>
              <a:cs typeface="Courier New"/>
            </a:endParaRPr>
          </a:p>
        </p:txBody>
      </p:sp>
    </p:spTree>
    <p:extLst>
      <p:ext uri="{BB962C8B-B14F-4D97-AF65-F5344CB8AC3E}">
        <p14:creationId xmlns:p14="http://schemas.microsoft.com/office/powerpoint/2010/main" val="251065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68730"/>
            <a:ext cx="8769291" cy="482157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仔细比对，反复推敲</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内容分析概括题的解题关键是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比对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把每一个选项都与相应的原文作逐字逐句的细致对比，重点关注人物与事件是否一致，时间上有没有颠倒，空间上有没有混淆，用词是否妥当，有没有故意拔高或降低对人物或事件的评价，有没有错误理解某个关键词或关键句。找到某处存疑的地方后，再比对原文中的句子反复阅读，结合上下文语境仔细推敲。一般说来，只要找到，判断出选项是否错误应该是不难的</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725593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577" y="235337"/>
            <a:ext cx="8769291" cy="4716869"/>
          </a:xfrm>
          <a:prstGeom prst="rect">
            <a:avLst/>
          </a:prstGeom>
          <a:noFill/>
        </p:spPr>
        <p:txBody>
          <a:bodyPr wrap="square" rtlCol="0">
            <a:spAutoFit/>
          </a:bodyPr>
          <a:lstStyle/>
          <a:p>
            <a:pPr algn="just">
              <a:lnSpc>
                <a:spcPct val="130000"/>
              </a:lnSpc>
              <a:spcAft>
                <a:spcPts val="0"/>
              </a:spcAft>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答题小练</a:t>
            </a:r>
            <a:r>
              <a:rPr lang="zh-CN" altLang="zh-CN" sz="2600" kern="100" dirty="0" smtClean="0">
                <a:solidFill>
                  <a:srgbClr val="E36C0A"/>
                </a:solidFill>
                <a:latin typeface="Times New Roman"/>
                <a:ea typeface="华文细黑"/>
                <a:cs typeface="Times New Roman"/>
              </a:rPr>
              <a:t>】</a:t>
            </a:r>
            <a:endParaRPr lang="zh-CN" altLang="zh-CN" sz="1050" kern="100" dirty="0">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阅读下面的文言文，完成文后题目。</a:t>
            </a:r>
            <a:endParaRPr lang="zh-CN" altLang="zh-CN" sz="1050" kern="100" dirty="0">
              <a:latin typeface="宋体"/>
              <a:cs typeface="Courier New"/>
            </a:endParaRPr>
          </a:p>
          <a:p>
            <a:pPr algn="ctr">
              <a:lnSpc>
                <a:spcPct val="130000"/>
              </a:lnSpc>
              <a:spcAft>
                <a:spcPts val="0"/>
              </a:spcAft>
            </a:pPr>
            <a:r>
              <a:rPr lang="zh-CN" altLang="zh-CN" sz="2600" kern="100" dirty="0">
                <a:latin typeface="Times New Roman"/>
                <a:ea typeface="华文细黑"/>
                <a:cs typeface="Times New Roman"/>
              </a:rPr>
              <a:t>武阳县君程氏墓志铭</a:t>
            </a:r>
            <a:endParaRPr lang="zh-CN" altLang="zh-CN" sz="1050" kern="100" dirty="0">
              <a:latin typeface="宋体"/>
              <a:cs typeface="Courier New"/>
            </a:endParaRPr>
          </a:p>
          <a:p>
            <a:pPr algn="ctr">
              <a:lnSpc>
                <a:spcPct val="130000"/>
              </a:lnSpc>
              <a:spcAft>
                <a:spcPts val="0"/>
              </a:spcAft>
            </a:pPr>
            <a:r>
              <a:rPr lang="zh-CN" altLang="zh-CN" sz="2600" kern="100" dirty="0">
                <a:latin typeface="Times New Roman"/>
                <a:ea typeface="华文细黑"/>
                <a:cs typeface="Times New Roman"/>
              </a:rPr>
              <a:t>司马光</a:t>
            </a:r>
            <a:endParaRPr lang="zh-CN" altLang="zh-CN" sz="1050" kern="100" dirty="0">
              <a:latin typeface="宋体"/>
              <a:cs typeface="Courier New"/>
            </a:endParaRPr>
          </a:p>
          <a:p>
            <a:pPr indent="660400" algn="just">
              <a:lnSpc>
                <a:spcPct val="130000"/>
              </a:lnSpc>
              <a:spcAft>
                <a:spcPts val="0"/>
              </a:spcAft>
            </a:pPr>
            <a:r>
              <a:rPr lang="zh-CN" altLang="zh-CN" sz="2600" kern="100" dirty="0">
                <a:latin typeface="Times New Roman"/>
                <a:ea typeface="华文细黑"/>
                <a:cs typeface="Times New Roman"/>
              </a:rPr>
              <a:t>治平三年夏，苏府君终于京师，光往吊焉。二孤轼、辙哭且言曰：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今将奉先君之柩归葬于蜀。蜀人之</a:t>
            </a:r>
            <a:r>
              <a:rPr lang="zh-CN" altLang="zh-CN" sz="2600" kern="100" dirty="0">
                <a:latin typeface="宋体"/>
                <a:ea typeface="华文细黑"/>
                <a:cs typeface="宋体"/>
              </a:rPr>
              <a:t>祔</a:t>
            </a:r>
            <a:r>
              <a:rPr lang="zh-CN" altLang="zh-CN" sz="2600" kern="100" dirty="0">
                <a:latin typeface="楷体_GB2312"/>
                <a:ea typeface="华文细黑"/>
                <a:cs typeface="楷体_GB2312"/>
              </a:rPr>
              <a:t>也</a:t>
            </a:r>
            <a:r>
              <a:rPr lang="zh-CN" altLang="zh-CN" sz="2600" kern="100" dirty="0">
                <a:latin typeface="Times New Roman"/>
                <a:ea typeface="华文细黑"/>
                <a:cs typeface="Times New Roman"/>
              </a:rPr>
              <a:t>，同垄而异圹。日者吾母夫人之葬也，未之铭，子为我铭其圹。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夫人之德，非异人所能知也，愿闻其略。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二孤奉其事状拜以授光。</a:t>
            </a:r>
            <a:endParaRPr lang="zh-CN" altLang="zh-CN" sz="1050" kern="100" dirty="0">
              <a:effectLst/>
              <a:latin typeface="宋体"/>
              <a:cs typeface="Courier New"/>
            </a:endParaRPr>
          </a:p>
        </p:txBody>
      </p:sp>
    </p:spTree>
    <p:extLst>
      <p:ext uri="{BB962C8B-B14F-4D97-AF65-F5344CB8AC3E}">
        <p14:creationId xmlns:p14="http://schemas.microsoft.com/office/powerpoint/2010/main" val="16551097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4385" y="32420"/>
            <a:ext cx="8793025" cy="5066965"/>
          </a:xfrm>
          <a:prstGeom prst="rect">
            <a:avLst/>
          </a:prstGeom>
          <a:noFill/>
        </p:spPr>
        <p:txBody>
          <a:bodyPr wrap="square" rtlCol="0">
            <a:spAutoFit/>
          </a:bodyPr>
          <a:lstStyle/>
          <a:p>
            <a:pPr indent="660400" algn="just">
              <a:lnSpc>
                <a:spcPct val="140000"/>
              </a:lnSpc>
              <a:spcAft>
                <a:spcPts val="0"/>
              </a:spcAft>
            </a:pPr>
            <a:r>
              <a:rPr lang="zh-CN" altLang="zh-CN" sz="2600" kern="100" dirty="0">
                <a:latin typeface="Times New Roman"/>
                <a:ea typeface="华文细黑"/>
                <a:cs typeface="Times New Roman"/>
              </a:rPr>
              <a:t>光拜受，退而次之曰：夫人姓程氏，眉山大理寺丞文应之女，生十八年归苏氏。程氏富而苏氏极贫。夫人入门，执妇职，孝恭勤俭。族人环视之，无丝毫鞅鞅骄居可讥诃状，由是共贤之。或谓夫人曰：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父母非乏于财，以父母之爱，若求之，宜无不应者。何为甘此蔬粝，独不可以一发言乎？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夫人曰：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然。以我求于父母，诚无不可。万一使人谓吾夫为求于人以活其妻子者，将若之何？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卒不求。时祖姑犹在堂，老而性严，家人过堂下，履错然有声，已畏获罪。独夫人能顺适其志，祖姑见之必悦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286807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535" y="299234"/>
            <a:ext cx="8705965" cy="4216732"/>
          </a:xfrm>
          <a:prstGeom prst="rect">
            <a:avLst/>
          </a:prstGeom>
          <a:noFill/>
        </p:spPr>
        <p:txBody>
          <a:bodyPr wrap="square" rtlCol="0">
            <a:spAutoFit/>
          </a:bodyPr>
          <a:lstStyle/>
          <a:p>
            <a:pPr indent="660400" algn="just">
              <a:lnSpc>
                <a:spcPct val="150000"/>
              </a:lnSpc>
              <a:spcAft>
                <a:spcPts val="0"/>
              </a:spcAft>
            </a:pPr>
            <a:r>
              <a:rPr lang="zh-CN" altLang="zh-CN" sz="2600" kern="100" dirty="0">
                <a:latin typeface="Times New Roman"/>
                <a:ea typeface="华文细黑"/>
                <a:cs typeface="Times New Roman"/>
              </a:rPr>
              <a:t>府君年二十七犹不学，一日慨然谓夫人曰：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吾自视，今犹可学。然家待我而生，学且废生，奈何？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夫人曰：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我欲言之久矣，恶使子为因我而学者！子苟有志，以生累我可也。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即罄出服玩鬻之以治生，不数年遂为富家。府君由是得专志于学，卒为大儒。夫人喜读书，皆识其大义。轼、辙之幼也，夫人亲教之，常戒曰：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汝读书，勿效曹耦，止欲以书生自名而已。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每称引古人名节以厉之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80150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9502"/>
            <a:ext cx="9144000" cy="4293483"/>
          </a:xfrm>
          <a:prstGeom prst="rect">
            <a:avLst/>
          </a:prstGeom>
        </p:spPr>
        <p:txBody>
          <a:bodyPr wrap="square">
            <a:spAutoFit/>
          </a:bodyPr>
          <a:lstStyle/>
          <a:p>
            <a:pPr lvl="0" algn="just">
              <a:lnSpc>
                <a:spcPct val="150000"/>
              </a:lnSpc>
            </a:pPr>
            <a:r>
              <a:rPr lang="zh-CN" altLang="zh-CN" sz="2600" kern="100" dirty="0">
                <a:solidFill>
                  <a:prstClr val="black"/>
                </a:solidFill>
                <a:latin typeface="Times New Roman"/>
                <a:ea typeface="华文细黑"/>
                <a:cs typeface="Times New Roman"/>
              </a:rPr>
              <a:t>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汝果能死直道，吾亦无戚焉。</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已而，二子同年登进士第，又同登贤良方正科。辙所对语尤切直惊人，由夫人素勖之也</a:t>
            </a:r>
            <a:r>
              <a:rPr lang="zh-CN" altLang="zh-CN" sz="26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a:p>
            <a:pPr lvl="0" indent="457200" algn="just">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始</a:t>
            </a:r>
            <a:r>
              <a:rPr lang="zh-CN" altLang="zh-CN" sz="2600" dirty="0">
                <a:latin typeface="Times New Roman"/>
                <a:ea typeface="华文细黑"/>
                <a:cs typeface="Times New Roman"/>
              </a:rPr>
              <a:t>夫人视其家财既有余，乃叹曰：</a:t>
            </a:r>
            <a:r>
              <a:rPr lang="en-US" altLang="zh-CN" sz="2600" dirty="0">
                <a:latin typeface="宋体"/>
                <a:ea typeface="华文细黑"/>
                <a:cs typeface="Times New Roman"/>
              </a:rPr>
              <a:t>“</a:t>
            </a:r>
            <a:r>
              <a:rPr lang="zh-CN" altLang="zh-CN" sz="2600" dirty="0">
                <a:latin typeface="Times New Roman"/>
                <a:ea typeface="华文细黑"/>
                <a:cs typeface="Times New Roman"/>
              </a:rPr>
              <a:t>是岂所谓福哉！不已，且愚吾子孙。</a:t>
            </a:r>
            <a:r>
              <a:rPr lang="en-US" altLang="zh-CN" sz="2600" dirty="0">
                <a:latin typeface="宋体"/>
                <a:ea typeface="华文细黑"/>
                <a:cs typeface="Times New Roman"/>
              </a:rPr>
              <a:t>”</a:t>
            </a:r>
            <a:r>
              <a:rPr lang="zh-CN" altLang="zh-CN" sz="2600" dirty="0">
                <a:latin typeface="Times New Roman"/>
                <a:ea typeface="华文细黑"/>
                <a:cs typeface="Times New Roman"/>
              </a:rPr>
              <a:t>因求族姻之穷者，悉为嫁娶振业之。乡人有急者，时亦周焉。比其没，家无一年之储。夫人以嘉</a:t>
            </a:r>
            <a:r>
              <a:rPr lang="zh-CN" altLang="zh-CN" sz="2600" dirty="0">
                <a:latin typeface="Times New Roman"/>
                <a:ea typeface="华文细黑"/>
                <a:cs typeface="宋体"/>
              </a:rPr>
              <a:t>祐</a:t>
            </a:r>
            <a:r>
              <a:rPr lang="zh-CN" altLang="zh-CN" sz="2600" dirty="0">
                <a:latin typeface="楷体_GB2312"/>
                <a:ea typeface="华文细黑"/>
                <a:cs typeface="楷体_GB2312"/>
              </a:rPr>
              <a:t>二年四月癸丑终于乡里</a:t>
            </a:r>
            <a:r>
              <a:rPr lang="zh-CN" altLang="zh-CN" sz="2600" dirty="0">
                <a:latin typeface="Times New Roman"/>
                <a:ea typeface="华文细黑"/>
                <a:cs typeface="Times New Roman"/>
              </a:rPr>
              <a:t>，享年四十八</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轼登朝，追封武阳县君</a:t>
            </a:r>
            <a:r>
              <a:rPr lang="zh-CN" altLang="zh-CN" sz="2600" dirty="0" smtClean="0">
                <a:latin typeface="Times New Roman"/>
                <a:ea typeface="华文细黑"/>
                <a:cs typeface="Times New Roman"/>
              </a:rPr>
              <a:t>。</a:t>
            </a:r>
            <a:r>
              <a:rPr lang="zh-CN" altLang="zh-CN" sz="2600" kern="100" dirty="0">
                <a:latin typeface="Times New Roman"/>
                <a:ea typeface="华文细黑"/>
                <a:cs typeface="Times New Roman"/>
              </a:rPr>
              <a:t>呜呼，</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12445061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634634"/>
            <a:ext cx="8705965" cy="3093154"/>
          </a:xfrm>
          <a:prstGeom prst="rect">
            <a:avLst/>
          </a:prstGeom>
          <a:noFill/>
        </p:spPr>
        <p:txBody>
          <a:bodyPr wrap="square" rtlCol="0">
            <a:spAutoFit/>
          </a:bodyPr>
          <a:lstStyle/>
          <a:p>
            <a:pPr algn="just">
              <a:lnSpc>
                <a:spcPct val="150000"/>
              </a:lnSpc>
              <a:spcAft>
                <a:spcPts val="0"/>
              </a:spcAft>
            </a:pPr>
            <a:r>
              <a:rPr lang="zh-CN" altLang="zh-CN" sz="2600" kern="100" dirty="0" smtClean="0">
                <a:latin typeface="Times New Roman"/>
                <a:ea typeface="华文细黑"/>
                <a:cs typeface="Times New Roman"/>
              </a:rPr>
              <a:t>妇人</a:t>
            </a:r>
            <a:r>
              <a:rPr lang="zh-CN" altLang="zh-CN" sz="2600" kern="100" dirty="0">
                <a:latin typeface="Times New Roman"/>
                <a:ea typeface="华文细黑"/>
                <a:cs typeface="Times New Roman"/>
              </a:rPr>
              <a:t>柔顺足以睦其族，智能足以齐其家，斯已贤矣；况如夫人，能开发辅导成就其夫、子，使皆以文学显重于天下，非识虑高绝，能如是乎？古之人称有国有家者，其兴衰无不本于闺门，今于夫人益见古人之可信也。</a:t>
            </a:r>
            <a:endParaRPr lang="zh-CN" altLang="zh-CN" sz="1050" kern="100" dirty="0">
              <a:latin typeface="宋体"/>
              <a:cs typeface="Courier New"/>
            </a:endParaRPr>
          </a:p>
          <a:p>
            <a:pPr indent="660400" algn="r">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选自《苏洵集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附录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卷上》</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25100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9987" y="147861"/>
            <a:ext cx="8821323" cy="4893647"/>
          </a:xfrm>
          <a:prstGeom prst="rect">
            <a:avLst/>
          </a:prstGeom>
        </p:spPr>
        <p:txBody>
          <a:bodyPr>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审清题材</a:t>
            </a:r>
            <a:endParaRPr lang="zh-CN" altLang="zh-CN" sz="1050" kern="100" dirty="0">
              <a:solidFill>
                <a:srgbClr val="C00000"/>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不同题材的文章，考查的内容会有所区别。写人，考查人物的性格或相关事件；写物，了解与物相关的特征；写景，赏析特定地点的独特景色；叙事，分清事件的种类；说理，把握论点与论据的关系。</a:t>
            </a:r>
            <a:endParaRPr lang="zh-CN" altLang="zh-CN" sz="1050" kern="100" dirty="0">
              <a:latin typeface="宋体"/>
              <a:cs typeface="Courier New"/>
            </a:endParaRPr>
          </a:p>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审清题型</a:t>
            </a:r>
          </a:p>
          <a:p>
            <a:pPr>
              <a:lnSpc>
                <a:spcPct val="150000"/>
              </a:lnSpc>
            </a:pPr>
            <a:r>
              <a:rPr lang="en-US" altLang="zh-CN" sz="2600" dirty="0">
                <a:latin typeface="Times New Roman"/>
                <a:ea typeface="华文细黑"/>
              </a:rPr>
              <a:t>(1)</a:t>
            </a:r>
            <a:r>
              <a:rPr lang="zh-CN" altLang="zh-CN" sz="2600" dirty="0">
                <a:latin typeface="Times New Roman"/>
                <a:ea typeface="华文细黑"/>
                <a:cs typeface="Times New Roman"/>
              </a:rPr>
              <a:t>从阅读文段中选取六个句子，任选三句组成一个选项，要求考生选出符合题干要求的一组。</a:t>
            </a:r>
            <a:endParaRPr lang="en-US" altLang="zh-CN" sz="2600" kern="100" dirty="0" smtClean="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34058393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183" y="683682"/>
            <a:ext cx="8909535" cy="3093154"/>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下列对原文有关内容的概括和分析，不正确的一项是</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260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A.</a:t>
            </a:r>
            <a:r>
              <a:rPr lang="zh-CN" altLang="zh-CN" sz="2600" kern="100" dirty="0" smtClean="0">
                <a:latin typeface="Times New Roman"/>
                <a:ea typeface="华文细黑"/>
                <a:cs typeface="Times New Roman"/>
              </a:rPr>
              <a:t>苏洵在京城去世后，苏轼和苏辙兄弟二人告诉前去吊唁的</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司马光，他们要将父亲的灵柩送回四川老家安葬。</a:t>
            </a:r>
            <a:endParaRPr lang="zh-CN" altLang="zh-CN" sz="260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smtClean="0">
                <a:latin typeface="Times New Roman"/>
                <a:ea typeface="华文细黑"/>
                <a:cs typeface="Times New Roman"/>
              </a:rPr>
              <a:t>有人劝说程氏向苏家父母求得一些财物，而程氏认为虽然</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可以求得</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但是害怕有人说自己的丈夫而没有接受这个建议。</a:t>
            </a:r>
            <a:endParaRPr lang="en-US" altLang="zh-CN" sz="2600" kern="100" dirty="0" smtClean="0">
              <a:latin typeface="宋体"/>
              <a:cs typeface="Courier New"/>
            </a:endParaRPr>
          </a:p>
        </p:txBody>
      </p:sp>
    </p:spTree>
    <p:extLst>
      <p:ext uri="{BB962C8B-B14F-4D97-AF65-F5344CB8AC3E}">
        <p14:creationId xmlns:p14="http://schemas.microsoft.com/office/powerpoint/2010/main" val="27894696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0389" y="176436"/>
            <a:ext cx="8821322" cy="3693319"/>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苏轼和苏辙兄弟小时候，都是由程氏亲自教育的。程氏</a:t>
            </a:r>
            <a:r>
              <a:rPr lang="zh-CN" altLang="zh-CN" sz="2600" kern="100" dirty="0" smtClean="0">
                <a:solidFill>
                  <a:prstClr val="black"/>
                </a:solidFill>
                <a:latin typeface="Times New Roman"/>
                <a:ea typeface="华文细黑"/>
                <a:cs typeface="Times New Roman"/>
              </a:rPr>
              <a:t>常</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常</a:t>
            </a:r>
            <a:r>
              <a:rPr lang="zh-CN" altLang="zh-CN" sz="2600" kern="100" dirty="0">
                <a:solidFill>
                  <a:prstClr val="black"/>
                </a:solidFill>
                <a:latin typeface="Times New Roman"/>
                <a:ea typeface="华文细黑"/>
                <a:cs typeface="Times New Roman"/>
              </a:rPr>
              <a:t>引用古人的事例来勉励他们，后来他们同一年考中进士</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又</a:t>
            </a:r>
            <a:r>
              <a:rPr lang="zh-CN" altLang="zh-CN" sz="2600" kern="100" dirty="0">
                <a:solidFill>
                  <a:prstClr val="black"/>
                </a:solidFill>
                <a:latin typeface="Times New Roman"/>
                <a:ea typeface="华文细黑"/>
                <a:cs typeface="Times New Roman"/>
              </a:rPr>
              <a:t>同登贤良方正科。</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司马光认为女子如果能做到使家族和睦，善于治理家事</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就</a:t>
            </a:r>
            <a:r>
              <a:rPr lang="zh-CN" altLang="zh-CN" sz="2600" kern="100" dirty="0">
                <a:solidFill>
                  <a:prstClr val="black"/>
                </a:solidFill>
                <a:latin typeface="Times New Roman"/>
                <a:ea typeface="华文细黑"/>
                <a:cs typeface="Times New Roman"/>
              </a:rPr>
              <a:t>已经很贤惠了，而程氏在此基础上，还能做到勉夫教子</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可谓</a:t>
            </a:r>
            <a:r>
              <a:rPr lang="zh-CN" altLang="zh-CN" sz="2600" kern="100" dirty="0">
                <a:solidFill>
                  <a:prstClr val="black"/>
                </a:solidFill>
                <a:latin typeface="Times New Roman"/>
                <a:ea typeface="华文细黑"/>
                <a:cs typeface="Times New Roman"/>
              </a:rPr>
              <a:t>见识高远</a:t>
            </a:r>
            <a:r>
              <a:rPr lang="zh-CN" altLang="zh-CN" sz="2600" kern="100" dirty="0" smtClean="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
        <p:nvSpPr>
          <p:cNvPr id="5" name="TextBox 4"/>
          <p:cNvSpPr txBox="1"/>
          <p:nvPr/>
        </p:nvSpPr>
        <p:spPr>
          <a:xfrm>
            <a:off x="212351" y="3734544"/>
            <a:ext cx="8705965" cy="121674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向程氏自己的父母求得一些财物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B</a:t>
            </a:r>
            <a:endParaRPr lang="zh-CN" altLang="zh-CN" sz="1050" kern="100" dirty="0">
              <a:latin typeface="宋体"/>
              <a:cs typeface="Courier New"/>
            </a:endParaRPr>
          </a:p>
        </p:txBody>
      </p:sp>
    </p:spTree>
    <p:extLst>
      <p:ext uri="{BB962C8B-B14F-4D97-AF65-F5344CB8AC3E}">
        <p14:creationId xmlns:p14="http://schemas.microsoft.com/office/powerpoint/2010/main" val="176294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266" y="752500"/>
            <a:ext cx="882132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下列对原文有关内容的概括和分析，不正确的一项是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苏氏兄弟把父亲的灵柩运回四川与母亲同葬，按风俗俩</a:t>
            </a:r>
            <a:r>
              <a:rPr lang="zh-CN" altLang="zh-CN" sz="2600" kern="100" dirty="0" smtClean="0">
                <a:latin typeface="Times New Roman"/>
                <a:ea typeface="华文细黑"/>
                <a:cs typeface="Times New Roman"/>
              </a:rPr>
              <a:t>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同一坟冢而不同的</a:t>
            </a:r>
            <a:r>
              <a:rPr lang="zh-CN" altLang="zh-CN" sz="2600" kern="100" dirty="0" smtClean="0">
                <a:latin typeface="Times New Roman"/>
                <a:ea typeface="华文细黑"/>
                <a:cs typeface="Times New Roman"/>
              </a:rPr>
              <a:t>墓穴</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兄弟</a:t>
            </a:r>
            <a:r>
              <a:rPr lang="zh-CN" altLang="zh-CN" sz="2600" kern="100" dirty="0">
                <a:latin typeface="Times New Roman"/>
                <a:ea typeface="华文细黑"/>
                <a:cs typeface="Times New Roman"/>
              </a:rPr>
              <a:t>俩请司马光为母亲写墓志铭。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程夫人嫁入苏家，秉持妇道，孝顺、恭谨、勤劳、节俭</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同族</a:t>
            </a:r>
            <a:r>
              <a:rPr lang="zh-CN" altLang="zh-CN" sz="2600" kern="100" dirty="0">
                <a:latin typeface="Times New Roman"/>
                <a:ea typeface="华文细黑"/>
                <a:cs typeface="Times New Roman"/>
              </a:rPr>
              <a:t>人从各方面观察她，没发现她有丝毫嫌弃苏家清寒</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481666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2713" y="351087"/>
            <a:ext cx="8619767"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苏辙因为家庭负担所累，二十七岁学无所成，所幸的</a:t>
            </a:r>
            <a:r>
              <a:rPr lang="zh-CN" altLang="zh-CN" sz="2600" kern="100" dirty="0" smtClean="0">
                <a:latin typeface="Times New Roman"/>
                <a:ea typeface="华文细黑"/>
                <a:cs typeface="Times New Roman"/>
              </a:rPr>
              <a:t>是</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后来</a:t>
            </a:r>
            <a:r>
              <a:rPr lang="zh-CN" altLang="zh-CN" sz="2600" kern="100" dirty="0">
                <a:latin typeface="Times New Roman"/>
                <a:ea typeface="华文细黑"/>
                <a:cs typeface="Times New Roman"/>
              </a:rPr>
              <a:t>程夫人主动挑起家庭重担，支持他读书。</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程夫人告诫儿子们读书的目的不是仅仅想要让人知道</a:t>
            </a:r>
            <a:r>
              <a:rPr lang="zh-CN" altLang="zh-CN" sz="2600" kern="100" dirty="0" smtClean="0">
                <a:latin typeface="Times New Roman"/>
                <a:ea typeface="华文细黑"/>
                <a:cs typeface="Times New Roman"/>
              </a:rPr>
              <a:t>自</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己</a:t>
            </a:r>
            <a:r>
              <a:rPr lang="zh-CN" altLang="zh-CN" sz="2600" kern="100" dirty="0">
                <a:latin typeface="Times New Roman"/>
                <a:ea typeface="华文细黑"/>
                <a:cs typeface="Times New Roman"/>
              </a:rPr>
              <a:t>是个读书人，并且教育他们做人要恳切率直，要有</a:t>
            </a:r>
            <a:r>
              <a:rPr lang="zh-CN" altLang="zh-CN" sz="2600" kern="100" dirty="0" smtClean="0">
                <a:latin typeface="Times New Roman"/>
                <a:ea typeface="华文细黑"/>
                <a:cs typeface="Times New Roman"/>
              </a:rPr>
              <a:t>正</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义</a:t>
            </a:r>
            <a:r>
              <a:rPr lang="zh-CN" altLang="zh-CN" sz="2600" kern="100" dirty="0">
                <a:latin typeface="Times New Roman"/>
                <a:ea typeface="华文细黑"/>
                <a:cs typeface="Times New Roman"/>
              </a:rPr>
              <a:t>之气</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TextBox 4"/>
          <p:cNvSpPr txBox="1"/>
          <p:nvPr/>
        </p:nvSpPr>
        <p:spPr>
          <a:xfrm>
            <a:off x="208325" y="3327798"/>
            <a:ext cx="8619767" cy="121674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不是苏辙，而是苏洵。</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C</a:t>
            </a:r>
            <a:endParaRPr lang="zh-CN" altLang="zh-CN" sz="1050" kern="100" dirty="0">
              <a:latin typeface="宋体"/>
              <a:cs typeface="Courier New"/>
            </a:endParaRPr>
          </a:p>
        </p:txBody>
      </p:sp>
    </p:spTree>
    <p:extLst>
      <p:ext uri="{BB962C8B-B14F-4D97-AF65-F5344CB8AC3E}">
        <p14:creationId xmlns:p14="http://schemas.microsoft.com/office/powerpoint/2010/main" val="122565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3875" y="25065"/>
            <a:ext cx="8647507" cy="5066965"/>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参考译文</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治平三年的夏天，府君苏洵在京城逝世，我前往吊唁。他的两个儿子苏轼、苏辙边哭边说：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我们将护送先父的灵柩回四川安葬。四川人合葬的风俗是同一座坟冢而不同的墓穴。从前，我母亲安葬时，没有为她写墓志铭，请您替我们为她写一篇墓志铭吧。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于是我说：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夫人的贤德，不是别人所能知晓的，希望你们能告诉我有关她的大概事迹。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苏轼、苏辙两兄弟便把记录母亲事迹的事实材料恭敬地拜送给我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955694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142528"/>
            <a:ext cx="8793025" cy="4893647"/>
          </a:xfrm>
          <a:prstGeom prst="rect">
            <a:avLst/>
          </a:prstGeom>
          <a:noFill/>
        </p:spPr>
        <p:txBody>
          <a:bodyPr wrap="square" rtlCol="0">
            <a:spAutoFit/>
          </a:bodyPr>
          <a:lstStyle/>
          <a:p>
            <a:pPr indent="457200" algn="di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我</a:t>
            </a:r>
            <a:r>
              <a:rPr lang="zh-CN" altLang="zh-CN" sz="2600" dirty="0">
                <a:latin typeface="Times New Roman"/>
                <a:ea typeface="华文细黑"/>
                <a:cs typeface="Times New Roman"/>
              </a:rPr>
              <a:t>恭敬地接受，回到家中，撰述如下：夫人姓程，是眉山大理寺丞程文应的女儿，十八岁时嫁到苏家。程家家境富裕而苏家极其贫穷。夫人嫁过来以后，秉持妇道，孝顺、恭谨、勤劳、节俭。同族人从各方面观察她，没发现她有丝毫不快、傲慢等可以指责的样子，因此大家都认为她很贤惠</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有人对夫人说：</a:t>
            </a:r>
            <a:r>
              <a:rPr lang="zh-CN" altLang="en-US" sz="2600" dirty="0">
                <a:latin typeface="+mj-ea"/>
                <a:ea typeface="+mj-ea"/>
                <a:cs typeface="Times New Roman"/>
              </a:rPr>
              <a:t>“</a:t>
            </a:r>
            <a:r>
              <a:rPr lang="zh-CN" altLang="en-US" sz="2600" dirty="0">
                <a:latin typeface="Times New Roman"/>
                <a:ea typeface="华文细黑"/>
                <a:cs typeface="Times New Roman"/>
              </a:rPr>
              <a:t>你父母并不缺少钱财，凭借你父母对你的疼爱，假若你去向他们请求资助，应该没有不答应的。为什么甘心吃这样的粗食呢，难道不能够说一句话吗？</a:t>
            </a:r>
            <a:r>
              <a:rPr lang="zh-CN" altLang="en-US" sz="2600" dirty="0">
                <a:latin typeface="+mj-ea"/>
                <a:ea typeface="+mj-ea"/>
                <a:cs typeface="Times New Roman"/>
              </a:rPr>
              <a:t>”</a:t>
            </a:r>
            <a:endParaRPr lang="zh-CN" altLang="zh-CN" sz="2600" dirty="0">
              <a:latin typeface="+mj-ea"/>
              <a:ea typeface="+mj-ea"/>
              <a:cs typeface="Times New Roman"/>
            </a:endParaRPr>
          </a:p>
        </p:txBody>
      </p:sp>
    </p:spTree>
    <p:extLst>
      <p:ext uri="{BB962C8B-B14F-4D97-AF65-F5344CB8AC3E}">
        <p14:creationId xmlns:p14="http://schemas.microsoft.com/office/powerpoint/2010/main" val="18815596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36" y="483518"/>
            <a:ext cx="8705965" cy="361656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夫人说：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是的。如果我向父母请求资助，父母确实没有什么不能答应的。但万一有人说我的丈夫是向别人求取财物来养活妻儿的，那又将怎么办呢？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最终也没有向父母开口请求。当时苏洵的祖母尚在世，年老而性情严厉，家人经过堂下时，都非常小心谨慎，即便这样发出脚步声，他们也害怕被责怪。唯独夫人能顺从迎合她的心意，祖母见到她就高兴。</a:t>
            </a:r>
            <a:endParaRPr lang="zh-CN" altLang="zh-CN" sz="1050" kern="100" dirty="0">
              <a:effectLst/>
              <a:latin typeface="宋体"/>
              <a:cs typeface="Courier New"/>
            </a:endParaRPr>
          </a:p>
        </p:txBody>
      </p:sp>
    </p:spTree>
    <p:extLst>
      <p:ext uri="{BB962C8B-B14F-4D97-AF65-F5344CB8AC3E}">
        <p14:creationId xmlns:p14="http://schemas.microsoft.com/office/powerpoint/2010/main" val="20621235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556" y="142528"/>
            <a:ext cx="8793025" cy="4893647"/>
          </a:xfrm>
          <a:prstGeom prst="rect">
            <a:avLst/>
          </a:prstGeom>
          <a:noFill/>
        </p:spPr>
        <p:txBody>
          <a:bodyPr wrap="square" rtlCol="0">
            <a:spAutoFit/>
          </a:bodyPr>
          <a:lstStyle/>
          <a:p>
            <a:pPr indent="457200" algn="di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苏洵</a:t>
            </a:r>
            <a:r>
              <a:rPr lang="zh-CN" altLang="zh-CN" sz="2600" dirty="0">
                <a:latin typeface="Times New Roman"/>
                <a:ea typeface="华文细黑"/>
                <a:cs typeface="Times New Roman"/>
              </a:rPr>
              <a:t>到二十七岁还不知道学习，有一天，感情激昂地对夫人说：</a:t>
            </a:r>
            <a:r>
              <a:rPr lang="en-US" altLang="zh-CN" sz="2600" dirty="0">
                <a:latin typeface="宋体"/>
                <a:ea typeface="华文细黑"/>
                <a:cs typeface="Times New Roman"/>
              </a:rPr>
              <a:t>“</a:t>
            </a:r>
            <a:r>
              <a:rPr lang="zh-CN" altLang="zh-CN" sz="2600" dirty="0">
                <a:latin typeface="Times New Roman"/>
                <a:ea typeface="华文细黑"/>
                <a:cs typeface="Times New Roman"/>
              </a:rPr>
              <a:t>我看自己现在还是可以发奋求学的。然而全家要依赖我生活，如果我求学，将会断绝生活来源，怎么办呢？</a:t>
            </a:r>
            <a:r>
              <a:rPr lang="en-US" altLang="zh-CN" sz="2600" dirty="0">
                <a:latin typeface="宋体"/>
                <a:ea typeface="华文细黑"/>
                <a:cs typeface="Times New Roman"/>
              </a:rPr>
              <a:t>”</a:t>
            </a:r>
            <a:r>
              <a:rPr lang="zh-CN" altLang="zh-CN" sz="2600" dirty="0">
                <a:latin typeface="Times New Roman"/>
                <a:ea typeface="华文细黑"/>
                <a:cs typeface="Times New Roman"/>
              </a:rPr>
              <a:t>夫人说：</a:t>
            </a:r>
            <a:r>
              <a:rPr lang="en-US" altLang="zh-CN" sz="2600" dirty="0">
                <a:latin typeface="宋体"/>
                <a:ea typeface="华文细黑"/>
                <a:cs typeface="Times New Roman"/>
              </a:rPr>
              <a:t>“</a:t>
            </a:r>
            <a:r>
              <a:rPr lang="zh-CN" altLang="zh-CN" sz="2600" dirty="0">
                <a:latin typeface="Times New Roman"/>
                <a:ea typeface="华文细黑"/>
                <a:cs typeface="Times New Roman"/>
              </a:rPr>
              <a:t>我很早就想说这件事了，只是不想让你认为是因为我才学习的</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你如果有志向，就让我来承受生活的劳累吧。</a:t>
            </a:r>
            <a:r>
              <a:rPr lang="zh-CN" altLang="en-US" sz="2600" dirty="0">
                <a:latin typeface="+mj-ea"/>
                <a:ea typeface="+mj-ea"/>
                <a:cs typeface="Times New Roman"/>
              </a:rPr>
              <a:t>”</a:t>
            </a:r>
            <a:r>
              <a:rPr lang="zh-CN" altLang="en-US" sz="2600" dirty="0">
                <a:latin typeface="Times New Roman"/>
                <a:ea typeface="华文细黑"/>
                <a:cs typeface="Times New Roman"/>
              </a:rPr>
              <a:t>于是拿出所有的服饰器玩，卖掉它们来经营家业，谋求生计，没有几年就成了富裕之家。苏洵因此能够专心致志完成学业，最终成为一位学问渊博的人。夫人喜欢读书，</a:t>
            </a:r>
            <a:endParaRPr lang="zh-CN" altLang="zh-CN" sz="1050" kern="100" dirty="0">
              <a:latin typeface="宋体"/>
              <a:cs typeface="Courier New"/>
            </a:endParaRPr>
          </a:p>
        </p:txBody>
      </p:sp>
    </p:spTree>
    <p:extLst>
      <p:ext uri="{BB962C8B-B14F-4D97-AF65-F5344CB8AC3E}">
        <p14:creationId xmlns:p14="http://schemas.microsoft.com/office/powerpoint/2010/main" val="20083665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656" y="329977"/>
            <a:ext cx="8793025"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能理解书中的大道理。苏轼、苏辙小时候，夫人亲自教导他们，经常告诫他们说：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你们读书，不要效仿同辈人仅仅想要让人知道自己是个读书人罢了。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常常称述援引有关古人名誉节操的事例来勉励他们，她说：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你们如果能为正道而死，我也没什么忧愁悲哀的。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不久，二子同年考中进士，又同时考进贤良方正科。苏辙答辩语言尤其恳切率直，使人惊异，这都是夫人平时对他勉励的结果啊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75068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656" y="339502"/>
            <a:ext cx="8793025" cy="4293483"/>
          </a:xfrm>
          <a:prstGeom prst="rect">
            <a:avLst/>
          </a:prstGeom>
          <a:noFill/>
        </p:spPr>
        <p:txBody>
          <a:bodyPr wrap="square" rtlCol="0">
            <a:spAutoFit/>
          </a:bodyPr>
          <a:lstStyle/>
          <a:p>
            <a:pPr indent="457200" algn="di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先前</a:t>
            </a:r>
            <a:r>
              <a:rPr lang="zh-CN" altLang="zh-CN" sz="2600" dirty="0">
                <a:latin typeface="Times New Roman"/>
                <a:ea typeface="华文细黑"/>
                <a:cs typeface="Times New Roman"/>
              </a:rPr>
              <a:t>，夫人看自家的财物已有盈余，就感叹说：</a:t>
            </a:r>
            <a:r>
              <a:rPr lang="en-US" altLang="zh-CN" sz="2600" dirty="0">
                <a:latin typeface="宋体"/>
                <a:ea typeface="华文细黑"/>
                <a:cs typeface="Times New Roman"/>
              </a:rPr>
              <a:t>“</a:t>
            </a:r>
            <a:r>
              <a:rPr lang="zh-CN" altLang="zh-CN" sz="2600" dirty="0">
                <a:latin typeface="Times New Roman"/>
                <a:ea typeface="华文细黑"/>
                <a:cs typeface="Times New Roman"/>
              </a:rPr>
              <a:t>这难道就是所说的福气吗？这种情况不停止的话，将会使我的子孙被钱财蒙蔽啊。</a:t>
            </a:r>
            <a:r>
              <a:rPr lang="en-US" altLang="zh-CN" sz="2600" dirty="0">
                <a:latin typeface="宋体"/>
                <a:ea typeface="华文细黑"/>
                <a:cs typeface="Times New Roman"/>
              </a:rPr>
              <a:t>”</a:t>
            </a:r>
            <a:r>
              <a:rPr lang="zh-CN" altLang="zh-CN" sz="2600" dirty="0">
                <a:latin typeface="Times New Roman"/>
                <a:ea typeface="华文细黑"/>
                <a:cs typeface="Times New Roman"/>
              </a:rPr>
              <a:t>于是寻求生活困窘的族人和亲戚，都为他们嫁女娶妻，救济他们，使他们有产业。对于有急难的同乡人，也时常周济他们。等到夫人逝世的时候，家中没有可供一年使用的财物储备。夫人于嘉</a:t>
            </a:r>
            <a:r>
              <a:rPr lang="zh-CN" altLang="zh-CN" sz="2600" dirty="0">
                <a:latin typeface="Times New Roman"/>
                <a:ea typeface="华文细黑"/>
                <a:cs typeface="宋体"/>
              </a:rPr>
              <a:t>祐</a:t>
            </a:r>
            <a:r>
              <a:rPr lang="zh-CN" altLang="zh-CN" sz="2600" dirty="0">
                <a:latin typeface="楷体_GB2312"/>
                <a:ea typeface="华文细黑"/>
                <a:cs typeface="楷体_GB2312"/>
              </a:rPr>
              <a:t>二年四月癸丑在家中去世</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享年四十八岁。苏轼进入朝廷，夫人被追封为武阳县君。</a:t>
            </a:r>
            <a:endParaRPr lang="zh-CN" altLang="zh-CN" sz="1050" kern="100" dirty="0">
              <a:latin typeface="宋体"/>
              <a:cs typeface="Courier New"/>
            </a:endParaRPr>
          </a:p>
        </p:txBody>
      </p:sp>
    </p:spTree>
    <p:extLst>
      <p:ext uri="{BB962C8B-B14F-4D97-AF65-F5344CB8AC3E}">
        <p14:creationId xmlns:p14="http://schemas.microsoft.com/office/powerpoint/2010/main" val="2169962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395074"/>
            <a:ext cx="8733982"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例</a:t>
            </a:r>
            <a:r>
              <a:rPr lang="zh-CN" altLang="zh-CN" sz="2600" kern="100" dirty="0">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以下六句话分别编为四组，全部属于体现詹鼎才能出众的一项是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辄能言诸生所诵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夜坐饼灶下，诵不休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为其府都事，有廉名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简牍满前，须臾而决　</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鼎为草表谢，辞甚恭而辩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刑部有詹鼎在，胜百辈</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①②⑤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①④⑥</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②③⑤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③④⑥</a:t>
            </a:r>
            <a:endParaRPr lang="zh-CN" altLang="zh-CN" sz="1050" kern="100" dirty="0">
              <a:latin typeface="宋体"/>
              <a:cs typeface="Courier New"/>
            </a:endParaRPr>
          </a:p>
        </p:txBody>
      </p:sp>
    </p:spTree>
    <p:extLst>
      <p:ext uri="{BB962C8B-B14F-4D97-AF65-F5344CB8AC3E}">
        <p14:creationId xmlns:p14="http://schemas.microsoft.com/office/powerpoint/2010/main" val="11760127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186" y="454943"/>
            <a:ext cx="8705965"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唉，作为女子，如果她的温柔和顺从能够使家族和睦，她的聪明才智能够治理家事，这就已经是贤能了；更何况像夫人这样，还能启发开导教育帮助成就了自己的丈夫、孩子，使他们都能凭借文学才能为天下人所知、尊重，如果不是见识思虑高超过人，能像这样吗？古人说国君和士大夫们的兴盛衰败没有不来源于妻子的，今天从夫人来看，更可见古人的话是可信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82453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123478"/>
            <a:ext cx="8793025" cy="481689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二、答题方法：比对法</a:t>
            </a:r>
            <a:endParaRPr lang="zh-CN" altLang="zh-CN" sz="1050" kern="100" dirty="0">
              <a:latin typeface="宋体"/>
              <a:cs typeface="Courier New"/>
            </a:endParaRPr>
          </a:p>
          <a:p>
            <a:pPr>
              <a:lnSpc>
                <a:spcPct val="150000"/>
              </a:lnSpc>
            </a:pPr>
            <a:r>
              <a:rPr lang="zh-CN" altLang="zh-CN" sz="2600" dirty="0" smtClean="0">
                <a:latin typeface="Times New Roman"/>
                <a:ea typeface="华文细黑"/>
                <a:cs typeface="Times New Roman"/>
              </a:rPr>
              <a:t>内容分析概括题选项内容多是命题者对原文进行的翻译、转述和分析。在这一过程中，命题者有意识地设置错误干扰，让考生进行判断。而比对法则是对付它的较好的方法之一，其实质是把选项与原文进行仔细比对、分析，从中发现它与原文意思是否一致，进而识破命题者的干扰之处。那么，比对、分析什么内容呢？主要是时间、</a:t>
            </a:r>
            <a:r>
              <a:rPr lang="zh-CN" altLang="en-US" sz="2600" dirty="0">
                <a:latin typeface="Times New Roman"/>
                <a:ea typeface="华文细黑"/>
                <a:cs typeface="Times New Roman"/>
              </a:rPr>
              <a:t>地点、人物、细节、信息有无和因果关系等方面。</a:t>
            </a:r>
            <a:endParaRPr lang="zh-CN" altLang="zh-CN" sz="1050" kern="100" dirty="0">
              <a:latin typeface="宋体"/>
              <a:cs typeface="Courier New"/>
            </a:endParaRPr>
          </a:p>
        </p:txBody>
      </p:sp>
    </p:spTree>
    <p:extLst>
      <p:ext uri="{BB962C8B-B14F-4D97-AF65-F5344CB8AC3E}">
        <p14:creationId xmlns:p14="http://schemas.microsoft.com/office/powerpoint/2010/main" val="37465009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127670"/>
            <a:ext cx="8793025" cy="4893647"/>
          </a:xfrm>
          <a:prstGeom prst="rect">
            <a:avLst/>
          </a:prstGeom>
          <a:noFill/>
        </p:spPr>
        <p:txBody>
          <a:bodyPr wrap="square" rtlCol="0">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比对关键细节</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词语</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。命题者对原文关键细节</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关键词语</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故意错解以迷惑考生。这种曲解文意的方式正成为设题的主要陷阱。因为错误极其细微，故要认真、细心比对。</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阅读下面的原文与选项，认真比对，看看选项分析概括是否有误</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dist">
              <a:lnSpc>
                <a:spcPct val="150000"/>
              </a:lnSpc>
              <a:spcAft>
                <a:spcPts val="0"/>
              </a:spcAft>
            </a:pPr>
            <a:r>
              <a:rPr lang="en-US" altLang="zh-CN" sz="2600" dirty="0">
                <a:latin typeface="Times New Roman"/>
                <a:ea typeface="华文细黑"/>
              </a:rPr>
              <a:t>1.</a:t>
            </a:r>
            <a:r>
              <a:rPr lang="en-US" altLang="zh-CN" sz="2600" dirty="0">
                <a:solidFill>
                  <a:srgbClr val="00B0F0"/>
                </a:solidFill>
                <a:latin typeface="Times New Roman"/>
                <a:ea typeface="华文细黑"/>
              </a:rPr>
              <a:t>(2014·</a:t>
            </a:r>
            <a:r>
              <a:rPr lang="zh-CN" altLang="zh-CN" sz="2600" dirty="0">
                <a:solidFill>
                  <a:srgbClr val="00B0F0"/>
                </a:solidFill>
                <a:latin typeface="Times New Roman"/>
                <a:ea typeface="华文细黑"/>
                <a:cs typeface="Times New Roman"/>
              </a:rPr>
              <a:t>湖北</a:t>
            </a:r>
            <a:r>
              <a:rPr lang="en-US" altLang="zh-CN" sz="2600" dirty="0">
                <a:solidFill>
                  <a:srgbClr val="00B0F0"/>
                </a:solidFill>
                <a:latin typeface="Times New Roman"/>
                <a:ea typeface="华文细黑"/>
              </a:rPr>
              <a:t>)</a:t>
            </a:r>
            <a:r>
              <a:rPr lang="en-US" altLang="zh-CN" sz="2600" dirty="0">
                <a:latin typeface="Times New Roman"/>
                <a:ea typeface="华文细黑"/>
              </a:rPr>
              <a:t>(</a:t>
            </a:r>
            <a:r>
              <a:rPr lang="zh-CN" altLang="zh-CN" sz="2600" dirty="0">
                <a:latin typeface="Times New Roman"/>
                <a:ea typeface="华文细黑"/>
                <a:cs typeface="Times New Roman"/>
              </a:rPr>
              <a:t>吴德基</a:t>
            </a:r>
            <a:r>
              <a:rPr lang="en-US" altLang="zh-CN" sz="2600" dirty="0">
                <a:latin typeface="Times New Roman"/>
                <a:ea typeface="华文细黑"/>
              </a:rPr>
              <a:t>)</a:t>
            </a:r>
            <a:r>
              <a:rPr lang="zh-CN" altLang="zh-CN" sz="2600" dirty="0">
                <a:latin typeface="Times New Roman"/>
                <a:ea typeface="华文细黑"/>
                <a:cs typeface="Times New Roman"/>
              </a:rPr>
              <a:t>入朝，擢知莱之潍州事。民畜官驴四十匹，莱守核其孳息状，与籍不合，曰：</a:t>
            </a:r>
            <a:r>
              <a:rPr lang="en-US" altLang="zh-CN" sz="2600" dirty="0">
                <a:latin typeface="宋体"/>
                <a:ea typeface="华文细黑"/>
                <a:cs typeface="Times New Roman"/>
              </a:rPr>
              <a:t>“</a:t>
            </a:r>
            <a:r>
              <a:rPr lang="zh-CN" altLang="zh-CN" sz="2600" dirty="0">
                <a:latin typeface="Times New Roman"/>
                <a:ea typeface="华文细黑"/>
                <a:cs typeface="Times New Roman"/>
              </a:rPr>
              <a:t>驴当岁产驹，今几岁宜得几驹，乃何少也？</a:t>
            </a:r>
            <a:r>
              <a:rPr lang="en-US" altLang="zh-CN" sz="2600" dirty="0" smtClean="0">
                <a:latin typeface="宋体"/>
                <a:ea typeface="华文细黑"/>
                <a:cs typeface="Times New Roman"/>
              </a:rPr>
              <a:t>”</a:t>
            </a:r>
            <a:r>
              <a:rPr lang="zh-CN" altLang="en-US" sz="2600" dirty="0">
                <a:latin typeface="宋体"/>
                <a:ea typeface="华文细黑"/>
                <a:cs typeface="Times New Roman"/>
              </a:rPr>
              <a:t>欲责欺罔罪而征其偿</a:t>
            </a:r>
            <a:r>
              <a:rPr lang="zh-CN" altLang="en-US" sz="2600" dirty="0" smtClean="0">
                <a:latin typeface="宋体"/>
                <a:ea typeface="华文细黑"/>
                <a:cs typeface="Times New Roman"/>
              </a:rPr>
              <a:t>。</a:t>
            </a:r>
            <a:endParaRPr lang="en-US" altLang="zh-CN" sz="2600" kern="100" dirty="0">
              <a:latin typeface="宋体"/>
              <a:cs typeface="Courier New"/>
            </a:endParaRPr>
          </a:p>
        </p:txBody>
      </p:sp>
    </p:spTree>
    <p:extLst>
      <p:ext uri="{BB962C8B-B14F-4D97-AF65-F5344CB8AC3E}">
        <p14:creationId xmlns:p14="http://schemas.microsoft.com/office/powerpoint/2010/main" val="10558232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37753"/>
            <a:ext cx="8793025" cy="5133713"/>
          </a:xfrm>
          <a:prstGeom prst="rect">
            <a:avLst/>
          </a:prstGeom>
          <a:noFill/>
        </p:spPr>
        <p:txBody>
          <a:bodyPr wrap="square" rtlCol="0">
            <a:spAutoFit/>
          </a:bodyPr>
          <a:lstStyle/>
          <a:p>
            <a:pPr>
              <a:lnSpc>
                <a:spcPct val="140000"/>
              </a:lnSpc>
              <a:spcAft>
                <a:spcPts val="0"/>
              </a:spcAft>
            </a:pPr>
            <a:r>
              <a:rPr lang="zh-CN" altLang="en-US" sz="2600" dirty="0">
                <a:solidFill>
                  <a:prstClr val="black"/>
                </a:solidFill>
                <a:latin typeface="宋体"/>
                <a:ea typeface="华文细黑"/>
                <a:cs typeface="Times New Roman"/>
              </a:rPr>
              <a:t>诸县皆已勒民买驴，德基独戒民勿偿。守怒，问德基：</a:t>
            </a:r>
            <a:r>
              <a:rPr lang="zh-CN" altLang="en-US" sz="2600" dirty="0">
                <a:latin typeface="+mj-ea"/>
                <a:ea typeface="+mj-ea"/>
                <a:cs typeface="Times New Roman"/>
              </a:rPr>
              <a:t>“</a:t>
            </a:r>
            <a:r>
              <a:rPr lang="zh-CN" altLang="en-US" sz="2600" dirty="0">
                <a:solidFill>
                  <a:prstClr val="black"/>
                </a:solidFill>
                <a:latin typeface="宋体"/>
                <a:ea typeface="华文细黑"/>
                <a:cs typeface="Times New Roman"/>
              </a:rPr>
              <a:t>潍不偿驴，何辞也？</a:t>
            </a:r>
            <a:r>
              <a:rPr lang="zh-CN" altLang="en-US" sz="2600" dirty="0">
                <a:latin typeface="+mj-ea"/>
                <a:ea typeface="+mj-ea"/>
                <a:cs typeface="Times New Roman"/>
              </a:rPr>
              <a:t>”</a:t>
            </a:r>
            <a:r>
              <a:rPr lang="zh-CN" altLang="en-US" sz="2600" dirty="0">
                <a:solidFill>
                  <a:prstClr val="black"/>
                </a:solidFill>
                <a:latin typeface="宋体"/>
                <a:ea typeface="华文细黑"/>
                <a:cs typeface="Times New Roman"/>
              </a:rPr>
              <a:t>德基曰：</a:t>
            </a:r>
            <a:r>
              <a:rPr lang="zh-CN" altLang="en-US" sz="2600" dirty="0">
                <a:latin typeface="+mj-ea"/>
                <a:ea typeface="+mj-ea"/>
                <a:cs typeface="Times New Roman"/>
              </a:rPr>
              <a:t>“</a:t>
            </a:r>
            <a:r>
              <a:rPr lang="zh-CN" altLang="en-US" sz="2600" dirty="0">
                <a:solidFill>
                  <a:prstClr val="black"/>
                </a:solidFill>
                <a:latin typeface="宋体"/>
                <a:ea typeface="华文细黑"/>
                <a:cs typeface="Times New Roman"/>
              </a:rPr>
              <a:t>民实不欺妄，乌可责其偿？国家富极海内，为吏者宜宣布德泽，为民除疾苦，宁少数匹驴耶？</a:t>
            </a:r>
            <a:r>
              <a:rPr lang="zh-CN" altLang="en-US" sz="2600" dirty="0">
                <a:latin typeface="+mj-ea"/>
                <a:ea typeface="+mj-ea"/>
                <a:cs typeface="Times New Roman"/>
              </a:rPr>
              <a:t>”</a:t>
            </a:r>
            <a:r>
              <a:rPr lang="zh-CN" altLang="en-US" sz="2600" dirty="0">
                <a:solidFill>
                  <a:prstClr val="black"/>
                </a:solidFill>
                <a:latin typeface="宋体"/>
                <a:ea typeface="华文细黑"/>
                <a:cs typeface="Times New Roman"/>
              </a:rPr>
              <a:t>守语塞。德基因画不便者数事，守不敢复言，并诸县已偿者皆罢之。山东民愿以羊牛代秋税者，官从其言。德基与民计，羊牛后有死瘠患，不如纳粟便，独收民粟。他县牛羊送陕西，民驱走二千里， 皆破家，郡以潍独完，令役千人部送邻县牛，德基列其不可，曰：</a:t>
            </a:r>
            <a:r>
              <a:rPr lang="zh-CN" altLang="en-US" sz="2600" dirty="0">
                <a:latin typeface="+mj-ea"/>
                <a:ea typeface="+mj-ea"/>
                <a:cs typeface="Times New Roman"/>
              </a:rPr>
              <a:t>“</a:t>
            </a:r>
            <a:r>
              <a:rPr lang="zh-CN" altLang="en-US" sz="2600" dirty="0">
                <a:solidFill>
                  <a:prstClr val="black"/>
                </a:solidFill>
                <a:latin typeface="宋体"/>
                <a:ea typeface="华文细黑"/>
                <a:cs typeface="Times New Roman"/>
              </a:rPr>
              <a:t>有牛家送牛，虽劳不敢怨。使人代之，脱道中牛死，谁当代偿耶？</a:t>
            </a:r>
            <a:r>
              <a:rPr lang="zh-CN" altLang="en-US" sz="2600" dirty="0">
                <a:latin typeface="+mj-ea"/>
                <a:ea typeface="+mj-ea"/>
                <a:cs typeface="Times New Roman"/>
              </a:rPr>
              <a:t>”</a:t>
            </a:r>
            <a:endParaRPr lang="zh-CN" altLang="zh-CN" sz="2600" dirty="0">
              <a:latin typeface="+mj-ea"/>
              <a:ea typeface="+mj-ea"/>
              <a:cs typeface="Times New Roman"/>
            </a:endParaRPr>
          </a:p>
        </p:txBody>
      </p:sp>
    </p:spTree>
    <p:extLst>
      <p:ext uri="{BB962C8B-B14F-4D97-AF65-F5344CB8AC3E}">
        <p14:creationId xmlns:p14="http://schemas.microsoft.com/office/powerpoint/2010/main" val="32820853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6321" y="558716"/>
            <a:ext cx="8793025" cy="2492990"/>
          </a:xfrm>
          <a:prstGeom prst="rect">
            <a:avLst/>
          </a:prstGeom>
          <a:noFill/>
        </p:spPr>
        <p:txBody>
          <a:bodyPr wrap="square" rtlCol="0">
            <a:spAutoFit/>
          </a:bodyPr>
          <a:lstStyle/>
          <a:p>
            <a:pPr>
              <a:lnSpc>
                <a:spcPct val="150000"/>
              </a:lnSpc>
              <a:spcAft>
                <a:spcPts val="0"/>
              </a:spcAft>
            </a:pP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题选项</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：县令役使千人代送邻县牛，吴德基认为其命不可从，因为牛在运送途中折损，会没有人代为赔偿。</a:t>
            </a:r>
            <a:endParaRPr lang="zh-CN" altLang="zh-CN" sz="1050" kern="100" dirty="0">
              <a:latin typeface="宋体"/>
              <a:cs typeface="Courier New"/>
            </a:endParaRPr>
          </a:p>
          <a:p>
            <a:pPr>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关键词语误译。文中</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令役</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命令</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意，非</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县令役使</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意</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1562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104428"/>
            <a:ext cx="8793025"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慧度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指传主杜慧度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布衣蔬食，俭约质素，能弹琴，颇好《庄》《老》。禁断淫祀，崇修学校，岁荒民饥，则以私禄赈给。为政纤密，有如治家。</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题选项</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：杜慧度生活俭朴，治事有方。平日里他布衣蔬食，只管弹弹琴，读读《庄》《老》。而为政却细致绵密，有如治理家庭；遇上饥荒，常以私人薪俸赈济灾民</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关键细节有误。原文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能弹琴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曲解为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只管弹弹琴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颇好《庄》《老》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曲解为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读读《庄》《老》</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38061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7137" y="126657"/>
            <a:ext cx="8705965" cy="4817729"/>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C00000"/>
                </a:solidFill>
                <a:latin typeface="Times New Roman"/>
                <a:ea typeface="华文细黑"/>
                <a:cs typeface="Courier New"/>
              </a:rPr>
              <a:t>(</a:t>
            </a:r>
            <a:r>
              <a:rPr lang="zh-CN" altLang="zh-CN" sz="2600" kern="100" dirty="0" smtClean="0">
                <a:solidFill>
                  <a:srgbClr val="C00000"/>
                </a:solidFill>
                <a:latin typeface="Times New Roman"/>
                <a:ea typeface="华文细黑"/>
                <a:cs typeface="Times New Roman"/>
              </a:rPr>
              <a:t>二</a:t>
            </a:r>
            <a:r>
              <a:rPr lang="en-US" altLang="zh-CN" sz="2600" kern="100" dirty="0" smtClean="0">
                <a:solidFill>
                  <a:srgbClr val="C00000"/>
                </a:solidFill>
                <a:latin typeface="Times New Roman"/>
                <a:ea typeface="华文细黑"/>
                <a:cs typeface="Courier New"/>
              </a:rPr>
              <a:t>)</a:t>
            </a:r>
            <a:r>
              <a:rPr lang="zh-CN" altLang="zh-CN" sz="2600" kern="100" dirty="0" smtClean="0">
                <a:solidFill>
                  <a:srgbClr val="C00000"/>
                </a:solidFill>
                <a:latin typeface="Times New Roman"/>
                <a:ea typeface="华文细黑"/>
                <a:cs typeface="Times New Roman"/>
              </a:rPr>
              <a:t>比对添加内容。</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添加</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就是通过</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无中生有</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的方式，在选项中故意添加一些貌似合理的内容</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制造</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出错误选项来。辨析时应将原材料中未涉及的内容与原文仔细比对，从而识破</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无中生有</a:t>
            </a:r>
            <a:r>
              <a:rPr lang="en-US" altLang="zh-CN" sz="2600" kern="100" dirty="0" smtClean="0">
                <a:solidFill>
                  <a:srgbClr val="C00000"/>
                </a:solidFill>
                <a:latin typeface="宋体"/>
                <a:ea typeface="华文细黑"/>
                <a:cs typeface="Times New Roman"/>
              </a:rPr>
              <a:t>”</a:t>
            </a:r>
            <a:r>
              <a:rPr lang="en-US" altLang="zh-CN" sz="2600" kern="100" dirty="0" smtClean="0">
                <a:solidFill>
                  <a:srgbClr val="C00000"/>
                </a:solidFill>
                <a:latin typeface="Times New Roman"/>
                <a:ea typeface="华文细黑"/>
                <a:cs typeface="Courier New"/>
              </a:rPr>
              <a:t>(</a:t>
            </a:r>
            <a:r>
              <a:rPr lang="zh-CN" altLang="zh-CN" sz="2600" kern="100" dirty="0" smtClean="0">
                <a:solidFill>
                  <a:srgbClr val="C00000"/>
                </a:solidFill>
                <a:latin typeface="Times New Roman"/>
                <a:ea typeface="华文细黑"/>
                <a:cs typeface="Times New Roman"/>
              </a:rPr>
              <a:t>或于文无据</a:t>
            </a:r>
            <a:r>
              <a:rPr lang="en-US" altLang="zh-CN" sz="2600" kern="100" dirty="0" smtClean="0">
                <a:solidFill>
                  <a:srgbClr val="C00000"/>
                </a:solidFill>
                <a:latin typeface="Times New Roman"/>
                <a:ea typeface="华文细黑"/>
                <a:cs typeface="Courier New"/>
              </a:rPr>
              <a:t>)</a:t>
            </a:r>
            <a:r>
              <a:rPr lang="zh-CN" altLang="zh-CN" sz="2600" kern="100" dirty="0" smtClean="0">
                <a:solidFill>
                  <a:srgbClr val="C00000"/>
                </a:solidFill>
                <a:latin typeface="Times New Roman"/>
                <a:ea typeface="华文细黑"/>
                <a:cs typeface="Times New Roman"/>
              </a:rPr>
              <a:t>的陷阱。</a:t>
            </a:r>
            <a:endParaRPr lang="en-US" altLang="zh-CN" sz="2600" kern="100" dirty="0" smtClean="0">
              <a:solidFill>
                <a:srgbClr val="C00000"/>
              </a:solidFill>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阅读下面的原文与选项，认真比对，看看选项分析概括是否有误。</a:t>
            </a:r>
            <a:endParaRPr lang="zh-CN" altLang="zh-CN" sz="1050" kern="100" dirty="0" smtClean="0">
              <a:latin typeface="宋体"/>
              <a:cs typeface="Courier New"/>
            </a:endParaRPr>
          </a:p>
          <a:p>
            <a:pPr>
              <a:lnSpc>
                <a:spcPct val="150000"/>
              </a:lnSpc>
            </a:pPr>
            <a:r>
              <a:rPr lang="en-US" altLang="zh-CN" sz="2600" dirty="0" smtClean="0">
                <a:latin typeface="Times New Roman"/>
                <a:ea typeface="华文细黑"/>
              </a:rPr>
              <a:t>3.</a:t>
            </a:r>
            <a:r>
              <a:rPr lang="en-US" altLang="zh-CN" sz="2600" dirty="0" smtClean="0">
                <a:solidFill>
                  <a:srgbClr val="00B0F0"/>
                </a:solidFill>
                <a:latin typeface="Times New Roman"/>
                <a:ea typeface="华文细黑"/>
              </a:rPr>
              <a:t>(2014·</a:t>
            </a:r>
            <a:r>
              <a:rPr lang="zh-CN" altLang="zh-CN" sz="2600" dirty="0" smtClean="0">
                <a:solidFill>
                  <a:srgbClr val="00B0F0"/>
                </a:solidFill>
                <a:latin typeface="Times New Roman"/>
                <a:ea typeface="华文细黑"/>
                <a:cs typeface="Times New Roman"/>
              </a:rPr>
              <a:t>大纲全国</a:t>
            </a:r>
            <a:r>
              <a:rPr lang="en-US" altLang="zh-CN" sz="2600" dirty="0" smtClean="0">
                <a:solidFill>
                  <a:srgbClr val="00B0F0"/>
                </a:solidFill>
                <a:latin typeface="Times New Roman"/>
                <a:ea typeface="华文细黑"/>
              </a:rPr>
              <a:t>)</a:t>
            </a:r>
            <a:r>
              <a:rPr lang="zh-CN" altLang="zh-CN" sz="2600" dirty="0" smtClean="0">
                <a:latin typeface="Times New Roman"/>
                <a:ea typeface="华文细黑"/>
                <a:cs typeface="Times New Roman"/>
              </a:rPr>
              <a:t>景云初，作金仙等观，凑</a:t>
            </a:r>
            <a:r>
              <a:rPr lang="en-US" altLang="zh-CN" sz="2600" dirty="0" smtClean="0">
                <a:latin typeface="Times New Roman"/>
                <a:ea typeface="华文细黑"/>
              </a:rPr>
              <a:t>(</a:t>
            </a:r>
            <a:r>
              <a:rPr lang="zh-CN" altLang="zh-CN" sz="2600" dirty="0" smtClean="0">
                <a:latin typeface="Times New Roman"/>
                <a:ea typeface="华文细黑"/>
                <a:cs typeface="Times New Roman"/>
              </a:rPr>
              <a:t>指传主韦凑</a:t>
            </a:r>
            <a:r>
              <a:rPr lang="en-US" altLang="zh-CN" sz="2600" dirty="0" smtClean="0">
                <a:latin typeface="Times New Roman"/>
                <a:ea typeface="华文细黑"/>
              </a:rPr>
              <a:t>)</a:t>
            </a:r>
            <a:r>
              <a:rPr lang="zh-CN" altLang="zh-CN" sz="2600" dirty="0" smtClean="0">
                <a:latin typeface="Times New Roman"/>
                <a:ea typeface="华文细黑"/>
                <a:cs typeface="Times New Roman"/>
              </a:rPr>
              <a:t>谏，以为：</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方农月兴功，虽赀出公主，然高直售庸，则农人</a:t>
            </a:r>
            <a:endParaRPr lang="en-US" altLang="zh-CN" sz="2600" kern="100" dirty="0" smtClean="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3054474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366499"/>
            <a:ext cx="8793025" cy="3693319"/>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舍耕取顾，</a:t>
            </a:r>
            <a:r>
              <a:rPr lang="zh-CN" altLang="zh-CN" sz="2600" kern="100" dirty="0">
                <a:latin typeface="Times New Roman"/>
                <a:ea typeface="华文细黑"/>
                <a:cs typeface="Times New Roman"/>
              </a:rPr>
              <a:t>趋末弃本，恐天下有受其饥者。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不听。凑执争，以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万物生育，草木昆蚑伤伐甚多，非仁圣本意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。帝诏外详议。</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题选项</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：韦凑参议朝政，敢于据理力争。景云初年，朝廷议建金仙观，他认为农事季节，建观必使农民抛弃耕作；皇上不听从，他又会同其他官员一同谏诤</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517015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8523" y="971699"/>
            <a:ext cx="8705965"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无中生有。选项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他又会同其他官员一同谏诤</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中的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会同其他官员一同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是无中生有，原文是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不听。凑执争</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348520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75853"/>
            <a:ext cx="8793025"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余惟知自元</a:t>
            </a:r>
            <a:r>
              <a:rPr lang="zh-CN" altLang="zh-CN" sz="2600" kern="100" dirty="0">
                <a:latin typeface="宋体"/>
                <a:ea typeface="华文细黑"/>
                <a:cs typeface="宋体"/>
              </a:rPr>
              <a:t>祐</a:t>
            </a:r>
            <a:r>
              <a:rPr lang="zh-CN" altLang="zh-CN" sz="2600" kern="100" dirty="0">
                <a:latin typeface="楷体_GB2312"/>
                <a:ea typeface="华文细黑"/>
                <a:cs typeface="楷体_GB2312"/>
              </a:rPr>
              <a:t>以前</a:t>
            </a:r>
            <a:r>
              <a:rPr lang="zh-CN" altLang="zh-CN" sz="2600" kern="100" dirty="0">
                <a:latin typeface="Times New Roman"/>
                <a:ea typeface="华文细黑"/>
                <a:cs typeface="Times New Roman"/>
              </a:rPr>
              <a:t>，琅琊之山川寂寥无闻，至文忠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指欧阳修</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而始著。自文忠以后，琅琊之山川虽著，久而渐以废，至今日而始复。计其时世，皆当国家熙隆，久道化成之日。方宋之盛，滁介江淮，舟车商贾之所不至，而今日之滁则南北冠盖之所经</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《滁阳志》</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选项：琅琊山因欧阳修名扬天下，其扬名之时都处在国运昌盛之时；滁阳地理位置特殊，历来是南北交通必经之地</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________________________________________________</a:t>
            </a:r>
            <a:r>
              <a:rPr lang="en-US" altLang="zh-CN" sz="2600" u="sng" kern="100" dirty="0" smtClean="0">
                <a:latin typeface="Times New Roman"/>
                <a:ea typeface="华文细黑"/>
                <a:cs typeface="Courier New"/>
              </a:rPr>
              <a:t>                                                  </a:t>
            </a:r>
            <a:endParaRPr lang="zh-CN" altLang="zh-CN" sz="2600" kern="100" dirty="0">
              <a:latin typeface="宋体"/>
              <a:cs typeface="Courier New"/>
            </a:endParaRPr>
          </a:p>
        </p:txBody>
      </p:sp>
      <p:sp>
        <p:nvSpPr>
          <p:cNvPr id="4" name="TextBox 3"/>
          <p:cNvSpPr txBox="1"/>
          <p:nvPr/>
        </p:nvSpPr>
        <p:spPr>
          <a:xfrm>
            <a:off x="668710" y="4183509"/>
            <a:ext cx="6348554" cy="692497"/>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历来是南北交通必经之地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于文无据</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196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233" y="3845"/>
            <a:ext cx="8909535" cy="2575064"/>
          </a:xfrm>
          <a:prstGeom prst="rect">
            <a:avLst/>
          </a:prstGeom>
        </p:spPr>
        <p:txBody>
          <a:bodyPr>
            <a:spAutoFit/>
          </a:bodyPr>
          <a:lstStyle/>
          <a:p>
            <a:pPr algn="just">
              <a:lnSpc>
                <a:spcPts val="5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从阅读文段中选取八个句子，每两个句子编为一组，要求考生选出分别符合题干要求的选项</a:t>
            </a:r>
            <a:r>
              <a:rPr lang="zh-CN" altLang="zh-CN" sz="2600" dirty="0" smtClean="0">
                <a:latin typeface="Times New Roman"/>
                <a:ea typeface="华文细黑"/>
                <a:cs typeface="Times New Roman"/>
              </a:rPr>
              <a:t>。</a:t>
            </a:r>
            <a:endParaRPr lang="en-US"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例</a:t>
            </a:r>
            <a:r>
              <a:rPr lang="zh-CN" altLang="zh-CN" sz="2600" kern="100" dirty="0">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下列四组句子中，分别表现截冠雄鸡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重义轻利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和众鸡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妒贤嫉能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2255205"/>
              </p:ext>
            </p:extLst>
          </p:nvPr>
        </p:nvGraphicFramePr>
        <p:xfrm>
          <a:off x="294953" y="2609850"/>
          <a:ext cx="8120062" cy="2632075"/>
        </p:xfrm>
        <a:graphic>
          <a:graphicData uri="http://schemas.openxmlformats.org/presentationml/2006/ole">
            <mc:AlternateContent xmlns:mc="http://schemas.openxmlformats.org/markup-compatibility/2006">
              <mc:Choice xmlns:v="urn:schemas-microsoft-com:vml" Requires="v">
                <p:oleObj spid="_x0000_s15370" name="文档" r:id="rId4" imgW="8119565" imgH="2632150" progId="Word.Document.12">
                  <p:embed/>
                </p:oleObj>
              </mc:Choice>
              <mc:Fallback>
                <p:oleObj name="文档" r:id="rId4" imgW="8119565" imgH="2632150" progId="Word.Document.12">
                  <p:embed/>
                  <p:pic>
                    <p:nvPicPr>
                      <p:cNvPr id="0" name=""/>
                      <p:cNvPicPr/>
                      <p:nvPr/>
                    </p:nvPicPr>
                    <p:blipFill>
                      <a:blip r:embed="rId5"/>
                      <a:stretch>
                        <a:fillRect/>
                      </a:stretch>
                    </p:blipFill>
                    <p:spPr>
                      <a:xfrm>
                        <a:off x="294953" y="2609850"/>
                        <a:ext cx="8120062" cy="2632075"/>
                      </a:xfrm>
                      <a:prstGeom prst="rect">
                        <a:avLst/>
                      </a:prstGeom>
                    </p:spPr>
                  </p:pic>
                </p:oleObj>
              </mc:Fallback>
            </mc:AlternateContent>
          </a:graphicData>
        </a:graphic>
      </p:graphicFrame>
    </p:spTree>
    <p:extLst>
      <p:ext uri="{BB962C8B-B14F-4D97-AF65-F5344CB8AC3E}">
        <p14:creationId xmlns:p14="http://schemas.microsoft.com/office/powerpoint/2010/main" val="9156201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36" y="779483"/>
            <a:ext cx="8705965" cy="3016403"/>
          </a:xfrm>
          <a:prstGeom prst="rect">
            <a:avLst/>
          </a:prstGeom>
          <a:noFill/>
        </p:spPr>
        <p:txBody>
          <a:bodyPr wrap="square" rtlCol="0">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比对人物。高考文言文所选的材料大都是记叙性的，除全文记叙的中心人物，还会写到另一些人物。这类命题陷阱往往将</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彼</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强接在</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此</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上，张冠李戴。辨析时应抓住</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是谁，在何时、何地，说过什么话，做过什么事</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等信息，尤其要看主语、谓语与原文是否一致</a:t>
            </a:r>
            <a:r>
              <a:rPr lang="zh-CN" altLang="zh-CN" sz="2600" kern="100" dirty="0" smtClean="0">
                <a:solidFill>
                  <a:srgbClr val="C00000"/>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634306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294491"/>
            <a:ext cx="8793025"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阅读下面的原文与选项，认真比对，看看选项分析概括是否有误。</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5.</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道光五年，调江苏。先是洪泽湖决，漕运梗阻，协办大学士英和陈海运策，而中外纷议挠之。澍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指传主陶澍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毅然以身任，亲赴上海，筹雇商船。</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题选项</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：道光五年，在漕运受阻的时候，陶澍首先倡导了以海运代替漕运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037523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661" y="1043425"/>
            <a:ext cx="8705965" cy="121591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张冠李戴。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首先倡导以海运代替漕运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的是协办大学士英和</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503169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131" y="152053"/>
            <a:ext cx="8793025"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6.</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乙酉丙戌间，群盗大起。君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指传主徐君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以身保障一方，每闻盗则挺身出，纠里中壮士为守御。贼大恨，卒杀公。或曰：君古游侠之流也。</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题选项</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：作者认为，徐谦尊在群盗大起之际，冒着生命危险保护一方百姓，最终被害，是值得敬佩的游侠士。</a:t>
            </a:r>
            <a:endParaRPr lang="zh-CN" altLang="zh-CN" sz="1050" kern="100" dirty="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张冠李戴。认为徐君</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是值得敬佩的游侠士</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或曰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，即有的人，而非</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作者认为</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7219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36" y="717000"/>
            <a:ext cx="8705965" cy="3016403"/>
          </a:xfrm>
          <a:prstGeom prst="rect">
            <a:avLst/>
          </a:prstGeom>
          <a:noFill/>
        </p:spPr>
        <p:txBody>
          <a:bodyPr wrap="square" rtlCol="0">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四</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比对句间因果关系。这类干扰项往往把没有因果关系的事件硬说成是因果关系，或者颠倒了</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因</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和</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果</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两者之间的关系。辨析时要注意选项中</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因此</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以致</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等表因果的词语。在遇到涉及因果关系的选项时，一定要与原文中相关的句子比较一下，仔细分析因果关系是否恰当</a:t>
            </a:r>
            <a:r>
              <a:rPr lang="zh-CN" altLang="zh-CN" sz="2600" kern="100" dirty="0" smtClean="0">
                <a:solidFill>
                  <a:srgbClr val="C00000"/>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678056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94903"/>
            <a:ext cx="8793025"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阅读下面的原文与选项，认真比对，看看选项分析概括是否有误。</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7.</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贺钦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晚更好《易》，究心象数，手不释卷，大臣荐引相属，终不起。少尝隐居医无闾山，因以医闾自号，人遂称为医闾先生。</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题选项</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：贺钦晚年好《易》不愿做官，因年轻时曾隐居学医，大家称他医闾先生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196957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373" y="1302882"/>
            <a:ext cx="8705965" cy="121591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　</a:t>
            </a:r>
            <a:r>
              <a:rPr lang="zh-CN" altLang="zh-CN" sz="2600" kern="100" dirty="0">
                <a:solidFill>
                  <a:srgbClr val="E46C0A"/>
                </a:solidFill>
                <a:latin typeface="Times New Roman"/>
                <a:ea typeface="华文细黑"/>
                <a:cs typeface="Times New Roman"/>
              </a:rPr>
              <a:t>因果不当。原文意思是贺钦以医闾自称，人们才把他称为医闾先生，贺钦是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尝隐居医无闾山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，并非学医</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103125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5711" y="483518"/>
            <a:ext cx="8705965" cy="361656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8.</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元昊反，西边用兵，以公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指王尧臣</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为陕西体量安抚使。是时，边兵新败于好水，任福等战死。今韩丞相坐主帅失律，夺招讨副使，知秦州；范文正公亦以移书元昊不先闻，夺招讨副使，知耀州。公因言此两人天下之选也，其忠义智勇，名动夷狄，不宜以小故置之。且任福由违节度以致败，尤不可深责主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756265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142528"/>
            <a:ext cx="8793025" cy="3616567"/>
          </a:xfrm>
          <a:prstGeom prst="rect">
            <a:avLst/>
          </a:prstGeom>
          <a:noFill/>
        </p:spPr>
        <p:txBody>
          <a:bodyPr wrap="square" rtlCol="0">
            <a:spAutoFit/>
          </a:bodyPr>
          <a:lstStyle/>
          <a:p>
            <a:pPr algn="just">
              <a:lnSpc>
                <a:spcPct val="150000"/>
              </a:lnSpc>
              <a:spcAft>
                <a:spcPts val="0"/>
              </a:spcAft>
            </a:pPr>
            <a:r>
              <a:rPr lang="zh-CN" altLang="zh-CN" sz="2600" kern="100" dirty="0" smtClean="0">
                <a:solidFill>
                  <a:prstClr val="black"/>
                </a:solidFill>
                <a:latin typeface="Times New Roman"/>
                <a:ea typeface="华文细黑"/>
                <a:cs typeface="Times New Roman"/>
              </a:rPr>
              <a:t>第</a:t>
            </a:r>
            <a:r>
              <a:rPr lang="en-US" altLang="zh-CN" sz="2600" kern="100" dirty="0" smtClean="0">
                <a:solidFill>
                  <a:prstClr val="black"/>
                </a:solidFill>
                <a:latin typeface="Times New Roman"/>
                <a:ea typeface="华文细黑"/>
                <a:cs typeface="Courier New"/>
              </a:rPr>
              <a:t>6</a:t>
            </a:r>
            <a:r>
              <a:rPr lang="zh-CN" altLang="zh-CN" sz="2600" kern="100" dirty="0" smtClean="0">
                <a:solidFill>
                  <a:prstClr val="black"/>
                </a:solidFill>
                <a:latin typeface="Times New Roman"/>
                <a:ea typeface="华文细黑"/>
                <a:cs typeface="Times New Roman"/>
              </a:rPr>
              <a:t>题选项</a:t>
            </a:r>
            <a:r>
              <a:rPr lang="en-US" altLang="zh-CN" sz="2600" kern="100" dirty="0" smtClean="0">
                <a:solidFill>
                  <a:prstClr val="black"/>
                </a:solidFill>
                <a:latin typeface="Times New Roman"/>
                <a:ea typeface="华文细黑"/>
                <a:cs typeface="Courier New"/>
              </a:rPr>
              <a:t>B</a:t>
            </a:r>
            <a:r>
              <a:rPr lang="zh-CN" altLang="zh-CN" sz="2600" kern="100" dirty="0" smtClean="0">
                <a:solidFill>
                  <a:prstClr val="black"/>
                </a:solidFill>
                <a:latin typeface="Times New Roman"/>
                <a:ea typeface="华文细黑"/>
                <a:cs typeface="Times New Roman"/>
              </a:rPr>
              <a:t>：王尧臣在陕西体量安抚使任上，当现今的韩丞相因好水之战指挥失当致使任福等人战死而被贬官时，敢于仗义执言。</a:t>
            </a:r>
            <a:endParaRPr lang="en-US" altLang="zh-CN" sz="2600" kern="100" dirty="0" smtClean="0">
              <a:solidFill>
                <a:prstClr val="black"/>
              </a:solidFill>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solidFill>
                  <a:srgbClr val="0000FF"/>
                </a:solidFill>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因果不当。作者认为任福战死的直接原因是任福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违节度</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不听指挥</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，而主帅韩丞相因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失律</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军队出师不利</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罪而遭免职。选项对这两人的原因解释不当</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16265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142528"/>
            <a:ext cx="8793025" cy="4893647"/>
          </a:xfrm>
          <a:prstGeom prst="rect">
            <a:avLst/>
          </a:prstGeom>
          <a:noFill/>
        </p:spPr>
        <p:txBody>
          <a:bodyPr wrap="square" rtlCol="0">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五</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比对一些增删的表范围或程度及其他类的词语，看看有无以偏概全或归纳不完整等陷阱。</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阅读下面的原文与选项，认真比对，看看选项分析概括是否有误</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en-US" altLang="zh-CN" sz="2600" dirty="0">
                <a:latin typeface="Times New Roman"/>
                <a:ea typeface="华文细黑"/>
              </a:rPr>
              <a:t>9.</a:t>
            </a:r>
            <a:r>
              <a:rPr lang="en-US" altLang="zh-CN" sz="2600" dirty="0">
                <a:solidFill>
                  <a:srgbClr val="00B0F0"/>
                </a:solidFill>
                <a:latin typeface="Times New Roman"/>
                <a:ea typeface="华文细黑"/>
              </a:rPr>
              <a:t>(2014·</a:t>
            </a:r>
            <a:r>
              <a:rPr lang="zh-CN" altLang="zh-CN" sz="2600" dirty="0">
                <a:solidFill>
                  <a:srgbClr val="00B0F0"/>
                </a:solidFill>
                <a:latin typeface="Times New Roman"/>
                <a:ea typeface="华文细黑"/>
                <a:cs typeface="Times New Roman"/>
              </a:rPr>
              <a:t>浙江</a:t>
            </a:r>
            <a:r>
              <a:rPr lang="en-US" altLang="zh-CN" sz="2600" dirty="0">
                <a:solidFill>
                  <a:srgbClr val="00B0F0"/>
                </a:solidFill>
                <a:latin typeface="Times New Roman"/>
                <a:ea typeface="华文细黑"/>
              </a:rPr>
              <a:t>)</a:t>
            </a:r>
            <a:r>
              <a:rPr lang="en-US" altLang="zh-CN" sz="2600" dirty="0">
                <a:latin typeface="Times New Roman"/>
                <a:ea typeface="华文细黑"/>
              </a:rPr>
              <a:t>(</a:t>
            </a:r>
            <a:r>
              <a:rPr lang="zh-CN" altLang="zh-CN" sz="2600" dirty="0">
                <a:latin typeface="Times New Roman"/>
                <a:ea typeface="华文细黑"/>
                <a:cs typeface="Times New Roman"/>
              </a:rPr>
              <a:t>欧阳君</a:t>
            </a:r>
            <a:r>
              <a:rPr lang="en-US" altLang="zh-CN" sz="2600" dirty="0">
                <a:latin typeface="Times New Roman"/>
                <a:ea typeface="华文细黑"/>
              </a:rPr>
              <a:t>)</a:t>
            </a:r>
            <a:r>
              <a:rPr lang="zh-CN" altLang="zh-CN" sz="2600" dirty="0">
                <a:latin typeface="Times New Roman"/>
                <a:ea typeface="华文细黑"/>
                <a:cs typeface="Times New Roman"/>
              </a:rPr>
              <a:t>年十许岁，里中无爱者。每见河滨山畔有片景可采，心独娱之，常执卷一编，忘归于其间。逮风月清晖，或暮而尚留，</a:t>
            </a:r>
            <a:r>
              <a:rPr lang="zh-CN" altLang="zh-CN" sz="2600" dirty="0">
                <a:latin typeface="Times New Roman"/>
                <a:ea typeface="华文细黑"/>
                <a:cs typeface="宋体"/>
              </a:rPr>
              <a:t>窅</a:t>
            </a:r>
            <a:r>
              <a:rPr lang="zh-CN" altLang="zh-CN" sz="2600" dirty="0">
                <a:latin typeface="楷体_GB2312"/>
                <a:ea typeface="华文细黑"/>
                <a:cs typeface="楷体_GB2312"/>
              </a:rPr>
              <a:t>不能释</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不自知所由，盖其性所多也。父母不识其志，每尝谓里人曰：</a:t>
            </a:r>
            <a:r>
              <a:rPr lang="en-US" altLang="zh-CN" sz="2600" dirty="0">
                <a:latin typeface="+mj-ea"/>
                <a:ea typeface="+mj-ea"/>
                <a:cs typeface="Times New Roman"/>
              </a:rPr>
              <a:t>“</a:t>
            </a:r>
            <a:r>
              <a:rPr lang="zh-CN" altLang="zh-CN" sz="2600" dirty="0">
                <a:latin typeface="Times New Roman"/>
                <a:ea typeface="华文细黑"/>
                <a:cs typeface="Times New Roman"/>
              </a:rPr>
              <a:t>此男子未知其指何如</a:t>
            </a:r>
            <a:r>
              <a:rPr lang="zh-CN" altLang="zh-CN" sz="2600" dirty="0" smtClean="0">
                <a:latin typeface="Times New Roman"/>
                <a:ea typeface="华文细黑"/>
                <a:cs typeface="Times New Roman"/>
              </a:rPr>
              <a:t>，</a:t>
            </a:r>
            <a:endParaRPr lang="en-US" altLang="zh-CN" sz="2600" kern="100" dirty="0">
              <a:latin typeface="宋体"/>
              <a:cs typeface="Courier New"/>
            </a:endParaRPr>
          </a:p>
        </p:txBody>
      </p:sp>
    </p:spTree>
    <p:extLst>
      <p:ext uri="{BB962C8B-B14F-4D97-AF65-F5344CB8AC3E}">
        <p14:creationId xmlns:p14="http://schemas.microsoft.com/office/powerpoint/2010/main" val="2684826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081918478"/>
              </p:ext>
            </p:extLst>
          </p:nvPr>
        </p:nvGraphicFramePr>
        <p:xfrm>
          <a:off x="470669" y="934616"/>
          <a:ext cx="8215312" cy="2641600"/>
        </p:xfrm>
        <a:graphic>
          <a:graphicData uri="http://schemas.openxmlformats.org/presentationml/2006/ole">
            <mc:AlternateContent xmlns:mc="http://schemas.openxmlformats.org/markup-compatibility/2006">
              <mc:Choice xmlns:v="urn:schemas-microsoft-com:vml" Requires="v">
                <p:oleObj spid="_x0000_s16395" name="文档" r:id="rId4" imgW="8214573" imgH="2641161" progId="Word.Document.12">
                  <p:embed/>
                </p:oleObj>
              </mc:Choice>
              <mc:Fallback>
                <p:oleObj name="文档" r:id="rId4" imgW="8214573" imgH="2641161" progId="Word.Document.12">
                  <p:embed/>
                  <p:pic>
                    <p:nvPicPr>
                      <p:cNvPr id="0" name=""/>
                      <p:cNvPicPr/>
                      <p:nvPr/>
                    </p:nvPicPr>
                    <p:blipFill>
                      <a:blip r:embed="rId5"/>
                      <a:stretch>
                        <a:fillRect/>
                      </a:stretch>
                    </p:blipFill>
                    <p:spPr>
                      <a:xfrm>
                        <a:off x="470669" y="934616"/>
                        <a:ext cx="8215312" cy="2641600"/>
                      </a:xfrm>
                      <a:prstGeom prst="rect">
                        <a:avLst/>
                      </a:prstGeom>
                    </p:spPr>
                  </p:pic>
                </p:oleObj>
              </mc:Fallback>
            </mc:AlternateContent>
          </a:graphicData>
        </a:graphic>
      </p:graphicFrame>
    </p:spTree>
    <p:extLst>
      <p:ext uri="{BB962C8B-B14F-4D97-AF65-F5344CB8AC3E}">
        <p14:creationId xmlns:p14="http://schemas.microsoft.com/office/powerpoint/2010/main" val="10664686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5" y="142527"/>
            <a:ext cx="8793025" cy="4893647"/>
          </a:xfrm>
          <a:prstGeom prst="rect">
            <a:avLst/>
          </a:prstGeom>
          <a:noFill/>
        </p:spPr>
        <p:txBody>
          <a:bodyPr wrap="square" rtlCol="0">
            <a:spAutoFit/>
          </a:bodyPr>
          <a:lstStyle/>
          <a:p>
            <a:pPr>
              <a:lnSpc>
                <a:spcPct val="150000"/>
              </a:lnSpc>
              <a:spcAft>
                <a:spcPts val="0"/>
              </a:spcAft>
            </a:pPr>
            <a:r>
              <a:rPr lang="zh-CN" altLang="zh-CN" sz="2600" dirty="0" smtClean="0">
                <a:solidFill>
                  <a:prstClr val="black"/>
                </a:solidFill>
                <a:latin typeface="Times New Roman"/>
                <a:ea typeface="华文细黑"/>
                <a:cs typeface="Times New Roman"/>
              </a:rPr>
              <a:t>要恐不为汩没之饥氓也。</a:t>
            </a:r>
            <a:r>
              <a:rPr lang="zh-CN" altLang="en-US" sz="2600" dirty="0">
                <a:solidFill>
                  <a:prstClr val="black"/>
                </a:solidFill>
                <a:latin typeface="Times New Roman"/>
                <a:ea typeface="华文细黑"/>
                <a:cs typeface="Times New Roman"/>
              </a:rPr>
              <a:t>未知为吉凶邪？</a:t>
            </a:r>
            <a:r>
              <a:rPr lang="zh-CN" altLang="en-US" sz="2600" dirty="0">
                <a:latin typeface="+mj-ea"/>
                <a:ea typeface="+mj-ea"/>
                <a:cs typeface="Times New Roman"/>
              </a:rPr>
              <a:t>”</a:t>
            </a:r>
            <a:r>
              <a:rPr lang="zh-CN" altLang="en-US" sz="2600" dirty="0">
                <a:solidFill>
                  <a:prstClr val="black"/>
                </a:solidFill>
                <a:latin typeface="Times New Roman"/>
                <a:ea typeface="华文细黑"/>
                <a:cs typeface="Times New Roman"/>
              </a:rPr>
              <a:t>乡人有览事多而熟于闻见者，皆贺之曰：</a:t>
            </a:r>
            <a:r>
              <a:rPr lang="zh-CN" altLang="en-US" sz="2600" dirty="0">
                <a:latin typeface="+mj-ea"/>
                <a:ea typeface="+mj-ea"/>
                <a:cs typeface="Times New Roman"/>
              </a:rPr>
              <a:t>“</a:t>
            </a:r>
            <a:r>
              <a:rPr lang="zh-CN" altLang="en-US" sz="2600" dirty="0">
                <a:solidFill>
                  <a:prstClr val="black"/>
                </a:solidFill>
                <a:latin typeface="Times New Roman"/>
                <a:ea typeface="华文细黑"/>
                <a:cs typeface="Times New Roman"/>
              </a:rPr>
              <a:t>此若家之宝也，奈何虑之过欤！</a:t>
            </a:r>
            <a:r>
              <a:rPr lang="zh-CN" altLang="en-US" sz="2600" dirty="0">
                <a:latin typeface="+mj-ea"/>
                <a:ea typeface="+mj-ea"/>
                <a:cs typeface="Times New Roman"/>
              </a:rPr>
              <a:t>”</a:t>
            </a:r>
          </a:p>
          <a:p>
            <a:pPr>
              <a:lnSpc>
                <a:spcPct val="150000"/>
              </a:lnSpc>
              <a:spcAft>
                <a:spcPts val="0"/>
              </a:spcAft>
            </a:pPr>
            <a:r>
              <a:rPr lang="zh-CN" altLang="en-US" sz="2600" dirty="0">
                <a:solidFill>
                  <a:prstClr val="black"/>
                </a:solidFill>
                <a:latin typeface="Times New Roman"/>
                <a:ea typeface="华文细黑"/>
                <a:cs typeface="Times New Roman"/>
              </a:rPr>
              <a:t>第</a:t>
            </a:r>
            <a:r>
              <a:rPr lang="en-US" altLang="zh-CN" sz="2600" dirty="0">
                <a:solidFill>
                  <a:prstClr val="black"/>
                </a:solidFill>
                <a:latin typeface="Times New Roman"/>
                <a:ea typeface="华文细黑"/>
                <a:cs typeface="Times New Roman"/>
              </a:rPr>
              <a:t>18</a:t>
            </a:r>
            <a:r>
              <a:rPr lang="zh-CN" altLang="en-US" sz="2600" dirty="0">
                <a:solidFill>
                  <a:prstClr val="black"/>
                </a:solidFill>
                <a:latin typeface="Times New Roman"/>
                <a:ea typeface="华文细黑"/>
                <a:cs typeface="Times New Roman"/>
              </a:rPr>
              <a:t>题选项</a:t>
            </a:r>
            <a:r>
              <a:rPr lang="en-US" altLang="zh-CN" sz="2600" dirty="0">
                <a:solidFill>
                  <a:prstClr val="black"/>
                </a:solidFill>
                <a:latin typeface="Times New Roman"/>
                <a:ea typeface="华文细黑"/>
                <a:cs typeface="Times New Roman"/>
              </a:rPr>
              <a:t>B</a:t>
            </a:r>
            <a:r>
              <a:rPr lang="zh-CN" altLang="en-US" sz="2600" dirty="0">
                <a:solidFill>
                  <a:prstClr val="black"/>
                </a:solidFill>
                <a:latin typeface="Times New Roman"/>
                <a:ea typeface="华文细黑"/>
                <a:cs typeface="Times New Roman"/>
              </a:rPr>
              <a:t>：欧阳行周年少时酷爱山水与读书，尽管乡人都不喜欢他，父母也为他的将来忧心忡忡，但他天资聪颖，文笔超群，终于成为福建最著名的文士</a:t>
            </a:r>
            <a:r>
              <a:rPr lang="zh-CN" altLang="en-US" sz="2600" dirty="0" smtClean="0">
                <a:solidFill>
                  <a:prstClr val="black"/>
                </a:solidFill>
                <a:latin typeface="Times New Roman"/>
                <a:ea typeface="华文细黑"/>
                <a:cs typeface="Times New Roman"/>
              </a:rPr>
              <a:t>。</a:t>
            </a:r>
            <a:endParaRPr lang="en-US"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　</a:t>
            </a:r>
            <a:r>
              <a:rPr lang="zh-CN" altLang="zh-CN" sz="2600" kern="100" dirty="0">
                <a:solidFill>
                  <a:srgbClr val="E46C0A"/>
                </a:solidFill>
                <a:latin typeface="Times New Roman"/>
                <a:ea typeface="华文细黑"/>
                <a:cs typeface="Times New Roman"/>
              </a:rPr>
              <a:t>以偏概全。选项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尽管乡人都不喜欢他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中的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太绝对化了，因为也有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乡人有览事多而熟于闻见者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皆贺之</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2332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85378"/>
            <a:ext cx="8793025"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10.</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先生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指传主朱筠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为学使时，遇教官诸生贤者，亲若同辈，劝人为学先识字，语意殷勤，去而人爱思之。</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题选项</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：朱筠致力文教，奖掖后进。他督学地方，尊崇先贤，引领学风；对寒门才俊极口称善，待门下学子亲若同辈</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归纳不完整。原文是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遇教官诸生贤者</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遇到那些贤能的教官和诸生</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，亲若同辈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，并非选项中的只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待门下学子</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4387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656" y="18703"/>
            <a:ext cx="8793025" cy="5066965"/>
          </a:xfrm>
          <a:prstGeom prst="rect">
            <a:avLst/>
          </a:prstGeom>
          <a:noFill/>
        </p:spPr>
        <p:txBody>
          <a:bodyPr wrap="square" rtlCol="0">
            <a:spAutoFit/>
          </a:bodyPr>
          <a:lstStyle/>
          <a:p>
            <a:pPr algn="just">
              <a:lnSpc>
                <a:spcPct val="14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六</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比对时间。命题者常把事件发生的时间故意颠倒、搞错。考生作答时，要了解以时间、地点叙写的文言材料的顺序特点，要善于抓住表示时间的词语，注意敏感的时间顺序，识破</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时间错误</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的陷阱</a:t>
            </a:r>
            <a:r>
              <a:rPr lang="zh-CN" altLang="zh-CN" sz="2600" kern="100" dirty="0" smtClean="0">
                <a:solidFill>
                  <a:srgbClr val="C00000"/>
                </a:solidFill>
                <a:latin typeface="Times New Roman"/>
                <a:ea typeface="华文细黑"/>
                <a:cs typeface="Times New Roman"/>
              </a:rPr>
              <a:t>。</a:t>
            </a:r>
            <a:endParaRPr lang="en-US" altLang="zh-CN" sz="2600" kern="100" dirty="0" smtClean="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阅读下面的原文与选项，认真比对，看看选项分析概括是否有误。</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11.</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课标全国</a:t>
            </a:r>
            <a:r>
              <a:rPr lang="en-US" altLang="zh-CN" sz="2600" kern="100" dirty="0">
                <a:solidFill>
                  <a:srgbClr val="00B0F0"/>
                </a:solidFill>
                <a:latin typeface="Times New Roman"/>
                <a:ea typeface="华文细黑"/>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花云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还驻太平，陈友谅以舟师来寇。云与元帅朱文逊结阵迎战，文逊战死。贼攻三日不得入，以巨舟乘涨，缘舟尾攀堞而上。城陷，贼缚云</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381504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142528"/>
            <a:ext cx="8793025" cy="369331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题选项</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：花云与贼寇奋力抗争，至死不屈。花云驻守太平时，陈友谅率水师攻破城池，元帅朱文逊战死，他被俘；花云临危不惧，在被杀害的当口，仍高声痛骂贼寇</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　</a:t>
            </a:r>
            <a:r>
              <a:rPr lang="zh-CN" altLang="zh-CN" sz="2600" kern="100" dirty="0">
                <a:solidFill>
                  <a:srgbClr val="E46C0A"/>
                </a:solidFill>
                <a:latin typeface="Times New Roman"/>
                <a:ea typeface="华文细黑"/>
                <a:cs typeface="Times New Roman"/>
              </a:rPr>
              <a:t>时间有误。原文是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文逊战死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之后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贼攻三日不得入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，而后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城陷</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。该项中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攻破城池，元帅朱文逊战死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表述错误</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6156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656" y="380767"/>
            <a:ext cx="8793025"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12.</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于是庶吉士刘公之纶、金公声知事急，遂言甫于朝。愍帝召致便殿，劳以温旨，甫感泣，叩首殿墀下，呼曰：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臣不才，愿以死自效。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遂立授刘公为协理戎政兵部右侍郎，金公以御史为参军，而甫为京营副总兵。</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题选项</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：申甫到京师后屡遭挫折，后得到刘之纶、金声等人的举荐，被皇帝召见后授予京营副总兵的官职，申甫非常感动，表示誓死为国效力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652388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656" y="1059582"/>
            <a:ext cx="8793025"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时间有误。原文是申甫在感动后才被授予京营副总兵的，而不是在授予京营副总兵后才感动。授予官职的时间弄错了</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855050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22895"/>
            <a:ext cx="8793025" cy="5066965"/>
          </a:xfrm>
          <a:prstGeom prst="rect">
            <a:avLst/>
          </a:prstGeom>
          <a:noFill/>
        </p:spPr>
        <p:txBody>
          <a:bodyPr wrap="square" rtlCol="0">
            <a:spAutoFit/>
          </a:bodyPr>
          <a:lstStyle/>
          <a:p>
            <a:pPr algn="just">
              <a:lnSpc>
                <a:spcPct val="14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七</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比对地点。比对选项中人物行为、事件发生的地点与原文是否一致，识破命题者所设</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地点错误</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的陷阱。</a:t>
            </a:r>
            <a:endParaRPr lang="zh-CN" altLang="zh-CN" sz="1050" kern="100" dirty="0">
              <a:latin typeface="宋体"/>
              <a:cs typeface="Courier New"/>
            </a:endParaRPr>
          </a:p>
          <a:p>
            <a:pPr algn="just">
              <a:lnSpc>
                <a:spcPct val="140000"/>
              </a:lnSpc>
              <a:spcAft>
                <a:spcPts val="0"/>
              </a:spcAft>
            </a:pPr>
            <a:r>
              <a:rPr lang="zh-CN" altLang="zh-CN" sz="2600" kern="100" dirty="0">
                <a:solidFill>
                  <a:srgbClr val="C00000"/>
                </a:solidFill>
                <a:latin typeface="Times New Roman"/>
                <a:ea typeface="华文细黑"/>
                <a:cs typeface="Times New Roman"/>
              </a:rPr>
              <a:t>阅读下面的原文与选项，认真比对，看看选项分析概括是否有误。</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天保三年，为冀州刺史、六州大都督，有惠政，得吏民之心。尹思令率众万余人，谋袭盱眙。三军咸惧。韶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指传主段韶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谓诸将曰：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霸先等智小谋大，政令未一，外托同德，内有离心，诸君不足忧，吾揣之熟矣。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乃自将步骑数千人倍道赴泾州。途出盱眙，思令不虞大军卒至，望旗奔北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292965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661" y="894641"/>
            <a:ext cx="8705965" cy="241623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选项：段韶擅长统众，面对敌人的侵扰时，善于鼓舞士兵的士气。泾州一战，段韶亲自率领步兵骑兵几千人突袭，尹思令败逃</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rgbClr val="E46C0A"/>
                </a:solidFill>
                <a:latin typeface="Times New Roman"/>
                <a:ea typeface="华文细黑"/>
                <a:cs typeface="Times New Roman"/>
              </a:rPr>
              <a:t>　地点有误。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泾州</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应为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盱眙</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77756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06" y="113953"/>
            <a:ext cx="8793025"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萧燧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出知严州。严地狭财匮，始至，官镪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成串的钱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不满三千，燧俭以足用。二年之间，以其羡补积逋，诸邑皆宽。上方靳职名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吝惜授予官职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，非功不予，诏燧治郡有劳，除敷文阁待制，移知婺州。</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选项：萧燧出京管理严州。严州面积狭小，财物匮乏，他勤俭理政，以盈余填补拖欠，各地都感到宽松；皇上升迁萧燧的职位，调他去治理婺州</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正确无误</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grpSp>
        <p:nvGrpSpPr>
          <p:cNvPr id="4" name="组合 3"/>
          <p:cNvGrpSpPr/>
          <p:nvPr/>
        </p:nvGrpSpPr>
        <p:grpSpPr>
          <a:xfrm rot="5400000">
            <a:off x="8388567" y="4470751"/>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87976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6"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435">
                                          <p:stCondLst>
                                            <p:cond delay="0"/>
                                          </p:stCondLst>
                                        </p:cTn>
                                        <p:tgtEl>
                                          <p:spTgt spid="6"/>
                                        </p:tgtEl>
                                      </p:cBhvr>
                                    </p:animEffect>
                                    <p:anim calcmode="lin" valueType="num">
                                      <p:cBhvr>
                                        <p:cTn id="8" dur="1367"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6"/>
                                        </p:tgtEl>
                                        <p:attrNameLst>
                                          <p:attrName>ppt_y</p:attrName>
                                        </p:attrNameLst>
                                      </p:cBhvr>
                                      <p:tavLst>
                                        <p:tav tm="0" fmla="#ppt_y-sin(pi*$)/81">
                                          <p:val>
                                            <p:fltVal val="0"/>
                                          </p:val>
                                        </p:tav>
                                        <p:tav tm="100000">
                                          <p:val>
                                            <p:fltVal val="1"/>
                                          </p:val>
                                        </p:tav>
                                      </p:tavLst>
                                    </p:anim>
                                    <p:animScale>
                                      <p:cBhvr>
                                        <p:cTn id="13" dur="20">
                                          <p:stCondLst>
                                            <p:cond delay="487"/>
                                          </p:stCondLst>
                                        </p:cTn>
                                        <p:tgtEl>
                                          <p:spTgt spid="6"/>
                                        </p:tgtEl>
                                      </p:cBhvr>
                                      <p:to x="100000" y="60000"/>
                                    </p:animScale>
                                    <p:animScale>
                                      <p:cBhvr>
                                        <p:cTn id="14" dur="124" decel="50000">
                                          <p:stCondLst>
                                            <p:cond delay="507"/>
                                          </p:stCondLst>
                                        </p:cTn>
                                        <p:tgtEl>
                                          <p:spTgt spid="6"/>
                                        </p:tgtEl>
                                      </p:cBhvr>
                                      <p:to x="100000" y="100000"/>
                                    </p:animScale>
                                    <p:animScale>
                                      <p:cBhvr>
                                        <p:cTn id="15" dur="20">
                                          <p:stCondLst>
                                            <p:cond delay="984"/>
                                          </p:stCondLst>
                                        </p:cTn>
                                        <p:tgtEl>
                                          <p:spTgt spid="6"/>
                                        </p:tgtEl>
                                      </p:cBhvr>
                                      <p:to x="100000" y="80000"/>
                                    </p:animScale>
                                    <p:animScale>
                                      <p:cBhvr>
                                        <p:cTn id="16" dur="124" decel="50000">
                                          <p:stCondLst>
                                            <p:cond delay="1004"/>
                                          </p:stCondLst>
                                        </p:cTn>
                                        <p:tgtEl>
                                          <p:spTgt spid="6"/>
                                        </p:tgtEl>
                                      </p:cBhvr>
                                      <p:to x="100000" y="100000"/>
                                    </p:animScale>
                                    <p:animScale>
                                      <p:cBhvr>
                                        <p:cTn id="17" dur="20">
                                          <p:stCondLst>
                                            <p:cond delay="1231"/>
                                          </p:stCondLst>
                                        </p:cTn>
                                        <p:tgtEl>
                                          <p:spTgt spid="6"/>
                                        </p:tgtEl>
                                      </p:cBhvr>
                                      <p:to x="100000" y="90000"/>
                                    </p:animScale>
                                    <p:animScale>
                                      <p:cBhvr>
                                        <p:cTn id="18" dur="124" decel="50000">
                                          <p:stCondLst>
                                            <p:cond delay="1251"/>
                                          </p:stCondLst>
                                        </p:cTn>
                                        <p:tgtEl>
                                          <p:spTgt spid="6"/>
                                        </p:tgtEl>
                                      </p:cBhvr>
                                      <p:to x="100000" y="100000"/>
                                    </p:animScale>
                                    <p:animScale>
                                      <p:cBhvr>
                                        <p:cTn id="19" dur="20">
                                          <p:stCondLst>
                                            <p:cond delay="1356"/>
                                          </p:stCondLst>
                                        </p:cTn>
                                        <p:tgtEl>
                                          <p:spTgt spid="6"/>
                                        </p:tgtEl>
                                      </p:cBhvr>
                                      <p:to x="100000" y="95000"/>
                                    </p:animScale>
                                    <p:animScale>
                                      <p:cBhvr>
                                        <p:cTn id="20" dur="124" decel="50000">
                                          <p:stCondLst>
                                            <p:cond delay="1376"/>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877" y="392460"/>
            <a:ext cx="8596501" cy="3900235"/>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题干对文段中的传主形象或作者观点已作归纳，要求考生选出不正确的一项。</a:t>
            </a:r>
            <a:endParaRPr lang="zh-CN" altLang="zh-CN" sz="24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例</a:t>
            </a:r>
            <a:r>
              <a:rPr lang="zh-CN" altLang="zh-CN" sz="2400" kern="100" dirty="0">
                <a:latin typeface="Times New Roman"/>
                <a:ea typeface="华文细黑"/>
                <a:cs typeface="Times New Roman"/>
              </a:rPr>
              <a:t>　</a:t>
            </a:r>
            <a:r>
              <a:rPr lang="en-US" altLang="zh-CN" sz="2400" kern="100" dirty="0">
                <a:solidFill>
                  <a:srgbClr val="00B0F0"/>
                </a:solidFill>
                <a:latin typeface="Times New Roman"/>
                <a:ea typeface="华文细黑"/>
                <a:cs typeface="Courier New"/>
              </a:rPr>
              <a:t>(2013·</a:t>
            </a:r>
            <a:r>
              <a:rPr lang="zh-CN" altLang="zh-CN" sz="2400" kern="100" dirty="0">
                <a:solidFill>
                  <a:srgbClr val="00B0F0"/>
                </a:solidFill>
                <a:latin typeface="Times New Roman"/>
                <a:ea typeface="华文细黑"/>
                <a:cs typeface="Times New Roman"/>
              </a:rPr>
              <a:t>天津</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下列对本文主人公的</a:t>
            </a:r>
            <a:r>
              <a:rPr lang="zh-CN" altLang="zh-CN" sz="2400" kern="100" dirty="0" smtClean="0">
                <a:latin typeface="Times New Roman"/>
                <a:ea typeface="华文细黑"/>
                <a:cs typeface="Times New Roman"/>
              </a:rPr>
              <a:t>解读，不</a:t>
            </a:r>
            <a:r>
              <a:rPr lang="zh-CN" altLang="zh-CN" sz="2400" kern="100" dirty="0">
                <a:latin typeface="Times New Roman"/>
                <a:ea typeface="华文细黑"/>
                <a:cs typeface="Times New Roman"/>
              </a:rPr>
              <a:t>正确的一项是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smtClean="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姚敬恒</a:t>
            </a:r>
            <a:r>
              <a:rPr lang="zh-CN" altLang="zh-CN" sz="2400" kern="100" dirty="0" smtClean="0">
                <a:latin typeface="Times New Roman"/>
                <a:ea typeface="华文细黑"/>
                <a:cs typeface="Times New Roman"/>
              </a:rPr>
              <a:t>品学兼优，只</a:t>
            </a:r>
            <a:r>
              <a:rPr lang="zh-CN" altLang="zh-CN" sz="2400" kern="100" dirty="0">
                <a:latin typeface="Times New Roman"/>
                <a:ea typeface="华文细黑"/>
                <a:cs typeface="Times New Roman"/>
              </a:rPr>
              <a:t>因他是商贾而非士大夫，以致名声未彰。</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姚敬恒轻财重义，经常用他的经商所得接济他人。</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姚敬恒识见高远，提醒闽督姚公应以培养民力为当务之急。</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姚敬恒临难不惧，虽蒙冤入狱，仍诵读经典，泰然自若</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Tree>
    <p:extLst>
      <p:ext uri="{BB962C8B-B14F-4D97-AF65-F5344CB8AC3E}">
        <p14:creationId xmlns:p14="http://schemas.microsoft.com/office/powerpoint/2010/main" val="888422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619" y="157386"/>
            <a:ext cx="8769291" cy="4293483"/>
          </a:xfrm>
          <a:prstGeom prst="rect">
            <a:avLst/>
          </a:prstGeom>
          <a:noFill/>
        </p:spPr>
        <p:txBody>
          <a:bodyPr wrap="square" rtlCol="0">
            <a:spAutoFit/>
          </a:bodyPr>
          <a:lstStyle/>
          <a:p>
            <a:pPr algn="just">
              <a:lnSpc>
                <a:spcPct val="150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审清题干</a:t>
            </a:r>
          </a:p>
          <a:p>
            <a:pPr algn="just">
              <a:lnSpc>
                <a:spcPct val="150000"/>
              </a:lnSpc>
              <a:spcAft>
                <a:spcPts val="0"/>
              </a:spcAft>
            </a:pPr>
            <a:r>
              <a:rPr lang="zh-CN" altLang="zh-CN" sz="2600" kern="100" dirty="0">
                <a:latin typeface="Times New Roman"/>
                <a:ea typeface="华文细黑"/>
                <a:cs typeface="Times New Roman"/>
              </a:rPr>
              <a:t>这是信息筛选题审题最重要的内容。审清题干核心的内容是审清信息筛选的条件标准。其条件标准有三层：</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所属条件，就是关于什么人、什么事、什么物、什么景、什么理的</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②</a:t>
            </a:r>
            <a:r>
              <a:rPr lang="zh-CN" altLang="zh-CN" sz="2600" kern="100" dirty="0">
                <a:latin typeface="Times New Roman"/>
                <a:ea typeface="华文细黑"/>
                <a:cs typeface="Times New Roman"/>
              </a:rPr>
              <a:t>中心条件，是关于人的什么性格特征，关于什么事的分类，关于景或物的什么特征，关于观点的什么论据；</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附加条件，常见的有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直接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间接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295829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3465</TotalTime>
  <Words>7080</Words>
  <Application>Microsoft Office PowerPoint</Application>
  <PresentationFormat>全屏显示(16:9)</PresentationFormat>
  <Paragraphs>194</Paragraphs>
  <Slides>79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79</vt:i4>
      </vt:variant>
    </vt:vector>
  </HeadingPairs>
  <TitlesOfParts>
    <vt:vector size="81"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270</cp:revision>
  <dcterms:created xsi:type="dcterms:W3CDTF">2014-12-15T01:46:29Z</dcterms:created>
  <dcterms:modified xsi:type="dcterms:W3CDTF">2015-04-16T05:34:30Z</dcterms:modified>
</cp:coreProperties>
</file>