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1083" r:id="rId2"/>
    <p:sldId id="1086" r:id="rId3"/>
    <p:sldId id="1372" r:id="rId4"/>
    <p:sldId id="1087" r:id="rId5"/>
    <p:sldId id="1196" r:id="rId6"/>
    <p:sldId id="1088" r:id="rId7"/>
    <p:sldId id="1089" r:id="rId8"/>
    <p:sldId id="1090" r:id="rId9"/>
    <p:sldId id="1197" r:id="rId10"/>
    <p:sldId id="1091" r:id="rId11"/>
    <p:sldId id="1457" r:id="rId12"/>
    <p:sldId id="1092" r:id="rId13"/>
    <p:sldId id="1458" r:id="rId14"/>
    <p:sldId id="1105" r:id="rId15"/>
    <p:sldId id="1198" r:id="rId16"/>
    <p:sldId id="1093" r:id="rId17"/>
    <p:sldId id="1106" r:id="rId18"/>
    <p:sldId id="1107" r:id="rId19"/>
    <p:sldId id="1108" r:id="rId20"/>
    <p:sldId id="1459" r:id="rId21"/>
    <p:sldId id="1109" r:id="rId22"/>
    <p:sldId id="1110" r:id="rId23"/>
    <p:sldId id="1111" r:id="rId24"/>
    <p:sldId id="1460" r:id="rId25"/>
    <p:sldId id="1112" r:id="rId26"/>
    <p:sldId id="1113" r:id="rId27"/>
    <p:sldId id="1114" r:id="rId28"/>
    <p:sldId id="1115" r:id="rId29"/>
    <p:sldId id="1277" r:id="rId30"/>
    <p:sldId id="1116" r:id="rId31"/>
    <p:sldId id="1117" r:id="rId32"/>
    <p:sldId id="1408" r:id="rId33"/>
    <p:sldId id="1409" r:id="rId34"/>
    <p:sldId id="1410" r:id="rId35"/>
    <p:sldId id="1411" r:id="rId36"/>
    <p:sldId id="1412" r:id="rId37"/>
    <p:sldId id="1413" r:id="rId38"/>
    <p:sldId id="1414" r:id="rId39"/>
    <p:sldId id="1415" r:id="rId40"/>
    <p:sldId id="1416" r:id="rId41"/>
    <p:sldId id="1417" r:id="rId42"/>
    <p:sldId id="1418" r:id="rId43"/>
    <p:sldId id="1419" r:id="rId44"/>
    <p:sldId id="1420" r:id="rId45"/>
    <p:sldId id="1421" r:id="rId46"/>
    <p:sldId id="1422" r:id="rId47"/>
    <p:sldId id="1461" r:id="rId48"/>
    <p:sldId id="1462" r:id="rId49"/>
    <p:sldId id="1463" r:id="rId50"/>
    <p:sldId id="1464" r:id="rId51"/>
    <p:sldId id="1465" r:id="rId52"/>
    <p:sldId id="1423" r:id="rId53"/>
    <p:sldId id="1424" r:id="rId54"/>
    <p:sldId id="1425" r:id="rId55"/>
    <p:sldId id="1466" r:id="rId56"/>
    <p:sldId id="1467" r:id="rId57"/>
    <p:sldId id="1426" r:id="rId58"/>
    <p:sldId id="1427" r:id="rId59"/>
    <p:sldId id="1429" r:id="rId60"/>
    <p:sldId id="1468" r:id="rId61"/>
    <p:sldId id="1430" r:id="rId62"/>
    <p:sldId id="1431" r:id="rId63"/>
    <p:sldId id="1432" r:id="rId64"/>
    <p:sldId id="1433" r:id="rId65"/>
    <p:sldId id="1434" r:id="rId66"/>
    <p:sldId id="1435" r:id="rId67"/>
    <p:sldId id="1469" r:id="rId68"/>
    <p:sldId id="1470" r:id="rId69"/>
    <p:sldId id="1436" r:id="rId70"/>
    <p:sldId id="1437" r:id="rId71"/>
    <p:sldId id="1438" r:id="rId72"/>
    <p:sldId id="1439" r:id="rId73"/>
    <p:sldId id="1440" r:id="rId74"/>
    <p:sldId id="1441" r:id="rId75"/>
    <p:sldId id="1442" r:id="rId76"/>
    <p:sldId id="1443" r:id="rId77"/>
    <p:sldId id="1444" r:id="rId78"/>
    <p:sldId id="1445" r:id="rId79"/>
    <p:sldId id="1446" r:id="rId80"/>
    <p:sldId id="1447" r:id="rId81"/>
    <p:sldId id="1448" r:id="rId82"/>
    <p:sldId id="1449" r:id="rId83"/>
    <p:sldId id="1118" r:id="rId84"/>
    <p:sldId id="1119" r:id="rId85"/>
    <p:sldId id="1120" r:id="rId86"/>
    <p:sldId id="1471" r:id="rId87"/>
    <p:sldId id="1121" r:id="rId88"/>
    <p:sldId id="1122" r:id="rId89"/>
    <p:sldId id="1123" r:id="rId90"/>
    <p:sldId id="1472" r:id="rId91"/>
    <p:sldId id="1124" r:id="rId92"/>
    <p:sldId id="1125" r:id="rId93"/>
    <p:sldId id="1127" r:id="rId94"/>
    <p:sldId id="1374" r:id="rId95"/>
    <p:sldId id="1381" r:id="rId96"/>
    <p:sldId id="1382" r:id="rId97"/>
    <p:sldId id="1473" r:id="rId98"/>
    <p:sldId id="1383" r:id="rId99"/>
    <p:sldId id="1380" r:id="rId100"/>
    <p:sldId id="1379" r:id="rId101"/>
    <p:sldId id="1384" r:id="rId102"/>
    <p:sldId id="1385" r:id="rId103"/>
    <p:sldId id="1386" r:id="rId104"/>
    <p:sldId id="1387" r:id="rId105"/>
    <p:sldId id="1474" r:id="rId106"/>
    <p:sldId id="1475" r:id="rId107"/>
    <p:sldId id="1388" r:id="rId108"/>
    <p:sldId id="381" r:id="rId10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54" autoAdjust="0"/>
    <p:restoredTop sz="75214" autoAdjust="0"/>
  </p:normalViewPr>
  <p:slideViewPr>
    <p:cSldViewPr>
      <p:cViewPr>
        <p:scale>
          <a:sx n="100" d="100"/>
          <a:sy n="100" d="100"/>
        </p:scale>
        <p:origin x="-984" y="-108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3139"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9DDC2-D618-46FF-B4C4-EFF6652E8FC4}" type="slidenum">
              <a:rPr lang="zh-CN" altLang="en-US" smtClean="0"/>
              <a:t>1</a:t>
            </a:fld>
            <a:endParaRPr lang="zh-CN" altLang="en-US"/>
          </a:p>
        </p:txBody>
      </p:sp>
    </p:spTree>
    <p:extLst>
      <p:ext uri="{BB962C8B-B14F-4D97-AF65-F5344CB8AC3E}">
        <p14:creationId xmlns:p14="http://schemas.microsoft.com/office/powerpoint/2010/main" val="2049378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Picture 2" descr="E:\样样样\6\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Picture 2" descr="E:\样样样\6\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9063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 name="Picture 2" descr="E:\样样样\6\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0702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5"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9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31640" y="2456309"/>
            <a:ext cx="6519734" cy="1374735"/>
          </a:xfrm>
          <a:prstGeom prst="rect">
            <a:avLst/>
          </a:prstGeom>
          <a:noFill/>
        </p:spPr>
        <p:txBody>
          <a:bodyPr wrap="none" rtlCol="0">
            <a:spAutoFit/>
          </a:bodyPr>
          <a:lstStyle/>
          <a:p>
            <a:pPr algn="ctr">
              <a:lnSpc>
                <a:spcPts val="5000"/>
              </a:lnSpc>
            </a:pPr>
            <a:r>
              <a:rPr lang="zh-CN" altLang="en-US" sz="3500" b="1" kern="100" dirty="0">
                <a:solidFill>
                  <a:srgbClr val="FFFF00"/>
                </a:solidFill>
                <a:latin typeface="微软雅黑" pitchFamily="34" charset="-122"/>
                <a:ea typeface="微软雅黑" pitchFamily="34" charset="-122"/>
                <a:cs typeface="Times New Roman"/>
              </a:rPr>
              <a:t>考点二　鉴赏诗歌的</a:t>
            </a:r>
            <a:r>
              <a:rPr lang="zh-CN" altLang="en-US" sz="3500" b="1" kern="100" dirty="0" smtClean="0">
                <a:solidFill>
                  <a:srgbClr val="FFFF00"/>
                </a:solidFill>
                <a:latin typeface="微软雅黑" pitchFamily="34" charset="-122"/>
                <a:ea typeface="微软雅黑" pitchFamily="34" charset="-122"/>
                <a:cs typeface="Times New Roman"/>
              </a:rPr>
              <a:t>语言</a:t>
            </a:r>
            <a:endParaRPr lang="en-US" altLang="zh-CN" sz="3500" b="1" kern="100" dirty="0" smtClean="0">
              <a:solidFill>
                <a:srgbClr val="FFFF00"/>
              </a:solidFill>
              <a:latin typeface="微软雅黑" pitchFamily="34" charset="-122"/>
              <a:ea typeface="微软雅黑" pitchFamily="34" charset="-122"/>
              <a:cs typeface="Times New Roman"/>
            </a:endParaRPr>
          </a:p>
          <a:p>
            <a:pPr algn="ctr">
              <a:lnSpc>
                <a:spcPts val="5000"/>
              </a:lnSpc>
            </a:pPr>
            <a:r>
              <a:rPr lang="en-US" altLang="zh-CN" sz="2600" kern="100" dirty="0">
                <a:solidFill>
                  <a:srgbClr val="FFFF00"/>
                </a:solidFill>
                <a:latin typeface="黑体" pitchFamily="49" charset="-122"/>
                <a:ea typeface="黑体" pitchFamily="49" charset="-122"/>
                <a:cs typeface="Courier New"/>
              </a:rPr>
              <a:t>——</a:t>
            </a:r>
            <a:r>
              <a:rPr lang="zh-CN" altLang="en-US" sz="2600" kern="100" dirty="0">
                <a:solidFill>
                  <a:srgbClr val="FFFF00"/>
                </a:solidFill>
                <a:latin typeface="黑体" pitchFamily="49" charset="-122"/>
                <a:ea typeface="黑体" pitchFamily="49" charset="-122"/>
                <a:cs typeface="Courier New"/>
              </a:rPr>
              <a:t>释意赏法，欣赏</a:t>
            </a:r>
            <a:r>
              <a:rPr lang="zh-CN" altLang="en-US" sz="2600" kern="100" dirty="0">
                <a:solidFill>
                  <a:srgbClr val="FFFF00"/>
                </a:solidFill>
                <a:latin typeface="+mj-ea"/>
                <a:ea typeface="+mj-ea"/>
                <a:cs typeface="Courier New"/>
              </a:rPr>
              <a:t>“</a:t>
            </a:r>
            <a:r>
              <a:rPr lang="zh-CN" altLang="en-US" sz="2600" kern="100" dirty="0">
                <a:solidFill>
                  <a:srgbClr val="FFFF00"/>
                </a:solidFill>
                <a:latin typeface="黑体" pitchFamily="49" charset="-122"/>
                <a:ea typeface="黑体" pitchFamily="49" charset="-122"/>
                <a:cs typeface="Courier New"/>
              </a:rPr>
              <a:t>炼字</a:t>
            </a:r>
            <a:r>
              <a:rPr lang="zh-CN" altLang="en-US" sz="2600" kern="100" dirty="0">
                <a:solidFill>
                  <a:srgbClr val="FFFF00"/>
                </a:solidFill>
                <a:latin typeface="+mj-ea"/>
                <a:ea typeface="+mj-ea"/>
                <a:cs typeface="Courier New"/>
              </a:rPr>
              <a:t>”“</a:t>
            </a:r>
            <a:r>
              <a:rPr lang="zh-CN" altLang="en-US" sz="2600" kern="100" dirty="0">
                <a:solidFill>
                  <a:srgbClr val="FFFF00"/>
                </a:solidFill>
                <a:latin typeface="黑体" pitchFamily="49" charset="-122"/>
                <a:ea typeface="黑体" pitchFamily="49" charset="-122"/>
                <a:cs typeface="Courier New"/>
              </a:rPr>
              <a:t>炼句</a:t>
            </a:r>
            <a:r>
              <a:rPr lang="zh-CN" altLang="en-US" sz="2600" kern="100" dirty="0">
                <a:solidFill>
                  <a:srgbClr val="FFFF00"/>
                </a:solidFill>
                <a:latin typeface="+mj-ea"/>
                <a:ea typeface="+mj-ea"/>
                <a:cs typeface="Courier New"/>
              </a:rPr>
              <a:t>”</a:t>
            </a:r>
            <a:r>
              <a:rPr lang="zh-CN" altLang="en-US" sz="2600" kern="100" dirty="0">
                <a:solidFill>
                  <a:srgbClr val="FFFF00"/>
                </a:solidFill>
                <a:latin typeface="黑体" pitchFamily="49" charset="-122"/>
                <a:ea typeface="黑体" pitchFamily="49" charset="-122"/>
                <a:cs typeface="Courier New"/>
              </a:rPr>
              <a:t>艺术</a:t>
            </a:r>
            <a:endParaRPr lang="zh-CN" altLang="zh-CN" sz="2600" kern="100" dirty="0">
              <a:solidFill>
                <a:srgbClr val="FFFF00"/>
              </a:solidFill>
              <a:latin typeface="黑体" pitchFamily="49" charset="-122"/>
              <a:ea typeface="黑体" pitchFamily="49" charset="-122"/>
              <a:cs typeface="Courier New"/>
            </a:endParaRPr>
          </a:p>
        </p:txBody>
      </p:sp>
      <p:sp>
        <p:nvSpPr>
          <p:cNvPr id="5" name="TextBox 4"/>
          <p:cNvSpPr txBox="1"/>
          <p:nvPr/>
        </p:nvSpPr>
        <p:spPr>
          <a:xfrm>
            <a:off x="338768" y="1346219"/>
            <a:ext cx="3262432" cy="1118255"/>
          </a:xfrm>
          <a:prstGeom prst="rect">
            <a:avLst/>
          </a:prstGeom>
          <a:noFill/>
        </p:spPr>
        <p:txBody>
          <a:bodyPr wrap="none" rtlCol="0">
            <a:spAutoFit/>
          </a:bodyPr>
          <a:lstStyle/>
          <a:p>
            <a:pPr algn="ctr">
              <a:lnSpc>
                <a:spcPts val="4000"/>
              </a:lnSpc>
            </a:pPr>
            <a:r>
              <a:rPr lang="zh-CN" altLang="zh-CN" sz="2800" b="1" dirty="0" smtClean="0">
                <a:latin typeface="黑体" pitchFamily="49" charset="-122"/>
                <a:ea typeface="黑体" pitchFamily="49" charset="-122"/>
              </a:rPr>
              <a:t>第</a:t>
            </a:r>
            <a:r>
              <a:rPr lang="zh-CN" altLang="en-US" sz="2800" b="1" dirty="0">
                <a:latin typeface="黑体" pitchFamily="49" charset="-122"/>
                <a:ea typeface="黑体" pitchFamily="49" charset="-122"/>
              </a:rPr>
              <a:t>二</a:t>
            </a:r>
            <a:r>
              <a:rPr lang="zh-CN" altLang="zh-CN" sz="2800" b="1" dirty="0" smtClean="0">
                <a:latin typeface="黑体" pitchFamily="49" charset="-122"/>
                <a:ea typeface="黑体" pitchFamily="49" charset="-122"/>
              </a:rPr>
              <a:t>章</a:t>
            </a:r>
            <a:r>
              <a:rPr lang="zh-CN" altLang="zh-CN" sz="2800" b="1" dirty="0">
                <a:latin typeface="黑体" pitchFamily="49" charset="-122"/>
                <a:ea typeface="黑体" pitchFamily="49" charset="-122"/>
              </a:rPr>
              <a:t>　古诗</a:t>
            </a:r>
            <a:r>
              <a:rPr lang="zh-CN" altLang="zh-CN" sz="2800" b="1" dirty="0" smtClean="0">
                <a:latin typeface="黑体" pitchFamily="49" charset="-122"/>
                <a:ea typeface="黑体" pitchFamily="49" charset="-122"/>
              </a:rPr>
              <a:t>鉴赏</a:t>
            </a:r>
            <a:endParaRPr lang="en-US" altLang="zh-CN" sz="2800" b="1" dirty="0">
              <a:latin typeface="黑体" pitchFamily="49" charset="-122"/>
              <a:ea typeface="黑体" pitchFamily="49" charset="-122"/>
            </a:endParaRPr>
          </a:p>
          <a:p>
            <a:pPr>
              <a:lnSpc>
                <a:spcPts val="4000"/>
              </a:lnSpc>
            </a:pPr>
            <a:r>
              <a:rPr lang="zh-CN" altLang="zh-CN" sz="3000" b="1" kern="100" dirty="0" smtClean="0">
                <a:solidFill>
                  <a:srgbClr val="FFFFCC"/>
                </a:solidFill>
                <a:latin typeface="微软雅黑" pitchFamily="34" charset="-122"/>
                <a:ea typeface="微软雅黑" pitchFamily="34" charset="-122"/>
                <a:cs typeface="Times New Roman"/>
              </a:rPr>
              <a:t>专题</a:t>
            </a:r>
            <a:r>
              <a:rPr lang="zh-CN" altLang="en-US" sz="3000" b="1" kern="100" dirty="0">
                <a:solidFill>
                  <a:srgbClr val="FFFFCC"/>
                </a:solidFill>
                <a:latin typeface="微软雅黑" pitchFamily="34" charset="-122"/>
                <a:ea typeface="微软雅黑" pitchFamily="34" charset="-122"/>
                <a:cs typeface="Times New Roman"/>
              </a:rPr>
              <a:t>三</a:t>
            </a:r>
            <a:r>
              <a:rPr lang="zh-CN" altLang="zh-CN" sz="3000" b="1" kern="100" dirty="0">
                <a:solidFill>
                  <a:srgbClr val="FFFFCC"/>
                </a:solidFill>
                <a:latin typeface="微软雅黑" pitchFamily="34" charset="-122"/>
                <a:ea typeface="微软雅黑" pitchFamily="34" charset="-122"/>
                <a:cs typeface="Times New Roman"/>
              </a:rPr>
              <a:t>　</a:t>
            </a:r>
            <a:r>
              <a:rPr lang="zh-CN" altLang="en-US" sz="3000" b="1" kern="100" dirty="0">
                <a:solidFill>
                  <a:srgbClr val="FFFFCC"/>
                </a:solidFill>
                <a:latin typeface="微软雅黑" pitchFamily="34" charset="-122"/>
                <a:ea typeface="微软雅黑" pitchFamily="34" charset="-122"/>
                <a:cs typeface="Times New Roman"/>
              </a:rPr>
              <a:t>考点</a:t>
            </a:r>
            <a:r>
              <a:rPr lang="zh-CN" altLang="en-US" sz="3000" b="1" kern="100" dirty="0" smtClean="0">
                <a:solidFill>
                  <a:srgbClr val="FFFFCC"/>
                </a:solidFill>
                <a:latin typeface="微软雅黑" pitchFamily="34" charset="-122"/>
                <a:ea typeface="微软雅黑" pitchFamily="34" charset="-122"/>
                <a:cs typeface="Times New Roman"/>
              </a:rPr>
              <a:t>突破</a:t>
            </a:r>
            <a:endParaRPr lang="zh-CN" altLang="zh-CN" sz="3000" b="1" kern="100" dirty="0">
              <a:solidFill>
                <a:srgbClr val="FFFFCC"/>
              </a:solidFill>
              <a:latin typeface="微软雅黑" pitchFamily="34" charset="-122"/>
              <a:ea typeface="微软雅黑" pitchFamily="34" charset="-122"/>
              <a:cs typeface="Times New Roman"/>
            </a:endParaRPr>
          </a:p>
        </p:txBody>
      </p:sp>
      <p:sp>
        <p:nvSpPr>
          <p:cNvPr id="6" name="TextBox 5"/>
          <p:cNvSpPr txBox="1"/>
          <p:nvPr/>
        </p:nvSpPr>
        <p:spPr>
          <a:xfrm>
            <a:off x="87898" y="354742"/>
            <a:ext cx="2339102"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古代诗文阅读</a:t>
            </a:r>
            <a:endParaRPr lang="zh-CN" altLang="en-US" sz="2800" dirty="0">
              <a:solidFill>
                <a:schemeClr val="bg1">
                  <a:lumMod val="50000"/>
                </a:schemeClr>
              </a:solidFill>
              <a:latin typeface="汉仪大黑简" pitchFamily="49" charset="-122"/>
              <a:ea typeface="汉仪大黑简" pitchFamily="49" charset="-122"/>
            </a:endParaRPr>
          </a:p>
        </p:txBody>
      </p:sp>
    </p:spTree>
    <p:extLst>
      <p:ext uri="{BB962C8B-B14F-4D97-AF65-F5344CB8AC3E}">
        <p14:creationId xmlns:p14="http://schemas.microsoft.com/office/powerpoint/2010/main" val="2438257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4498" y="430552"/>
            <a:ext cx="8647507" cy="4013406"/>
          </a:xfrm>
          <a:prstGeom prst="rect">
            <a:avLst/>
          </a:prstGeom>
        </p:spPr>
        <p:txBody>
          <a:bodyPr>
            <a:spAutoFit/>
          </a:bodyPr>
          <a:lstStyle/>
          <a:p>
            <a:pPr algn="just">
              <a:lnSpc>
                <a:spcPct val="140000"/>
              </a:lnSpc>
              <a:spcAft>
                <a:spcPts val="0"/>
              </a:spcAft>
            </a:pPr>
            <a:r>
              <a:rPr lang="zh-CN" altLang="zh-CN" sz="2600" dirty="0">
                <a:latin typeface="Times New Roman"/>
                <a:ea typeface="华文细黑"/>
                <a:cs typeface="Times New Roman"/>
              </a:rPr>
              <a:t>请分别对第三联中</a:t>
            </a:r>
            <a:r>
              <a:rPr lang="en-US" altLang="zh-CN" sz="2600" dirty="0">
                <a:latin typeface="宋体"/>
                <a:ea typeface="华文细黑"/>
                <a:cs typeface="Times New Roman"/>
              </a:rPr>
              <a:t>“</a:t>
            </a:r>
            <a:r>
              <a:rPr lang="zh-CN" altLang="zh-CN" sz="2600" dirty="0">
                <a:latin typeface="Times New Roman"/>
                <a:ea typeface="华文细黑"/>
                <a:cs typeface="Times New Roman"/>
              </a:rPr>
              <a:t>过</a:t>
            </a:r>
            <a:r>
              <a:rPr lang="en-US" altLang="zh-CN" sz="2600" dirty="0">
                <a:latin typeface="宋体"/>
                <a:ea typeface="华文细黑"/>
                <a:cs typeface="Times New Roman"/>
              </a:rPr>
              <a:t>”“</a:t>
            </a:r>
            <a:r>
              <a:rPr lang="zh-CN" altLang="zh-CN" sz="2600" dirty="0">
                <a:latin typeface="Times New Roman"/>
                <a:ea typeface="华文细黑"/>
                <a:cs typeface="Times New Roman"/>
              </a:rPr>
              <a:t>随</a:t>
            </a:r>
            <a:r>
              <a:rPr lang="en-US" altLang="zh-CN" sz="2600" dirty="0">
                <a:latin typeface="宋体"/>
                <a:ea typeface="华文细黑"/>
                <a:cs typeface="Times New Roman"/>
              </a:rPr>
              <a:t>”</a:t>
            </a:r>
            <a:r>
              <a:rPr lang="zh-CN" altLang="zh-CN" sz="2600" dirty="0">
                <a:latin typeface="Times New Roman"/>
                <a:ea typeface="华文细黑"/>
                <a:cs typeface="Times New Roman"/>
              </a:rPr>
              <a:t>两个字作简要赏析</a:t>
            </a:r>
            <a:r>
              <a:rPr lang="zh-CN" altLang="zh-CN" sz="2600" dirty="0" smtClean="0">
                <a:latin typeface="Times New Roman"/>
                <a:ea typeface="华文细黑"/>
                <a:cs typeface="Times New Roman"/>
              </a:rPr>
              <a:t>。</a:t>
            </a:r>
            <a:endParaRPr lang="en-US" altLang="zh-CN" sz="1050" kern="100" dirty="0">
              <a:solidFill>
                <a:schemeClr val="accent6">
                  <a:lumMod val="75000"/>
                </a:schemeClr>
              </a:solidFill>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本题从炼字的角度考查对诗歌语言的鉴赏。用一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字着意表达雨霁云收之后翠绿生新的松色。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字把阵雨带来的清新宜人的气息、物色，轻松自然地托显出来。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字写山道纡绕，峰回路转，随山探源。其间林壑深秀，水声潺潺，都由这个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字导出，令人有曲径探幽的想象</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413603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5604" y="119286"/>
            <a:ext cx="8770682" cy="4893647"/>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　</a:t>
            </a:r>
            <a:r>
              <a:rPr lang="zh-CN" altLang="zh-CN" sz="2600" kern="100" dirty="0">
                <a:latin typeface="Times New Roman"/>
                <a:ea typeface="华文细黑"/>
                <a:cs typeface="Times New Roman"/>
              </a:rPr>
              <a:t>这是一首送别词。首句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白苎新袍入嫩凉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字很有意蕴，词人将天气的凉爽感受着一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字来表现，可谓语出惊人。这种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陌生化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的表达，将秋天天气微凉、清爽和清新的特点表现得淋漓尽致。次句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春蚕食叶响回廊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就是在首句所点明的环境基础上写范廓之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也可以说是考生们</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穿着白色苎麻做的新衣服在微凉的天气里端坐在考场中，奋笔疾书而发出了如春蚕嚼桑叶般的沙沙声的情景。这样写，突出了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秋试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的季节特点，在秋高气爽的季节</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8515453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4561" y="116850"/>
            <a:ext cx="8770682" cy="4893647"/>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参加应试的举子们奋笔疾书、紧张忙碌的情状通过</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春蚕食叶</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的比喻表现出来。</a:t>
            </a:r>
            <a:endParaRPr lang="zh-CN" altLang="zh-CN" sz="1050" kern="100" dirty="0">
              <a:solidFill>
                <a:prstClr val="black"/>
              </a:solidFill>
              <a:latin typeface="宋体"/>
              <a:cs typeface="Courier New"/>
            </a:endParaRPr>
          </a:p>
          <a:p>
            <a:pPr algn="dist">
              <a:lnSpc>
                <a:spcPct val="150000"/>
              </a:lnSpc>
            </a:pPr>
            <a:r>
              <a:rPr lang="zh-CN" altLang="zh-CN" sz="2600" dirty="0">
                <a:latin typeface="Times New Roman"/>
                <a:ea typeface="华文细黑"/>
                <a:cs typeface="Times New Roman"/>
              </a:rPr>
              <a:t>此词突出的表现手法是虚实相生。上阕点明时令和环境。</a:t>
            </a:r>
            <a:r>
              <a:rPr lang="en-US" altLang="zh-CN" sz="2600" dirty="0">
                <a:latin typeface="宋体"/>
                <a:ea typeface="华文细黑"/>
                <a:cs typeface="Times New Roman"/>
              </a:rPr>
              <a:t>“</a:t>
            </a:r>
            <a:r>
              <a:rPr lang="zh-CN" altLang="zh-CN" sz="2600" dirty="0">
                <a:latin typeface="Times New Roman"/>
                <a:ea typeface="华文细黑"/>
                <a:cs typeface="Times New Roman"/>
              </a:rPr>
              <a:t>白苎新袍入嫩凉</a:t>
            </a:r>
            <a:r>
              <a:rPr lang="en-US" altLang="zh-CN" sz="2600" dirty="0">
                <a:latin typeface="宋体"/>
                <a:ea typeface="华文细黑"/>
                <a:cs typeface="Times New Roman"/>
              </a:rPr>
              <a:t>”</a:t>
            </a:r>
            <a:r>
              <a:rPr lang="zh-CN" altLang="zh-CN" sz="2600" dirty="0">
                <a:latin typeface="Times New Roman"/>
                <a:ea typeface="华文细黑"/>
                <a:cs typeface="Times New Roman"/>
              </a:rPr>
              <a:t>是实写送别的季节</a:t>
            </a:r>
            <a:r>
              <a:rPr lang="en-US" altLang="zh-CN" sz="2600" dirty="0">
                <a:latin typeface="Times New Roman"/>
                <a:ea typeface="华文细黑"/>
              </a:rPr>
              <a:t>——</a:t>
            </a:r>
            <a:r>
              <a:rPr lang="zh-CN" altLang="zh-CN" sz="2600" dirty="0">
                <a:latin typeface="Times New Roman"/>
                <a:ea typeface="华文细黑"/>
                <a:cs typeface="Times New Roman"/>
              </a:rPr>
              <a:t>初秋，天气环境</a:t>
            </a:r>
            <a:r>
              <a:rPr lang="en-US" altLang="zh-CN" sz="2600" dirty="0">
                <a:latin typeface="Times New Roman"/>
                <a:ea typeface="华文细黑"/>
              </a:rPr>
              <a:t>——</a:t>
            </a:r>
            <a:r>
              <a:rPr lang="zh-CN" altLang="zh-CN" sz="2600" dirty="0">
                <a:latin typeface="Times New Roman"/>
                <a:ea typeface="华文细黑"/>
                <a:cs typeface="Times New Roman"/>
              </a:rPr>
              <a:t>微凉，被送者的衣着</a:t>
            </a:r>
            <a:r>
              <a:rPr lang="en-US" altLang="zh-CN" sz="2600" dirty="0">
                <a:latin typeface="Times New Roman"/>
                <a:ea typeface="华文细黑"/>
              </a:rPr>
              <a:t>——</a:t>
            </a:r>
            <a:r>
              <a:rPr lang="zh-CN" altLang="zh-CN" sz="2600" dirty="0">
                <a:latin typeface="Times New Roman"/>
                <a:ea typeface="华文细黑"/>
                <a:cs typeface="Times New Roman"/>
              </a:rPr>
              <a:t>白苎新袍；</a:t>
            </a:r>
            <a:r>
              <a:rPr lang="en-US" altLang="zh-CN" sz="2600" dirty="0">
                <a:latin typeface="宋体"/>
                <a:ea typeface="华文细黑"/>
                <a:cs typeface="Times New Roman"/>
              </a:rPr>
              <a:t>“</a:t>
            </a:r>
            <a:r>
              <a:rPr lang="zh-CN" altLang="zh-CN" sz="2600" dirty="0">
                <a:latin typeface="Times New Roman"/>
                <a:ea typeface="华文细黑"/>
                <a:cs typeface="Times New Roman"/>
              </a:rPr>
              <a:t>春蚕食叶响回廊。禹门已准桃花浪，月殿先收桂子香</a:t>
            </a:r>
            <a:r>
              <a:rPr lang="en-US" altLang="zh-CN" sz="2600" dirty="0">
                <a:latin typeface="宋体"/>
                <a:ea typeface="华文细黑"/>
                <a:cs typeface="Times New Roman"/>
              </a:rPr>
              <a:t>”</a:t>
            </a:r>
            <a:r>
              <a:rPr lang="zh-CN" altLang="zh-CN" sz="2600" dirty="0">
                <a:latin typeface="Times New Roman"/>
                <a:ea typeface="华文细黑"/>
                <a:cs typeface="Times New Roman"/>
              </a:rPr>
              <a:t>是虚写，想象仲秋时节范廓之参加秋试的情景、此次秋试的结果以及下一年参加春闱的结果，虚实结合</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下阕，</a:t>
            </a:r>
            <a:r>
              <a:rPr lang="en-US" altLang="zh-CN" sz="2600" dirty="0">
                <a:latin typeface="宋体"/>
                <a:ea typeface="华文细黑"/>
                <a:cs typeface="Times New Roman"/>
              </a:rPr>
              <a:t>“</a:t>
            </a:r>
            <a:r>
              <a:rPr lang="zh-CN" altLang="zh-CN" sz="2600" dirty="0">
                <a:latin typeface="Times New Roman"/>
                <a:ea typeface="华文细黑"/>
                <a:cs typeface="Times New Roman"/>
              </a:rPr>
              <a:t>鹏北海，凤朝阳。</a:t>
            </a:r>
            <a:endParaRPr lang="zh-CN" altLang="zh-CN" sz="2600" kern="100" dirty="0">
              <a:latin typeface="宋体"/>
              <a:cs typeface="Courier New"/>
            </a:endParaRPr>
          </a:p>
        </p:txBody>
      </p:sp>
    </p:spTree>
    <p:extLst>
      <p:ext uri="{BB962C8B-B14F-4D97-AF65-F5344CB8AC3E}">
        <p14:creationId xmlns:p14="http://schemas.microsoft.com/office/powerpoint/2010/main" val="173594411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19286"/>
            <a:ext cx="8770682" cy="4893647"/>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又携书剑路茫茫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，用比喻的手法实写范廓之携书剑登程的情景，实中有虚，以虚喻实。喻体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鹏北海，凤朝阳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意境豪迈雄壮，充满对范廓之的鼓励。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明年此日青云去，却笑人间举子忙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完全是虚写，想象范廓之连中两试后轻松愉快的心情，表达了对范廓之的美好祝福。</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此词在意象运用与意境创设上体现了辛词的豪放特点。大鹏、丹凤，意象豪迈；北海、朝阳、路茫茫，意境开阔；携书佩剑，既文又武，显示出既儒雅又刚健的气概</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2803518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639" y="166911"/>
            <a:ext cx="8821324" cy="4638001"/>
          </a:xfrm>
          <a:prstGeom prst="rect">
            <a:avLst/>
          </a:prstGeom>
        </p:spPr>
        <p:txBody>
          <a:bodyPr>
            <a:spAutoFit/>
          </a:bodyPr>
          <a:lstStyle/>
          <a:p>
            <a:pPr algn="just">
              <a:lnSpc>
                <a:spcPts val="4500"/>
              </a:lnSpc>
              <a:spcAft>
                <a:spcPts val="0"/>
              </a:spcAft>
            </a:pPr>
            <a:r>
              <a:rPr lang="zh-CN" altLang="zh-CN" sz="2600" dirty="0">
                <a:latin typeface="Times New Roman"/>
                <a:ea typeface="华文细黑"/>
                <a:cs typeface="Times New Roman"/>
              </a:rPr>
              <a:t>此词用典也很突出，</a:t>
            </a:r>
            <a:r>
              <a:rPr lang="en-US" altLang="zh-CN" sz="2600" dirty="0">
                <a:latin typeface="宋体"/>
                <a:ea typeface="华文细黑"/>
                <a:cs typeface="Times New Roman"/>
              </a:rPr>
              <a:t>“</a:t>
            </a:r>
            <a:r>
              <a:rPr lang="zh-CN" altLang="zh-CN" sz="2600" dirty="0">
                <a:latin typeface="Times New Roman"/>
                <a:ea typeface="华文细黑"/>
                <a:cs typeface="Times New Roman"/>
              </a:rPr>
              <a:t>春蚕食叶</a:t>
            </a:r>
            <a:r>
              <a:rPr lang="en-US" altLang="zh-CN" sz="2600" dirty="0">
                <a:latin typeface="宋体"/>
                <a:ea typeface="华文细黑"/>
                <a:cs typeface="Times New Roman"/>
              </a:rPr>
              <a:t>”“</a:t>
            </a:r>
            <a:r>
              <a:rPr lang="zh-CN" altLang="zh-CN" sz="2600" dirty="0">
                <a:latin typeface="Times New Roman"/>
                <a:ea typeface="华文细黑"/>
                <a:cs typeface="Times New Roman"/>
              </a:rPr>
              <a:t>禹门</a:t>
            </a:r>
            <a:r>
              <a:rPr lang="en-US" altLang="zh-CN" sz="2600" dirty="0">
                <a:latin typeface="宋体"/>
                <a:ea typeface="华文细黑"/>
                <a:cs typeface="Times New Roman"/>
              </a:rPr>
              <a:t>”“</a:t>
            </a:r>
            <a:r>
              <a:rPr lang="zh-CN" altLang="zh-CN" sz="2600" dirty="0">
                <a:latin typeface="Times New Roman"/>
                <a:ea typeface="华文细黑"/>
                <a:cs typeface="Times New Roman"/>
              </a:rPr>
              <a:t>桃花浪</a:t>
            </a:r>
            <a:r>
              <a:rPr lang="en-US" altLang="zh-CN" sz="2600" dirty="0">
                <a:latin typeface="宋体"/>
                <a:ea typeface="华文细黑"/>
                <a:cs typeface="Times New Roman"/>
              </a:rPr>
              <a:t>”“</a:t>
            </a:r>
            <a:r>
              <a:rPr lang="zh-CN" altLang="zh-CN" sz="2600" dirty="0">
                <a:latin typeface="Times New Roman"/>
                <a:ea typeface="华文细黑"/>
                <a:cs typeface="Times New Roman"/>
              </a:rPr>
              <a:t>桂子香</a:t>
            </a:r>
            <a:r>
              <a:rPr lang="en-US" altLang="zh-CN" sz="2600" dirty="0">
                <a:latin typeface="宋体"/>
                <a:ea typeface="华文细黑"/>
                <a:cs typeface="Times New Roman"/>
              </a:rPr>
              <a:t>”“</a:t>
            </a:r>
            <a:r>
              <a:rPr lang="zh-CN" altLang="zh-CN" sz="2600" dirty="0">
                <a:latin typeface="Times New Roman"/>
                <a:ea typeface="华文细黑"/>
                <a:cs typeface="Times New Roman"/>
              </a:rPr>
              <a:t>鹏北海</a:t>
            </a:r>
            <a:r>
              <a:rPr lang="en-US" altLang="zh-CN" sz="2600" dirty="0">
                <a:latin typeface="宋体"/>
                <a:ea typeface="华文细黑"/>
                <a:cs typeface="Times New Roman"/>
              </a:rPr>
              <a:t>”“</a:t>
            </a:r>
            <a:r>
              <a:rPr lang="zh-CN" altLang="zh-CN" sz="2600" dirty="0">
                <a:latin typeface="Times New Roman"/>
                <a:ea typeface="华文细黑"/>
                <a:cs typeface="Times New Roman"/>
              </a:rPr>
              <a:t>凤朝阳</a:t>
            </a:r>
            <a:r>
              <a:rPr lang="en-US" altLang="zh-CN" sz="2600" dirty="0">
                <a:latin typeface="宋体"/>
                <a:ea typeface="华文细黑"/>
                <a:cs typeface="Times New Roman"/>
              </a:rPr>
              <a:t>”“</a:t>
            </a:r>
            <a:r>
              <a:rPr lang="zh-CN" altLang="zh-CN" sz="2600" dirty="0">
                <a:latin typeface="Times New Roman"/>
                <a:ea typeface="华文细黑"/>
                <a:cs typeface="Times New Roman"/>
              </a:rPr>
              <a:t>青云</a:t>
            </a:r>
            <a:r>
              <a:rPr lang="en-US" altLang="zh-CN" sz="2600" dirty="0">
                <a:latin typeface="宋体"/>
                <a:ea typeface="华文细黑"/>
                <a:cs typeface="Times New Roman"/>
              </a:rPr>
              <a:t>”</a:t>
            </a:r>
            <a:r>
              <a:rPr lang="zh-CN" altLang="zh-CN" sz="2600" dirty="0">
                <a:latin typeface="Times New Roman"/>
                <a:ea typeface="华文细黑"/>
                <a:cs typeface="Times New Roman"/>
              </a:rPr>
              <a:t>都用了典故。如桃花浪，典出宋张世南《游宦纪闻》卷六：</a:t>
            </a:r>
            <a:r>
              <a:rPr lang="en-US" altLang="zh-CN" sz="2600" dirty="0">
                <a:latin typeface="宋体"/>
                <a:ea typeface="华文细黑"/>
                <a:cs typeface="Times New Roman"/>
              </a:rPr>
              <a:t>“</a:t>
            </a:r>
            <a:r>
              <a:rPr lang="zh-CN" altLang="zh-CN" sz="2600" dirty="0">
                <a:latin typeface="Times New Roman"/>
                <a:ea typeface="华文细黑"/>
                <a:cs typeface="Times New Roman"/>
              </a:rPr>
              <a:t>鲍氏安国、安行、安世兄弟，三科连中，故程文昌伯禹赠之诗，有</a:t>
            </a:r>
            <a:r>
              <a:rPr lang="en-US" altLang="zh-CN" sz="2600" dirty="0">
                <a:latin typeface="宋体"/>
                <a:ea typeface="华文细黑"/>
                <a:cs typeface="Times New Roman"/>
              </a:rPr>
              <a:t>‘</a:t>
            </a:r>
            <a:r>
              <a:rPr lang="zh-CN" altLang="zh-CN" sz="2600" dirty="0">
                <a:latin typeface="Times New Roman"/>
                <a:ea typeface="华文细黑"/>
                <a:cs typeface="Times New Roman"/>
              </a:rPr>
              <a:t>七年三破桃花浪</a:t>
            </a:r>
            <a:r>
              <a:rPr lang="en-US" altLang="zh-CN" sz="2600" dirty="0">
                <a:latin typeface="宋体"/>
                <a:ea typeface="华文细黑"/>
                <a:cs typeface="Times New Roman"/>
              </a:rPr>
              <a:t>’</a:t>
            </a:r>
            <a:r>
              <a:rPr lang="zh-CN" altLang="zh-CN" sz="2600" dirty="0">
                <a:latin typeface="Times New Roman"/>
                <a:ea typeface="华文细黑"/>
                <a:cs typeface="Times New Roman"/>
              </a:rPr>
              <a:t>之句。</a:t>
            </a:r>
            <a:r>
              <a:rPr lang="en-US" altLang="zh-CN" sz="2600" dirty="0">
                <a:latin typeface="宋体"/>
                <a:ea typeface="华文细黑"/>
                <a:cs typeface="Times New Roman"/>
              </a:rPr>
              <a:t>”</a:t>
            </a:r>
            <a:r>
              <a:rPr lang="zh-CN" altLang="zh-CN" sz="2600" dirty="0">
                <a:latin typeface="Times New Roman"/>
                <a:ea typeface="华文细黑"/>
                <a:cs typeface="Times New Roman"/>
              </a:rPr>
              <a:t>而</a:t>
            </a:r>
            <a:r>
              <a:rPr lang="en-US" altLang="zh-CN" sz="2600" dirty="0">
                <a:latin typeface="宋体"/>
                <a:ea typeface="华文细黑"/>
                <a:cs typeface="Times New Roman"/>
              </a:rPr>
              <a:t>“</a:t>
            </a:r>
            <a:r>
              <a:rPr lang="zh-CN" altLang="zh-CN" sz="2600" dirty="0">
                <a:latin typeface="Times New Roman"/>
                <a:ea typeface="华文细黑"/>
                <a:cs typeface="Times New Roman"/>
              </a:rPr>
              <a:t>月殿先收桂子香</a:t>
            </a:r>
            <a:r>
              <a:rPr lang="en-US" altLang="zh-CN" sz="2600" dirty="0">
                <a:latin typeface="宋体"/>
                <a:ea typeface="华文细黑"/>
                <a:cs typeface="Times New Roman"/>
              </a:rPr>
              <a:t>”</a:t>
            </a:r>
            <a:r>
              <a:rPr lang="zh-CN" altLang="zh-CN" sz="2600" dirty="0">
                <a:latin typeface="Times New Roman"/>
                <a:ea typeface="华文细黑"/>
                <a:cs typeface="Times New Roman"/>
              </a:rPr>
              <a:t>暗喻</a:t>
            </a:r>
            <a:r>
              <a:rPr lang="en-US" altLang="zh-CN" sz="2600" dirty="0">
                <a:latin typeface="宋体"/>
                <a:ea typeface="华文细黑"/>
                <a:cs typeface="Times New Roman"/>
              </a:rPr>
              <a:t>“</a:t>
            </a:r>
            <a:r>
              <a:rPr lang="zh-CN" altLang="zh-CN" sz="2600" dirty="0">
                <a:latin typeface="Times New Roman"/>
                <a:ea typeface="华文细黑"/>
                <a:cs typeface="Times New Roman"/>
              </a:rPr>
              <a:t>蟾宫折桂</a:t>
            </a:r>
            <a:r>
              <a:rPr lang="en-US" altLang="zh-CN" sz="2600" dirty="0">
                <a:latin typeface="宋体"/>
                <a:ea typeface="华文细黑"/>
                <a:cs typeface="Times New Roman"/>
              </a:rPr>
              <a:t>”</a:t>
            </a:r>
            <a:r>
              <a:rPr lang="zh-CN" altLang="zh-CN" sz="2600" dirty="0">
                <a:latin typeface="Times New Roman"/>
                <a:ea typeface="华文细黑"/>
                <a:cs typeface="Times New Roman"/>
              </a:rPr>
              <a:t>。</a:t>
            </a:r>
            <a:r>
              <a:rPr lang="en-US" altLang="zh-CN" sz="2600" dirty="0">
                <a:latin typeface="宋体"/>
                <a:ea typeface="华文细黑"/>
                <a:cs typeface="Times New Roman"/>
              </a:rPr>
              <a:t>“</a:t>
            </a:r>
            <a:r>
              <a:rPr lang="zh-CN" altLang="zh-CN" sz="2600" dirty="0">
                <a:latin typeface="Times New Roman"/>
                <a:ea typeface="华文细黑"/>
                <a:cs typeface="Times New Roman"/>
              </a:rPr>
              <a:t>折桂</a:t>
            </a:r>
            <a:r>
              <a:rPr lang="en-US" altLang="zh-CN" sz="2600" dirty="0">
                <a:latin typeface="宋体"/>
                <a:ea typeface="华文细黑"/>
                <a:cs typeface="Times New Roman"/>
              </a:rPr>
              <a:t>”</a:t>
            </a:r>
            <a:r>
              <a:rPr lang="zh-CN" altLang="zh-CN" sz="2600" dirty="0">
                <a:latin typeface="Times New Roman"/>
                <a:ea typeface="华文细黑"/>
                <a:cs typeface="Times New Roman"/>
              </a:rPr>
              <a:t>一词源于《晋书</a:t>
            </a:r>
            <a:r>
              <a:rPr lang="en-US" altLang="zh-CN" sz="2600" dirty="0">
                <a:latin typeface="Times New Roman"/>
                <a:ea typeface="华文细黑"/>
              </a:rPr>
              <a:t>·</a:t>
            </a:r>
            <a:r>
              <a:rPr lang="zh-CN" altLang="zh-CN" sz="2600" dirty="0">
                <a:latin typeface="Times New Roman"/>
                <a:ea typeface="华文细黑"/>
                <a:cs typeface="宋体"/>
              </a:rPr>
              <a:t>郤</a:t>
            </a:r>
            <a:r>
              <a:rPr lang="zh-CN" altLang="zh-CN" sz="2600" dirty="0">
                <a:latin typeface="仿宋_GB2312"/>
                <a:ea typeface="华文细黑"/>
                <a:cs typeface="仿宋_GB2312"/>
              </a:rPr>
              <a:t>诜传》</a:t>
            </a:r>
            <a:r>
              <a:rPr lang="zh-CN" altLang="zh-CN" sz="2600" dirty="0">
                <a:latin typeface="Times New Roman"/>
                <a:ea typeface="华文细黑"/>
                <a:cs typeface="Times New Roman"/>
              </a:rPr>
              <a:t>：</a:t>
            </a:r>
            <a:r>
              <a:rPr lang="en-US" altLang="zh-CN" sz="2600" dirty="0">
                <a:latin typeface="宋体"/>
                <a:ea typeface="华文细黑"/>
                <a:cs typeface="Times New Roman"/>
              </a:rPr>
              <a:t>“</a:t>
            </a:r>
            <a:r>
              <a:rPr lang="zh-CN" altLang="zh-CN" sz="2600" dirty="0">
                <a:latin typeface="Times New Roman"/>
                <a:ea typeface="华文细黑"/>
                <a:cs typeface="Times New Roman"/>
              </a:rPr>
              <a:t>累近雍州刺史</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武帝于东堂会送，问诜曰：</a:t>
            </a:r>
            <a:r>
              <a:rPr lang="en-US" altLang="zh-CN" sz="2600" dirty="0">
                <a:latin typeface="宋体"/>
                <a:ea typeface="华文细黑"/>
                <a:cs typeface="Times New Roman"/>
              </a:rPr>
              <a:t>‘</a:t>
            </a:r>
            <a:r>
              <a:rPr lang="zh-CN" altLang="zh-CN" sz="2600" dirty="0">
                <a:latin typeface="Times New Roman"/>
                <a:ea typeface="华文细黑"/>
                <a:cs typeface="Times New Roman"/>
              </a:rPr>
              <a:t>自以为何如？</a:t>
            </a:r>
            <a:r>
              <a:rPr lang="en-US" altLang="zh-CN" sz="2600" dirty="0">
                <a:latin typeface="宋体"/>
                <a:ea typeface="华文细黑"/>
                <a:cs typeface="Times New Roman"/>
              </a:rPr>
              <a:t>’</a:t>
            </a:r>
            <a:r>
              <a:rPr lang="zh-CN" altLang="zh-CN" sz="2600" dirty="0">
                <a:latin typeface="Times New Roman"/>
                <a:ea typeface="华文细黑"/>
                <a:cs typeface="Times New Roman"/>
              </a:rPr>
              <a:t>诜对曰：</a:t>
            </a:r>
            <a:r>
              <a:rPr lang="en-US" altLang="zh-CN" sz="2600" dirty="0">
                <a:latin typeface="宋体"/>
                <a:ea typeface="华文细黑"/>
                <a:cs typeface="Times New Roman"/>
              </a:rPr>
              <a:t>‘</a:t>
            </a:r>
            <a:r>
              <a:rPr lang="zh-CN" altLang="zh-CN" sz="2600" dirty="0">
                <a:latin typeface="Times New Roman"/>
                <a:ea typeface="华文细黑"/>
                <a:cs typeface="Times New Roman"/>
              </a:rPr>
              <a:t>臣举贤良对策，为天下第一，犹桂林之一枝，昆山之片玉。</a:t>
            </a:r>
            <a:r>
              <a:rPr lang="en-US" altLang="zh-CN" sz="2600" dirty="0" smtClean="0">
                <a:latin typeface="宋体"/>
                <a:ea typeface="华文细黑"/>
                <a:cs typeface="Times New Roman"/>
              </a:rPr>
              <a:t>’”</a:t>
            </a:r>
          </a:p>
        </p:txBody>
      </p:sp>
    </p:spTree>
    <p:extLst>
      <p:ext uri="{BB962C8B-B14F-4D97-AF65-F5344CB8AC3E}">
        <p14:creationId xmlns:p14="http://schemas.microsoft.com/office/powerpoint/2010/main" val="371832416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127" y="539359"/>
            <a:ext cx="8597865" cy="3616567"/>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此后即将朝廷科举中选拔人才称为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折桂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，借喻高中状元。词人借用这两个典故，含蓄地表达对范廓之参加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秋试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的良好祝愿，祝愿他金榜题名。</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这虽是一首送别词，但因为是送人参加科考，自然不必如一般的送别诗般抒写离情别绪，而侧重于对应考者热情的鼓励和美好的祝愿，合情合理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2779047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127" y="520309"/>
            <a:ext cx="8597865" cy="4293483"/>
          </a:xfrm>
          <a:prstGeom prst="rect">
            <a:avLst/>
          </a:prstGeom>
        </p:spPr>
        <p:txBody>
          <a:bodyPr>
            <a:spAutoFit/>
          </a:bodyPr>
          <a:lstStyle/>
          <a:p>
            <a:pPr algn="just">
              <a:lnSpc>
                <a:spcPct val="150000"/>
              </a:lnSpc>
              <a:spcAft>
                <a:spcPts val="0"/>
              </a:spcAft>
            </a:pPr>
            <a:r>
              <a:rPr lang="en-US" altLang="zh-CN" sz="2600" dirty="0">
                <a:latin typeface="宋体"/>
                <a:ea typeface="华文细黑"/>
                <a:cs typeface="Times New Roman"/>
              </a:rPr>
              <a:t>“</a:t>
            </a:r>
            <a:r>
              <a:rPr lang="zh-CN" altLang="zh-CN" sz="2600" dirty="0">
                <a:latin typeface="Times New Roman"/>
                <a:ea typeface="华文细黑"/>
                <a:cs typeface="Times New Roman"/>
              </a:rPr>
              <a:t>鹏北海，凤朝阳。又携书剑路茫茫</a:t>
            </a:r>
            <a:r>
              <a:rPr lang="en-US" altLang="zh-CN" sz="2600" dirty="0">
                <a:latin typeface="宋体"/>
                <a:ea typeface="华文细黑"/>
                <a:cs typeface="Times New Roman"/>
              </a:rPr>
              <a:t>”</a:t>
            </a:r>
            <a:r>
              <a:rPr lang="zh-CN" altLang="zh-CN" sz="2600" dirty="0">
                <a:latin typeface="Times New Roman"/>
                <a:ea typeface="华文细黑"/>
                <a:cs typeface="Times New Roman"/>
              </a:rPr>
              <a:t>怎样体现了辛词的豪放特点</a:t>
            </a:r>
            <a:r>
              <a:rPr lang="zh-CN" altLang="zh-CN" sz="26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词在风格上分为婉约和豪放二派。辛词是豪放派的代表。大体是创作视野较为广阔，气象恢弘雄放，喜用诗文的手法、句法写词，语词宏博，用典较多，不拘守音律。这里选用的大鹏、丹凤，意象豪迈；北海、太阳、路茫茫，意境开阔；携书佩剑，显示出既儒雅又刚健的气概</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9440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211824"/>
            <a:ext cx="8428453" cy="121591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大鹏、丹凤，意象豪迈；北海、太阳、路茫茫，意境开阔；携书佩剑，显示出既儒雅又刚健的气概。</a:t>
            </a:r>
            <a:endParaRPr lang="zh-CN" altLang="zh-CN" sz="1050" kern="100" dirty="0">
              <a:effectLst/>
              <a:latin typeface="宋体"/>
              <a:cs typeface="Courier New"/>
            </a:endParaRPr>
          </a:p>
        </p:txBody>
      </p:sp>
    </p:spTree>
    <p:extLst>
      <p:ext uri="{BB962C8B-B14F-4D97-AF65-F5344CB8AC3E}">
        <p14:creationId xmlns:p14="http://schemas.microsoft.com/office/powerpoint/2010/main" val="7500680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5400000">
            <a:off x="8379042" y="4408268"/>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4" name="矩形 3"/>
          <p:cNvSpPr/>
          <p:nvPr/>
        </p:nvSpPr>
        <p:spPr>
          <a:xfrm>
            <a:off x="232575" y="440620"/>
            <a:ext cx="8683844" cy="3734356"/>
          </a:xfrm>
          <a:prstGeom prst="rect">
            <a:avLst/>
          </a:prstGeom>
        </p:spPr>
        <p:txBody>
          <a:bodyPr>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语言风格题在高考中并不多见。答此题要掌握以下步骤：</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明风格</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特点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：用一两个词准确点明语言风格</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特点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列例证：用诗中有关词语、句子具体分析这种风格</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特点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。一般可从意象、手法、境界等角度展开分析</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dirty="0">
                <a:latin typeface="宋体"/>
                <a:ea typeface="华文细黑"/>
                <a:cs typeface="Times New Roman"/>
              </a:rPr>
              <a:t>③</a:t>
            </a:r>
            <a:r>
              <a:rPr lang="zh-CN" altLang="zh-CN" sz="2600" dirty="0">
                <a:latin typeface="Times New Roman"/>
                <a:ea typeface="华文细黑"/>
                <a:cs typeface="Times New Roman"/>
              </a:rPr>
              <a:t>析感情：指出表现了作者怎样的感情。</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88748408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75856" y="1851670"/>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10" name="标题 1"/>
          <p:cNvSpPr txBox="1">
            <a:spLocks/>
          </p:cNvSpPr>
          <p:nvPr/>
        </p:nvSpPr>
        <p:spPr>
          <a:xfrm>
            <a:off x="1835696" y="2588988"/>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435">
                                          <p:stCondLst>
                                            <p:cond delay="0"/>
                                          </p:stCondLst>
                                        </p:cTn>
                                        <p:tgtEl>
                                          <p:spTgt spid="10"/>
                                        </p:tgtEl>
                                      </p:cBhvr>
                                    </p:animEffect>
                                    <p:anim calcmode="lin" valueType="num">
                                      <p:cBhvr>
                                        <p:cTn id="8" dur="1367"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0"/>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0"/>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0"/>
                                        </p:tgtEl>
                                        <p:attrNameLst>
                                          <p:attrName>ppt_y</p:attrName>
                                        </p:attrNameLst>
                                      </p:cBhvr>
                                      <p:tavLst>
                                        <p:tav tm="0" fmla="#ppt_y-sin(pi*$)/81">
                                          <p:val>
                                            <p:fltVal val="0"/>
                                          </p:val>
                                        </p:tav>
                                        <p:tav tm="100000">
                                          <p:val>
                                            <p:fltVal val="1"/>
                                          </p:val>
                                        </p:tav>
                                      </p:tavLst>
                                    </p:anim>
                                    <p:animScale>
                                      <p:cBhvr>
                                        <p:cTn id="13" dur="20">
                                          <p:stCondLst>
                                            <p:cond delay="487"/>
                                          </p:stCondLst>
                                        </p:cTn>
                                        <p:tgtEl>
                                          <p:spTgt spid="10"/>
                                        </p:tgtEl>
                                      </p:cBhvr>
                                      <p:to x="100000" y="60000"/>
                                    </p:animScale>
                                    <p:animScale>
                                      <p:cBhvr>
                                        <p:cTn id="14" dur="124" decel="50000">
                                          <p:stCondLst>
                                            <p:cond delay="507"/>
                                          </p:stCondLst>
                                        </p:cTn>
                                        <p:tgtEl>
                                          <p:spTgt spid="10"/>
                                        </p:tgtEl>
                                      </p:cBhvr>
                                      <p:to x="100000" y="100000"/>
                                    </p:animScale>
                                    <p:animScale>
                                      <p:cBhvr>
                                        <p:cTn id="15" dur="20">
                                          <p:stCondLst>
                                            <p:cond delay="984"/>
                                          </p:stCondLst>
                                        </p:cTn>
                                        <p:tgtEl>
                                          <p:spTgt spid="10"/>
                                        </p:tgtEl>
                                      </p:cBhvr>
                                      <p:to x="100000" y="80000"/>
                                    </p:animScale>
                                    <p:animScale>
                                      <p:cBhvr>
                                        <p:cTn id="16" dur="124" decel="50000">
                                          <p:stCondLst>
                                            <p:cond delay="1004"/>
                                          </p:stCondLst>
                                        </p:cTn>
                                        <p:tgtEl>
                                          <p:spTgt spid="10"/>
                                        </p:tgtEl>
                                      </p:cBhvr>
                                      <p:to x="100000" y="100000"/>
                                    </p:animScale>
                                    <p:animScale>
                                      <p:cBhvr>
                                        <p:cTn id="17" dur="20">
                                          <p:stCondLst>
                                            <p:cond delay="1231"/>
                                          </p:stCondLst>
                                        </p:cTn>
                                        <p:tgtEl>
                                          <p:spTgt spid="10"/>
                                        </p:tgtEl>
                                      </p:cBhvr>
                                      <p:to x="100000" y="90000"/>
                                    </p:animScale>
                                    <p:animScale>
                                      <p:cBhvr>
                                        <p:cTn id="18" dur="124" decel="50000">
                                          <p:stCondLst>
                                            <p:cond delay="1251"/>
                                          </p:stCondLst>
                                        </p:cTn>
                                        <p:tgtEl>
                                          <p:spTgt spid="10"/>
                                        </p:tgtEl>
                                      </p:cBhvr>
                                      <p:to x="100000" y="100000"/>
                                    </p:animScale>
                                    <p:animScale>
                                      <p:cBhvr>
                                        <p:cTn id="19" dur="20">
                                          <p:stCondLst>
                                            <p:cond delay="1356"/>
                                          </p:stCondLst>
                                        </p:cTn>
                                        <p:tgtEl>
                                          <p:spTgt spid="10"/>
                                        </p:tgtEl>
                                      </p:cBhvr>
                                      <p:to x="100000" y="95000"/>
                                    </p:animScale>
                                    <p:animScale>
                                      <p:cBhvr>
                                        <p:cTn id="20" dur="124" decel="50000">
                                          <p:stCondLst>
                                            <p:cond delay="1376"/>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7307" y="1153738"/>
            <a:ext cx="8561888" cy="1706044"/>
          </a:xfrm>
          <a:prstGeom prst="rect">
            <a:avLst/>
          </a:prstGeom>
        </p:spPr>
        <p:txBody>
          <a:bodyPr>
            <a:spAutoFit/>
          </a:bodyPr>
          <a:lstStyle/>
          <a:p>
            <a:pPr lvl="0" algn="just">
              <a:lnSpc>
                <a:spcPct val="140000"/>
              </a:lnSpc>
            </a:pPr>
            <a:r>
              <a:rPr lang="zh-CN" altLang="zh-CN" sz="2600" kern="100" dirty="0">
                <a:solidFill>
                  <a:srgbClr val="0000FF"/>
                </a:solidFill>
                <a:latin typeface="Times New Roman"/>
                <a:ea typeface="华文细黑"/>
                <a:cs typeface="Times New Roman"/>
              </a:rPr>
              <a:t>答案　</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过</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字把雨后松树翠绿的景色显现了出来。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随</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字形象地表现了山道峰回路转，人在随山转折、缘山寻找</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水源</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，令人有曲径探幽的遐想。</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212490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5852" y="119286"/>
            <a:ext cx="8784976"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ct val="150000"/>
              </a:lnSpc>
              <a:spcAft>
                <a:spcPts val="0"/>
              </a:spcAft>
            </a:pPr>
            <a:r>
              <a:rPr lang="zh-CN" altLang="zh-CN" sz="2600" dirty="0">
                <a:latin typeface="Times New Roman"/>
                <a:ea typeface="华文细黑"/>
                <a:cs typeface="Times New Roman"/>
              </a:rPr>
              <a:t>动词往往具有凝练、形象、生动传神的特点，鉴赏古典诗词就是要反复咀嚼品味，体悟含蓄蕴藉、深刻隽永的字词。动词具有</a:t>
            </a:r>
            <a:r>
              <a:rPr lang="en-US" altLang="zh-CN" sz="2600" dirty="0">
                <a:latin typeface="宋体"/>
                <a:ea typeface="华文细黑"/>
                <a:cs typeface="Times New Roman"/>
              </a:rPr>
              <a:t>“</a:t>
            </a:r>
            <a:r>
              <a:rPr lang="zh-CN" altLang="zh-CN" sz="2600" dirty="0">
                <a:latin typeface="Times New Roman"/>
                <a:ea typeface="华文细黑"/>
                <a:cs typeface="Times New Roman"/>
              </a:rPr>
              <a:t>以最小的面积，表达最大的思想</a:t>
            </a:r>
            <a:r>
              <a:rPr lang="en-US" altLang="zh-CN" sz="2600" dirty="0">
                <a:latin typeface="宋体"/>
                <a:ea typeface="华文细黑"/>
                <a:cs typeface="Times New Roman"/>
              </a:rPr>
              <a:t>”</a:t>
            </a:r>
            <a:r>
              <a:rPr lang="en-US" altLang="zh-CN" sz="2600" dirty="0">
                <a:latin typeface="Times New Roman"/>
                <a:ea typeface="华文细黑"/>
              </a:rPr>
              <a:t>(</a:t>
            </a:r>
            <a:r>
              <a:rPr lang="zh-CN" altLang="zh-CN" sz="2600" dirty="0">
                <a:latin typeface="Times New Roman"/>
                <a:ea typeface="华文细黑"/>
                <a:cs typeface="Times New Roman"/>
              </a:rPr>
              <a:t>巴尔扎克语</a:t>
            </a:r>
            <a:r>
              <a:rPr lang="en-US" altLang="zh-CN" sz="2600" dirty="0">
                <a:latin typeface="Times New Roman"/>
                <a:ea typeface="华文细黑"/>
              </a:rPr>
              <a:t>)</a:t>
            </a:r>
            <a:r>
              <a:rPr lang="zh-CN" altLang="zh-CN" sz="2600" dirty="0">
                <a:latin typeface="Times New Roman"/>
                <a:ea typeface="华文细黑"/>
                <a:cs typeface="Times New Roman"/>
              </a:rPr>
              <a:t>的特点，同时动词在勾勒人物形象、传情达意、摹写物态方面有着独特的功能。诗歌语言</a:t>
            </a:r>
            <a:r>
              <a:rPr lang="en-US" altLang="zh-CN" sz="2600" dirty="0">
                <a:latin typeface="宋体"/>
                <a:ea typeface="华文细黑"/>
                <a:cs typeface="Times New Roman"/>
              </a:rPr>
              <a:t>“</a:t>
            </a:r>
            <a:r>
              <a:rPr lang="zh-CN" altLang="zh-CN" sz="2600" dirty="0">
                <a:latin typeface="Times New Roman"/>
                <a:ea typeface="华文细黑"/>
                <a:cs typeface="Times New Roman"/>
              </a:rPr>
              <a:t>凝练</a:t>
            </a:r>
            <a:r>
              <a:rPr lang="en-US" altLang="zh-CN" sz="2600" dirty="0">
                <a:latin typeface="宋体"/>
                <a:ea typeface="华文细黑"/>
                <a:cs typeface="Times New Roman"/>
              </a:rPr>
              <a:t>”</a:t>
            </a:r>
            <a:r>
              <a:rPr lang="zh-CN" altLang="zh-CN" sz="2600" dirty="0">
                <a:latin typeface="Times New Roman"/>
                <a:ea typeface="华文细黑"/>
                <a:cs typeface="Times New Roman"/>
              </a:rPr>
              <a:t>的特点也表现在动词的运用层面。动词具有极强的概括性</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能够给鉴赏者以广阔的想象空间</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如</a:t>
            </a:r>
            <a:r>
              <a:rPr lang="en-US" altLang="zh-CN" sz="2600" dirty="0">
                <a:latin typeface="宋体"/>
                <a:ea typeface="华文细黑"/>
                <a:cs typeface="Times New Roman"/>
              </a:rPr>
              <a:t>“</a:t>
            </a:r>
            <a:r>
              <a:rPr lang="zh-CN" altLang="zh-CN" sz="2600" dirty="0">
                <a:latin typeface="Times New Roman"/>
                <a:ea typeface="华文细黑"/>
                <a:cs typeface="Times New Roman"/>
              </a:rPr>
              <a:t>废池乔木，犹厌言兵</a:t>
            </a:r>
            <a:r>
              <a:rPr lang="en-US" altLang="zh-CN" sz="2600" dirty="0" smtClean="0">
                <a:latin typeface="宋体"/>
                <a:ea typeface="华文细黑"/>
                <a:cs typeface="Times New Roman"/>
              </a:rPr>
              <a:t>”</a:t>
            </a:r>
            <a:r>
              <a:rPr lang="zh-CN" altLang="zh-CN" sz="2600" dirty="0">
                <a:ea typeface="Times New Roman"/>
              </a:rPr>
              <a:t> </a:t>
            </a:r>
            <a:r>
              <a:rPr lang="en-US" altLang="zh-CN" sz="2600" dirty="0">
                <a:ea typeface="Times New Roman"/>
              </a:rPr>
              <a:t>(</a:t>
            </a:r>
            <a:r>
              <a:rPr lang="zh-CN" altLang="zh-CN" sz="2600" dirty="0">
                <a:latin typeface="Times New Roman"/>
                <a:ea typeface="华文细黑"/>
                <a:cs typeface="Times New Roman"/>
              </a:rPr>
              <a:t>姜夔《扬州慢》</a:t>
            </a:r>
            <a:r>
              <a:rPr lang="en-US" altLang="zh-CN" sz="2600" dirty="0">
                <a:latin typeface="Times New Roman"/>
                <a:ea typeface="华文细黑"/>
              </a:rPr>
              <a:t>)</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Tree>
    <p:extLst>
      <p:ext uri="{BB962C8B-B14F-4D97-AF65-F5344CB8AC3E}">
        <p14:creationId xmlns:p14="http://schemas.microsoft.com/office/powerpoint/2010/main" val="3660304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1995" y="1059582"/>
            <a:ext cx="8784976" cy="1816075"/>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一个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字，将多少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沉痛伤乱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包蕴其中。</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动词，尤其是一些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多义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活用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的动词，是高考考查的重点。</a:t>
            </a:r>
            <a:endParaRPr lang="zh-CN" altLang="zh-CN" sz="1050" kern="100" dirty="0">
              <a:effectLst/>
              <a:latin typeface="宋体"/>
              <a:cs typeface="Courier New"/>
            </a:endParaRPr>
          </a:p>
        </p:txBody>
      </p:sp>
    </p:spTree>
    <p:extLst>
      <p:ext uri="{BB962C8B-B14F-4D97-AF65-F5344CB8AC3E}">
        <p14:creationId xmlns:p14="http://schemas.microsoft.com/office/powerpoint/2010/main" val="2011961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266" y="420980"/>
            <a:ext cx="8821322" cy="361656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聚焦形容词</a:t>
            </a:r>
            <a:endParaRPr lang="zh-CN" altLang="zh-CN" sz="1050" kern="100" dirty="0">
              <a:latin typeface="宋体"/>
              <a:cs typeface="Courier New"/>
            </a:endParaRPr>
          </a:p>
          <a:p>
            <a:pPr algn="just">
              <a:lnSpc>
                <a:spcPct val="150000"/>
              </a:lnSpc>
              <a:spcAft>
                <a:spcPts val="0"/>
              </a:spcAft>
            </a:pP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湖南</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阅读下面这首宋词，然后回答问题。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钓船归</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贺　铸</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绿</a:t>
            </a:r>
            <a:r>
              <a:rPr lang="zh-CN" altLang="zh-CN" sz="2600" kern="100" dirty="0">
                <a:latin typeface="Times New Roman"/>
                <a:ea typeface="华文细黑"/>
                <a:cs typeface="Times New Roman"/>
              </a:rPr>
              <a:t>净春深好染衣，际柴扉。溶溶漾漾白鸥飞，两忘机。　南去北来徒自老，故人稀。夕阳长送钓船归，鳜鱼肥。</a:t>
            </a:r>
            <a:endParaRPr lang="zh-CN" altLang="zh-CN" sz="1050" kern="100" dirty="0">
              <a:effectLst/>
              <a:latin typeface="宋体"/>
              <a:cs typeface="Courier New"/>
            </a:endParaRPr>
          </a:p>
        </p:txBody>
      </p:sp>
      <p:sp>
        <p:nvSpPr>
          <p:cNvPr id="4" name="矩形 3"/>
          <p:cNvSpPr/>
          <p:nvPr/>
        </p:nvSpPr>
        <p:spPr>
          <a:xfrm>
            <a:off x="1278682" y="3006716"/>
            <a:ext cx="285363" cy="61657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139402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3786" y="230024"/>
            <a:ext cx="8828600" cy="4511491"/>
          </a:xfrm>
          <a:prstGeom prst="rect">
            <a:avLst/>
          </a:prstGeom>
        </p:spPr>
        <p:txBody>
          <a:bodyPr wrap="square">
            <a:spAutoFit/>
          </a:bodyPr>
          <a:lstStyle/>
          <a:p>
            <a:pPr algn="just">
              <a:lnSpc>
                <a:spcPct val="14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贺铸《钓船归》一词，情感丰富，主旨清晰。上阕起首两句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绿净春深好染衣，际柴扉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，展现安于江湖田园的纯净内心；接下来两句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溶溶漾漾白鸥飞，两忘机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，进一步抒写陶醉自然，抛舍心机的真情无碍。下阕前两句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南去北来徒自老，故人稀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，既为世人纷忙感慨，也为故友寥落、年迈无为伤感。这一顿挫是词人内心深处一生沧桑的感喟。经过这一转折，结尾两句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夕阳长送钓船归，鳜鱼肥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便尤其鲜明：退隐江湖，心地明洁，享受自然之情，跃然纸上</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427053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6602" y="267494"/>
            <a:ext cx="8769291" cy="429348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简析首句中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字的妙处。</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春深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点明暮春时节，令人联想到百花落尽、绿叶茂盛的景象；词人写绿之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，正是要表现自己内心之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，外在景物与词人内在心灵完全契合。</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联系</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春深</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染衣</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净</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字巧妙展现了暮春时节芳菲凋尽，</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绿</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成了自然的主色调的情景，委婉道出词人内心的纯净</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0102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7660" y="334987"/>
            <a:ext cx="8511387" cy="4334520"/>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诗歌是社会生活的主观化表现，少不了绘景摹状，化抽象为具体，变无形为有形，使人如闻其声，如见其人，如触其物，如临其境。这些任务，相当一部分是由形容词来承担的。我国古典诗词中炼形容词，有两种情况特别值得注意：一种是形容词的重叠运用；一种是形容词的活用，特别是活用作动词。</a:t>
            </a:r>
            <a:endParaRPr lang="zh-CN" altLang="zh-CN" sz="1050" kern="100" dirty="0">
              <a:effectLst/>
              <a:latin typeface="宋体"/>
              <a:cs typeface="Courier New"/>
            </a:endParaRPr>
          </a:p>
        </p:txBody>
      </p:sp>
    </p:spTree>
    <p:extLst>
      <p:ext uri="{BB962C8B-B14F-4D97-AF65-F5344CB8AC3E}">
        <p14:creationId xmlns:p14="http://schemas.microsoft.com/office/powerpoint/2010/main" val="395256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064" y="159693"/>
            <a:ext cx="8682466"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：色彩词</a:t>
            </a:r>
            <a:endParaRPr lang="zh-CN" altLang="zh-CN" sz="1050" kern="100" dirty="0">
              <a:latin typeface="宋体"/>
              <a:cs typeface="Courier New"/>
            </a:endParaRPr>
          </a:p>
          <a:p>
            <a:pPr algn="just">
              <a:lnSpc>
                <a:spcPct val="150000"/>
              </a:lnSpc>
              <a:spcAft>
                <a:spcPts val="0"/>
              </a:spcAft>
            </a:pPr>
            <a:r>
              <a:rPr lang="en-US" altLang="zh-CN" sz="2600" kern="100" dirty="0">
                <a:solidFill>
                  <a:srgbClr val="00B0F0"/>
                </a:solidFill>
                <a:latin typeface="Times New Roman"/>
                <a:ea typeface="华文细黑"/>
                <a:cs typeface="Courier New"/>
              </a:rPr>
              <a:t>(2008·</a:t>
            </a:r>
            <a:r>
              <a:rPr lang="zh-CN" altLang="zh-CN" sz="2600" kern="100" dirty="0">
                <a:solidFill>
                  <a:srgbClr val="00B0F0"/>
                </a:solidFill>
                <a:latin typeface="Times New Roman"/>
                <a:ea typeface="华文细黑"/>
                <a:cs typeface="Times New Roman"/>
              </a:rPr>
              <a:t>上海</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阅读下面这首诗歌，然后回答问题。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壬辰寒食</a:t>
            </a:r>
            <a:r>
              <a:rPr lang="en-US" altLang="zh-CN" sz="2600" kern="100" baseline="30000" dirty="0">
                <a:latin typeface="宋体"/>
                <a:ea typeface="华文细黑"/>
                <a:cs typeface="Times New Roman"/>
              </a:rPr>
              <a:t>①</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王安石</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客思似杨柳，春风千万条。</a:t>
            </a:r>
            <a:endParaRPr lang="zh-CN" altLang="zh-CN" sz="105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更</a:t>
            </a:r>
            <a:r>
              <a:rPr lang="zh-CN" altLang="zh-CN" sz="2600" kern="100" dirty="0">
                <a:latin typeface="Times New Roman"/>
                <a:ea typeface="华文细黑"/>
                <a:cs typeface="Times New Roman"/>
              </a:rPr>
              <a:t>倾寒食泪，欲涨冶城</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潮。</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巾发雪争出，镜颜朱早凋。</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未知轩冕乐，但欲老渔樵</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47492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6929" y="1139816"/>
            <a:ext cx="8596501" cy="1215910"/>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寒食：清明前一天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一说前两天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冶城：古地名，在今南京市西，临长江。</a:t>
            </a:r>
            <a:endParaRPr lang="zh-CN" altLang="zh-CN" sz="1050" kern="100" dirty="0">
              <a:effectLst/>
              <a:latin typeface="宋体"/>
              <a:cs typeface="Courier New"/>
            </a:endParaRPr>
          </a:p>
        </p:txBody>
      </p:sp>
    </p:spTree>
    <p:extLst>
      <p:ext uri="{BB962C8B-B14F-4D97-AF65-F5344CB8AC3E}">
        <p14:creationId xmlns:p14="http://schemas.microsoft.com/office/powerpoint/2010/main" val="3276373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hlinkClick r:id="rId2" action="ppaction://hlinksldjump"/>
          </p:cNvPr>
          <p:cNvSpPr/>
          <p:nvPr/>
        </p:nvSpPr>
        <p:spPr>
          <a:xfrm>
            <a:off x="3491880" y="1086435"/>
            <a:ext cx="4190571" cy="492443"/>
          </a:xfrm>
          <a:prstGeom prst="rect">
            <a:avLst/>
          </a:prstGeom>
        </p:spPr>
        <p:txBody>
          <a:bodyPr wrap="none">
            <a:spAutoFit/>
          </a:bodyPr>
          <a:lstStyle/>
          <a:p>
            <a:r>
              <a:rPr lang="en-US" altLang="zh-CN" sz="2600" b="1" dirty="0">
                <a:solidFill>
                  <a:srgbClr val="FF0000"/>
                </a:solidFill>
                <a:latin typeface="宋体" pitchFamily="2" charset="-122"/>
                <a:ea typeface="微软雅黑" pitchFamily="34" charset="-122"/>
              </a:rPr>
              <a:t>Ⅰ</a:t>
            </a:r>
            <a:r>
              <a:rPr lang="zh-CN" altLang="zh-CN" sz="2600" b="1" dirty="0">
                <a:solidFill>
                  <a:srgbClr val="FF0000"/>
                </a:solidFill>
                <a:latin typeface="宋体" pitchFamily="2" charset="-122"/>
                <a:ea typeface="微软雅黑" pitchFamily="34" charset="-122"/>
              </a:rPr>
              <a:t>　如何欣赏</a:t>
            </a:r>
            <a:r>
              <a:rPr lang="en-US" altLang="zh-CN" sz="2600" b="1" dirty="0">
                <a:solidFill>
                  <a:srgbClr val="FF0000"/>
                </a:solidFill>
                <a:latin typeface="宋体" pitchFamily="2" charset="-122"/>
                <a:ea typeface="微软雅黑" pitchFamily="34" charset="-122"/>
              </a:rPr>
              <a:t>“</a:t>
            </a:r>
            <a:r>
              <a:rPr lang="zh-CN" altLang="zh-CN" sz="2600" b="1" dirty="0">
                <a:solidFill>
                  <a:srgbClr val="FF0000"/>
                </a:solidFill>
                <a:latin typeface="宋体" pitchFamily="2" charset="-122"/>
                <a:ea typeface="微软雅黑" pitchFamily="34" charset="-122"/>
              </a:rPr>
              <a:t>炼字</a:t>
            </a:r>
            <a:r>
              <a:rPr lang="en-US" altLang="zh-CN" sz="2600" b="1" dirty="0">
                <a:solidFill>
                  <a:srgbClr val="FF0000"/>
                </a:solidFill>
                <a:latin typeface="宋体" pitchFamily="2" charset="-122"/>
                <a:ea typeface="微软雅黑" pitchFamily="34" charset="-122"/>
              </a:rPr>
              <a:t>”</a:t>
            </a:r>
            <a:r>
              <a:rPr lang="zh-CN" altLang="zh-CN" sz="2600" b="1" dirty="0" smtClean="0">
                <a:solidFill>
                  <a:srgbClr val="FF0000"/>
                </a:solidFill>
                <a:latin typeface="宋体" pitchFamily="2" charset="-122"/>
                <a:ea typeface="微软雅黑" pitchFamily="34" charset="-122"/>
              </a:rPr>
              <a:t>艺术</a:t>
            </a:r>
            <a:endParaRPr lang="zh-CN" altLang="zh-CN" sz="2600" b="1" dirty="0">
              <a:solidFill>
                <a:srgbClr val="FF0000"/>
              </a:solidFill>
              <a:latin typeface="宋体" pitchFamily="2" charset="-122"/>
              <a:ea typeface="微软雅黑" pitchFamily="34" charset="-122"/>
            </a:endParaRPr>
          </a:p>
        </p:txBody>
      </p:sp>
      <p:sp>
        <p:nvSpPr>
          <p:cNvPr id="5" name="矩形 4">
            <a:hlinkClick r:id="rId3" action="ppaction://hlinksldjump"/>
          </p:cNvPr>
          <p:cNvSpPr/>
          <p:nvPr/>
        </p:nvSpPr>
        <p:spPr>
          <a:xfrm>
            <a:off x="3491880" y="2086927"/>
            <a:ext cx="5190845" cy="492443"/>
          </a:xfrm>
          <a:prstGeom prst="rect">
            <a:avLst/>
          </a:prstGeom>
        </p:spPr>
        <p:txBody>
          <a:bodyPr wrap="none">
            <a:spAutoFit/>
          </a:bodyPr>
          <a:lstStyle/>
          <a:p>
            <a:r>
              <a:rPr lang="en-US" altLang="zh-CN" sz="2600" b="1" dirty="0">
                <a:solidFill>
                  <a:srgbClr val="FF0000"/>
                </a:solidFill>
                <a:latin typeface="宋体" pitchFamily="2" charset="-122"/>
                <a:ea typeface="微软雅黑" pitchFamily="34" charset="-122"/>
              </a:rPr>
              <a:t>Ⅱ</a:t>
            </a:r>
            <a:r>
              <a:rPr lang="zh-CN" altLang="zh-CN" sz="2600" b="1" dirty="0">
                <a:solidFill>
                  <a:srgbClr val="FF0000"/>
                </a:solidFill>
                <a:latin typeface="宋体" pitchFamily="2" charset="-122"/>
                <a:ea typeface="微软雅黑" pitchFamily="34" charset="-122"/>
              </a:rPr>
              <a:t>　找准角度，欣赏</a:t>
            </a:r>
            <a:r>
              <a:rPr lang="en-US" altLang="zh-CN" sz="2600" b="1" dirty="0">
                <a:solidFill>
                  <a:srgbClr val="FF0000"/>
                </a:solidFill>
                <a:latin typeface="宋体" pitchFamily="2" charset="-122"/>
                <a:ea typeface="微软雅黑" pitchFamily="34" charset="-122"/>
              </a:rPr>
              <a:t>“</a:t>
            </a:r>
            <a:r>
              <a:rPr lang="zh-CN" altLang="zh-CN" sz="2600" b="1" dirty="0">
                <a:solidFill>
                  <a:srgbClr val="FF0000"/>
                </a:solidFill>
                <a:latin typeface="宋体" pitchFamily="2" charset="-122"/>
                <a:ea typeface="微软雅黑" pitchFamily="34" charset="-122"/>
              </a:rPr>
              <a:t>炼句</a:t>
            </a:r>
            <a:r>
              <a:rPr lang="en-US" altLang="zh-CN" sz="2600" b="1" dirty="0">
                <a:solidFill>
                  <a:srgbClr val="FF0000"/>
                </a:solidFill>
                <a:latin typeface="宋体" pitchFamily="2" charset="-122"/>
                <a:ea typeface="微软雅黑" pitchFamily="34" charset="-122"/>
              </a:rPr>
              <a:t>”</a:t>
            </a:r>
            <a:r>
              <a:rPr lang="zh-CN" altLang="zh-CN" sz="2600" b="1" dirty="0" smtClean="0">
                <a:solidFill>
                  <a:srgbClr val="FF0000"/>
                </a:solidFill>
                <a:latin typeface="宋体" pitchFamily="2" charset="-122"/>
                <a:ea typeface="微软雅黑" pitchFamily="34" charset="-122"/>
              </a:rPr>
              <a:t>艺术</a:t>
            </a:r>
            <a:endParaRPr lang="zh-CN" altLang="zh-CN" sz="2600" b="1" dirty="0">
              <a:solidFill>
                <a:srgbClr val="FF0000"/>
              </a:solidFill>
              <a:latin typeface="宋体" pitchFamily="2" charset="-122"/>
              <a:ea typeface="微软雅黑" pitchFamily="34" charset="-122"/>
            </a:endParaRPr>
          </a:p>
        </p:txBody>
      </p:sp>
      <p:sp>
        <p:nvSpPr>
          <p:cNvPr id="6" name="矩形 5">
            <a:hlinkClick r:id="rId4" action="ppaction://hlinksldjump"/>
          </p:cNvPr>
          <p:cNvSpPr/>
          <p:nvPr/>
        </p:nvSpPr>
        <p:spPr>
          <a:xfrm>
            <a:off x="3531004" y="3087419"/>
            <a:ext cx="3520516" cy="492443"/>
          </a:xfrm>
          <a:prstGeom prst="rect">
            <a:avLst/>
          </a:prstGeom>
        </p:spPr>
        <p:txBody>
          <a:bodyPr wrap="none">
            <a:spAutoFit/>
          </a:bodyPr>
          <a:lstStyle/>
          <a:p>
            <a:r>
              <a:rPr lang="en-US" altLang="zh-CN" sz="2600" b="1" dirty="0">
                <a:solidFill>
                  <a:srgbClr val="FF0000"/>
                </a:solidFill>
                <a:latin typeface="宋体" pitchFamily="2" charset="-122"/>
                <a:ea typeface="微软雅黑" pitchFamily="34" charset="-122"/>
              </a:rPr>
              <a:t>Ⅲ</a:t>
            </a:r>
            <a:r>
              <a:rPr lang="zh-CN" altLang="zh-CN" sz="2600" b="1" dirty="0">
                <a:solidFill>
                  <a:srgbClr val="FF0000"/>
                </a:solidFill>
                <a:latin typeface="宋体" pitchFamily="2" charset="-122"/>
                <a:ea typeface="微软雅黑" pitchFamily="34" charset="-122"/>
              </a:rPr>
              <a:t>　如何欣赏语言</a:t>
            </a:r>
            <a:r>
              <a:rPr lang="zh-CN" altLang="zh-CN" sz="2600" b="1" dirty="0" smtClean="0">
                <a:solidFill>
                  <a:srgbClr val="FF0000"/>
                </a:solidFill>
                <a:latin typeface="宋体" pitchFamily="2" charset="-122"/>
                <a:ea typeface="微软雅黑" pitchFamily="34" charset="-122"/>
              </a:rPr>
              <a:t>风格</a:t>
            </a:r>
            <a:endParaRPr lang="zh-CN" altLang="zh-CN" sz="2600" b="1" dirty="0">
              <a:solidFill>
                <a:srgbClr val="FF0000"/>
              </a:solidFill>
              <a:latin typeface="宋体" pitchFamily="2" charset="-122"/>
              <a:ea typeface="微软雅黑" pitchFamily="34" charset="-122"/>
            </a:endParaRPr>
          </a:p>
        </p:txBody>
      </p:sp>
    </p:spTree>
    <p:extLst>
      <p:ext uri="{BB962C8B-B14F-4D97-AF65-F5344CB8AC3E}">
        <p14:creationId xmlns:p14="http://schemas.microsoft.com/office/powerpoint/2010/main" val="3405839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879" y="464468"/>
            <a:ext cx="8596501" cy="3616567"/>
          </a:xfrm>
          <a:prstGeom prst="rect">
            <a:avLst/>
          </a:prstGeom>
          <a:noFill/>
        </p:spPr>
        <p:txBody>
          <a:bodyPr wrap="square" rtlCol="0">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这首诗是皇祐四年壬辰</a:t>
            </a:r>
            <a:r>
              <a:rPr lang="en-US" altLang="zh-CN" sz="2600" kern="100" dirty="0">
                <a:latin typeface="Times New Roman"/>
                <a:ea typeface="华文细黑"/>
                <a:cs typeface="Courier New"/>
              </a:rPr>
              <a:t>(1052)</a:t>
            </a:r>
            <a:r>
              <a:rPr lang="zh-CN" altLang="zh-CN" sz="2600" kern="100" dirty="0">
                <a:latin typeface="Times New Roman"/>
                <a:ea typeface="华文细黑"/>
                <a:cs typeface="Times New Roman"/>
              </a:rPr>
              <a:t>王安石自舒州通判任上回江宁祭扫父亲墓时写的。此诗一方面表达了诗人在扫墓时对父亲的沉痛哀悼之情，另一方面也对自己推行新法时的艰难处境作了一番慨叹。大概是从父兄虽然学问卓越、志节高尚，却穷老仕途、英年早逝的惨淡经历中受到了触动，引发了他潜藏于心中的归老田园、渔樵为生的意愿。</a:t>
            </a:r>
            <a:endParaRPr lang="zh-CN" altLang="zh-CN" sz="1050" kern="100" dirty="0">
              <a:effectLst/>
              <a:latin typeface="宋体"/>
              <a:cs typeface="Courier New"/>
            </a:endParaRPr>
          </a:p>
        </p:txBody>
      </p:sp>
    </p:spTree>
    <p:extLst>
      <p:ext uri="{BB962C8B-B14F-4D97-AF65-F5344CB8AC3E}">
        <p14:creationId xmlns:p14="http://schemas.microsoft.com/office/powerpoint/2010/main" val="1674432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562" y="-92546"/>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诗以杨柳春风起兴，却没有描写春天的美景，而是表达了一种伤春早衰的感叹，它是和客思之愁、寒食之哀以及为官不快的情绪交融在一起的。</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颈联诗人用</a:t>
            </a:r>
            <a:r>
              <a:rPr lang="en-US" altLang="zh-CN" sz="2600" dirty="0">
                <a:latin typeface="+mj-ea"/>
                <a:ea typeface="+mj-ea"/>
              </a:rPr>
              <a:t>“</a:t>
            </a:r>
            <a:r>
              <a:rPr lang="zh-CN" altLang="zh-CN" sz="2600" dirty="0">
                <a:latin typeface="Times New Roman"/>
                <a:ea typeface="华文细黑"/>
                <a:cs typeface="Times New Roman"/>
              </a:rPr>
              <a:t>雪</a:t>
            </a:r>
            <a:r>
              <a:rPr lang="en-US" altLang="zh-CN" sz="2600" dirty="0">
                <a:latin typeface="+mj-ea"/>
                <a:ea typeface="+mj-ea"/>
              </a:rPr>
              <a:t>”</a:t>
            </a:r>
            <a:r>
              <a:rPr lang="zh-CN" altLang="zh-CN" sz="2600" dirty="0">
                <a:latin typeface="Times New Roman"/>
                <a:ea typeface="华文细黑"/>
                <a:cs typeface="Times New Roman"/>
              </a:rPr>
              <a:t>与</a:t>
            </a:r>
            <a:r>
              <a:rPr lang="en-US" altLang="zh-CN" sz="2600" dirty="0">
                <a:latin typeface="+mj-ea"/>
                <a:ea typeface="+mj-ea"/>
              </a:rPr>
              <a:t>“</a:t>
            </a:r>
            <a:r>
              <a:rPr lang="zh-CN" altLang="zh-CN" sz="2600" dirty="0">
                <a:latin typeface="Times New Roman"/>
                <a:ea typeface="华文细黑"/>
                <a:cs typeface="Times New Roman"/>
              </a:rPr>
              <a:t>朱</a:t>
            </a:r>
            <a:r>
              <a:rPr lang="en-US" altLang="zh-CN" sz="2600" dirty="0">
                <a:latin typeface="+mj-ea"/>
                <a:ea typeface="+mj-ea"/>
              </a:rPr>
              <a:t>”</a:t>
            </a:r>
            <a:r>
              <a:rPr lang="zh-CN" altLang="zh-CN" sz="2600" dirty="0">
                <a:latin typeface="Times New Roman"/>
                <a:ea typeface="华文细黑"/>
                <a:cs typeface="Times New Roman"/>
              </a:rPr>
              <a:t>两个颇具色彩的字极其生动而且形象地描述了自己头发与容颜因操劳过度而出现的未老先衰的状况。当时只有</a:t>
            </a:r>
            <a:r>
              <a:rPr lang="en-US" altLang="zh-CN" sz="2600" dirty="0">
                <a:latin typeface="Times New Roman"/>
                <a:ea typeface="华文细黑"/>
              </a:rPr>
              <a:t>32</a:t>
            </a:r>
            <a:r>
              <a:rPr lang="zh-CN" altLang="zh-CN" sz="2600" dirty="0">
                <a:latin typeface="Times New Roman"/>
                <a:ea typeface="华文细黑"/>
                <a:cs typeface="Times New Roman"/>
              </a:rPr>
              <a:t>岁的诗人，本该是黑发朱颜，但现在是</a:t>
            </a:r>
            <a:r>
              <a:rPr lang="en-US" altLang="zh-CN" sz="2600" dirty="0">
                <a:latin typeface="+mj-ea"/>
                <a:ea typeface="+mj-ea"/>
              </a:rPr>
              <a:t>“</a:t>
            </a:r>
            <a:r>
              <a:rPr lang="zh-CN" altLang="zh-CN" sz="2600" dirty="0">
                <a:latin typeface="Times New Roman"/>
                <a:ea typeface="华文细黑"/>
                <a:cs typeface="Times New Roman"/>
              </a:rPr>
              <a:t>白发争出</a:t>
            </a:r>
            <a:r>
              <a:rPr lang="en-US" altLang="zh-CN" sz="2600" dirty="0">
                <a:latin typeface="+mj-ea"/>
                <a:ea typeface="+mj-ea"/>
              </a:rPr>
              <a:t>”“</a:t>
            </a:r>
            <a:r>
              <a:rPr lang="zh-CN" altLang="zh-CN" sz="2600" dirty="0">
                <a:latin typeface="Times New Roman"/>
                <a:ea typeface="华文细黑"/>
                <a:cs typeface="Times New Roman"/>
              </a:rPr>
              <a:t>朱颜早凋</a:t>
            </a:r>
            <a:r>
              <a:rPr lang="en-US" altLang="zh-CN" sz="2600" dirty="0">
                <a:latin typeface="+mj-ea"/>
                <a:ea typeface="+mj-ea"/>
              </a:rPr>
              <a:t>”</a:t>
            </a:r>
            <a:r>
              <a:rPr lang="zh-CN" altLang="zh-CN" sz="2600" dirty="0">
                <a:latin typeface="Times New Roman"/>
                <a:ea typeface="华文细黑"/>
                <a:cs typeface="Times New Roman"/>
              </a:rPr>
              <a:t>，显然是想表达自己内心的一种感慨：自己虽然身居官位，却丝毫没享受到当官本该有的</a:t>
            </a:r>
            <a:r>
              <a:rPr lang="zh-CN" altLang="zh-CN" sz="2600" dirty="0" smtClean="0">
                <a:latin typeface="Times New Roman"/>
                <a:ea typeface="华文细黑"/>
                <a:cs typeface="Times New Roman"/>
              </a:rPr>
              <a:t>乐</a:t>
            </a:r>
            <a:endParaRPr lang="zh-CN" altLang="zh-CN" sz="2600" kern="100" dirty="0">
              <a:latin typeface="宋体"/>
              <a:cs typeface="Courier New"/>
            </a:endParaRPr>
          </a:p>
        </p:txBody>
      </p:sp>
    </p:spTree>
    <p:extLst>
      <p:ext uri="{BB962C8B-B14F-4D97-AF65-F5344CB8AC3E}">
        <p14:creationId xmlns:p14="http://schemas.microsoft.com/office/powerpoint/2010/main" val="28886428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5504" y="611367"/>
            <a:ext cx="8596501" cy="3693319"/>
          </a:xfrm>
          <a:prstGeom prst="rect">
            <a:avLst/>
          </a:prstGeom>
          <a:noFill/>
        </p:spPr>
        <p:txBody>
          <a:bodyPr wrap="square" rtlCol="0">
            <a:spAutoFit/>
          </a:bodyPr>
          <a:lstStyle/>
          <a:p>
            <a:pPr algn="just">
              <a:lnSpc>
                <a:spcPct val="150000"/>
              </a:lnSpc>
              <a:spcAft>
                <a:spcPts val="0"/>
              </a:spcAft>
            </a:pPr>
            <a:r>
              <a:rPr lang="zh-CN" altLang="zh-CN" sz="2600" dirty="0">
                <a:latin typeface="Times New Roman"/>
                <a:ea typeface="华文细黑"/>
                <a:cs typeface="Times New Roman"/>
              </a:rPr>
              <a:t>趣，</a:t>
            </a:r>
            <a:r>
              <a:rPr lang="zh-CN" altLang="zh-CN" sz="2600" dirty="0" smtClean="0">
                <a:solidFill>
                  <a:prstClr val="black"/>
                </a:solidFill>
                <a:latin typeface="Times New Roman"/>
                <a:ea typeface="华文细黑"/>
                <a:cs typeface="Times New Roman"/>
              </a:rPr>
              <a:t>一心想推行新法，又遇到重重阻力，自己呕心沥血、殚精竭虑，以至于才过而立之年就华发早生、苍颜毕现，世事实在是太艰难了！</a:t>
            </a:r>
            <a:r>
              <a:rPr lang="zh-CN" altLang="zh-CN" sz="2600" kern="100" dirty="0">
                <a:latin typeface="+mj-ea"/>
                <a:ea typeface="+mj-ea"/>
                <a:cs typeface="Courier New"/>
              </a:rPr>
              <a:t> </a:t>
            </a:r>
            <a:r>
              <a:rPr lang="en-US" altLang="zh-CN" sz="2600" kern="100" dirty="0">
                <a:latin typeface="+mj-ea"/>
                <a:ea typeface="+mj-ea"/>
                <a:cs typeface="Courier New"/>
              </a:rPr>
              <a:t>“</a:t>
            </a:r>
            <a:r>
              <a:rPr lang="zh-CN" altLang="zh-CN" sz="2600" kern="100" dirty="0">
                <a:latin typeface="Times New Roman"/>
                <a:ea typeface="华文细黑"/>
                <a:cs typeface="Times New Roman"/>
              </a:rPr>
              <a:t>雪</a:t>
            </a:r>
            <a:r>
              <a:rPr lang="en-US" altLang="zh-CN" sz="2600" kern="100" dirty="0">
                <a:latin typeface="+mj-ea"/>
                <a:ea typeface="+mj-ea"/>
                <a:cs typeface="Courier New"/>
              </a:rPr>
              <a:t>”</a:t>
            </a:r>
            <a:r>
              <a:rPr lang="zh-CN" altLang="zh-CN" sz="2600" kern="100" dirty="0">
                <a:latin typeface="Times New Roman"/>
                <a:ea typeface="华文细黑"/>
                <a:cs typeface="Times New Roman"/>
              </a:rPr>
              <a:t>隐喻白发，与</a:t>
            </a:r>
            <a:r>
              <a:rPr lang="en-US" altLang="zh-CN" sz="2600" kern="100" dirty="0">
                <a:latin typeface="+mj-ea"/>
                <a:ea typeface="+mj-ea"/>
                <a:cs typeface="Courier New"/>
              </a:rPr>
              <a:t>“</a:t>
            </a:r>
            <a:r>
              <a:rPr lang="zh-CN" altLang="zh-CN" sz="2600" kern="100" dirty="0">
                <a:latin typeface="Times New Roman"/>
                <a:ea typeface="华文细黑"/>
                <a:cs typeface="Times New Roman"/>
              </a:rPr>
              <a:t>朱</a:t>
            </a:r>
            <a:r>
              <a:rPr lang="en-US" altLang="zh-CN" sz="2600" kern="100" dirty="0">
                <a:latin typeface="+mj-ea"/>
                <a:ea typeface="+mj-ea"/>
                <a:cs typeface="Courier New"/>
              </a:rPr>
              <a:t>”</a:t>
            </a:r>
            <a:r>
              <a:rPr lang="zh-CN" altLang="zh-CN" sz="2600" kern="100" dirty="0">
                <a:latin typeface="Times New Roman"/>
                <a:ea typeface="华文细黑"/>
                <a:cs typeface="Times New Roman"/>
              </a:rPr>
              <a:t>相对，产生强烈的色彩对比，隐含着诗人对过早衰老的感叹之情。这种悲叹与全诗抒发的客思之愁、寒食之哀以及为官不快的情绪融合在一起，使诗人关于衰老的感叹更为深沉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87894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9859" y="906041"/>
            <a:ext cx="8682466" cy="1892826"/>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整首诗把思乡之愁、哀悼之痛、早衰之叹、为官之苦有机地串联，并用</a:t>
            </a:r>
            <a:r>
              <a:rPr lang="en-US" altLang="zh-CN" sz="2600" kern="100" dirty="0">
                <a:latin typeface="+mj-ea"/>
                <a:ea typeface="+mj-ea"/>
                <a:cs typeface="Courier New"/>
              </a:rPr>
              <a:t>“</a:t>
            </a:r>
            <a:r>
              <a:rPr lang="zh-CN" altLang="zh-CN" sz="2600" kern="100" dirty="0">
                <a:latin typeface="Times New Roman"/>
                <a:ea typeface="华文细黑"/>
                <a:cs typeface="Times New Roman"/>
              </a:rPr>
              <a:t>雪</a:t>
            </a:r>
            <a:r>
              <a:rPr lang="en-US" altLang="zh-CN" sz="2600" kern="100" dirty="0">
                <a:latin typeface="+mj-ea"/>
                <a:ea typeface="+mj-ea"/>
                <a:cs typeface="Courier New"/>
              </a:rPr>
              <a:t>”</a:t>
            </a:r>
            <a:r>
              <a:rPr lang="zh-CN" altLang="zh-CN" sz="2600" kern="100" dirty="0">
                <a:latin typeface="Times New Roman"/>
                <a:ea typeface="华文细黑"/>
                <a:cs typeface="Times New Roman"/>
              </a:rPr>
              <a:t>与</a:t>
            </a:r>
            <a:r>
              <a:rPr lang="en-US" altLang="zh-CN" sz="2600" kern="100" dirty="0">
                <a:latin typeface="+mj-ea"/>
                <a:ea typeface="+mj-ea"/>
                <a:cs typeface="Courier New"/>
              </a:rPr>
              <a:t>“</a:t>
            </a:r>
            <a:r>
              <a:rPr lang="zh-CN" altLang="zh-CN" sz="2600" kern="100" dirty="0">
                <a:latin typeface="Times New Roman"/>
                <a:ea typeface="华文细黑"/>
                <a:cs typeface="Times New Roman"/>
              </a:rPr>
              <a:t>朱</a:t>
            </a:r>
            <a:r>
              <a:rPr lang="en-US" altLang="zh-CN" sz="2600" kern="100" dirty="0">
                <a:latin typeface="+mj-ea"/>
                <a:ea typeface="+mj-ea"/>
                <a:cs typeface="Courier New"/>
              </a:rPr>
              <a:t>”</a:t>
            </a:r>
            <a:r>
              <a:rPr lang="zh-CN" altLang="zh-CN" sz="2600" kern="100" dirty="0">
                <a:latin typeface="Times New Roman"/>
                <a:ea typeface="华文细黑"/>
                <a:cs typeface="Times New Roman"/>
              </a:rPr>
              <a:t>这两个字把诗人内心的感慨与苦楚更加深沉地表现了出来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483668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447" y="339502"/>
            <a:ext cx="8769291" cy="429348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联系全诗，赏析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的表达效果</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比喻的是白发，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代指容颜。两相对比，表现出容颜过早衰老，诗人所表达的哀叹感情自然流露出来。</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雪</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隐喻白发，与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朱</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相对，产生强烈的色彩对比，隐含着诗人对过早衰老的感叹之情。这种悲叹与全诗抒发的客思之愁、寒食之哀以及为官不快的情绪融合在一起，使诗人关于衰老的感叹更为深沉</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293746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722" y="438507"/>
            <a:ext cx="8769291"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dist">
              <a:lnSpc>
                <a:spcPct val="150000"/>
              </a:lnSpc>
              <a:spcAft>
                <a:spcPts val="0"/>
              </a:spcAft>
            </a:pPr>
            <a:r>
              <a:rPr lang="zh-CN" altLang="zh-CN" sz="2600" dirty="0">
                <a:latin typeface="Times New Roman"/>
                <a:ea typeface="华文细黑"/>
                <a:cs typeface="Times New Roman"/>
              </a:rPr>
              <a:t>色彩词，即表示颜色的词。诗词中使用色彩词，可以增强描写的色彩感和画面感，渲染气氛，表现心情。欣赏时，或抓住能表现色彩组合的字眼，体会诗歌浓郁的画意与鲜明的节奏</a:t>
            </a:r>
            <a:r>
              <a:rPr lang="en-US" altLang="zh-CN" sz="2600" dirty="0">
                <a:latin typeface="Times New Roman"/>
                <a:ea typeface="华文细黑"/>
              </a:rPr>
              <a:t>(</a:t>
            </a:r>
            <a:r>
              <a:rPr lang="zh-CN" altLang="zh-CN" sz="2600" dirty="0">
                <a:latin typeface="Times New Roman"/>
                <a:ea typeface="华文细黑"/>
                <a:cs typeface="Times New Roman"/>
              </a:rPr>
              <a:t>如</a:t>
            </a:r>
            <a:r>
              <a:rPr lang="en-US" altLang="zh-CN" sz="2600" dirty="0">
                <a:latin typeface="宋体"/>
                <a:ea typeface="华文细黑"/>
                <a:cs typeface="Times New Roman"/>
              </a:rPr>
              <a:t>“</a:t>
            </a:r>
            <a:r>
              <a:rPr lang="zh-CN" altLang="zh-CN" sz="2600" dirty="0">
                <a:latin typeface="Times New Roman"/>
                <a:ea typeface="华文细黑"/>
                <a:cs typeface="Times New Roman"/>
              </a:rPr>
              <a:t>两个黄鹂鸣翠柳，一行白鹭上青天</a:t>
            </a:r>
            <a:r>
              <a:rPr lang="en-US" altLang="zh-CN" sz="2600" dirty="0">
                <a:latin typeface="宋体"/>
                <a:ea typeface="华文细黑"/>
                <a:cs typeface="Times New Roman"/>
              </a:rPr>
              <a:t>”</a:t>
            </a:r>
            <a:r>
              <a:rPr lang="zh-CN" altLang="zh-CN" sz="2600" dirty="0">
                <a:latin typeface="Times New Roman"/>
                <a:ea typeface="华文细黑"/>
                <a:cs typeface="Times New Roman"/>
              </a:rPr>
              <a:t>，黄、翠、白、青四种颜色，点缀得错落有致，而且由点到线，向着无限的空间延伸，画面静中有动，富有鲜明的立体节奏感</a:t>
            </a:r>
            <a:r>
              <a:rPr lang="en-US" altLang="zh-CN" sz="2600" dirty="0">
                <a:latin typeface="Times New Roman"/>
                <a:ea typeface="华文细黑"/>
              </a:rPr>
              <a:t>)</a:t>
            </a:r>
            <a:r>
              <a:rPr lang="zh-CN" altLang="zh-CN" sz="26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458168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5428" y="339502"/>
            <a:ext cx="8596501" cy="4216732"/>
          </a:xfrm>
          <a:prstGeom prst="rect">
            <a:avLst/>
          </a:prstGeom>
          <a:noFill/>
        </p:spPr>
        <p:txBody>
          <a:bodyPr wrap="square" rtlCol="0">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或抓住能表现鲜明对比色彩的字眼，体会诗歌感情色彩的浓度</a:t>
            </a:r>
            <a:r>
              <a:rPr lang="en-US" altLang="zh-CN" sz="2600" dirty="0" smtClean="0">
                <a:solidFill>
                  <a:prstClr val="black"/>
                </a:solidFill>
                <a:latin typeface="Times New Roman"/>
                <a:ea typeface="华文细黑"/>
              </a:rPr>
              <a:t>(</a:t>
            </a:r>
            <a:r>
              <a:rPr lang="zh-CN" altLang="zh-CN" sz="2600" dirty="0" smtClean="0">
                <a:solidFill>
                  <a:prstClr val="black"/>
                </a:solidFill>
                <a:latin typeface="Times New Roman"/>
                <a:ea typeface="华文细黑"/>
                <a:cs typeface="Times New Roman"/>
              </a:rPr>
              <a:t>如</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流光容易把人抛，</a:t>
            </a:r>
            <a:r>
              <a:rPr lang="zh-CN" altLang="zh-CN" sz="2600" kern="100" dirty="0">
                <a:latin typeface="Times New Roman"/>
                <a:ea typeface="华文细黑"/>
                <a:cs typeface="Times New Roman"/>
              </a:rPr>
              <a:t>红了樱桃，绿了芭蕉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道出了作者感叹时光匆匆、春光易逝的这份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着色的思绪</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。就是抓住单一色彩表现的词也能体会到诗人的浓情，如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记得绿罗裙，处处怜芳草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晓来谁染霜林醉？总是离人泪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。怜惜与伤别离的情愫尽在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6805112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3584" y="203126"/>
            <a:ext cx="8733982" cy="4816896"/>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听听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叠词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效果</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杳杳寒山道</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寒　山</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杳杳寒山道，落落冷涧滨。</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啾啾常有鸟，寂寂更无人。</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淅淅风吹面，纷纷雪积身。</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朝朝不见日，岁岁不知春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191864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40060"/>
            <a:ext cx="8856984" cy="5133713"/>
          </a:xfrm>
          <a:prstGeom prst="rect">
            <a:avLst/>
          </a:prstGeom>
          <a:noFill/>
        </p:spPr>
        <p:txBody>
          <a:bodyPr wrap="square" rtlCol="0">
            <a:spAutoFit/>
          </a:bodyPr>
          <a:lstStyle/>
          <a:p>
            <a:pPr algn="just">
              <a:lnSpc>
                <a:spcPct val="14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寒山是贞观时代的诗僧，长期住在天台山寒岩，诗就写刻在山石竹木之上，这首诗很能代表他的风格。</a:t>
            </a:r>
            <a:endParaRPr lang="zh-CN" altLang="zh-CN" sz="1050" kern="100" dirty="0">
              <a:latin typeface="宋体"/>
              <a:cs typeface="Courier New"/>
            </a:endParaRPr>
          </a:p>
          <a:p>
            <a:pPr algn="just">
              <a:lnSpc>
                <a:spcPct val="140000"/>
              </a:lnSpc>
              <a:spcAft>
                <a:spcPts val="0"/>
              </a:spcAft>
            </a:pPr>
            <a:r>
              <a:rPr lang="zh-CN" altLang="zh-CN" sz="2600" dirty="0" smtClean="0">
                <a:latin typeface="Times New Roman"/>
                <a:ea typeface="华文细黑"/>
                <a:cs typeface="Times New Roman"/>
              </a:rPr>
              <a:t>诗写寒岩高山深壑中的景色，通篇浸透了寒意。首联写山水。</a:t>
            </a:r>
            <a:r>
              <a:rPr lang="en-US" altLang="zh-CN" sz="2600" dirty="0" smtClean="0">
                <a:latin typeface="+mj-ea"/>
                <a:ea typeface="+mj-ea"/>
              </a:rPr>
              <a:t>“</a:t>
            </a:r>
            <a:r>
              <a:rPr lang="zh-CN" altLang="zh-CN" sz="2600" dirty="0" smtClean="0">
                <a:latin typeface="Times New Roman"/>
                <a:ea typeface="华文细黑"/>
                <a:cs typeface="Times New Roman"/>
              </a:rPr>
              <a:t>杳杳</a:t>
            </a:r>
            <a:r>
              <a:rPr lang="en-US" altLang="zh-CN" sz="2600" dirty="0">
                <a:latin typeface="+mj-ea"/>
                <a:ea typeface="+mj-ea"/>
              </a:rPr>
              <a:t>”</a:t>
            </a:r>
            <a:r>
              <a:rPr lang="zh-CN" altLang="zh-CN" sz="2600" dirty="0" smtClean="0">
                <a:latin typeface="Times New Roman"/>
                <a:ea typeface="华文细黑"/>
                <a:cs typeface="Times New Roman"/>
              </a:rPr>
              <a:t>言山路深暗幽远，</a:t>
            </a:r>
            <a:r>
              <a:rPr lang="en-US" altLang="zh-CN" sz="2600" dirty="0">
                <a:latin typeface="+mj-ea"/>
                <a:ea typeface="+mj-ea"/>
              </a:rPr>
              <a:t>“</a:t>
            </a:r>
            <a:r>
              <a:rPr lang="zh-CN" altLang="zh-CN" sz="2600" dirty="0" smtClean="0">
                <a:latin typeface="Times New Roman"/>
                <a:ea typeface="华文细黑"/>
                <a:cs typeface="Times New Roman"/>
              </a:rPr>
              <a:t>落落</a:t>
            </a:r>
            <a:r>
              <a:rPr lang="en-US" altLang="zh-CN" sz="2600" dirty="0">
                <a:latin typeface="+mj-ea"/>
                <a:ea typeface="+mj-ea"/>
              </a:rPr>
              <a:t>”</a:t>
            </a:r>
            <a:r>
              <a:rPr lang="zh-CN" altLang="zh-CN" sz="2600" dirty="0" smtClean="0">
                <a:latin typeface="Times New Roman"/>
                <a:ea typeface="华文细黑"/>
                <a:cs typeface="Times New Roman"/>
              </a:rPr>
              <a:t>言涧边寂寥冷落。诗一开始就把读者带进一个冷森森的境界，顿觉寒气逼人。颔联写山中幽静，用轻细的鸟鸣声反衬四周的冷寂。颈联写山中气候，用风雪的凛冽写出环境的冷峻。尾联总结感受：山幽林茂，不易见到阳光；心如古井，</a:t>
            </a:r>
            <a:r>
              <a:rPr lang="zh-CN" altLang="zh-CN" sz="2600" kern="100" dirty="0">
                <a:latin typeface="Times New Roman"/>
                <a:ea typeface="华文细黑"/>
                <a:cs typeface="Times New Roman"/>
              </a:rPr>
              <a:t>不关心春来秋去。前七句渲染环境的幽冷，后一句见出诗人超然物外的冷淡心情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798464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01110"/>
            <a:ext cx="8712968" cy="4846904"/>
          </a:xfrm>
          <a:prstGeom prst="rect">
            <a:avLst/>
          </a:prstGeom>
          <a:noFill/>
        </p:spPr>
        <p:txBody>
          <a:bodyPr wrap="square" rtlCol="0">
            <a:spAutoFit/>
          </a:bodyPr>
          <a:lstStyle/>
          <a:p>
            <a:pPr algn="just">
              <a:lnSpc>
                <a:spcPct val="120000"/>
              </a:lnSpc>
              <a:spcAft>
                <a:spcPts val="0"/>
              </a:spcAft>
            </a:pPr>
            <a:r>
              <a:rPr lang="zh-CN" altLang="zh-CN" sz="2600" kern="100" dirty="0">
                <a:latin typeface="Times New Roman"/>
                <a:ea typeface="华文细黑"/>
                <a:cs typeface="Times New Roman"/>
              </a:rPr>
              <a:t>这首诗除了用景物渲染气氛、以气氛烘托心情这种传统的表现手法之外，使用叠字是它的显著特点，而且很富于变化：</a:t>
            </a:r>
            <a:r>
              <a:rPr lang="en-US" altLang="zh-CN" sz="2600" dirty="0">
                <a:latin typeface="+mj-ea"/>
                <a:ea typeface="+mj-ea"/>
              </a:rPr>
              <a:t>“</a:t>
            </a:r>
            <a:r>
              <a:rPr lang="zh-CN" altLang="zh-CN" sz="2600" kern="100" dirty="0">
                <a:latin typeface="Times New Roman"/>
                <a:ea typeface="华文细黑"/>
                <a:cs typeface="Times New Roman"/>
              </a:rPr>
              <a:t>杳杳</a:t>
            </a:r>
            <a:r>
              <a:rPr lang="en-US" altLang="zh-CN" sz="2600" dirty="0">
                <a:latin typeface="+mj-ea"/>
                <a:ea typeface="+mj-ea"/>
              </a:rPr>
              <a:t>”</a:t>
            </a:r>
            <a:r>
              <a:rPr lang="zh-CN" altLang="zh-CN" sz="2600" kern="100" dirty="0">
                <a:latin typeface="Times New Roman"/>
                <a:ea typeface="华文细黑"/>
                <a:cs typeface="Times New Roman"/>
              </a:rPr>
              <a:t>具有幽暗的色彩感；</a:t>
            </a:r>
            <a:r>
              <a:rPr lang="en-US" altLang="zh-CN" sz="2600" dirty="0">
                <a:latin typeface="+mj-ea"/>
                <a:ea typeface="+mj-ea"/>
              </a:rPr>
              <a:t>“</a:t>
            </a:r>
            <a:r>
              <a:rPr lang="zh-CN" altLang="zh-CN" sz="2600" kern="100" dirty="0">
                <a:latin typeface="Times New Roman"/>
                <a:ea typeface="华文细黑"/>
                <a:cs typeface="Times New Roman"/>
              </a:rPr>
              <a:t>落落</a:t>
            </a:r>
            <a:r>
              <a:rPr lang="en-US" altLang="zh-CN" sz="2600" dirty="0">
                <a:latin typeface="+mj-ea"/>
                <a:ea typeface="+mj-ea"/>
              </a:rPr>
              <a:t>”</a:t>
            </a:r>
            <a:r>
              <a:rPr lang="zh-CN" altLang="zh-CN" sz="2600" kern="100" dirty="0">
                <a:latin typeface="Times New Roman"/>
                <a:ea typeface="华文细黑"/>
                <a:cs typeface="Times New Roman"/>
              </a:rPr>
              <a:t>具有空旷的空间感；</a:t>
            </a:r>
            <a:r>
              <a:rPr lang="en-US" altLang="zh-CN" sz="2600" dirty="0">
                <a:latin typeface="+mj-ea"/>
                <a:ea typeface="+mj-ea"/>
              </a:rPr>
              <a:t>“</a:t>
            </a:r>
            <a:r>
              <a:rPr lang="zh-CN" altLang="zh-CN" sz="2600" kern="100" dirty="0">
                <a:latin typeface="Times New Roman"/>
                <a:ea typeface="华文细黑"/>
                <a:cs typeface="Times New Roman"/>
              </a:rPr>
              <a:t>啾啾</a:t>
            </a:r>
            <a:r>
              <a:rPr lang="en-US" altLang="zh-CN" sz="2600" dirty="0">
                <a:latin typeface="+mj-ea"/>
                <a:ea typeface="+mj-ea"/>
              </a:rPr>
              <a:t>”</a:t>
            </a:r>
            <a:r>
              <a:rPr lang="zh-CN" altLang="zh-CN" sz="2600" kern="100" dirty="0">
                <a:latin typeface="Times New Roman"/>
                <a:ea typeface="华文细黑"/>
                <a:cs typeface="Times New Roman"/>
              </a:rPr>
              <a:t>言有声；</a:t>
            </a:r>
            <a:r>
              <a:rPr lang="en-US" altLang="zh-CN" sz="2600" dirty="0">
                <a:latin typeface="+mj-ea"/>
                <a:ea typeface="+mj-ea"/>
              </a:rPr>
              <a:t>“</a:t>
            </a:r>
            <a:r>
              <a:rPr lang="zh-CN" altLang="zh-CN" sz="2600" kern="100" dirty="0">
                <a:latin typeface="Times New Roman"/>
                <a:ea typeface="华文细黑"/>
                <a:cs typeface="Times New Roman"/>
              </a:rPr>
              <a:t>寂寂</a:t>
            </a:r>
            <a:r>
              <a:rPr lang="en-US" altLang="zh-CN" sz="2600" dirty="0">
                <a:latin typeface="+mj-ea"/>
                <a:ea typeface="+mj-ea"/>
              </a:rPr>
              <a:t>”</a:t>
            </a:r>
            <a:r>
              <a:rPr lang="zh-CN" altLang="zh-CN" sz="2600" kern="100" dirty="0">
                <a:latin typeface="Times New Roman"/>
                <a:ea typeface="华文细黑"/>
                <a:cs typeface="Times New Roman"/>
              </a:rPr>
              <a:t>言无声；</a:t>
            </a:r>
            <a:r>
              <a:rPr lang="en-US" altLang="zh-CN" sz="2600" dirty="0">
                <a:latin typeface="+mj-ea"/>
                <a:ea typeface="+mj-ea"/>
              </a:rPr>
              <a:t>“</a:t>
            </a:r>
            <a:r>
              <a:rPr lang="zh-CN" altLang="zh-CN" sz="2600" kern="100" dirty="0">
                <a:latin typeface="Times New Roman"/>
                <a:ea typeface="华文细黑"/>
                <a:cs typeface="Times New Roman"/>
              </a:rPr>
              <a:t>淅淅</a:t>
            </a:r>
            <a:r>
              <a:rPr lang="en-US" altLang="zh-CN" sz="2600" dirty="0">
                <a:latin typeface="+mj-ea"/>
                <a:ea typeface="+mj-ea"/>
              </a:rPr>
              <a:t>”</a:t>
            </a:r>
            <a:r>
              <a:rPr lang="zh-CN" altLang="zh-CN" sz="2600" kern="100" dirty="0">
                <a:latin typeface="Times New Roman"/>
                <a:ea typeface="华文细黑"/>
                <a:cs typeface="Times New Roman"/>
              </a:rPr>
              <a:t>写风的动态感；</a:t>
            </a:r>
            <a:r>
              <a:rPr lang="en-US" altLang="zh-CN" sz="2600" dirty="0">
                <a:latin typeface="+mj-ea"/>
                <a:ea typeface="+mj-ea"/>
              </a:rPr>
              <a:t>“</a:t>
            </a:r>
            <a:r>
              <a:rPr lang="zh-CN" altLang="zh-CN" sz="2600" kern="100" dirty="0">
                <a:latin typeface="Times New Roman"/>
                <a:ea typeface="华文细黑"/>
                <a:cs typeface="Times New Roman"/>
              </a:rPr>
              <a:t>纷纷</a:t>
            </a:r>
            <a:r>
              <a:rPr lang="en-US" altLang="zh-CN" sz="2600" dirty="0" smtClean="0">
                <a:latin typeface="+mj-ea"/>
                <a:ea typeface="+mj-ea"/>
              </a:rPr>
              <a:t>”</a:t>
            </a:r>
            <a:r>
              <a:rPr lang="zh-CN" altLang="zh-CN" sz="2600" kern="100" dirty="0">
                <a:latin typeface="Times New Roman"/>
                <a:ea typeface="华文细黑"/>
                <a:cs typeface="Times New Roman"/>
              </a:rPr>
              <a:t>写</a:t>
            </a:r>
            <a:r>
              <a:rPr lang="zh-CN" altLang="zh-CN" sz="2600" kern="100" dirty="0" smtClean="0">
                <a:latin typeface="Times New Roman"/>
                <a:ea typeface="华文细黑"/>
                <a:cs typeface="Times New Roman"/>
              </a:rPr>
              <a:t>雪的</a:t>
            </a:r>
            <a:r>
              <a:rPr lang="zh-CN" altLang="zh-CN" sz="2600" kern="100" dirty="0">
                <a:latin typeface="Times New Roman"/>
                <a:ea typeface="华文细黑"/>
                <a:cs typeface="Times New Roman"/>
              </a:rPr>
              <a:t>飞舞状；</a:t>
            </a:r>
            <a:r>
              <a:rPr lang="en-US" altLang="zh-CN" sz="2600" dirty="0">
                <a:latin typeface="+mj-ea"/>
                <a:ea typeface="+mj-ea"/>
              </a:rPr>
              <a:t>“</a:t>
            </a:r>
            <a:r>
              <a:rPr lang="zh-CN" altLang="zh-CN" sz="2600" kern="100" dirty="0">
                <a:latin typeface="Times New Roman"/>
                <a:ea typeface="华文细黑"/>
                <a:cs typeface="Times New Roman"/>
              </a:rPr>
              <a:t>朝朝</a:t>
            </a:r>
            <a:r>
              <a:rPr lang="en-US" altLang="zh-CN" sz="2600" dirty="0">
                <a:latin typeface="+mj-ea"/>
                <a:ea typeface="+mj-ea"/>
              </a:rPr>
              <a:t>”“</a:t>
            </a:r>
            <a:r>
              <a:rPr lang="zh-CN" altLang="zh-CN" sz="2600" kern="100" dirty="0">
                <a:latin typeface="Times New Roman"/>
                <a:ea typeface="华文细黑"/>
                <a:cs typeface="Times New Roman"/>
              </a:rPr>
              <a:t>岁岁</a:t>
            </a:r>
            <a:r>
              <a:rPr lang="en-US" altLang="zh-CN" sz="2600" dirty="0">
                <a:latin typeface="+mj-ea"/>
                <a:ea typeface="+mj-ea"/>
              </a:rPr>
              <a:t>”</a:t>
            </a:r>
            <a:r>
              <a:rPr lang="zh-CN" altLang="zh-CN" sz="2600" kern="100" dirty="0">
                <a:latin typeface="Times New Roman"/>
                <a:ea typeface="华文细黑"/>
                <a:cs typeface="Times New Roman"/>
              </a:rPr>
              <a:t>虽同指时间，又有长短的区别。八组叠字，各具情状。就词性看，这些叠字有形容词、副词、拟声词、名词，各不相同。就描摹对象看，或山或水，或鸟或人，或风或雪，或境或情，也不一样。这样就显得变化多姿，字虽重复而不会使人厌烦，繁赜而井然不乱</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891505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059582"/>
            <a:ext cx="8512738" cy="4013406"/>
          </a:xfrm>
          <a:prstGeom prst="rect">
            <a:avLst/>
          </a:prstGeom>
        </p:spPr>
        <p:txBody>
          <a:bodyPr>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一、熟知</a:t>
            </a:r>
            <a:r>
              <a:rPr lang="en-US" altLang="zh-CN" sz="2600" kern="100" dirty="0">
                <a:solidFill>
                  <a:srgbClr val="0000FF"/>
                </a:solidFill>
                <a:latin typeface="+mj-ea"/>
                <a:ea typeface="+mj-ea"/>
                <a:cs typeface="Courier New"/>
              </a:rPr>
              <a:t>“</a:t>
            </a:r>
            <a:r>
              <a:rPr lang="zh-CN" altLang="zh-CN" sz="2600" kern="100" dirty="0">
                <a:solidFill>
                  <a:srgbClr val="0000FF"/>
                </a:solidFill>
                <a:latin typeface="Times New Roman"/>
                <a:ea typeface="华文细黑"/>
                <a:cs typeface="Times New Roman"/>
              </a:rPr>
              <a:t>炼字</a:t>
            </a:r>
            <a:r>
              <a:rPr lang="en-US" altLang="zh-CN" sz="2600" kern="100" dirty="0">
                <a:solidFill>
                  <a:srgbClr val="0000FF"/>
                </a:solidFill>
                <a:latin typeface="+mj-ea"/>
                <a:ea typeface="+mj-ea"/>
                <a:cs typeface="Courier New"/>
              </a:rPr>
              <a:t>”</a:t>
            </a:r>
            <a:r>
              <a:rPr lang="zh-CN" altLang="zh-CN" sz="2600" kern="100" dirty="0">
                <a:solidFill>
                  <a:srgbClr val="0000FF"/>
                </a:solidFill>
                <a:latin typeface="Times New Roman"/>
                <a:ea typeface="华文细黑"/>
                <a:cs typeface="Times New Roman"/>
              </a:rPr>
              <a:t>类型</a:t>
            </a:r>
            <a:endParaRPr lang="zh-CN" altLang="zh-CN" sz="1050" kern="100" dirty="0">
              <a:latin typeface="宋体"/>
              <a:cs typeface="Courier New"/>
            </a:endParaRPr>
          </a:p>
          <a:p>
            <a:pPr algn="just">
              <a:lnSpc>
                <a:spcPct val="140000"/>
              </a:lnSpc>
              <a:spcAft>
                <a:spcPts val="0"/>
              </a:spcAft>
            </a:pP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一</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赏实字</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聚焦动词</a:t>
            </a:r>
            <a:endParaRPr lang="zh-CN" altLang="zh-CN" sz="1050" kern="100" dirty="0">
              <a:latin typeface="宋体"/>
              <a:cs typeface="Courier New"/>
            </a:endParaRPr>
          </a:p>
          <a:p>
            <a:pPr algn="just">
              <a:lnSpc>
                <a:spcPct val="140000"/>
              </a:lnSpc>
              <a:spcAft>
                <a:spcPts val="0"/>
              </a:spcAft>
            </a:pP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大纲全国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寻南溪常山道人隐居</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刘长卿</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一路经行处，莓苔见履痕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TextBox 20"/>
          <p:cNvSpPr txBox="1">
            <a:spLocks noChangeArrowheads="1"/>
          </p:cNvSpPr>
          <p:nvPr/>
        </p:nvSpPr>
        <p:spPr bwMode="auto">
          <a:xfrm>
            <a:off x="781714" y="33557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800" dirty="0">
                <a:solidFill>
                  <a:srgbClr val="FFFF00"/>
                </a:solidFill>
                <a:latin typeface="黑体" pitchFamily="2" charset="-122"/>
                <a:ea typeface="黑体" pitchFamily="2" charset="-122"/>
              </a:rPr>
              <a:t>Ⅰ</a:t>
            </a:r>
            <a:r>
              <a:rPr lang="zh-CN" altLang="zh-CN" sz="2800" dirty="0">
                <a:solidFill>
                  <a:srgbClr val="FFFF00"/>
                </a:solidFill>
                <a:latin typeface="黑体" pitchFamily="2" charset="-122"/>
                <a:ea typeface="黑体" pitchFamily="2" charset="-122"/>
              </a:rPr>
              <a:t>　如何欣赏</a:t>
            </a:r>
            <a:r>
              <a:rPr lang="en-US" altLang="zh-CN" sz="2800" dirty="0">
                <a:solidFill>
                  <a:srgbClr val="FFFF00"/>
                </a:solidFill>
                <a:latin typeface="+mj-ea"/>
                <a:ea typeface="+mj-ea"/>
              </a:rPr>
              <a:t>“</a:t>
            </a:r>
            <a:r>
              <a:rPr lang="zh-CN" altLang="zh-CN" sz="2800" dirty="0">
                <a:solidFill>
                  <a:srgbClr val="FFFF00"/>
                </a:solidFill>
                <a:latin typeface="黑体" pitchFamily="2" charset="-122"/>
                <a:ea typeface="黑体" pitchFamily="2" charset="-122"/>
              </a:rPr>
              <a:t>炼字</a:t>
            </a:r>
            <a:r>
              <a:rPr lang="en-US" altLang="zh-CN" sz="2800" dirty="0">
                <a:solidFill>
                  <a:srgbClr val="FFFF00"/>
                </a:solidFill>
                <a:latin typeface="+mj-ea"/>
                <a:ea typeface="+mj-ea"/>
              </a:rPr>
              <a:t>”</a:t>
            </a:r>
            <a:r>
              <a:rPr lang="zh-CN" altLang="zh-CN" sz="2800" dirty="0">
                <a:solidFill>
                  <a:srgbClr val="FFFF00"/>
                </a:solidFill>
                <a:latin typeface="黑体" pitchFamily="2" charset="-122"/>
                <a:ea typeface="黑体" pitchFamily="2" charset="-122"/>
              </a:rPr>
              <a:t>艺术</a:t>
            </a:r>
          </a:p>
        </p:txBody>
      </p:sp>
    </p:spTree>
    <p:extLst>
      <p:ext uri="{BB962C8B-B14F-4D97-AF65-F5344CB8AC3E}">
        <p14:creationId xmlns:p14="http://schemas.microsoft.com/office/powerpoint/2010/main" val="4243623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979" y="731575"/>
            <a:ext cx="8596501" cy="2416239"/>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使用叠字的效果，大抵像使用对偶、排比一样，能获得整齐的形式美，增进感情的强度。这首诗还由于使用叠字，增强了它的音乐美。把本来分散的山、水、风、雪、境、情，组合成一个整体，回环往复，连绵不断</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166013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992" y="373410"/>
            <a:ext cx="8682466" cy="429348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诗中最能直接表现诗人情怀的两句是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朝朝不见日，岁岁不知春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，赏析这两句诗中叠词运用的艺术效果。</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朝</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岁</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单个的名词，一经叠用，就表现出时间的悠长。这里写出诗人长期置身于深山密林之中，经常见不到阳光，因而不知时序的变化，甚至分辨不出春去秋往的感受，表达了他冷淡孤寂的心情，与前面寂静、幽深、寒冷的环境描写自然地融为一体</a:t>
            </a:r>
            <a:r>
              <a:rPr lang="zh-CN" altLang="zh-CN" sz="2600" kern="100" dirty="0" smtClean="0">
                <a:solidFill>
                  <a:srgbClr val="E46C0A"/>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26332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992" y="338842"/>
            <a:ext cx="8682466" cy="4493731"/>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叠词之妙首先在于增强了诗歌的韵律感，其次是加强了感情的表达效果。除以上两者外，叠词还可以摹拟各种声音，使诗文生动、形象，让人有身临其境之感。如《孔雀东南飞》中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隐隐何甸甸，俱会大道口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隐隐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甸甸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模拟车马声，非常确切，渲染了刘兰芝被遣归家时的悲凉气氛，给人一种沉重的感觉。</a:t>
            </a:r>
            <a:endParaRPr lang="zh-CN" altLang="zh-CN" sz="1050" kern="100" dirty="0">
              <a:effectLst/>
              <a:latin typeface="宋体"/>
              <a:cs typeface="Courier New"/>
            </a:endParaRPr>
          </a:p>
        </p:txBody>
      </p:sp>
    </p:spTree>
    <p:extLst>
      <p:ext uri="{BB962C8B-B14F-4D97-AF65-F5344CB8AC3E}">
        <p14:creationId xmlns:p14="http://schemas.microsoft.com/office/powerpoint/2010/main" val="32113665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5504" y="611367"/>
            <a:ext cx="8596501" cy="361656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掂掂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数量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之重</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阅读下面这首诗，然后回答问题。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江南春</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杜　牧</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千里莺啼绿映红，水村山郭酒旗风。</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南朝四百八十寺，多少楼台烟雨中</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088988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517" y="133003"/>
            <a:ext cx="8682466"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这首诗一开头，就像迅速移动的电影镜头，掠过南国大地：辽阔的千里江南，黄莺在欢乐地歌唱，丛丛绿树映着簇簇红花；傍水的村庄、依山的城郭、迎风招展的酒旗，一一在望。迷人的江南，经过诗人生花妙笔的点染，显得更加令人心旌摇荡了。开头如果没有</a:t>
            </a:r>
            <a:r>
              <a:rPr lang="en-US" altLang="zh-CN" sz="2600" kern="100" dirty="0">
                <a:latin typeface="+mj-ea"/>
                <a:ea typeface="+mj-ea"/>
                <a:cs typeface="Courier New"/>
              </a:rPr>
              <a:t>“</a:t>
            </a:r>
            <a:r>
              <a:rPr lang="zh-CN" altLang="zh-CN" sz="2600" kern="100" dirty="0">
                <a:latin typeface="Times New Roman"/>
                <a:ea typeface="华文细黑"/>
                <a:cs typeface="Times New Roman"/>
              </a:rPr>
              <a:t>千里</a:t>
            </a:r>
            <a:r>
              <a:rPr lang="en-US" altLang="zh-CN" sz="2600" kern="100" dirty="0">
                <a:latin typeface="+mj-ea"/>
                <a:ea typeface="+mj-ea"/>
                <a:cs typeface="Courier New"/>
              </a:rPr>
              <a:t>”</a:t>
            </a:r>
            <a:r>
              <a:rPr lang="zh-CN" altLang="zh-CN" sz="2600" kern="100" dirty="0">
                <a:latin typeface="Times New Roman"/>
                <a:ea typeface="华文细黑"/>
                <a:cs typeface="Times New Roman"/>
              </a:rPr>
              <a:t>二字，这两句就要减色了</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prstClr val="black"/>
                </a:solidFill>
                <a:latin typeface="Times New Roman"/>
                <a:ea typeface="华文细黑"/>
                <a:cs typeface="Times New Roman"/>
              </a:rPr>
              <a:t>明代杨慎在《升庵诗话》中说：</a:t>
            </a:r>
            <a:r>
              <a:rPr lang="en-US" altLang="zh-CN" sz="2600" kern="100" dirty="0">
                <a:latin typeface="+mj-ea"/>
                <a:ea typeface="+mj-ea"/>
                <a:cs typeface="Courier New"/>
              </a:rPr>
              <a:t>“</a:t>
            </a:r>
            <a:r>
              <a:rPr lang="zh-CN" altLang="zh-CN" sz="2600" kern="100" dirty="0">
                <a:solidFill>
                  <a:prstClr val="black"/>
                </a:solidFill>
                <a:latin typeface="Times New Roman"/>
                <a:ea typeface="华文细黑"/>
                <a:cs typeface="Times New Roman"/>
              </a:rPr>
              <a:t>千里莺啼，谁人听得？千里绿映红，谁人见得？若作十里，则莺啼绿红之景，</a:t>
            </a:r>
            <a:r>
              <a:rPr lang="zh-CN" altLang="zh-CN" sz="2600" kern="100" dirty="0" smtClean="0">
                <a:solidFill>
                  <a:prstClr val="black"/>
                </a:solidFill>
                <a:latin typeface="Times New Roman"/>
                <a:ea typeface="华文细黑"/>
                <a:cs typeface="Times New Roman"/>
              </a:rPr>
              <a:t>村</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503798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680" y="92185"/>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a:solidFill>
                  <a:prstClr val="black"/>
                </a:solidFill>
                <a:latin typeface="Times New Roman"/>
                <a:ea typeface="华文细黑"/>
                <a:cs typeface="Times New Roman"/>
              </a:rPr>
              <a:t>郭、</a:t>
            </a:r>
            <a:r>
              <a:rPr lang="zh-CN" altLang="zh-CN" sz="2600" kern="100" dirty="0" smtClean="0">
                <a:latin typeface="Times New Roman"/>
                <a:ea typeface="华文细黑"/>
                <a:cs typeface="Times New Roman"/>
              </a:rPr>
              <a:t>楼台</a:t>
            </a:r>
            <a:r>
              <a:rPr lang="zh-CN" altLang="zh-CN" sz="2600" kern="100" dirty="0">
                <a:latin typeface="Times New Roman"/>
                <a:ea typeface="华文细黑"/>
                <a:cs typeface="Times New Roman"/>
              </a:rPr>
              <a:t>、僧寺、酒旗，皆在其中矣。</a:t>
            </a:r>
            <a:r>
              <a:rPr lang="en-US" altLang="zh-CN" sz="2600" kern="100" dirty="0">
                <a:latin typeface="+mj-ea"/>
                <a:ea typeface="+mj-ea"/>
                <a:cs typeface="Courier New"/>
              </a:rPr>
              <a:t>”</a:t>
            </a:r>
            <a:r>
              <a:rPr lang="zh-CN" altLang="zh-CN" sz="2600" kern="100" dirty="0">
                <a:latin typeface="Times New Roman"/>
                <a:ea typeface="华文细黑"/>
                <a:cs typeface="Times New Roman"/>
              </a:rPr>
              <a:t>对此，何文焕在《历代诗话考索》中曾驳斥道：</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即作十里，亦未必尽听得着，看得见。题云《江南春》，江南方广千里，千里之中，莺啼而绿映焉，水村山郭无处无酒旗，四百八十寺楼台多在烟雨中也。此诗之意既广，不得专指一处，故总而命曰《江南春》。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这是出于文学艺术典型概括的需要</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prstClr val="black"/>
                </a:solidFill>
                <a:latin typeface="Times New Roman"/>
                <a:ea typeface="华文细黑"/>
                <a:cs typeface="Times New Roman"/>
              </a:rPr>
              <a:t>同样的道理也适用于后两句。千里范围内，各处阴晴不同，是完全可以理解的。诗人运用了典型化的手法，把握住了</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9829486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992" y="70520"/>
            <a:ext cx="8682466" cy="4975721"/>
          </a:xfrm>
          <a:prstGeom prst="rect">
            <a:avLst/>
          </a:prstGeom>
          <a:noFill/>
        </p:spPr>
        <p:txBody>
          <a:bodyPr wrap="square" rtlCol="0">
            <a:spAutoFit/>
          </a:bodyPr>
          <a:lstStyle/>
          <a:p>
            <a:pPr algn="dist">
              <a:lnSpc>
                <a:spcPct val="150000"/>
              </a:lnSpc>
              <a:spcAft>
                <a:spcPts val="0"/>
              </a:spcAft>
            </a:pPr>
            <a:r>
              <a:rPr lang="zh-CN" altLang="zh-CN" sz="2600" kern="100" dirty="0" smtClean="0">
                <a:latin typeface="Times New Roman"/>
                <a:ea typeface="华文细黑"/>
                <a:cs typeface="Times New Roman"/>
              </a:rPr>
              <a:t>江南</a:t>
            </a:r>
            <a:r>
              <a:rPr lang="zh-CN" altLang="zh-CN" sz="2600" kern="100" dirty="0">
                <a:latin typeface="Times New Roman"/>
                <a:ea typeface="华文细黑"/>
                <a:cs typeface="Times New Roman"/>
              </a:rPr>
              <a:t>景物的特征。江南的特点是山重水复，柳暗花明，色调错综，层次丰富而有立体感。诗人在缩千里于尺幅的同时，着重表现了江南春天掩映相衬、丰富多彩的美丽景色。诗的前两句，有红绿色彩的映衬，有山水的映衬，有村庄和城郭的映衬，有动静的映衬，有声色的映衬。但仅是这些，似乎还不够丰富，只描绘出江南春景明朗的一面</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lvl="0" algn="just">
              <a:lnSpc>
                <a:spcPts val="5000"/>
              </a:lnSpc>
            </a:pPr>
            <a:r>
              <a:rPr lang="zh-CN" altLang="zh-CN" sz="2600" kern="100" dirty="0">
                <a:solidFill>
                  <a:prstClr val="black"/>
                </a:solidFill>
                <a:latin typeface="Times New Roman"/>
                <a:ea typeface="华文细黑"/>
                <a:cs typeface="Times New Roman"/>
              </a:rPr>
              <a:t>所以诗人又加上精彩的一笔，这就更增加了一种朦胧迷离的色彩</a:t>
            </a:r>
            <a:r>
              <a:rPr lang="zh-CN" altLang="zh-CN" sz="26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15227498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992" y="555526"/>
            <a:ext cx="8682466" cy="3093154"/>
          </a:xfrm>
          <a:prstGeom prst="rect">
            <a:avLst/>
          </a:prstGeom>
          <a:noFill/>
        </p:spPr>
        <p:txBody>
          <a:bodyPr wrap="square" rtlCol="0">
            <a:spAutoFit/>
          </a:bodyPr>
          <a:lstStyle/>
          <a:p>
            <a:pPr algn="just">
              <a:lnSpc>
                <a:spcPct val="150000"/>
              </a:lnSpc>
              <a:spcAft>
                <a:spcPts val="0"/>
              </a:spcAft>
            </a:pPr>
            <a:r>
              <a:rPr lang="zh-CN" altLang="zh-CN" sz="2600" kern="100" dirty="0" smtClean="0">
                <a:latin typeface="Times New Roman"/>
                <a:ea typeface="华文细黑"/>
                <a:cs typeface="Times New Roman"/>
              </a:rPr>
              <a:t>前人</a:t>
            </a:r>
            <a:r>
              <a:rPr lang="zh-CN" altLang="zh-CN" sz="2600" kern="100" dirty="0">
                <a:latin typeface="Times New Roman"/>
                <a:ea typeface="华文细黑"/>
                <a:cs typeface="Times New Roman"/>
              </a:rPr>
              <a:t>在评论这首诗时有两种看法：一种认为此诗好在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千里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，另一种认为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千里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改作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十里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更切实际。你赞成哪一种说法？为什么？请结合诗的主旨作简要分析</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本题是一道开放性题目。赞成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千里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或者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十里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，只要言之有理，能自圆其说即可</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3064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00" y="620892"/>
            <a:ext cx="8596501" cy="361656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示例一</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赞成</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千里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这首诗既写了江南春景的丰富多彩，又写了江南的广阔、深邃和迷离。作者在这里用两副耳目来看、来听江南春，一是生理的耳目，二是心理的耳目。生理的耳目实见实听，心理的耳目虚见虚听，虚实结合，驰骋千里，才能写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江南春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十里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，显然与诗题</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江南春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相距甚远</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726230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095" y="627534"/>
            <a:ext cx="8596501" cy="3211328"/>
          </a:xfrm>
          <a:prstGeom prst="rect">
            <a:avLst/>
          </a:prstGeom>
          <a:noFill/>
        </p:spPr>
        <p:txBody>
          <a:bodyPr wrap="square" rtlCol="0">
            <a:spAutoFit/>
          </a:bodyPr>
          <a:lstStyle/>
          <a:p>
            <a:pPr algn="just">
              <a:lnSpc>
                <a:spcPts val="5000"/>
              </a:lnSpc>
              <a:spcAft>
                <a:spcPts val="0"/>
              </a:spcAft>
            </a:pP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示例二</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赞成</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十里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。诗的一、二句都是写眼前的景，唯有十里才能听到莺啼，唯有十里才能看到绿树红花，唯有十里才能看到风中酒旗。总之，</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十里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是言其近，更能体现是对眼前景物的描写；同时，诗歌以小见大，给人以无限的想象空间。</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109639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8881" y="6359"/>
            <a:ext cx="8821322" cy="5133713"/>
          </a:xfrm>
          <a:prstGeom prst="rect">
            <a:avLst/>
          </a:prstGeom>
        </p:spPr>
        <p:txBody>
          <a:bodyPr>
            <a:spAutoFit/>
          </a:bodyPr>
          <a:lstStyle/>
          <a:p>
            <a:pPr lvl="0" algn="ctr">
              <a:lnSpc>
                <a:spcPct val="140000"/>
              </a:lnSpc>
            </a:pPr>
            <a:r>
              <a:rPr lang="zh-CN" altLang="zh-CN" sz="2600" kern="100" dirty="0">
                <a:solidFill>
                  <a:prstClr val="black"/>
                </a:solidFill>
                <a:latin typeface="Times New Roman"/>
                <a:ea typeface="华文细黑"/>
                <a:cs typeface="Times New Roman"/>
              </a:rPr>
              <a:t>白云依静渚，春草闭闲门。</a:t>
            </a:r>
            <a:endParaRPr lang="zh-CN" altLang="zh-CN" sz="1050" kern="100" dirty="0">
              <a:solidFill>
                <a:prstClr val="black"/>
              </a:solidFill>
              <a:latin typeface="宋体"/>
              <a:cs typeface="Courier New"/>
            </a:endParaRPr>
          </a:p>
          <a:p>
            <a:pPr lvl="0" algn="ctr">
              <a:lnSpc>
                <a:spcPct val="140000"/>
              </a:lnSpc>
            </a:pPr>
            <a:r>
              <a:rPr lang="zh-CN" altLang="zh-CN" sz="2600" kern="100" dirty="0">
                <a:solidFill>
                  <a:prstClr val="black"/>
                </a:solidFill>
                <a:latin typeface="Times New Roman"/>
                <a:ea typeface="华文细黑"/>
                <a:cs typeface="Times New Roman"/>
              </a:rPr>
              <a:t>过雨看松色，随山到水源。</a:t>
            </a:r>
            <a:endParaRPr lang="zh-CN" altLang="zh-CN" sz="1050" kern="100" dirty="0">
              <a:solidFill>
                <a:prstClr val="black"/>
              </a:solidFill>
              <a:latin typeface="宋体"/>
              <a:cs typeface="Courier New"/>
            </a:endParaRPr>
          </a:p>
          <a:p>
            <a:pPr lvl="0" algn="ctr">
              <a:lnSpc>
                <a:spcPct val="140000"/>
              </a:lnSpc>
            </a:pPr>
            <a:r>
              <a:rPr lang="zh-CN" altLang="zh-CN" sz="2600" kern="100" dirty="0">
                <a:solidFill>
                  <a:prstClr val="black"/>
                </a:solidFill>
                <a:latin typeface="Times New Roman"/>
                <a:ea typeface="华文细黑"/>
                <a:cs typeface="Times New Roman"/>
              </a:rPr>
              <a:t>溪花与禅意，相对亦忘言。</a:t>
            </a:r>
            <a:endParaRPr lang="zh-CN" altLang="zh-CN" sz="1050" kern="100" dirty="0">
              <a:solidFill>
                <a:prstClr val="black"/>
              </a:solidFill>
              <a:latin typeface="宋体"/>
              <a:cs typeface="Courier New"/>
            </a:endParaRPr>
          </a:p>
          <a:p>
            <a:pPr algn="just">
              <a:lnSpc>
                <a:spcPct val="14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全诗围绕着题目中的</a:t>
            </a:r>
            <a:r>
              <a:rPr lang="en-US" altLang="zh-CN" sz="2600" kern="100" dirty="0">
                <a:latin typeface="+mj-ea"/>
                <a:ea typeface="+mj-ea"/>
                <a:cs typeface="Courier New"/>
              </a:rPr>
              <a:t>“</a:t>
            </a:r>
            <a:r>
              <a:rPr lang="zh-CN" altLang="zh-CN" sz="2600" kern="100" dirty="0">
                <a:latin typeface="Times New Roman"/>
                <a:ea typeface="华文细黑"/>
                <a:cs typeface="Times New Roman"/>
              </a:rPr>
              <a:t>寻</a:t>
            </a:r>
            <a:r>
              <a:rPr lang="en-US" altLang="zh-CN" sz="2600" kern="100" dirty="0">
                <a:latin typeface="+mj-ea"/>
                <a:ea typeface="+mj-ea"/>
                <a:cs typeface="Courier New"/>
              </a:rPr>
              <a:t>”</a:t>
            </a:r>
            <a:r>
              <a:rPr lang="zh-CN" altLang="zh-CN" sz="2600" kern="100" dirty="0">
                <a:latin typeface="Times New Roman"/>
                <a:ea typeface="华文细黑"/>
                <a:cs typeface="Times New Roman"/>
              </a:rPr>
              <a:t>字，逐渐展开。</a:t>
            </a:r>
            <a:r>
              <a:rPr lang="en-US" altLang="zh-CN" sz="2600" kern="100" dirty="0">
                <a:latin typeface="+mj-ea"/>
                <a:ea typeface="+mj-ea"/>
                <a:cs typeface="Courier New"/>
              </a:rPr>
              <a:t>“</a:t>
            </a:r>
            <a:r>
              <a:rPr lang="zh-CN" altLang="zh-CN" sz="2600" kern="100" dirty="0">
                <a:latin typeface="Times New Roman"/>
                <a:ea typeface="华文细黑"/>
                <a:cs typeface="Times New Roman"/>
              </a:rPr>
              <a:t>一路经行处，莓苔见履痕</a:t>
            </a:r>
            <a:r>
              <a:rPr lang="en-US" altLang="zh-CN" sz="2600" kern="100" dirty="0">
                <a:latin typeface="+mj-ea"/>
                <a:ea typeface="+mj-ea"/>
                <a:cs typeface="Courier New"/>
              </a:rPr>
              <a:t>”</a:t>
            </a:r>
            <a:r>
              <a:rPr lang="zh-CN" altLang="zh-CN" sz="2600" kern="100" dirty="0">
                <a:latin typeface="Times New Roman"/>
                <a:ea typeface="华文细黑"/>
                <a:cs typeface="Times New Roman"/>
              </a:rPr>
              <a:t>，开头两句就突出一个</a:t>
            </a:r>
            <a:r>
              <a:rPr lang="en-US" altLang="zh-CN" sz="2600" kern="100" dirty="0">
                <a:latin typeface="+mj-ea"/>
                <a:ea typeface="+mj-ea"/>
                <a:cs typeface="Courier New"/>
              </a:rPr>
              <a:t>“</a:t>
            </a:r>
            <a:r>
              <a:rPr lang="zh-CN" altLang="zh-CN" sz="2600" kern="100" dirty="0">
                <a:latin typeface="Times New Roman"/>
                <a:ea typeface="华文细黑"/>
                <a:cs typeface="Times New Roman"/>
              </a:rPr>
              <a:t>寻</a:t>
            </a:r>
            <a:r>
              <a:rPr lang="en-US" altLang="zh-CN" sz="2600" kern="100" dirty="0">
                <a:latin typeface="+mj-ea"/>
                <a:ea typeface="+mj-ea"/>
                <a:cs typeface="Courier New"/>
              </a:rPr>
              <a:t>”</a:t>
            </a:r>
            <a:r>
              <a:rPr lang="zh-CN" altLang="zh-CN" sz="2600" kern="100" dirty="0">
                <a:latin typeface="Times New Roman"/>
                <a:ea typeface="华文细黑"/>
                <a:cs typeface="Times New Roman"/>
              </a:rPr>
              <a:t>字来，顺着莓苔履痕，一路寻来。语言浅淡质朴，似乎无须赘言：那人迹罕至的清幽山径，正是常道士出入往来之地，这里没有人间喧嚣。满路莓苔上的履痕屐齿给来访者带来希望和猜想：幽人不远，晤面在即；否则就是其人出晤，相会须费些周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760127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250" y="53640"/>
            <a:ext cx="8769291" cy="5066965"/>
          </a:xfrm>
          <a:prstGeom prst="rect">
            <a:avLst/>
          </a:prstGeom>
          <a:noFill/>
        </p:spPr>
        <p:txBody>
          <a:bodyPr wrap="square" rtlCol="0">
            <a:spAutoFit/>
          </a:bodyPr>
          <a:lstStyle/>
          <a:p>
            <a:pPr algn="just">
              <a:lnSpc>
                <a:spcPct val="14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优秀诗人的笔下经过精心选择提炼的数量词，在他们的驱遣之下可以产生丰富隽永的诗情。据元代盛如梓《庶斋老学丛谈》记载，张桔轩有诗云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半篙流水夜来雨，一树早梅何处春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，元遗山认为既然指明了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，就不能又说表疑问的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何处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；同时，一树梅花也绝非早梅，于是他就把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几点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几点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本身并没有什么奇特之处，但用在这里描绘逐水而流的梅花，却符合生活的真实，也使全诗韵味平添。</a:t>
            </a:r>
            <a:endParaRPr lang="zh-CN" altLang="zh-CN" sz="1050" kern="100" dirty="0">
              <a:effectLst/>
              <a:latin typeface="宋体"/>
              <a:cs typeface="Courier New"/>
            </a:endParaRPr>
          </a:p>
        </p:txBody>
      </p:sp>
    </p:spTree>
    <p:extLst>
      <p:ext uri="{BB962C8B-B14F-4D97-AF65-F5344CB8AC3E}">
        <p14:creationId xmlns:p14="http://schemas.microsoft.com/office/powerpoint/2010/main" val="27592436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6187" y="166911"/>
            <a:ext cx="8682466" cy="4893647"/>
          </a:xfrm>
          <a:prstGeom prst="rect">
            <a:avLst/>
          </a:prstGeom>
          <a:noFill/>
        </p:spPr>
        <p:txBody>
          <a:bodyPr wrap="square" rtlCol="0">
            <a:spAutoFit/>
          </a:bodyPr>
          <a:lstStyle/>
          <a:p>
            <a:pPr algn="just">
              <a:lnSpc>
                <a:spcPct val="150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赏虚字</a:t>
            </a:r>
            <a:endParaRPr lang="zh-CN" altLang="zh-CN" sz="1050" kern="100" dirty="0">
              <a:latin typeface="宋体"/>
              <a:cs typeface="Courier New"/>
            </a:endParaRPr>
          </a:p>
          <a:p>
            <a:pPr algn="just">
              <a:lnSpc>
                <a:spcPct val="150000"/>
              </a:lnSpc>
              <a:spcAft>
                <a:spcPts val="0"/>
              </a:spcAft>
            </a:pP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四川</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阅读下面的清诗，回答问题。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秋暮吟望</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赵执信</a:t>
            </a:r>
            <a:endParaRPr lang="zh-CN" altLang="zh-CN" sz="105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小</a:t>
            </a:r>
            <a:r>
              <a:rPr lang="zh-CN" altLang="zh-CN" sz="2600" kern="100" dirty="0">
                <a:latin typeface="Times New Roman"/>
                <a:ea typeface="华文细黑"/>
                <a:cs typeface="Times New Roman"/>
              </a:rPr>
              <a:t>阁高栖老一枝</a:t>
            </a:r>
            <a:r>
              <a:rPr lang="en-US" altLang="zh-CN" sz="2600" kern="100" baseline="30000" dirty="0">
                <a:latin typeface="IPAPANNEW"/>
                <a:ea typeface="华文细黑"/>
                <a:cs typeface="Times New Roman"/>
              </a:rPr>
              <a:t>[</a:t>
            </a:r>
            <a:r>
              <a:rPr lang="zh-CN" altLang="zh-CN" sz="2600" kern="100" baseline="30000" dirty="0">
                <a:latin typeface="IPAPANNEW"/>
                <a:ea typeface="华文细黑"/>
                <a:cs typeface="Times New Roman"/>
              </a:rPr>
              <a:t>注</a:t>
            </a:r>
            <a:r>
              <a:rPr lang="en-US" altLang="zh-CN" sz="2600" kern="100" baseline="30000" dirty="0">
                <a:latin typeface="IPAPANNEW"/>
                <a:ea typeface="华文细黑"/>
                <a:cs typeface="Times New Roman"/>
              </a:rPr>
              <a:t>]</a:t>
            </a:r>
            <a:r>
              <a:rPr lang="zh-CN" altLang="zh-CN" sz="2600" kern="100" dirty="0">
                <a:latin typeface="Times New Roman"/>
                <a:ea typeface="华文细黑"/>
                <a:cs typeface="Times New Roman"/>
              </a:rPr>
              <a:t>，闲吟了不为秋悲。</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寒山常带斜阳色，新月偏明落叶时。</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烟水极天鸿有影，霜风卷地菊无姿。</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二更短烛三升酒，北斗低横未拟窥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078655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282999"/>
            <a:ext cx="8596501" cy="1292662"/>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mj-ea"/>
                <a:ea typeface="+mj-ea"/>
                <a:cs typeface="Courier New"/>
              </a:rPr>
              <a:t>“</a:t>
            </a:r>
            <a:r>
              <a:rPr lang="zh-CN" altLang="zh-CN" sz="2600" kern="100" dirty="0">
                <a:latin typeface="Times New Roman"/>
                <a:ea typeface="华文细黑"/>
                <a:cs typeface="Times New Roman"/>
              </a:rPr>
              <a:t>一枝</a:t>
            </a:r>
            <a:r>
              <a:rPr lang="en-US" altLang="zh-CN" sz="2600" kern="100" dirty="0">
                <a:latin typeface="+mj-ea"/>
                <a:ea typeface="+mj-ea"/>
                <a:cs typeface="Courier New"/>
              </a:rPr>
              <a:t>”</a:t>
            </a:r>
            <a:r>
              <a:rPr lang="zh-CN" altLang="zh-CN" sz="2600" kern="100" dirty="0">
                <a:latin typeface="Times New Roman"/>
                <a:ea typeface="华文细黑"/>
                <a:cs typeface="Times New Roman"/>
              </a:rPr>
              <a:t>语出《庄子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逍遥游》</a:t>
            </a:r>
            <a:r>
              <a:rPr lang="en-US" altLang="zh-CN" sz="2600" kern="100" dirty="0">
                <a:latin typeface="+mj-ea"/>
                <a:ea typeface="+mj-ea"/>
                <a:cs typeface="Courier New"/>
              </a:rPr>
              <a:t>“</a:t>
            </a:r>
            <a:r>
              <a:rPr lang="zh-CN" altLang="zh-CN" sz="2600" kern="100" dirty="0">
                <a:latin typeface="Times New Roman"/>
                <a:ea typeface="华文细黑"/>
                <a:cs typeface="Times New Roman"/>
              </a:rPr>
              <a:t>鹪鹩巢于深林，不过一枝</a:t>
            </a:r>
            <a:r>
              <a:rPr lang="en-US" altLang="zh-CN" sz="2600" kern="100" dirty="0">
                <a:latin typeface="+mj-ea"/>
                <a:ea typeface="+mj-ea"/>
                <a:cs typeface="Courier New"/>
              </a:rPr>
              <a:t>”</a:t>
            </a:r>
            <a:r>
              <a:rPr lang="zh-CN" altLang="zh-CN" sz="2600" kern="100" dirty="0">
                <a:latin typeface="Times New Roman"/>
                <a:ea typeface="华文细黑"/>
                <a:cs typeface="Times New Roman"/>
              </a:rPr>
              <a:t>。</a:t>
            </a:r>
            <a:r>
              <a:rPr lang="en-US" altLang="zh-CN" sz="2600" kern="100" dirty="0">
                <a:latin typeface="+mj-ea"/>
                <a:ea typeface="+mj-ea"/>
                <a:cs typeface="Courier New"/>
              </a:rPr>
              <a:t>“</a:t>
            </a:r>
            <a:r>
              <a:rPr lang="zh-CN" altLang="zh-CN" sz="2600" kern="100" dirty="0">
                <a:latin typeface="Times New Roman"/>
                <a:ea typeface="华文细黑"/>
                <a:cs typeface="Times New Roman"/>
              </a:rPr>
              <a:t>老一枝</a:t>
            </a:r>
            <a:r>
              <a:rPr lang="en-US" altLang="zh-CN" sz="2600" kern="100" dirty="0">
                <a:latin typeface="+mj-ea"/>
                <a:ea typeface="+mj-ea"/>
                <a:cs typeface="Courier New"/>
              </a:rPr>
              <a:t>”</a:t>
            </a:r>
            <a:r>
              <a:rPr lang="zh-CN" altLang="zh-CN" sz="2600" kern="100" dirty="0">
                <a:latin typeface="Times New Roman"/>
                <a:ea typeface="华文细黑"/>
                <a:cs typeface="Times New Roman"/>
              </a:rPr>
              <a:t>意为终老山林</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756630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170" y="309434"/>
            <a:ext cx="8596501" cy="4494564"/>
          </a:xfrm>
          <a:prstGeom prst="rect">
            <a:avLst/>
          </a:prstGeom>
          <a:noFill/>
        </p:spPr>
        <p:txBody>
          <a:bodyPr wrap="square" rtlCol="0">
            <a:spAutoFit/>
          </a:bodyPr>
          <a:lstStyle/>
          <a:p>
            <a:pPr algn="just">
              <a:lnSpc>
                <a:spcPts val="5000"/>
              </a:lnSpc>
              <a:spcAft>
                <a:spcPts val="0"/>
              </a:spcAft>
            </a:pPr>
            <a:r>
              <a:rPr lang="zh-CN" altLang="zh-CN" sz="2600" dirty="0">
                <a:solidFill>
                  <a:srgbClr val="E46C0A"/>
                </a:solidFill>
                <a:latin typeface="Times New Roman"/>
                <a:ea typeface="华文细黑"/>
                <a:cs typeface="Times New Roman"/>
              </a:rPr>
              <a:t>鉴赏</a:t>
            </a:r>
            <a:r>
              <a:rPr lang="zh-CN" altLang="zh-CN" sz="2600" dirty="0">
                <a:latin typeface="Times New Roman"/>
                <a:ea typeface="华文细黑"/>
                <a:cs typeface="Times New Roman"/>
              </a:rPr>
              <a:t>　人言执信诗善于造景抒情，这首《秋暮吟望》堪称</a:t>
            </a:r>
            <a:r>
              <a:rPr lang="en-US" altLang="zh-CN" sz="2600" dirty="0">
                <a:latin typeface="宋体"/>
                <a:ea typeface="华文细黑"/>
                <a:cs typeface="Times New Roman"/>
              </a:rPr>
              <a:t>“</a:t>
            </a:r>
            <a:r>
              <a:rPr lang="zh-CN" altLang="zh-CN" sz="2600" dirty="0">
                <a:latin typeface="Times New Roman"/>
                <a:ea typeface="华文细黑"/>
                <a:cs typeface="Times New Roman"/>
              </a:rPr>
              <a:t>造景抒情</a:t>
            </a:r>
            <a:r>
              <a:rPr lang="en-US" altLang="zh-CN" sz="2600" dirty="0">
                <a:latin typeface="宋体"/>
                <a:ea typeface="华文细黑"/>
                <a:cs typeface="Times New Roman"/>
              </a:rPr>
              <a:t>”</a:t>
            </a:r>
            <a:r>
              <a:rPr lang="zh-CN" altLang="zh-CN" sz="2600" dirty="0">
                <a:latin typeface="Times New Roman"/>
                <a:ea typeface="华文细黑"/>
                <a:cs typeface="Times New Roman"/>
              </a:rPr>
              <a:t>的代表作。从诗意推断，这诗当是诗人晚年之作。诗从自甘终老山林入笔，次句又承以</a:t>
            </a:r>
            <a:r>
              <a:rPr lang="en-US" altLang="zh-CN" sz="2600" dirty="0">
                <a:latin typeface="宋体"/>
                <a:ea typeface="华文细黑"/>
                <a:cs typeface="Times New Roman"/>
              </a:rPr>
              <a:t>“</a:t>
            </a:r>
            <a:r>
              <a:rPr lang="zh-CN" altLang="zh-CN" sz="2600" dirty="0">
                <a:latin typeface="Times New Roman"/>
                <a:ea typeface="华文细黑"/>
                <a:cs typeface="Times New Roman"/>
              </a:rPr>
              <a:t>闲吟了不为秋悲</a:t>
            </a:r>
            <a:r>
              <a:rPr lang="en-US" altLang="zh-CN" sz="2600" dirty="0">
                <a:latin typeface="宋体"/>
                <a:ea typeface="华文细黑"/>
                <a:cs typeface="Times New Roman"/>
              </a:rPr>
              <a:t>”</a:t>
            </a:r>
            <a:r>
              <a:rPr lang="zh-CN" altLang="zh-CN" sz="2600" dirty="0">
                <a:latin typeface="Times New Roman"/>
                <a:ea typeface="华文细黑"/>
                <a:cs typeface="Times New Roman"/>
              </a:rPr>
              <a:t>，点题中</a:t>
            </a:r>
            <a:r>
              <a:rPr lang="en-US" altLang="zh-CN" sz="2600" dirty="0">
                <a:latin typeface="宋体"/>
                <a:ea typeface="华文细黑"/>
                <a:cs typeface="Times New Roman"/>
              </a:rPr>
              <a:t>“</a:t>
            </a:r>
            <a:r>
              <a:rPr lang="zh-CN" altLang="zh-CN" sz="2600" dirty="0">
                <a:latin typeface="Times New Roman"/>
                <a:ea typeface="华文细黑"/>
                <a:cs typeface="Times New Roman"/>
              </a:rPr>
              <a:t>秋</a:t>
            </a:r>
            <a:r>
              <a:rPr lang="en-US" altLang="zh-CN" sz="2600" dirty="0">
                <a:latin typeface="宋体"/>
                <a:ea typeface="华文细黑"/>
                <a:cs typeface="Times New Roman"/>
              </a:rPr>
              <a:t>”“</a:t>
            </a:r>
            <a:r>
              <a:rPr lang="zh-CN" altLang="zh-CN" sz="2600" dirty="0">
                <a:latin typeface="Times New Roman"/>
                <a:ea typeface="华文细黑"/>
                <a:cs typeface="Times New Roman"/>
              </a:rPr>
              <a:t>吟</a:t>
            </a:r>
            <a:r>
              <a:rPr lang="en-US" altLang="zh-CN" sz="2600" dirty="0">
                <a:latin typeface="宋体"/>
                <a:ea typeface="华文细黑"/>
                <a:cs typeface="Times New Roman"/>
              </a:rPr>
              <a:t>”</a:t>
            </a:r>
            <a:r>
              <a:rPr lang="zh-CN" altLang="zh-CN" sz="2600" dirty="0">
                <a:latin typeface="Times New Roman"/>
                <a:ea typeface="华文细黑"/>
                <a:cs typeface="Times New Roman"/>
              </a:rPr>
              <a:t>二字。</a:t>
            </a:r>
            <a:r>
              <a:rPr lang="en-US" altLang="zh-CN" sz="2600" dirty="0">
                <a:latin typeface="宋体"/>
                <a:ea typeface="华文细黑"/>
                <a:cs typeface="Times New Roman"/>
              </a:rPr>
              <a:t>“</a:t>
            </a:r>
            <a:r>
              <a:rPr lang="zh-CN" altLang="zh-CN" sz="2600" dirty="0">
                <a:latin typeface="Times New Roman"/>
                <a:ea typeface="华文细黑"/>
                <a:cs typeface="Times New Roman"/>
              </a:rPr>
              <a:t>了不为秋悲</a:t>
            </a:r>
            <a:r>
              <a:rPr lang="en-US" altLang="zh-CN" sz="2600" dirty="0">
                <a:latin typeface="宋体"/>
                <a:ea typeface="华文细黑"/>
                <a:cs typeface="Times New Roman"/>
              </a:rPr>
              <a:t>”</a:t>
            </a:r>
            <a:r>
              <a:rPr lang="zh-CN" altLang="zh-CN" sz="2600" dirty="0">
                <a:latin typeface="Times New Roman"/>
                <a:ea typeface="华文细黑"/>
                <a:cs typeface="Times New Roman"/>
              </a:rPr>
              <a:t>即丝毫不为秋天到来而悲怆</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若单从这两句判断诗情，则望中秋色对这位诗人已全是身外之物，他毫不为这</a:t>
            </a:r>
            <a:r>
              <a:rPr lang="en-US" altLang="zh-CN" sz="2600" dirty="0">
                <a:latin typeface="宋体"/>
                <a:ea typeface="华文细黑"/>
                <a:cs typeface="Times New Roman"/>
              </a:rPr>
              <a:t>“</a:t>
            </a:r>
            <a:r>
              <a:rPr lang="zh-CN" altLang="zh-CN" sz="2600" dirty="0">
                <a:latin typeface="Times New Roman"/>
                <a:ea typeface="华文细黑"/>
                <a:cs typeface="Times New Roman"/>
              </a:rPr>
              <a:t>萧瑟兮草木摇落而变衰</a:t>
            </a:r>
            <a:r>
              <a:rPr lang="en-US" altLang="zh-CN" sz="2600" dirty="0">
                <a:latin typeface="宋体"/>
                <a:ea typeface="华文细黑"/>
                <a:cs typeface="Times New Roman"/>
              </a:rPr>
              <a:t>”</a:t>
            </a:r>
            <a:r>
              <a:rPr lang="en-US" altLang="zh-CN" sz="2600" dirty="0">
                <a:latin typeface="Times New Roman"/>
                <a:ea typeface="华文细黑"/>
              </a:rPr>
              <a:t>(</a:t>
            </a:r>
            <a:r>
              <a:rPr lang="zh-CN" altLang="zh-CN" sz="2600" dirty="0">
                <a:latin typeface="Times New Roman"/>
                <a:ea typeface="华文细黑"/>
                <a:cs typeface="Times New Roman"/>
              </a:rPr>
              <a:t>宋玉《九辩》</a:t>
            </a:r>
            <a:r>
              <a:rPr lang="en-US" altLang="zh-CN" sz="2600" dirty="0">
                <a:latin typeface="Times New Roman"/>
                <a:ea typeface="华文细黑"/>
              </a:rPr>
              <a:t>)</a:t>
            </a:r>
            <a:r>
              <a:rPr lang="zh-CN" altLang="zh-CN" sz="2600" dirty="0">
                <a:latin typeface="Times New Roman"/>
                <a:ea typeface="华文细黑"/>
                <a:cs typeface="Times New Roman"/>
              </a:rPr>
              <a:t>的景物所动，写这首诗</a:t>
            </a:r>
            <a:r>
              <a:rPr lang="zh-CN" altLang="zh-CN" sz="2600" dirty="0" smtClean="0">
                <a:latin typeface="Times New Roman"/>
                <a:ea typeface="华文细黑"/>
                <a:cs typeface="Times New Roman"/>
              </a:rPr>
              <a:t>也</a:t>
            </a:r>
            <a:endParaRPr lang="zh-CN" altLang="zh-CN" sz="2600" kern="100" dirty="0">
              <a:latin typeface="宋体"/>
              <a:cs typeface="Courier New"/>
            </a:endParaRPr>
          </a:p>
        </p:txBody>
      </p:sp>
    </p:spTree>
    <p:extLst>
      <p:ext uri="{BB962C8B-B14F-4D97-AF65-F5344CB8AC3E}">
        <p14:creationId xmlns:p14="http://schemas.microsoft.com/office/powerpoint/2010/main" val="18273765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4102" y="339502"/>
            <a:ext cx="8511387" cy="4293483"/>
          </a:xfrm>
          <a:prstGeom prst="rect">
            <a:avLst/>
          </a:prstGeom>
          <a:noFill/>
        </p:spPr>
        <p:txBody>
          <a:bodyPr wrap="square" rtlCol="0">
            <a:spAutoFit/>
          </a:bodyPr>
          <a:lstStyle/>
          <a:p>
            <a:pPr>
              <a:lnSpc>
                <a:spcPct val="150000"/>
              </a:lnSpc>
              <a:spcAft>
                <a:spcPts val="0"/>
              </a:spcAft>
            </a:pPr>
            <a:r>
              <a:rPr lang="zh-CN" altLang="zh-CN" sz="2600" dirty="0" smtClean="0">
                <a:solidFill>
                  <a:prstClr val="black"/>
                </a:solidFill>
                <a:latin typeface="Times New Roman"/>
                <a:ea typeface="华文细黑"/>
                <a:cs typeface="Times New Roman"/>
              </a:rPr>
              <a:t>不过是</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闲吟</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而已。但你一路读下去，便会觉得诗人是在说假话</a:t>
            </a:r>
            <a:r>
              <a:rPr lang="en-US" altLang="zh-CN" sz="2600" dirty="0" smtClean="0">
                <a:solidFill>
                  <a:prstClr val="black"/>
                </a:solidFill>
                <a:latin typeface="Times New Roman"/>
                <a:ea typeface="华文细黑"/>
              </a:rPr>
              <a:t>——</a:t>
            </a:r>
            <a:r>
              <a:rPr lang="zh-CN" altLang="zh-CN" sz="2600" dirty="0" smtClean="0">
                <a:solidFill>
                  <a:prstClr val="black"/>
                </a:solidFill>
                <a:latin typeface="Times New Roman"/>
                <a:ea typeface="华文细黑"/>
                <a:cs typeface="Times New Roman"/>
              </a:rPr>
              <a:t>不，</a:t>
            </a:r>
            <a:r>
              <a:rPr lang="zh-CN" altLang="zh-CN" sz="2600" kern="100" dirty="0">
                <a:latin typeface="Times New Roman"/>
                <a:ea typeface="华文细黑"/>
                <a:cs typeface="Times New Roman"/>
              </a:rPr>
              <a:t>说反话。他的心，在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了不为秋悲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的反面！</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中间两联四句都写了些什么？寒山、斜阳、新月、落叶、烟水、鸿影、霜风、残菊。将这些景物组织入诗，加起来便形成了意境。</a:t>
            </a:r>
            <a:r>
              <a:rPr lang="en-US" altLang="zh-CN" sz="2600" dirty="0">
                <a:latin typeface="宋体"/>
                <a:ea typeface="华文细黑"/>
                <a:cs typeface="Times New Roman"/>
              </a:rPr>
              <a:t>“</a:t>
            </a:r>
            <a:r>
              <a:rPr lang="zh-CN" altLang="zh-CN" sz="2600" dirty="0">
                <a:latin typeface="Times New Roman"/>
                <a:ea typeface="华文细黑"/>
                <a:cs typeface="Times New Roman"/>
              </a:rPr>
              <a:t>寒山</a:t>
            </a:r>
            <a:r>
              <a:rPr lang="en-US" altLang="zh-CN" sz="2600" dirty="0">
                <a:latin typeface="宋体"/>
                <a:ea typeface="华文细黑"/>
                <a:cs typeface="Times New Roman"/>
              </a:rPr>
              <a:t>”</a:t>
            </a:r>
            <a:r>
              <a:rPr lang="zh-CN" altLang="zh-CN" sz="2600" dirty="0">
                <a:latin typeface="Times New Roman"/>
                <a:ea typeface="华文细黑"/>
                <a:cs typeface="Times New Roman"/>
              </a:rPr>
              <a:t>和杜牧</a:t>
            </a:r>
            <a:r>
              <a:rPr lang="en-US" altLang="zh-CN" sz="2600" dirty="0">
                <a:latin typeface="宋体"/>
                <a:ea typeface="华文细黑"/>
                <a:cs typeface="Times New Roman"/>
              </a:rPr>
              <a:t>“</a:t>
            </a:r>
            <a:r>
              <a:rPr lang="zh-CN" altLang="zh-CN" sz="2600" dirty="0">
                <a:latin typeface="Times New Roman"/>
                <a:ea typeface="华文细黑"/>
                <a:cs typeface="Times New Roman"/>
              </a:rPr>
              <a:t>远上寒山石径斜</a:t>
            </a:r>
            <a:r>
              <a:rPr lang="en-US" altLang="zh-CN" sz="2600" dirty="0">
                <a:latin typeface="宋体"/>
                <a:ea typeface="华文细黑"/>
                <a:cs typeface="Times New Roman"/>
              </a:rPr>
              <a:t>”</a:t>
            </a:r>
            <a:r>
              <a:rPr lang="zh-CN" altLang="zh-CN" sz="2600" dirty="0">
                <a:latin typeface="Times New Roman"/>
                <a:ea typeface="华文细黑"/>
                <a:cs typeface="Times New Roman"/>
              </a:rPr>
              <a:t>的</a:t>
            </a:r>
            <a:r>
              <a:rPr lang="en-US" altLang="zh-CN" sz="2600" dirty="0">
                <a:latin typeface="宋体"/>
                <a:ea typeface="华文细黑"/>
                <a:cs typeface="Times New Roman"/>
              </a:rPr>
              <a:t>“</a:t>
            </a:r>
            <a:r>
              <a:rPr lang="zh-CN" altLang="zh-CN" sz="2600" dirty="0">
                <a:latin typeface="Times New Roman"/>
                <a:ea typeface="华文细黑"/>
                <a:cs typeface="Times New Roman"/>
              </a:rPr>
              <a:t>寒山</a:t>
            </a:r>
            <a:r>
              <a:rPr lang="en-US" altLang="zh-CN" sz="2600" dirty="0">
                <a:latin typeface="宋体"/>
                <a:ea typeface="华文细黑"/>
                <a:cs typeface="Times New Roman"/>
              </a:rPr>
              <a:t>”</a:t>
            </a:r>
            <a:r>
              <a:rPr lang="zh-CN" altLang="zh-CN" sz="2600" dirty="0">
                <a:latin typeface="Times New Roman"/>
                <a:ea typeface="华文细黑"/>
                <a:cs typeface="Times New Roman"/>
              </a:rPr>
              <a:t>同义，指高山，因山高而望之似有寒意。</a:t>
            </a:r>
            <a:r>
              <a:rPr lang="zh-CN" altLang="zh-CN" sz="2600" dirty="0" smtClean="0">
                <a:latin typeface="Times New Roman"/>
                <a:ea typeface="华文细黑"/>
                <a:cs typeface="Times New Roman"/>
              </a:rPr>
              <a:t>为什么</a:t>
            </a:r>
            <a:endParaRPr lang="en-US" altLang="zh-CN" sz="2600" kern="100" spc="-100" dirty="0" smtClean="0">
              <a:latin typeface="Times New Roman"/>
              <a:ea typeface="华文细黑"/>
              <a:cs typeface="Times New Roman"/>
            </a:endParaRPr>
          </a:p>
        </p:txBody>
      </p:sp>
    </p:spTree>
    <p:extLst>
      <p:ext uri="{BB962C8B-B14F-4D97-AF65-F5344CB8AC3E}">
        <p14:creationId xmlns:p14="http://schemas.microsoft.com/office/powerpoint/2010/main" val="12135042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150758"/>
            <a:ext cx="8769291" cy="4893647"/>
          </a:xfrm>
          <a:prstGeom prst="rect">
            <a:avLst/>
          </a:prstGeom>
          <a:noFill/>
        </p:spPr>
        <p:txBody>
          <a:bodyPr wrap="square" rtlCol="0">
            <a:spAutoFit/>
          </a:bodyPr>
          <a:lstStyle/>
          <a:p>
            <a:pPr lvl="0" algn="dist">
              <a:lnSpc>
                <a:spcPct val="150000"/>
              </a:lnSpc>
            </a:pPr>
            <a:r>
              <a:rPr lang="zh-CN" altLang="zh-CN" sz="2600" dirty="0">
                <a:solidFill>
                  <a:prstClr val="black"/>
                </a:solidFill>
                <a:latin typeface="Times New Roman"/>
                <a:ea typeface="华文细黑"/>
                <a:cs typeface="Times New Roman"/>
              </a:rPr>
              <a:t>说</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寒山常带斜阳色，新月偏明落叶时</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？要注意深蕴诗情的</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常</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字和</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偏</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字。山是四时、朝暮都存在的，晦明朝夕，仪态万方，决非</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常带</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斜阳之色。诗人这样说</a:t>
            </a:r>
            <a:r>
              <a:rPr lang="zh-CN" altLang="zh-CN" sz="2600" dirty="0" smtClean="0">
                <a:solidFill>
                  <a:prstClr val="black"/>
                </a:solidFill>
                <a:latin typeface="Times New Roman"/>
                <a:ea typeface="华文细黑"/>
                <a:cs typeface="Times New Roman"/>
              </a:rPr>
              <a:t>，</a:t>
            </a:r>
            <a:r>
              <a:rPr lang="zh-CN" altLang="zh-CN" sz="2600" dirty="0" smtClean="0">
                <a:latin typeface="Times New Roman"/>
                <a:ea typeface="华文细黑"/>
                <a:cs typeface="Times New Roman"/>
              </a:rPr>
              <a:t>无非</a:t>
            </a:r>
            <a:r>
              <a:rPr lang="zh-CN" altLang="zh-CN" sz="2600" dirty="0">
                <a:latin typeface="Times New Roman"/>
                <a:ea typeface="华文细黑"/>
                <a:cs typeface="Times New Roman"/>
              </a:rPr>
              <a:t>表明，他只是在这暮色苍茫之际才远眺寒山，这时的寒山已被夕阳染上昏黄黯淡的颜色。</a:t>
            </a:r>
            <a:r>
              <a:rPr lang="en-US" altLang="zh-CN" sz="2600" dirty="0">
                <a:latin typeface="宋体"/>
                <a:ea typeface="华文细黑"/>
                <a:cs typeface="Times New Roman"/>
              </a:rPr>
              <a:t>“</a:t>
            </a:r>
            <a:r>
              <a:rPr lang="zh-CN" altLang="zh-CN" sz="2600" dirty="0">
                <a:latin typeface="Times New Roman"/>
                <a:ea typeface="华文细黑"/>
                <a:cs typeface="Times New Roman"/>
              </a:rPr>
              <a:t>夕阳无限好，只是近黄昏</a:t>
            </a:r>
            <a:r>
              <a:rPr lang="en-US" altLang="zh-CN" sz="2600" dirty="0">
                <a:latin typeface="宋体"/>
                <a:ea typeface="华文细黑"/>
                <a:cs typeface="Times New Roman"/>
              </a:rPr>
              <a:t>”</a:t>
            </a:r>
            <a:r>
              <a:rPr lang="zh-CN" altLang="zh-CN" sz="2600" dirty="0">
                <a:latin typeface="Times New Roman"/>
                <a:ea typeface="华文细黑"/>
                <a:cs typeface="Times New Roman"/>
              </a:rPr>
              <a:t>，诗人望中自不免生迟暮之感。更何况山高秋晚，望之一派森森寒意，这</a:t>
            </a:r>
            <a:r>
              <a:rPr lang="en-US" altLang="zh-CN" sz="2600" dirty="0">
                <a:latin typeface="宋体"/>
                <a:ea typeface="华文细黑"/>
                <a:cs typeface="Times New Roman"/>
              </a:rPr>
              <a:t>“</a:t>
            </a:r>
            <a:r>
              <a:rPr lang="zh-CN" altLang="zh-CN" sz="2600" dirty="0">
                <a:latin typeface="Times New Roman"/>
                <a:ea typeface="华文细黑"/>
                <a:cs typeface="Times New Roman"/>
              </a:rPr>
              <a:t>寒山</a:t>
            </a:r>
            <a:r>
              <a:rPr lang="en-US" altLang="zh-CN" sz="2600" dirty="0">
                <a:latin typeface="宋体"/>
                <a:ea typeface="华文细黑"/>
                <a:cs typeface="Times New Roman"/>
              </a:rPr>
              <a:t>”“</a:t>
            </a:r>
            <a:r>
              <a:rPr lang="zh-CN" altLang="zh-CN" sz="2600" dirty="0">
                <a:latin typeface="Times New Roman"/>
                <a:ea typeface="华文细黑"/>
                <a:cs typeface="Times New Roman"/>
              </a:rPr>
              <a:t>斜阳</a:t>
            </a:r>
            <a:r>
              <a:rPr lang="en-US" altLang="zh-CN" sz="2600" dirty="0">
                <a:latin typeface="宋体"/>
                <a:ea typeface="华文细黑"/>
                <a:cs typeface="Times New Roman"/>
              </a:rPr>
              <a:t>”</a:t>
            </a:r>
            <a:r>
              <a:rPr lang="zh-CN" altLang="zh-CN" sz="2600" dirty="0">
                <a:latin typeface="Times New Roman"/>
                <a:ea typeface="华文细黑"/>
                <a:cs typeface="Times New Roman"/>
              </a:rPr>
              <a:t>，给诗人带来什么感受，还用费辞吗</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至于</a:t>
            </a:r>
            <a:r>
              <a:rPr lang="en-US" altLang="zh-CN" sz="2600" dirty="0">
                <a:latin typeface="宋体"/>
                <a:ea typeface="华文细黑"/>
                <a:cs typeface="Times New Roman"/>
              </a:rPr>
              <a:t>“</a:t>
            </a:r>
            <a:r>
              <a:rPr lang="zh-CN" altLang="zh-CN" sz="2600" dirty="0">
                <a:latin typeface="Times New Roman"/>
                <a:ea typeface="华文细黑"/>
                <a:cs typeface="Times New Roman"/>
              </a:rPr>
              <a:t>新月</a:t>
            </a:r>
            <a:r>
              <a:rPr lang="en-US" altLang="zh-CN" sz="2600" dirty="0">
                <a:latin typeface="宋体"/>
                <a:ea typeface="华文细黑"/>
                <a:cs typeface="Times New Roman"/>
              </a:rPr>
              <a:t>”</a:t>
            </a:r>
            <a:r>
              <a:rPr lang="zh-CN" altLang="zh-CN" sz="2600" dirty="0">
                <a:latin typeface="Times New Roman"/>
                <a:ea typeface="华文细黑"/>
                <a:cs typeface="Times New Roman"/>
              </a:rPr>
              <a:t>，是上弦的弯环恰似钩的月亮。</a:t>
            </a:r>
            <a:endParaRPr lang="zh-CN" altLang="zh-CN" sz="2600" kern="100" dirty="0">
              <a:latin typeface="宋体"/>
              <a:cs typeface="Courier New"/>
            </a:endParaRPr>
          </a:p>
        </p:txBody>
      </p:sp>
    </p:spTree>
    <p:extLst>
      <p:ext uri="{BB962C8B-B14F-4D97-AF65-F5344CB8AC3E}">
        <p14:creationId xmlns:p14="http://schemas.microsoft.com/office/powerpoint/2010/main" val="30271375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8609" y="248444"/>
            <a:ext cx="8682466" cy="4493731"/>
          </a:xfrm>
          <a:prstGeom prst="rect">
            <a:avLst/>
          </a:prstGeom>
          <a:noFill/>
        </p:spPr>
        <p:txBody>
          <a:bodyPr wrap="square" rtlCol="0">
            <a:spAutoFit/>
          </a:bodyPr>
          <a:lstStyle/>
          <a:p>
            <a:pPr algn="just">
              <a:lnSpc>
                <a:spcPts val="5000"/>
              </a:lnSpc>
              <a:spcAft>
                <a:spcPts val="0"/>
              </a:spcAft>
            </a:pPr>
            <a:r>
              <a:rPr lang="zh-CN" altLang="zh-CN" sz="2600" dirty="0">
                <a:latin typeface="Times New Roman"/>
                <a:ea typeface="华文细黑"/>
                <a:cs typeface="Times New Roman"/>
              </a:rPr>
              <a:t>但新月之明，为时很短，很快就会西沉。现在却是昏黄的上弦月，而且偏偏照临在</a:t>
            </a:r>
            <a:r>
              <a:rPr lang="en-US" altLang="zh-CN" sz="2600" dirty="0">
                <a:latin typeface="宋体"/>
                <a:ea typeface="华文细黑"/>
                <a:cs typeface="Times New Roman"/>
              </a:rPr>
              <a:t>“</a:t>
            </a:r>
            <a:r>
              <a:rPr lang="zh-CN" altLang="zh-CN" sz="2600" dirty="0">
                <a:latin typeface="Times New Roman"/>
                <a:ea typeface="华文细黑"/>
                <a:cs typeface="Times New Roman"/>
              </a:rPr>
              <a:t>无边落木萧萧下</a:t>
            </a:r>
            <a:r>
              <a:rPr lang="en-US" altLang="zh-CN" sz="2600" dirty="0">
                <a:latin typeface="宋体"/>
                <a:ea typeface="华文细黑"/>
                <a:cs typeface="Times New Roman"/>
              </a:rPr>
              <a:t>”</a:t>
            </a:r>
            <a:r>
              <a:rPr lang="zh-CN" altLang="zh-CN" sz="2600" dirty="0">
                <a:latin typeface="Times New Roman"/>
                <a:ea typeface="华文细黑"/>
                <a:cs typeface="Times New Roman"/>
              </a:rPr>
              <a:t>的疏林之上，飒飒秋风之中</a:t>
            </a:r>
            <a:r>
              <a:rPr lang="en-US" altLang="zh-CN" sz="2600" dirty="0">
                <a:latin typeface="Times New Roman"/>
                <a:ea typeface="华文细黑"/>
              </a:rPr>
              <a:t>(</a:t>
            </a:r>
            <a:r>
              <a:rPr lang="zh-CN" altLang="zh-CN" sz="2600" dirty="0">
                <a:latin typeface="Times New Roman"/>
                <a:ea typeface="华文细黑"/>
                <a:cs typeface="Times New Roman"/>
              </a:rPr>
              <a:t>无风何至落叶</a:t>
            </a:r>
            <a:r>
              <a:rPr lang="en-US" altLang="zh-CN" sz="2600" dirty="0">
                <a:latin typeface="Times New Roman"/>
                <a:ea typeface="华文细黑"/>
              </a:rPr>
              <a:t>)</a:t>
            </a:r>
            <a:r>
              <a:rPr lang="zh-CN" altLang="zh-CN" sz="2600" dirty="0">
                <a:latin typeface="Times New Roman"/>
                <a:ea typeface="华文细黑"/>
                <a:cs typeface="Times New Roman"/>
              </a:rPr>
              <a:t>！这位偃蹇老去的诗人，看了那些落叶，已不胜摇落之悲，更何况又敷上新月的凄迷昏黄之色？那个</a:t>
            </a:r>
            <a:r>
              <a:rPr lang="en-US" altLang="zh-CN" sz="2600" dirty="0">
                <a:latin typeface="宋体"/>
                <a:ea typeface="华文细黑"/>
                <a:cs typeface="Times New Roman"/>
              </a:rPr>
              <a:t>“</a:t>
            </a:r>
            <a:r>
              <a:rPr lang="zh-CN" altLang="zh-CN" sz="2600" dirty="0">
                <a:latin typeface="Times New Roman"/>
                <a:ea typeface="华文细黑"/>
                <a:cs typeface="Times New Roman"/>
              </a:rPr>
              <a:t>偏</a:t>
            </a:r>
            <a:r>
              <a:rPr lang="en-US" altLang="zh-CN" sz="2600" dirty="0">
                <a:latin typeface="宋体"/>
                <a:ea typeface="华文细黑"/>
                <a:cs typeface="Times New Roman"/>
              </a:rPr>
              <a:t>”</a:t>
            </a:r>
            <a:r>
              <a:rPr lang="zh-CN" altLang="zh-CN" sz="2600" dirty="0">
                <a:latin typeface="Times New Roman"/>
                <a:ea typeface="华文细黑"/>
                <a:cs typeface="Times New Roman"/>
              </a:rPr>
              <a:t>字，不正和苏轼中秋词</a:t>
            </a:r>
            <a:r>
              <a:rPr lang="en-US" altLang="zh-CN" sz="2600" dirty="0">
                <a:latin typeface="宋体"/>
                <a:ea typeface="华文细黑"/>
                <a:cs typeface="Times New Roman"/>
              </a:rPr>
              <a:t>“</a:t>
            </a:r>
            <a:r>
              <a:rPr lang="zh-CN" altLang="zh-CN" sz="2600" dirty="0">
                <a:latin typeface="Times New Roman"/>
                <a:ea typeface="华文细黑"/>
                <a:cs typeface="Times New Roman"/>
              </a:rPr>
              <a:t>不应有恨，何事长向别时圆</a:t>
            </a:r>
            <a:r>
              <a:rPr lang="en-US" altLang="zh-CN" sz="2600" dirty="0">
                <a:latin typeface="宋体"/>
                <a:ea typeface="华文细黑"/>
                <a:cs typeface="Times New Roman"/>
              </a:rPr>
              <a:t>”</a:t>
            </a:r>
            <a:r>
              <a:rPr lang="zh-CN" altLang="zh-CN" sz="2600" dirty="0">
                <a:latin typeface="Times New Roman"/>
                <a:ea typeface="华文细黑"/>
                <a:cs typeface="Times New Roman"/>
              </a:rPr>
              <a:t>的</a:t>
            </a:r>
            <a:r>
              <a:rPr lang="en-US" altLang="zh-CN" sz="2600" dirty="0">
                <a:latin typeface="宋体"/>
                <a:ea typeface="华文细黑"/>
                <a:cs typeface="Times New Roman"/>
              </a:rPr>
              <a:t>“</a:t>
            </a:r>
            <a:r>
              <a:rPr lang="zh-CN" altLang="zh-CN" sz="2600" dirty="0">
                <a:latin typeface="Times New Roman"/>
                <a:ea typeface="华文细黑"/>
                <a:cs typeface="Times New Roman"/>
              </a:rPr>
              <a:t>长</a:t>
            </a:r>
            <a:r>
              <a:rPr lang="en-US" altLang="zh-CN" sz="2600" dirty="0">
                <a:latin typeface="宋体"/>
                <a:ea typeface="华文细黑"/>
                <a:cs typeface="Times New Roman"/>
              </a:rPr>
              <a:t>”</a:t>
            </a:r>
            <a:r>
              <a:rPr lang="zh-CN" altLang="zh-CN" sz="2600" dirty="0">
                <a:latin typeface="Times New Roman"/>
                <a:ea typeface="华文细黑"/>
                <a:cs typeface="Times New Roman"/>
              </a:rPr>
              <a:t>字同一意蕴，透露出诗人心中的怨悱惆怅么</a:t>
            </a:r>
            <a:r>
              <a:rPr lang="zh-CN" altLang="zh-CN" sz="2600" dirty="0" smtClean="0">
                <a:latin typeface="Times New Roman"/>
                <a:ea typeface="华文细黑"/>
                <a:cs typeface="Times New Roman"/>
              </a:rPr>
              <a:t>？</a:t>
            </a:r>
            <a:r>
              <a:rPr lang="en-US" altLang="zh-CN" sz="2600" dirty="0">
                <a:latin typeface="宋体"/>
                <a:ea typeface="华文细黑"/>
                <a:cs typeface="Times New Roman"/>
              </a:rPr>
              <a:t>“</a:t>
            </a:r>
            <a:r>
              <a:rPr lang="zh-CN" altLang="zh-CN" sz="2600" dirty="0">
                <a:latin typeface="Times New Roman"/>
                <a:ea typeface="华文细黑"/>
                <a:cs typeface="Times New Roman"/>
              </a:rPr>
              <a:t>烟水极天</a:t>
            </a:r>
            <a:r>
              <a:rPr lang="en-US" altLang="zh-CN" sz="2600" dirty="0">
                <a:latin typeface="宋体"/>
                <a:ea typeface="华文细黑"/>
                <a:cs typeface="Times New Roman"/>
              </a:rPr>
              <a:t>”</a:t>
            </a:r>
            <a:r>
              <a:rPr lang="zh-CN" altLang="zh-CN" sz="2600" dirty="0">
                <a:latin typeface="Times New Roman"/>
                <a:ea typeface="华文细黑"/>
                <a:cs typeface="Times New Roman"/>
              </a:rPr>
              <a:t>是湖上月夜景色，</a:t>
            </a:r>
            <a:r>
              <a:rPr lang="en-US" altLang="zh-CN" sz="2600" dirty="0">
                <a:latin typeface="宋体"/>
                <a:ea typeface="华文细黑"/>
                <a:cs typeface="Times New Roman"/>
              </a:rPr>
              <a:t>“</a:t>
            </a:r>
            <a:r>
              <a:rPr lang="zh-CN" altLang="zh-CN" sz="2600" dirty="0">
                <a:latin typeface="Times New Roman"/>
                <a:ea typeface="华文细黑"/>
                <a:cs typeface="Times New Roman"/>
              </a:rPr>
              <a:t>极天</a:t>
            </a:r>
            <a:r>
              <a:rPr lang="en-US" altLang="zh-CN" sz="2600" dirty="0" smtClean="0">
                <a:latin typeface="宋体"/>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5411317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8609" y="116260"/>
            <a:ext cx="8682466" cy="4816896"/>
          </a:xfrm>
          <a:prstGeom prst="rect">
            <a:avLst/>
          </a:prstGeom>
          <a:noFill/>
        </p:spPr>
        <p:txBody>
          <a:bodyPr wrap="square" rtlCol="0">
            <a:spAutoFit/>
          </a:bodyPr>
          <a:lstStyle/>
          <a:p>
            <a:pPr algn="just">
              <a:lnSpc>
                <a:spcPct val="150000"/>
              </a:lnSpc>
              <a:spcAft>
                <a:spcPts val="0"/>
              </a:spcAft>
            </a:pPr>
            <a:r>
              <a:rPr lang="zh-CN" altLang="zh-CN" sz="2600" dirty="0">
                <a:solidFill>
                  <a:prstClr val="black"/>
                </a:solidFill>
                <a:latin typeface="Times New Roman"/>
                <a:ea typeface="华文细黑"/>
                <a:cs typeface="Times New Roman"/>
              </a:rPr>
              <a:t>言其浩渺无边</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试看，在月夜，清明的秋水之上，笼罩着一层烟雾；有孤鸿掠空，投影水上。这</a:t>
            </a:r>
            <a:r>
              <a:rPr lang="en-US" altLang="zh-CN" sz="2600" dirty="0">
                <a:latin typeface="宋体"/>
                <a:ea typeface="华文细黑"/>
                <a:cs typeface="Times New Roman"/>
              </a:rPr>
              <a:t>“</a:t>
            </a:r>
            <a:r>
              <a:rPr lang="zh-CN" altLang="zh-CN" sz="2600" dirty="0">
                <a:latin typeface="Times New Roman"/>
                <a:ea typeface="华文细黑"/>
                <a:cs typeface="Times New Roman"/>
              </a:rPr>
              <a:t>鸿影</a:t>
            </a:r>
            <a:r>
              <a:rPr lang="en-US" altLang="zh-CN" sz="2600" dirty="0">
                <a:latin typeface="宋体"/>
                <a:ea typeface="华文细黑"/>
                <a:cs typeface="Times New Roman"/>
              </a:rPr>
              <a:t>”</a:t>
            </a:r>
            <a:r>
              <a:rPr lang="zh-CN" altLang="zh-CN" sz="2600" dirty="0">
                <a:latin typeface="Times New Roman"/>
                <a:ea typeface="华文细黑"/>
                <a:cs typeface="Times New Roman"/>
              </a:rPr>
              <a:t>，即使你没有记起</a:t>
            </a:r>
            <a:r>
              <a:rPr lang="en-US" altLang="zh-CN" sz="2600" dirty="0">
                <a:latin typeface="宋体"/>
                <a:ea typeface="华文细黑"/>
                <a:cs typeface="Times New Roman"/>
              </a:rPr>
              <a:t>“</a:t>
            </a:r>
            <a:r>
              <a:rPr lang="zh-CN" altLang="zh-CN" sz="2600" dirty="0">
                <a:latin typeface="Times New Roman"/>
                <a:ea typeface="华文细黑"/>
                <a:cs typeface="Times New Roman"/>
              </a:rPr>
              <a:t>时见幽人独往来，缥缈孤鸿影</a:t>
            </a:r>
            <a:r>
              <a:rPr lang="en-US" altLang="zh-CN" sz="2600" dirty="0">
                <a:latin typeface="宋体"/>
                <a:ea typeface="华文细黑"/>
                <a:cs typeface="Times New Roman"/>
              </a:rPr>
              <a:t>”</a:t>
            </a:r>
            <a:r>
              <a:rPr lang="en-US" altLang="zh-CN" sz="2600" dirty="0">
                <a:latin typeface="Times New Roman"/>
                <a:ea typeface="华文细黑"/>
              </a:rPr>
              <a:t>(</a:t>
            </a:r>
            <a:r>
              <a:rPr lang="zh-CN" altLang="zh-CN" sz="2600" dirty="0">
                <a:latin typeface="Times New Roman"/>
                <a:ea typeface="华文细黑"/>
                <a:cs typeface="Times New Roman"/>
              </a:rPr>
              <a:t>苏轼《卜算子》</a:t>
            </a:r>
            <a:r>
              <a:rPr lang="en-US" altLang="zh-CN" sz="2600" dirty="0">
                <a:latin typeface="Times New Roman"/>
                <a:ea typeface="华文细黑"/>
              </a:rPr>
              <a:t>)</a:t>
            </a:r>
            <a:r>
              <a:rPr lang="zh-CN" altLang="zh-CN" sz="2600" dirty="0">
                <a:latin typeface="Times New Roman"/>
                <a:ea typeface="华文细黑"/>
                <a:cs typeface="Times New Roman"/>
              </a:rPr>
              <a:t>的名句，那种超旷之境，</a:t>
            </a:r>
            <a:r>
              <a:rPr lang="en-US" altLang="zh-CN" sz="2600" dirty="0">
                <a:latin typeface="宋体"/>
                <a:ea typeface="华文细黑"/>
                <a:cs typeface="Times New Roman"/>
              </a:rPr>
              <a:t>“</a:t>
            </a:r>
            <a:r>
              <a:rPr lang="zh-CN" altLang="zh-CN" sz="2600" dirty="0">
                <a:latin typeface="Times New Roman"/>
                <a:ea typeface="华文细黑"/>
                <a:cs typeface="Times New Roman"/>
              </a:rPr>
              <a:t>幽约怨悱不能自言之情</a:t>
            </a:r>
            <a:r>
              <a:rPr lang="en-US" altLang="zh-CN" sz="2600" dirty="0">
                <a:latin typeface="宋体"/>
                <a:ea typeface="华文细黑"/>
                <a:cs typeface="Times New Roman"/>
              </a:rPr>
              <a:t>”</a:t>
            </a:r>
            <a:r>
              <a:rPr lang="en-US" altLang="zh-CN" sz="2600" dirty="0">
                <a:latin typeface="Times New Roman"/>
                <a:ea typeface="华文细黑"/>
              </a:rPr>
              <a:t>(</a:t>
            </a:r>
            <a:r>
              <a:rPr lang="zh-CN" altLang="zh-CN" sz="2600" dirty="0">
                <a:latin typeface="Times New Roman"/>
                <a:ea typeface="华文细黑"/>
                <a:cs typeface="Times New Roman"/>
              </a:rPr>
              <a:t>张惠言《词选序》</a:t>
            </a:r>
            <a:r>
              <a:rPr lang="en-US" altLang="zh-CN" sz="2600" dirty="0">
                <a:latin typeface="Times New Roman"/>
                <a:ea typeface="华文细黑"/>
              </a:rPr>
              <a:t>)</a:t>
            </a:r>
            <a:r>
              <a:rPr lang="zh-CN" altLang="zh-CN" sz="2600" dirty="0">
                <a:latin typeface="Times New Roman"/>
                <a:ea typeface="华文细黑"/>
                <a:cs typeface="Times New Roman"/>
              </a:rPr>
              <a:t>，你能感受不到吗？秋天正是菊开的时候。现在，菊花都为卷地而来的霜风所摧残，黄金委地，全无姿态。我国古典诗词中，一向以菊为傲霜君子的象征，诗人望着眼前这严霜凋后的残菊，心里是什么滋味？</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0888519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659" y="310927"/>
            <a:ext cx="8682466" cy="4216732"/>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他虽然不说，却尽得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不落言诠，方为上乘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的妙谛。以上颔联、颈联四句中提供的意象，空间从远到近，从高到低，从水上到陆上；时间从黄昏到月明，从月明到深夜，无一物不是令人望而兴悲之色，无一时不是令人难以忘悲之时。诗人为什么偏偏说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了不为秋悲？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难道说，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不为秋悲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深为己悲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的另一说法么？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他人有心，予忖度之。</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485699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47" y="197656"/>
            <a:ext cx="8769291" cy="4817729"/>
          </a:xfrm>
          <a:prstGeom prst="rect">
            <a:avLst/>
          </a:prstGeom>
          <a:noFill/>
        </p:spPr>
        <p:txBody>
          <a:bodyPr wrap="square" rtlCol="0">
            <a:spAutoFit/>
          </a:bodyPr>
          <a:lstStyle/>
          <a:p>
            <a:pPr algn="just">
              <a:lnSpc>
                <a:spcPct val="150000"/>
              </a:lnSpc>
              <a:spcAft>
                <a:spcPts val="0"/>
              </a:spcAft>
            </a:pPr>
            <a:r>
              <a:rPr lang="zh-CN" altLang="zh-CN" sz="2600" kern="100" dirty="0" smtClean="0">
                <a:latin typeface="Times New Roman"/>
                <a:ea typeface="华文细黑"/>
                <a:cs typeface="Times New Roman"/>
              </a:rPr>
              <a:t>作如是观，不无佐证。试看</a:t>
            </a:r>
            <a:r>
              <a:rPr lang="en-US" altLang="zh-CN" sz="2600" kern="100" dirty="0" smtClean="0">
                <a:latin typeface="Times New Roman"/>
                <a:ea typeface="华文细黑"/>
                <a:cs typeface="Courier New"/>
              </a:rPr>
              <a:t>——</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二更短烛</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，诗人深夜还坐对短烛，无法入睡。</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三升酒</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，一个人在喝闷酒，浇此万斛秋愁。</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北斗低横</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，已是快天亮的时候了。</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未拟窥</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，诗人连看都懒得看，一任时间推移，自黄昏直至东方欲曙。之所以</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未拟窥</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，是因为他从黄昏到月夜，已经看了许多，感受强烈，心已经难以承受了。可见诗开头说的</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小阁高栖老一枝</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，他的心其实是难以安然老死在山林的一枝之上的，正所谓</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诗情如夜鹊，三绕未能安</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11420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496" y="126375"/>
            <a:ext cx="8865119" cy="4893647"/>
          </a:xfrm>
          <a:prstGeom prst="rect">
            <a:avLst/>
          </a:prstGeom>
        </p:spPr>
        <p:txBody>
          <a:bodyPr wrap="square">
            <a:spAutoFit/>
          </a:bodyPr>
          <a:lstStyle/>
          <a:p>
            <a:pPr algn="just">
              <a:lnSpc>
                <a:spcPct val="150000"/>
              </a:lnSpc>
              <a:spcAft>
                <a:spcPts val="0"/>
              </a:spcAft>
            </a:pPr>
            <a:r>
              <a:rPr lang="zh-CN" altLang="zh-CN" sz="2600" dirty="0">
                <a:latin typeface="Times New Roman"/>
                <a:ea typeface="华文细黑"/>
                <a:cs typeface="Times New Roman"/>
              </a:rPr>
              <a:t>颔联写由顺其路而始入其居境。两句写景平列，用意侧重</a:t>
            </a:r>
            <a:r>
              <a:rPr lang="en-US" altLang="zh-CN" sz="2600" kern="100" dirty="0">
                <a:latin typeface="+mj-ea"/>
                <a:ea typeface="+mj-ea"/>
                <a:cs typeface="Courier New"/>
              </a:rPr>
              <a:t>“</a:t>
            </a:r>
            <a:r>
              <a:rPr lang="zh-CN" altLang="zh-CN" sz="2600" dirty="0">
                <a:latin typeface="Times New Roman"/>
                <a:ea typeface="华文细黑"/>
                <a:cs typeface="Times New Roman"/>
              </a:rPr>
              <a:t>闭门</a:t>
            </a:r>
            <a:r>
              <a:rPr lang="en-US" altLang="zh-CN" sz="2600" kern="100" dirty="0">
                <a:latin typeface="+mj-ea"/>
                <a:ea typeface="+mj-ea"/>
                <a:cs typeface="Courier New"/>
              </a:rPr>
              <a:t>”</a:t>
            </a:r>
            <a:r>
              <a:rPr lang="zh-CN" altLang="zh-CN" sz="2600" dirty="0">
                <a:latin typeface="Times New Roman"/>
                <a:ea typeface="华文细黑"/>
                <a:cs typeface="Times New Roman"/>
              </a:rPr>
              <a:t>寻人不遇。</a:t>
            </a:r>
            <a:r>
              <a:rPr lang="en-US" altLang="zh-CN" sz="2600" kern="100" dirty="0">
                <a:latin typeface="+mj-ea"/>
                <a:ea typeface="+mj-ea"/>
                <a:cs typeface="Courier New"/>
              </a:rPr>
              <a:t>“</a:t>
            </a:r>
            <a:r>
              <a:rPr lang="zh-CN" altLang="zh-CN" sz="2600" dirty="0">
                <a:latin typeface="Times New Roman"/>
                <a:ea typeface="华文细黑"/>
                <a:cs typeface="Times New Roman"/>
              </a:rPr>
              <a:t>白云依静渚</a:t>
            </a:r>
            <a:r>
              <a:rPr lang="en-US" altLang="zh-CN" sz="2600" kern="100" dirty="0">
                <a:latin typeface="+mj-ea"/>
                <a:ea typeface="+mj-ea"/>
                <a:cs typeface="Courier New"/>
              </a:rPr>
              <a:t>”</a:t>
            </a:r>
            <a:r>
              <a:rPr lang="zh-CN" altLang="zh-CN" sz="2600" dirty="0">
                <a:latin typeface="Times New Roman"/>
                <a:ea typeface="华文细黑"/>
                <a:cs typeface="Times New Roman"/>
              </a:rPr>
              <a:t>，为远望。白云絮絮，缭绕小渚。</a:t>
            </a:r>
            <a:r>
              <a:rPr lang="en-US" altLang="zh-CN" sz="2600" kern="100" dirty="0">
                <a:latin typeface="+mj-ea"/>
                <a:ea typeface="+mj-ea"/>
                <a:cs typeface="Courier New"/>
              </a:rPr>
              <a:t>“</a:t>
            </a:r>
            <a:r>
              <a:rPr lang="zh-CN" altLang="zh-CN" sz="2600" dirty="0">
                <a:latin typeface="Times New Roman"/>
                <a:ea typeface="华文细黑"/>
                <a:cs typeface="Times New Roman"/>
              </a:rPr>
              <a:t>依</a:t>
            </a:r>
            <a:r>
              <a:rPr lang="en-US" altLang="zh-CN" sz="2600" kern="100" dirty="0">
                <a:latin typeface="+mj-ea"/>
                <a:ea typeface="+mj-ea"/>
                <a:cs typeface="Courier New"/>
              </a:rPr>
              <a:t>”</a:t>
            </a:r>
            <a:r>
              <a:rPr lang="zh-CN" altLang="zh-CN" sz="2600" dirty="0">
                <a:latin typeface="Times New Roman"/>
                <a:ea typeface="华文细黑"/>
                <a:cs typeface="Times New Roman"/>
              </a:rPr>
              <a:t>字有意趣。缘溪而至其岩扉，近看则</a:t>
            </a:r>
            <a:r>
              <a:rPr lang="en-US" altLang="zh-CN" sz="2600" kern="100" dirty="0">
                <a:latin typeface="+mj-ea"/>
                <a:ea typeface="+mj-ea"/>
                <a:cs typeface="Courier New"/>
              </a:rPr>
              <a:t>“</a:t>
            </a:r>
            <a:r>
              <a:rPr lang="zh-CN" altLang="zh-CN" sz="2600" dirty="0">
                <a:latin typeface="Times New Roman"/>
                <a:ea typeface="华文细黑"/>
                <a:cs typeface="Times New Roman"/>
              </a:rPr>
              <a:t>春草闭闲门</a:t>
            </a:r>
            <a:r>
              <a:rPr lang="en-US" altLang="zh-CN" sz="2600" kern="100" dirty="0">
                <a:latin typeface="+mj-ea"/>
                <a:ea typeface="+mj-ea"/>
                <a:cs typeface="Courier New"/>
              </a:rPr>
              <a:t>”</a:t>
            </a:r>
            <a:r>
              <a:rPr lang="zh-CN" altLang="zh-CN" sz="2600" dirty="0">
                <a:latin typeface="Times New Roman"/>
                <a:ea typeface="华文细黑"/>
                <a:cs typeface="Times New Roman"/>
              </a:rPr>
              <a:t>，蓬门长闭，碧草当门，道士不在寓所。如果说一路莓苔给人幽静的印象，那么这里的白云、芳草、静渚、闲门则充满静穆淡逸的氛围。渚是</a:t>
            </a:r>
            <a:r>
              <a:rPr lang="en-US" altLang="zh-CN" sz="2600" dirty="0">
                <a:latin typeface="+mj-ea"/>
                <a:ea typeface="+mj-ea"/>
              </a:rPr>
              <a:t>“</a:t>
            </a:r>
            <a:r>
              <a:rPr lang="zh-CN" altLang="zh-CN" sz="2600" dirty="0">
                <a:latin typeface="Times New Roman"/>
                <a:ea typeface="华文细黑"/>
                <a:cs typeface="Times New Roman"/>
              </a:rPr>
              <a:t>静</a:t>
            </a:r>
            <a:r>
              <a:rPr lang="en-US" altLang="zh-CN" sz="2600" dirty="0">
                <a:latin typeface="+mj-ea"/>
                <a:ea typeface="+mj-ea"/>
              </a:rPr>
              <a:t>”</a:t>
            </a:r>
            <a:r>
              <a:rPr lang="zh-CN" altLang="zh-CN" sz="2600" dirty="0">
                <a:latin typeface="Times New Roman"/>
                <a:ea typeface="华文细黑"/>
                <a:cs typeface="Times New Roman"/>
              </a:rPr>
              <a:t>的</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白云、芳草也是静静的。门</a:t>
            </a:r>
            <a:r>
              <a:rPr lang="en-US" altLang="zh-CN" sz="2600" kern="100" dirty="0">
                <a:latin typeface="+mj-ea"/>
                <a:ea typeface="+mj-ea"/>
                <a:cs typeface="Courier New"/>
              </a:rPr>
              <a:t>“</a:t>
            </a:r>
            <a:r>
              <a:rPr lang="zh-CN" altLang="zh-CN" sz="2600" dirty="0">
                <a:latin typeface="Times New Roman"/>
                <a:ea typeface="华文细黑"/>
                <a:cs typeface="Times New Roman"/>
              </a:rPr>
              <a:t>闲</a:t>
            </a:r>
            <a:r>
              <a:rPr lang="en-US" altLang="zh-CN" sz="2600" kern="100" dirty="0">
                <a:latin typeface="+mj-ea"/>
                <a:ea typeface="+mj-ea"/>
                <a:cs typeface="Courier New"/>
              </a:rPr>
              <a:t>”</a:t>
            </a:r>
            <a:r>
              <a:rPr lang="zh-CN" altLang="zh-CN" sz="2600" dirty="0">
                <a:latin typeface="Times New Roman"/>
                <a:ea typeface="华文细黑"/>
                <a:cs typeface="Times New Roman"/>
              </a:rPr>
              <a:t>，不遇之人，来访者不期然而然的心境也</a:t>
            </a:r>
            <a:r>
              <a:rPr lang="en-US" altLang="zh-CN" sz="2600" kern="100" dirty="0">
                <a:latin typeface="+mj-ea"/>
                <a:ea typeface="+mj-ea"/>
                <a:cs typeface="Courier New"/>
              </a:rPr>
              <a:t>“</a:t>
            </a:r>
            <a:r>
              <a:rPr lang="zh-CN" altLang="zh-CN" sz="2600" dirty="0">
                <a:latin typeface="Times New Roman"/>
                <a:ea typeface="华文细黑"/>
                <a:cs typeface="Times New Roman"/>
              </a:rPr>
              <a:t>闲</a:t>
            </a:r>
            <a:r>
              <a:rPr lang="en-US" altLang="zh-CN" sz="2600" kern="100" dirty="0">
                <a:latin typeface="+mj-ea"/>
                <a:ea typeface="+mj-ea"/>
                <a:cs typeface="Courier New"/>
              </a:rPr>
              <a:t>”</a:t>
            </a:r>
            <a:r>
              <a:rPr lang="zh-CN" altLang="zh-CN" sz="2600" dirty="0">
                <a:latin typeface="Times New Roman"/>
                <a:ea typeface="华文细黑"/>
                <a:cs typeface="Times New Roman"/>
              </a:rPr>
              <a:t>。一切都显得恬静自然，和谐默契，不受丝毫纷扰。</a:t>
            </a:r>
            <a:endParaRPr lang="zh-CN" altLang="zh-CN" sz="2600" kern="100" dirty="0">
              <a:latin typeface="宋体"/>
              <a:cs typeface="Courier New"/>
            </a:endParaRPr>
          </a:p>
        </p:txBody>
      </p:sp>
    </p:spTree>
    <p:extLst>
      <p:ext uri="{BB962C8B-B14F-4D97-AF65-F5344CB8AC3E}">
        <p14:creationId xmlns:p14="http://schemas.microsoft.com/office/powerpoint/2010/main" val="9156201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8609" y="534615"/>
            <a:ext cx="8682466" cy="3693319"/>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简要赏析颔联中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两字的妙处</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本题考查鉴赏诗歌的语言和作者的思想感情。赏析某字的表达效果，首先要解读诗句的内涵。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字充分表现了诗人对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寒山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斜阳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景色的习以为常，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字则表现了诗人把这种自然现象视为有意为之。其次点出该句营造的意境或表达的情感</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8070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592" y="976174"/>
            <a:ext cx="8596501" cy="2416239"/>
          </a:xfrm>
          <a:prstGeom prst="rect">
            <a:avLst/>
          </a:prstGeom>
          <a:noFill/>
        </p:spPr>
        <p:txBody>
          <a:bodyPr wrap="square" rtlCol="0">
            <a:spAutoFit/>
          </a:bodyPr>
          <a:lstStyle/>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常</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强调时间频度，将随朝暮变化的山色写为常著落日之色；</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偏</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突出情态，将新月照落叶的自然现象视为有意为之。</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常</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偏</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改变景物的客观性，为情造景，凸显诗人心绪与情感。</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6204124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449" y="349027"/>
            <a:ext cx="8682466" cy="4131900"/>
          </a:xfrm>
          <a:prstGeom prst="rect">
            <a:avLst/>
          </a:prstGeom>
          <a:noFill/>
        </p:spPr>
        <p:txBody>
          <a:bodyPr wrap="square" rtlCol="0">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ts val="4500"/>
              </a:lnSpc>
              <a:spcAft>
                <a:spcPts val="0"/>
              </a:spcAft>
            </a:pPr>
            <a:r>
              <a:rPr lang="zh-CN" altLang="zh-CN" sz="2600" dirty="0">
                <a:latin typeface="Times New Roman"/>
                <a:ea typeface="华文细黑"/>
                <a:cs typeface="Times New Roman"/>
              </a:rPr>
              <a:t>虚词主要指副词、连词。在古典诗词中，虚词的锤炼恰到好处时，可以获得疏通文气、开合呼应、悠扬委曲、活跃情韵、化板滞为流动等美学效果。唐朝诗人善于运用虚词，王勃《滕王阁序》中的名句</a:t>
            </a:r>
            <a:r>
              <a:rPr lang="en-US" altLang="zh-CN" sz="2600" dirty="0">
                <a:latin typeface="宋体"/>
                <a:ea typeface="华文细黑"/>
                <a:cs typeface="Times New Roman"/>
              </a:rPr>
              <a:t>“</a:t>
            </a:r>
            <a:r>
              <a:rPr lang="zh-CN" altLang="zh-CN" sz="2600" dirty="0">
                <a:latin typeface="Times New Roman"/>
                <a:ea typeface="华文细黑"/>
                <a:cs typeface="Times New Roman"/>
              </a:rPr>
              <a:t>落霞与孤鹜齐飞，秋水共长天一色</a:t>
            </a:r>
            <a:r>
              <a:rPr lang="en-US" altLang="zh-CN" sz="2600" dirty="0">
                <a:latin typeface="宋体"/>
                <a:ea typeface="华文细黑"/>
                <a:cs typeface="Times New Roman"/>
              </a:rPr>
              <a:t>”</a:t>
            </a:r>
            <a:r>
              <a:rPr lang="zh-CN" altLang="zh-CN" sz="2600" dirty="0">
                <a:latin typeface="Times New Roman"/>
                <a:ea typeface="华文细黑"/>
                <a:cs typeface="Times New Roman"/>
              </a:rPr>
              <a:t>，去掉</a:t>
            </a:r>
            <a:r>
              <a:rPr lang="en-US" altLang="zh-CN" sz="2600" dirty="0">
                <a:latin typeface="宋体"/>
                <a:ea typeface="华文细黑"/>
                <a:cs typeface="Times New Roman"/>
              </a:rPr>
              <a:t>“</a:t>
            </a:r>
            <a:r>
              <a:rPr lang="zh-CN" altLang="zh-CN" sz="2600" dirty="0">
                <a:latin typeface="Times New Roman"/>
                <a:ea typeface="华文细黑"/>
                <a:cs typeface="Times New Roman"/>
              </a:rPr>
              <a:t>与</a:t>
            </a:r>
            <a:r>
              <a:rPr lang="en-US" altLang="zh-CN" sz="2600" dirty="0">
                <a:latin typeface="宋体"/>
                <a:ea typeface="华文细黑"/>
                <a:cs typeface="Times New Roman"/>
              </a:rPr>
              <a:t>”“</a:t>
            </a:r>
            <a:r>
              <a:rPr lang="zh-CN" altLang="zh-CN" sz="2600" dirty="0">
                <a:latin typeface="Times New Roman"/>
                <a:ea typeface="华文细黑"/>
                <a:cs typeface="Times New Roman"/>
              </a:rPr>
              <a:t>共</a:t>
            </a:r>
            <a:r>
              <a:rPr lang="en-US" altLang="zh-CN" sz="2600" dirty="0">
                <a:latin typeface="宋体"/>
                <a:ea typeface="华文细黑"/>
                <a:cs typeface="Times New Roman"/>
              </a:rPr>
              <a:t>”</a:t>
            </a:r>
            <a:r>
              <a:rPr lang="zh-CN" altLang="zh-CN" sz="2600" dirty="0">
                <a:latin typeface="Times New Roman"/>
                <a:ea typeface="华文细黑"/>
                <a:cs typeface="Times New Roman"/>
              </a:rPr>
              <a:t>二字就会大为减色；李商隐《无题》中的名句</a:t>
            </a:r>
            <a:r>
              <a:rPr lang="en-US" altLang="zh-CN" sz="2600" dirty="0">
                <a:latin typeface="宋体"/>
                <a:ea typeface="华文细黑"/>
                <a:cs typeface="Times New Roman"/>
              </a:rPr>
              <a:t>“</a:t>
            </a:r>
            <a:r>
              <a:rPr lang="zh-CN" altLang="zh-CN" sz="2600" dirty="0">
                <a:latin typeface="Times New Roman"/>
                <a:ea typeface="华文细黑"/>
                <a:cs typeface="Times New Roman"/>
              </a:rPr>
              <a:t>春蚕到死丝方尽，蜡炬成灰泪始干</a:t>
            </a:r>
            <a:r>
              <a:rPr lang="en-US" altLang="zh-CN" sz="2600" dirty="0">
                <a:latin typeface="宋体"/>
                <a:ea typeface="华文细黑"/>
                <a:cs typeface="Times New Roman"/>
              </a:rPr>
              <a:t>”</a:t>
            </a:r>
            <a:r>
              <a:rPr lang="zh-CN" altLang="zh-CN" sz="2600" dirty="0">
                <a:latin typeface="Times New Roman"/>
                <a:ea typeface="华文细黑"/>
                <a:cs typeface="Times New Roman"/>
              </a:rPr>
              <a:t>，</a:t>
            </a:r>
            <a:endParaRPr lang="zh-CN" altLang="zh-CN" sz="2600" kern="100" spc="-100" dirty="0">
              <a:latin typeface="宋体"/>
              <a:cs typeface="Courier New"/>
            </a:endParaRPr>
          </a:p>
        </p:txBody>
      </p:sp>
    </p:spTree>
    <p:extLst>
      <p:ext uri="{BB962C8B-B14F-4D97-AF65-F5344CB8AC3E}">
        <p14:creationId xmlns:p14="http://schemas.microsoft.com/office/powerpoint/2010/main" val="3598926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4957" y="1040532"/>
            <a:ext cx="8596501" cy="1816075"/>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两个虚词表现出的是生命尽头透出的一股执着与坚韧的精神力量。从上面所引的诗例中，我们就不难领略诗词中炼虚词的美的效果了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715900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103" y="611367"/>
            <a:ext cx="8511387" cy="361656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方法小结：赏析词语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四看</a:t>
            </a:r>
            <a:r>
              <a:rPr lang="en-US" altLang="zh-CN" sz="2600" kern="100" dirty="0">
                <a:latin typeface="宋体"/>
                <a:ea typeface="华文细黑"/>
                <a:cs typeface="Times New Roman"/>
              </a:rPr>
              <a:t>”</a:t>
            </a:r>
            <a:endParaRPr lang="zh-CN" altLang="zh-CN" sz="1050" kern="100" dirty="0">
              <a:latin typeface="宋体"/>
              <a:cs typeface="Courier New"/>
            </a:endParaRPr>
          </a:p>
          <a:p>
            <a:pPr>
              <a:lnSpc>
                <a:spcPct val="150000"/>
              </a:lnSpc>
            </a:pPr>
            <a:r>
              <a:rPr lang="en-US" altLang="zh-CN" sz="2600" dirty="0">
                <a:latin typeface="Times New Roman"/>
                <a:ea typeface="华文细黑"/>
              </a:rPr>
              <a:t>1.</a:t>
            </a:r>
            <a:r>
              <a:rPr lang="zh-CN" altLang="zh-CN" sz="2600" dirty="0">
                <a:latin typeface="Times New Roman"/>
                <a:ea typeface="华文细黑"/>
                <a:cs typeface="Times New Roman"/>
              </a:rPr>
              <a:t>看字词是否传神。所谓</a:t>
            </a:r>
            <a:r>
              <a:rPr lang="en-US" altLang="zh-CN" sz="2600" dirty="0">
                <a:latin typeface="宋体"/>
                <a:ea typeface="华文细黑"/>
                <a:cs typeface="Times New Roman"/>
              </a:rPr>
              <a:t>“</a:t>
            </a:r>
            <a:r>
              <a:rPr lang="zh-CN" altLang="zh-CN" sz="2600" dirty="0">
                <a:latin typeface="Times New Roman"/>
                <a:ea typeface="华文细黑"/>
                <a:cs typeface="Times New Roman"/>
              </a:rPr>
              <a:t>传神</a:t>
            </a:r>
            <a:r>
              <a:rPr lang="en-US" altLang="zh-CN" sz="2600" dirty="0">
                <a:latin typeface="宋体"/>
                <a:ea typeface="华文细黑"/>
                <a:cs typeface="Times New Roman"/>
              </a:rPr>
              <a:t>”</a:t>
            </a:r>
            <a:r>
              <a:rPr lang="zh-CN" altLang="zh-CN" sz="2600" dirty="0">
                <a:latin typeface="Times New Roman"/>
                <a:ea typeface="华文细黑"/>
                <a:cs typeface="Times New Roman"/>
              </a:rPr>
              <a:t>就是要分析词语在诗歌中所表现出来的凝练形象、鲜明生动的特点。特别要注重对动词、形容词、副词的咀嚼。在鉴字赏词中要学会结合语境去揣摩词语的生动形象、凝练传神，进而体会词语在全句或整篇中的表达效果。</a:t>
            </a:r>
            <a:endParaRPr lang="zh-CN" altLang="zh-CN" sz="1050" kern="100" dirty="0">
              <a:latin typeface="宋体"/>
              <a:cs typeface="Courier New"/>
            </a:endParaRPr>
          </a:p>
        </p:txBody>
      </p:sp>
    </p:spTree>
    <p:extLst>
      <p:ext uri="{BB962C8B-B14F-4D97-AF65-F5344CB8AC3E}">
        <p14:creationId xmlns:p14="http://schemas.microsoft.com/office/powerpoint/2010/main" val="9054483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101" y="41945"/>
            <a:ext cx="8769291" cy="5066965"/>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看字词是否表情。所谓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就是要分析词语所传达出来的情感意愿。诗歌语言既注重生动形象、凝练传神，更注重借助动词、副词来表情达意。要善于结合全诗来揣摩作者所要表达的情感意愿。</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看字词是否造境。所谓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造境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就是利用词语的凝练与含蓄来营造诗歌的意境。古人写诗很讲究意境，而词的妙用能给全诗创造美好的意境</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solidFill>
                  <a:prstClr val="black"/>
                </a:solidFill>
                <a:latin typeface="Times New Roman"/>
                <a:ea typeface="华文细黑"/>
                <a:cs typeface="Courier New"/>
              </a:rPr>
              <a:t>4.</a:t>
            </a:r>
            <a:r>
              <a:rPr lang="zh-CN" altLang="zh-CN" sz="2600" kern="100" dirty="0">
                <a:solidFill>
                  <a:prstClr val="black"/>
                </a:solidFill>
                <a:latin typeface="Times New Roman"/>
                <a:ea typeface="华文细黑"/>
                <a:cs typeface="Times New Roman"/>
              </a:rPr>
              <a:t>看字词是否显性。所谓</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显性</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就是词语里能凸现人物的性格特征。</a:t>
            </a:r>
            <a:endParaRPr lang="zh-CN" altLang="zh-CN" sz="1050" kern="100" dirty="0">
              <a:effectLst/>
              <a:latin typeface="宋体"/>
              <a:cs typeface="Courier New"/>
            </a:endParaRPr>
          </a:p>
        </p:txBody>
      </p:sp>
    </p:spTree>
    <p:extLst>
      <p:ext uri="{BB962C8B-B14F-4D97-AF65-F5344CB8AC3E}">
        <p14:creationId xmlns:p14="http://schemas.microsoft.com/office/powerpoint/2010/main" val="18388142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103" y="142528"/>
            <a:ext cx="8511387" cy="4816896"/>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二、掌握答题要点和步骤</a:t>
            </a:r>
            <a:endParaRPr lang="zh-CN" altLang="zh-CN" sz="1050" kern="100" dirty="0">
              <a:latin typeface="宋体"/>
              <a:cs typeface="Courier New"/>
            </a:endParaRPr>
          </a:p>
          <a:p>
            <a:pPr algn="just">
              <a:lnSpc>
                <a:spcPct val="150000"/>
              </a:lnSpc>
              <a:spcAft>
                <a:spcPts val="0"/>
              </a:spcAft>
            </a:pP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湖北</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早　</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发</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罗　邺</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一点灯残鲁酒醒，已携孤剑事离程。</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愁看飞雪闻鸡唱，独向长空背雁行。</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白草近关微有路，浊河连底冻无声。</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此中来往本迢递，况是驱羸客塞城。</a:t>
            </a:r>
            <a:endParaRPr lang="zh-CN" altLang="zh-CN" sz="1050" kern="100" dirty="0">
              <a:effectLst/>
              <a:latin typeface="宋体"/>
              <a:cs typeface="Courier New"/>
            </a:endParaRPr>
          </a:p>
        </p:txBody>
      </p:sp>
    </p:spTree>
    <p:extLst>
      <p:ext uri="{BB962C8B-B14F-4D97-AF65-F5344CB8AC3E}">
        <p14:creationId xmlns:p14="http://schemas.microsoft.com/office/powerpoint/2010/main" val="448130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7137" y="253117"/>
            <a:ext cx="8682466" cy="4493731"/>
          </a:xfrm>
          <a:prstGeom prst="rect">
            <a:avLst/>
          </a:prstGeom>
          <a:noFill/>
        </p:spPr>
        <p:txBody>
          <a:bodyPr wrap="square" rtlCol="0">
            <a:spAutoFit/>
          </a:bodyPr>
          <a:lstStyle/>
          <a:p>
            <a:pPr algn="just">
              <a:lnSpc>
                <a:spcPts val="5000"/>
              </a:lnSpc>
              <a:spcAft>
                <a:spcPts val="0"/>
              </a:spcAft>
            </a:pPr>
            <a:r>
              <a:rPr lang="zh-CN" altLang="zh-CN" sz="2600" dirty="0">
                <a:solidFill>
                  <a:srgbClr val="E46C0A"/>
                </a:solidFill>
                <a:latin typeface="Times New Roman"/>
                <a:ea typeface="华文细黑"/>
                <a:cs typeface="Times New Roman"/>
              </a:rPr>
              <a:t>鉴赏</a:t>
            </a:r>
            <a:r>
              <a:rPr lang="zh-CN" altLang="zh-CN" sz="2600" dirty="0">
                <a:latin typeface="Times New Roman"/>
                <a:ea typeface="华文细黑"/>
                <a:cs typeface="Times New Roman"/>
              </a:rPr>
              <a:t>　罗邺是唐代余杭人，有</a:t>
            </a:r>
            <a:r>
              <a:rPr lang="en-US" altLang="zh-CN" sz="2600" dirty="0">
                <a:latin typeface="宋体"/>
                <a:ea typeface="华文细黑"/>
                <a:cs typeface="Times New Roman"/>
              </a:rPr>
              <a:t>“</a:t>
            </a:r>
            <a:r>
              <a:rPr lang="zh-CN" altLang="zh-CN" sz="2600" dirty="0">
                <a:latin typeface="Times New Roman"/>
                <a:ea typeface="华文细黑"/>
                <a:cs typeface="Times New Roman"/>
              </a:rPr>
              <a:t>诗虎</a:t>
            </a:r>
            <a:r>
              <a:rPr lang="en-US" altLang="zh-CN" sz="2600" dirty="0">
                <a:latin typeface="宋体"/>
                <a:ea typeface="华文细黑"/>
                <a:cs typeface="Times New Roman"/>
              </a:rPr>
              <a:t>”</a:t>
            </a:r>
            <a:r>
              <a:rPr lang="zh-CN" altLang="zh-CN" sz="2600" dirty="0">
                <a:latin typeface="Times New Roman"/>
                <a:ea typeface="华文细黑"/>
                <a:cs typeface="Times New Roman"/>
              </a:rPr>
              <a:t>之称。长于律诗，才智杰出，笔端超绝，气概非凡。这首《早发》写诗人一次出行的经历。首联紧扣诗题</a:t>
            </a:r>
            <a:r>
              <a:rPr lang="en-US" altLang="zh-CN" sz="2600" dirty="0">
                <a:latin typeface="宋体"/>
                <a:ea typeface="华文细黑"/>
                <a:cs typeface="Times New Roman"/>
              </a:rPr>
              <a:t>“</a:t>
            </a:r>
            <a:r>
              <a:rPr lang="zh-CN" altLang="zh-CN" sz="2600" dirty="0">
                <a:latin typeface="Times New Roman"/>
                <a:ea typeface="华文细黑"/>
                <a:cs typeface="Times New Roman"/>
              </a:rPr>
              <a:t>早发</a:t>
            </a:r>
            <a:r>
              <a:rPr lang="en-US" altLang="zh-CN" sz="2600" dirty="0">
                <a:latin typeface="宋体"/>
                <a:ea typeface="华文细黑"/>
                <a:cs typeface="Times New Roman"/>
              </a:rPr>
              <a:t>”</a:t>
            </a:r>
            <a:r>
              <a:rPr lang="zh-CN" altLang="zh-CN" sz="2600" dirty="0">
                <a:latin typeface="Times New Roman"/>
                <a:ea typeface="华文细黑"/>
                <a:cs typeface="Times New Roman"/>
              </a:rPr>
              <a:t>，写一盏残灯尚未熄灭，诗人宿酒刚醒，就已无奈地携带孤剑踏上征程；第二联</a:t>
            </a:r>
            <a:r>
              <a:rPr lang="en-US" altLang="zh-CN" sz="2600" dirty="0">
                <a:latin typeface="宋体"/>
                <a:ea typeface="华文细黑"/>
                <a:cs typeface="Times New Roman"/>
              </a:rPr>
              <a:t>“</a:t>
            </a:r>
            <a:r>
              <a:rPr lang="zh-CN" altLang="zh-CN" sz="2600" dirty="0">
                <a:latin typeface="Times New Roman"/>
                <a:ea typeface="华文细黑"/>
                <a:cs typeface="Times New Roman"/>
              </a:rPr>
              <a:t>愁</a:t>
            </a:r>
            <a:r>
              <a:rPr lang="en-US" altLang="zh-CN" sz="2600" dirty="0">
                <a:latin typeface="宋体"/>
                <a:ea typeface="华文细黑"/>
                <a:cs typeface="Times New Roman"/>
              </a:rPr>
              <a:t>”</a:t>
            </a:r>
            <a:r>
              <a:rPr lang="zh-CN" altLang="zh-CN" sz="2600" dirty="0">
                <a:latin typeface="Times New Roman"/>
                <a:ea typeface="华文细黑"/>
                <a:cs typeface="Times New Roman"/>
              </a:rPr>
              <a:t>字和</a:t>
            </a:r>
            <a:r>
              <a:rPr lang="en-US" altLang="zh-CN" sz="2600" dirty="0">
                <a:latin typeface="宋体"/>
                <a:ea typeface="华文细黑"/>
                <a:cs typeface="Times New Roman"/>
              </a:rPr>
              <a:t>“</a:t>
            </a:r>
            <a:r>
              <a:rPr lang="zh-CN" altLang="zh-CN" sz="2600" dirty="0">
                <a:latin typeface="Times New Roman"/>
                <a:ea typeface="华文细黑"/>
                <a:cs typeface="Times New Roman"/>
              </a:rPr>
              <a:t>独</a:t>
            </a:r>
            <a:r>
              <a:rPr lang="en-US" altLang="zh-CN" sz="2600" dirty="0">
                <a:latin typeface="宋体"/>
                <a:ea typeface="华文细黑"/>
                <a:cs typeface="Times New Roman"/>
              </a:rPr>
              <a:t>”</a:t>
            </a:r>
            <a:r>
              <a:rPr lang="zh-CN" altLang="zh-CN" sz="2600" dirty="0">
                <a:latin typeface="Times New Roman"/>
                <a:ea typeface="华文细黑"/>
                <a:cs typeface="Times New Roman"/>
              </a:rPr>
              <a:t>字透露出诗人的愁苦和孤独，在这雄鸡刚刚鸣唱的凌晨，就已匆匆启程，而大雪飘飞，大雁南飞，更加增添了诗人心头的悲哀；第三联写枯草凌乱，</a:t>
            </a:r>
            <a:endParaRPr lang="zh-CN" altLang="zh-CN" sz="1050" kern="100" dirty="0">
              <a:latin typeface="宋体"/>
              <a:cs typeface="Courier New"/>
            </a:endParaRPr>
          </a:p>
        </p:txBody>
      </p:sp>
    </p:spTree>
    <p:extLst>
      <p:ext uri="{BB962C8B-B14F-4D97-AF65-F5344CB8AC3E}">
        <p14:creationId xmlns:p14="http://schemas.microsoft.com/office/powerpoint/2010/main" val="9509571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097" y="627534"/>
            <a:ext cx="8596501" cy="301640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已近关口，路尚难辨，河水结冰，水流无声，描绘了凄凉冷落的景象，烘托了诗人的辛酸；尾联感叹路途遥远，身体羸弱，进一步表达了心情的愁苦。全诗抒写诗人时值老年，踉跄北行、赴职单于牙帐的孤苦情怀，表现了失意文人的落魄</a:t>
            </a:r>
            <a:r>
              <a:rPr lang="zh-CN" altLang="zh-CN" sz="2600" kern="100">
                <a:latin typeface="Times New Roman"/>
                <a:ea typeface="华文细黑"/>
                <a:cs typeface="Times New Roman"/>
              </a:rPr>
              <a:t>际遇</a:t>
            </a:r>
            <a:r>
              <a:rPr lang="zh-CN" altLang="zh-CN" sz="2600" kern="10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922001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5029" y="553665"/>
            <a:ext cx="8596501" cy="3693319"/>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请赏析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独向长空背雁行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字的表达效果</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pPr>
            <a:r>
              <a:rPr lang="zh-CN" altLang="zh-CN" sz="2600" kern="100" dirty="0">
                <a:solidFill>
                  <a:srgbClr val="0000FF"/>
                </a:solidFill>
                <a:latin typeface="Times New Roman"/>
                <a:ea typeface="华文细黑"/>
                <a:cs typeface="Times New Roman"/>
              </a:rPr>
              <a:t>解析</a:t>
            </a:r>
            <a:r>
              <a:rPr lang="zh-CN" altLang="zh-CN" sz="2600" kern="100" dirty="0">
                <a:solidFill>
                  <a:srgbClr val="E46C0A"/>
                </a:solidFill>
                <a:latin typeface="Times New Roman"/>
                <a:ea typeface="华文细黑"/>
                <a:cs typeface="Times New Roman"/>
              </a:rPr>
              <a:t>　本题考查炼字。首先，应该明确</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的意思。其次，展开联想和想象，描述画面内容。一个</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字写出了诗人与大雁相背而行的情境。最后，点出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字更好地表达了诗人怎样的情感。可以结合诗歌中表达感情的关键字眼</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愁</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独</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等把握诗歌情感</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4679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623" y="-92546"/>
            <a:ext cx="8856984"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在自然景物的观照中，悄然融入自在平静的心绪，来访不遇的怅然，似乎为这清幽、宁静的环境，带有内省参照的</a:t>
            </a:r>
            <a:r>
              <a:rPr lang="en-US" altLang="zh-CN" sz="2600" kern="100" dirty="0">
                <a:latin typeface="+mj-ea"/>
                <a:ea typeface="+mj-ea"/>
                <a:cs typeface="Courier New"/>
              </a:rPr>
              <a:t>“</a:t>
            </a:r>
            <a:r>
              <a:rPr lang="zh-CN" altLang="zh-CN" sz="2600" kern="100" dirty="0">
                <a:latin typeface="Times New Roman"/>
                <a:ea typeface="华文细黑"/>
                <a:cs typeface="Times New Roman"/>
              </a:rPr>
              <a:t>禅意</a:t>
            </a:r>
            <a:r>
              <a:rPr lang="en-US" altLang="zh-CN" sz="2600" kern="100" dirty="0">
                <a:latin typeface="+mj-ea"/>
                <a:ea typeface="+mj-ea"/>
                <a:cs typeface="Courier New"/>
              </a:rPr>
              <a:t>”</a:t>
            </a:r>
            <a:r>
              <a:rPr lang="zh-CN" altLang="zh-CN" sz="2600" kern="100" dirty="0">
                <a:latin typeface="Times New Roman"/>
                <a:ea typeface="华文细黑"/>
                <a:cs typeface="Times New Roman"/>
              </a:rPr>
              <a:t>所冲化，渐趋恬然。</a:t>
            </a:r>
            <a:endParaRPr lang="zh-CN" altLang="zh-CN" sz="2600" kern="100" dirty="0">
              <a:latin typeface="宋体"/>
              <a:cs typeface="Courier New"/>
            </a:endParaRPr>
          </a:p>
          <a:p>
            <a:pPr>
              <a:lnSpc>
                <a:spcPct val="150000"/>
              </a:lnSpc>
            </a:pPr>
            <a:r>
              <a:rPr lang="zh-CN" altLang="zh-CN" sz="2600" dirty="0">
                <a:latin typeface="Times New Roman"/>
                <a:ea typeface="华文细黑"/>
                <a:cs typeface="Times New Roman"/>
              </a:rPr>
              <a:t>前四句叙寻而不遇，意绪明白。后四句继续写一路景观。</a:t>
            </a:r>
            <a:r>
              <a:rPr lang="en-US" altLang="zh-CN" sz="2600" kern="100" dirty="0">
                <a:latin typeface="+mj-ea"/>
                <a:ea typeface="+mj-ea"/>
                <a:cs typeface="Courier New"/>
              </a:rPr>
              <a:t>“</a:t>
            </a:r>
            <a:r>
              <a:rPr lang="zh-CN" altLang="zh-CN" sz="2600" dirty="0">
                <a:latin typeface="Times New Roman"/>
                <a:ea typeface="华文细黑"/>
                <a:cs typeface="Times New Roman"/>
              </a:rPr>
              <a:t>过雨看松色，随山到水源。</a:t>
            </a:r>
            <a:r>
              <a:rPr lang="en-US" altLang="zh-CN" sz="2600" kern="100" dirty="0">
                <a:latin typeface="+mj-ea"/>
                <a:ea typeface="+mj-ea"/>
                <a:cs typeface="Courier New"/>
              </a:rPr>
              <a:t>”</a:t>
            </a:r>
            <a:r>
              <a:rPr lang="zh-CN" altLang="zh-CN" sz="2600" dirty="0">
                <a:latin typeface="Times New Roman"/>
                <a:ea typeface="华文细黑"/>
                <a:cs typeface="Times New Roman"/>
              </a:rPr>
              <a:t>这看松寻源，所趋何向，是不遇而再寻，还是顺便一游其山，还是返回，诗人没有说出。两句以景带叙，下句叙事成分更多些。</a:t>
            </a:r>
            <a:r>
              <a:rPr lang="en-US" altLang="zh-CN" sz="2600" kern="100" dirty="0">
                <a:latin typeface="+mj-ea"/>
                <a:ea typeface="+mj-ea"/>
                <a:cs typeface="Courier New"/>
              </a:rPr>
              <a:t>“</a:t>
            </a:r>
            <a:r>
              <a:rPr lang="zh-CN" altLang="zh-CN" sz="2600" dirty="0">
                <a:latin typeface="Times New Roman"/>
                <a:ea typeface="华文细黑"/>
                <a:cs typeface="Times New Roman"/>
              </a:rPr>
              <a:t>水源</a:t>
            </a:r>
            <a:r>
              <a:rPr lang="en-US" altLang="zh-CN" sz="2600" kern="100" dirty="0">
                <a:latin typeface="+mj-ea"/>
                <a:ea typeface="+mj-ea"/>
                <a:cs typeface="Courier New"/>
              </a:rPr>
              <a:t>”</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应该不是指来时</a:t>
            </a:r>
            <a:r>
              <a:rPr lang="en-US" altLang="zh-CN" sz="2600" kern="100" dirty="0">
                <a:latin typeface="+mj-ea"/>
                <a:ea typeface="+mj-ea"/>
                <a:cs typeface="Courier New"/>
              </a:rPr>
              <a:t>“</a:t>
            </a:r>
            <a:r>
              <a:rPr lang="zh-CN" altLang="zh-CN" sz="2600" dirty="0">
                <a:latin typeface="Times New Roman"/>
                <a:ea typeface="华文细黑"/>
                <a:cs typeface="Times New Roman"/>
              </a:rPr>
              <a:t>经行处</a:t>
            </a:r>
            <a:r>
              <a:rPr lang="en-US" altLang="zh-CN" sz="2600" kern="100" dirty="0">
                <a:latin typeface="+mj-ea"/>
                <a:ea typeface="+mj-ea"/>
                <a:cs typeface="Courier New"/>
              </a:rPr>
              <a:t>”</a:t>
            </a:r>
            <a:r>
              <a:rPr lang="zh-CN" altLang="zh-CN" sz="2600" dirty="0">
                <a:latin typeface="Times New Roman"/>
                <a:ea typeface="华文细黑"/>
                <a:cs typeface="Times New Roman"/>
              </a:rPr>
              <a:t>，所以</a:t>
            </a:r>
            <a:r>
              <a:rPr lang="en-US" altLang="zh-CN" sz="2600" kern="100" dirty="0">
                <a:latin typeface="+mj-ea"/>
                <a:ea typeface="+mj-ea"/>
                <a:cs typeface="Courier New"/>
              </a:rPr>
              <a:t>“</a:t>
            </a:r>
            <a:r>
              <a:rPr lang="zh-CN" altLang="zh-CN" sz="2600" dirty="0">
                <a:latin typeface="Times New Roman"/>
                <a:ea typeface="华文细黑"/>
                <a:cs typeface="Times New Roman"/>
              </a:rPr>
              <a:t>随山</a:t>
            </a:r>
            <a:r>
              <a:rPr lang="en-US" altLang="zh-CN" sz="2600" kern="100" dirty="0">
                <a:latin typeface="+mj-ea"/>
                <a:ea typeface="+mj-ea"/>
                <a:cs typeface="Courier New"/>
              </a:rPr>
              <a:t>”</a:t>
            </a:r>
            <a:r>
              <a:rPr lang="zh-CN" altLang="zh-CN" sz="2600" dirty="0">
                <a:latin typeface="Times New Roman"/>
                <a:ea typeface="华文细黑"/>
                <a:cs typeface="Times New Roman"/>
              </a:rPr>
              <a:t>不是下山，而是入山，</a:t>
            </a:r>
            <a:r>
              <a:rPr lang="zh-CN" altLang="zh-CN" sz="2600" dirty="0" smtClean="0">
                <a:latin typeface="Times New Roman"/>
                <a:ea typeface="华文细黑"/>
                <a:cs typeface="Times New Roman"/>
              </a:rPr>
              <a:t>随</a:t>
            </a:r>
            <a:endParaRPr lang="zh-CN" altLang="zh-CN" sz="2600" kern="100" dirty="0">
              <a:latin typeface="宋体"/>
              <a:cs typeface="Courier New"/>
            </a:endParaRPr>
          </a:p>
        </p:txBody>
      </p:sp>
    </p:spTree>
    <p:extLst>
      <p:ext uri="{BB962C8B-B14F-4D97-AF65-F5344CB8AC3E}">
        <p14:creationId xmlns:p14="http://schemas.microsoft.com/office/powerpoint/2010/main" val="10664686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6929" y="899691"/>
            <a:ext cx="8596501" cy="1816075"/>
          </a:xfrm>
          <a:prstGeom prst="rect">
            <a:avLst/>
          </a:prstGeom>
          <a:noFill/>
        </p:spPr>
        <p:txBody>
          <a:bodyPr wrap="square" rtlCol="0">
            <a:spAutoFit/>
          </a:bodyPr>
          <a:lstStyle/>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一个</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字，描写了诗人与大雁相背而行的情境，使诗人向北向寒与大雁向南向暖形成强烈对比，表现了诗人旅程的艰辛和心情的愁苦。</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5019130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064" y="248444"/>
            <a:ext cx="8682466" cy="4334520"/>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答题要点与步骤</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常见步骤：</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解释该字的含义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表层、深层</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结合诗歌的有关内容具体分析这个字所描述的景象；</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指出该字的特点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如是否为色彩词、叠字，有无活用等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和所用的手法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如比喻、拟人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适当展开想象，说说这个字营造了怎样的意境或表达了怎样的感情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80541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8114" y="304561"/>
            <a:ext cx="8682466" cy="4375557"/>
          </a:xfrm>
          <a:prstGeom prst="rect">
            <a:avLst/>
          </a:prstGeom>
          <a:noFill/>
        </p:spPr>
        <p:txBody>
          <a:bodyPr wrap="square" rtlCol="0">
            <a:spAutoFit/>
          </a:bodyPr>
          <a:lstStyle/>
          <a:p>
            <a:pPr algn="just">
              <a:lnSpc>
                <a:spcPts val="5000"/>
              </a:lnSpc>
              <a:spcAft>
                <a:spcPts val="0"/>
              </a:spcAft>
            </a:pPr>
            <a:r>
              <a:rPr lang="zh-CN" altLang="zh-CN" sz="2600" kern="100" dirty="0">
                <a:solidFill>
                  <a:prstClr val="black"/>
                </a:solidFill>
                <a:latin typeface="Times New Roman"/>
                <a:ea typeface="华文细黑"/>
                <a:cs typeface="Times New Roman"/>
              </a:rPr>
              <a:t>变式步骤：可依据所给字词的特点，省去</a:t>
            </a:r>
            <a:r>
              <a:rPr lang="en-US" altLang="zh-CN" sz="2600" kern="100" dirty="0">
                <a:solidFill>
                  <a:prstClr val="black"/>
                </a:solidFill>
                <a:latin typeface="宋体"/>
                <a:ea typeface="华文细黑"/>
                <a:cs typeface="Times New Roman"/>
              </a:rPr>
              <a:t>①③</a:t>
            </a:r>
            <a:r>
              <a:rPr lang="zh-CN" altLang="zh-CN" sz="2600" kern="100" dirty="0">
                <a:solidFill>
                  <a:prstClr val="black"/>
                </a:solidFill>
                <a:latin typeface="Times New Roman"/>
                <a:ea typeface="华文细黑"/>
                <a:cs typeface="Times New Roman"/>
              </a:rPr>
              <a:t>步骤，保留</a:t>
            </a:r>
            <a:r>
              <a:rPr lang="en-US" altLang="zh-CN" sz="2600" kern="100" dirty="0">
                <a:solidFill>
                  <a:prstClr val="black"/>
                </a:solidFill>
                <a:latin typeface="宋体"/>
                <a:ea typeface="华文细黑"/>
                <a:cs typeface="Times New Roman"/>
              </a:rPr>
              <a:t>②④</a:t>
            </a:r>
            <a:r>
              <a:rPr lang="zh-CN" altLang="zh-CN" sz="2600" kern="100" dirty="0">
                <a:solidFill>
                  <a:prstClr val="black"/>
                </a:solidFill>
                <a:latin typeface="Times New Roman"/>
                <a:ea typeface="华文细黑"/>
                <a:cs typeface="Times New Roman"/>
              </a:rPr>
              <a:t>步骤</a:t>
            </a:r>
            <a:r>
              <a:rPr lang="zh-CN" altLang="zh-CN" sz="2600" kern="100" dirty="0" smtClean="0">
                <a:solidFill>
                  <a:prstClr val="black"/>
                </a:solidFill>
                <a:latin typeface="Times New Roman"/>
                <a:ea typeface="华文细黑"/>
                <a:cs typeface="Times New Roman"/>
              </a:rPr>
              <a:t>。</a:t>
            </a:r>
            <a:endParaRPr lang="en-US"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如是版本比较赏析题，则要从以下角度考虑：</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从修辞手法的运用上进行比较，看哪种手法更有表现力；</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联系诗歌描写的情景进行比较，看哪种用语更符合语境；</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从表达思想感情上进行比较，看哪些用语更能准确表达诗人当时的思想感情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610837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393" y="45749"/>
            <a:ext cx="8511387" cy="610360"/>
          </a:xfrm>
          <a:prstGeom prst="rect">
            <a:avLst/>
          </a:prstGeom>
          <a:noFill/>
        </p:spPr>
        <p:txBody>
          <a:bodyPr wrap="square" rtlCol="0">
            <a:spAutoFit/>
          </a:bodyPr>
          <a:lstStyle/>
          <a:p>
            <a:pPr algn="ctr">
              <a:lnSpc>
                <a:spcPts val="4500"/>
              </a:lnSpc>
              <a:spcAft>
                <a:spcPts val="0"/>
              </a:spcAft>
            </a:pPr>
            <a:r>
              <a:rPr lang="zh-CN" altLang="en-US" sz="2800" b="1" kern="100" dirty="0" smtClean="0">
                <a:solidFill>
                  <a:srgbClr val="0000FF"/>
                </a:solidFill>
                <a:latin typeface="Times New Roman" pitchFamily="18" charset="0"/>
                <a:ea typeface="微软雅黑" pitchFamily="34" charset="-122"/>
                <a:cs typeface="Times New Roman" pitchFamily="18" charset="0"/>
              </a:rPr>
              <a:t>微突破  诗歌</a:t>
            </a:r>
            <a:r>
              <a:rPr lang="en-US" altLang="zh-CN" sz="2800" b="1" kern="100" dirty="0" smtClean="0">
                <a:solidFill>
                  <a:srgbClr val="0000FF"/>
                </a:solidFill>
                <a:latin typeface="Times New Roman" pitchFamily="18" charset="0"/>
                <a:ea typeface="Times New Roman" pitchFamily="18" charset="0"/>
                <a:cs typeface="Times New Roman" pitchFamily="18" charset="0"/>
              </a:rPr>
              <a:t>1</a:t>
            </a:r>
            <a:endParaRPr lang="zh-CN" altLang="zh-CN" sz="2800" b="1" kern="100" dirty="0">
              <a:solidFill>
                <a:srgbClr val="0000FF"/>
              </a:solidFill>
              <a:latin typeface="Times New Roman" pitchFamily="18" charset="0"/>
              <a:ea typeface="微软雅黑" pitchFamily="34" charset="-122"/>
              <a:cs typeface="Times New Roman" pitchFamily="18" charset="0"/>
            </a:endParaRPr>
          </a:p>
        </p:txBody>
      </p:sp>
      <p:sp>
        <p:nvSpPr>
          <p:cNvPr id="5" name="矩形 4"/>
          <p:cNvSpPr/>
          <p:nvPr/>
        </p:nvSpPr>
        <p:spPr>
          <a:xfrm>
            <a:off x="182327" y="608161"/>
            <a:ext cx="8733982" cy="4334520"/>
          </a:xfrm>
          <a:prstGeom prst="rect">
            <a:avLst/>
          </a:prstGeom>
        </p:spPr>
        <p:txBody>
          <a:bodyPr>
            <a:spAutoFit/>
          </a:bodyPr>
          <a:lstStyle/>
          <a:p>
            <a:pPr algn="just">
              <a:lnSpc>
                <a:spcPts val="5000"/>
              </a:lnSpc>
              <a:spcAft>
                <a:spcPts val="0"/>
              </a:spcAft>
            </a:pPr>
            <a:r>
              <a:rPr lang="zh-CN" altLang="zh-CN" sz="2600" kern="100" dirty="0">
                <a:solidFill>
                  <a:srgbClr val="C00000"/>
                </a:solidFill>
                <a:latin typeface="Times New Roman"/>
                <a:ea typeface="华文细黑"/>
                <a:cs typeface="Times New Roman"/>
              </a:rPr>
              <a:t>多重意识</a:t>
            </a:r>
            <a:r>
              <a:rPr lang="zh-CN" altLang="zh-CN" sz="2600" kern="100" dirty="0" smtClean="0">
                <a:solidFill>
                  <a:srgbClr val="C00000"/>
                </a:solidFill>
                <a:latin typeface="Times New Roman"/>
                <a:ea typeface="华文细黑"/>
                <a:cs typeface="Times New Roman"/>
              </a:rPr>
              <a:t>赏</a:t>
            </a:r>
            <a:r>
              <a:rPr lang="en-US" altLang="zh-CN" sz="2600" kern="100" dirty="0">
                <a:solidFill>
                  <a:srgbClr val="C00000"/>
                </a:solidFill>
                <a:latin typeface="+mj-ea"/>
                <a:ea typeface="+mj-ea"/>
                <a:cs typeface="Times New Roman"/>
              </a:rPr>
              <a:t>“</a:t>
            </a:r>
            <a:r>
              <a:rPr lang="zh-CN" altLang="zh-CN" sz="2600" kern="100" dirty="0">
                <a:solidFill>
                  <a:srgbClr val="C00000"/>
                </a:solidFill>
                <a:latin typeface="Times New Roman"/>
                <a:ea typeface="华文细黑"/>
                <a:cs typeface="Times New Roman"/>
              </a:rPr>
              <a:t>诗眼</a:t>
            </a:r>
            <a:r>
              <a:rPr lang="en-US" altLang="zh-CN" sz="2600" kern="100" dirty="0">
                <a:solidFill>
                  <a:srgbClr val="C00000"/>
                </a:solidFill>
                <a:latin typeface="+mj-ea"/>
                <a:ea typeface="+mj-ea"/>
                <a:cs typeface="Times New Roman"/>
              </a:rPr>
              <a:t>”</a:t>
            </a:r>
            <a:endParaRPr lang="zh-CN" altLang="zh-CN" sz="2600" kern="100" dirty="0">
              <a:solidFill>
                <a:srgbClr val="C00000"/>
              </a:solidFill>
              <a:latin typeface="+mj-ea"/>
              <a:ea typeface="+mj-ea"/>
              <a:cs typeface="Times New Roman"/>
            </a:endParaRPr>
          </a:p>
          <a:p>
            <a:pPr algn="just">
              <a:lnSpc>
                <a:spcPct val="150000"/>
              </a:lnSpc>
              <a:spcAft>
                <a:spcPts val="0"/>
              </a:spcAft>
            </a:pPr>
            <a:r>
              <a:rPr lang="zh-CN" altLang="zh-CN" sz="2600" kern="100" dirty="0">
                <a:latin typeface="Times New Roman"/>
                <a:ea typeface="华文细黑"/>
                <a:cs typeface="Times New Roman"/>
              </a:rPr>
              <a:t>所谓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诗眼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，是指一首诗</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或某联、某句中最能体现诗人思想观点、情感态度的具有概括性、生动性或情趣性的能笼罩全篇、全联或全句的词语。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诗眼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是洞察诗歌旨意的窗口，是诗歌的灵气所在。抓住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诗眼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对于领会诗歌的意境和旨趣具有重要作用。有些字，虽未冠以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诗眼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的名称，但其地位和作用相当于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诗眼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7675772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9124" y="113953"/>
            <a:ext cx="8647507" cy="4893647"/>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一、如何确定</a:t>
            </a:r>
            <a:r>
              <a:rPr lang="en-US" altLang="zh-CN" sz="2600" kern="100" dirty="0">
                <a:solidFill>
                  <a:srgbClr val="0000FF"/>
                </a:solidFill>
                <a:latin typeface="宋体"/>
                <a:ea typeface="华文细黑"/>
                <a:cs typeface="Times New Roman"/>
              </a:rPr>
              <a:t>“</a:t>
            </a:r>
            <a:r>
              <a:rPr lang="zh-CN" altLang="zh-CN" sz="2600" kern="100" dirty="0">
                <a:solidFill>
                  <a:srgbClr val="0000FF"/>
                </a:solidFill>
                <a:latin typeface="Times New Roman"/>
                <a:ea typeface="华文细黑"/>
                <a:cs typeface="Times New Roman"/>
              </a:rPr>
              <a:t>诗眼</a:t>
            </a:r>
            <a:r>
              <a:rPr lang="en-US" altLang="zh-CN" sz="2600" kern="100" dirty="0">
                <a:solidFill>
                  <a:srgbClr val="0000FF"/>
                </a:solidFill>
                <a:latin typeface="宋体"/>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内容上：最能体现诗人强烈感情的词语往往是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诗眼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修辞上：妙用修辞</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尤其是拟人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的地方往往是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诗眼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词类上：具有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多重含义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，以最小的面积表达最大的思想的动词往往是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诗眼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；临时改变词性的形容词往往是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诗眼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位置上：五言诗一般是句子第三个字，七言诗一般是句子第五个字</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6527711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9335" y="112351"/>
            <a:ext cx="8477117" cy="4893647"/>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二、如何赏析</a:t>
            </a:r>
            <a:r>
              <a:rPr lang="en-US" altLang="zh-CN" sz="2600" kern="100" dirty="0">
                <a:solidFill>
                  <a:srgbClr val="0000FF"/>
                </a:solidFill>
                <a:latin typeface="+mj-ea"/>
                <a:ea typeface="+mj-ea"/>
                <a:cs typeface="Courier New"/>
              </a:rPr>
              <a:t>“</a:t>
            </a:r>
            <a:r>
              <a:rPr lang="zh-CN" altLang="zh-CN" sz="2600" kern="100" dirty="0">
                <a:solidFill>
                  <a:srgbClr val="0000FF"/>
                </a:solidFill>
                <a:latin typeface="Times New Roman"/>
                <a:ea typeface="华文细黑"/>
                <a:cs typeface="Times New Roman"/>
              </a:rPr>
              <a:t>诗眼</a:t>
            </a:r>
            <a:r>
              <a:rPr lang="en-US" altLang="zh-CN" sz="2600" kern="100" dirty="0">
                <a:solidFill>
                  <a:srgbClr val="0000FF"/>
                </a:solidFill>
                <a:latin typeface="+mj-ea"/>
                <a:ea typeface="+mj-ea"/>
                <a:cs typeface="Courier New"/>
              </a:rPr>
              <a:t>”</a:t>
            </a:r>
            <a:r>
              <a:rPr lang="en-US" altLang="zh-CN" sz="2600" kern="100" dirty="0">
                <a:solidFill>
                  <a:srgbClr val="0000FF"/>
                </a:solidFill>
                <a:latin typeface="Times New Roman"/>
                <a:ea typeface="华文细黑"/>
                <a:cs typeface="Courier New"/>
              </a:rPr>
              <a:t>(</a:t>
            </a:r>
            <a:r>
              <a:rPr lang="zh-CN" altLang="zh-CN" sz="2600" kern="100" dirty="0">
                <a:solidFill>
                  <a:srgbClr val="0000FF"/>
                </a:solidFill>
                <a:latin typeface="Times New Roman"/>
                <a:ea typeface="华文细黑"/>
                <a:cs typeface="Times New Roman"/>
              </a:rPr>
              <a:t>关键词</a:t>
            </a:r>
            <a:r>
              <a:rPr lang="en-US" altLang="zh-CN" sz="2600" kern="100" dirty="0">
                <a:solidFill>
                  <a:srgbClr val="0000FF"/>
                </a:solidFill>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要有多要素意识</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最生动，最具活力。</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最能营造意境。</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最易统摄全篇。</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最能表现作者感情和主旨。抓住这些要素分析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诗眼</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关键词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，是最有效的。</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要有多层级意识</a:t>
            </a:r>
            <a:endParaRPr lang="zh-CN" altLang="zh-CN" sz="2600" kern="100" dirty="0">
              <a:latin typeface="宋体"/>
              <a:cs typeface="Courier New"/>
            </a:endParaRPr>
          </a:p>
          <a:p>
            <a:pPr>
              <a:lnSpc>
                <a:spcPct val="150000"/>
              </a:lnSpc>
            </a:pPr>
            <a:r>
              <a:rPr lang="en-US" altLang="zh-CN" sz="2600" dirty="0">
                <a:latin typeface="宋体"/>
                <a:ea typeface="华文细黑"/>
                <a:cs typeface="Times New Roman"/>
              </a:rPr>
              <a:t>“</a:t>
            </a:r>
            <a:r>
              <a:rPr lang="zh-CN" altLang="zh-CN" sz="2600" dirty="0">
                <a:latin typeface="Times New Roman"/>
                <a:ea typeface="华文细黑"/>
                <a:cs typeface="Times New Roman"/>
              </a:rPr>
              <a:t>诗眼</a:t>
            </a:r>
            <a:r>
              <a:rPr lang="en-US" altLang="zh-CN" sz="2600" dirty="0">
                <a:latin typeface="宋体"/>
                <a:ea typeface="华文细黑"/>
                <a:cs typeface="Times New Roman"/>
              </a:rPr>
              <a:t>”</a:t>
            </a:r>
            <a:r>
              <a:rPr lang="zh-CN" altLang="zh-CN" sz="2600" dirty="0">
                <a:latin typeface="Times New Roman"/>
                <a:ea typeface="华文细黑"/>
                <a:cs typeface="Times New Roman"/>
              </a:rPr>
              <a:t>与重点字词在句子中、上下阕中、全篇中乃至诗人情感中，分别有着不同的特点、意义或作用</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固然</a:t>
            </a:r>
            <a:r>
              <a:rPr lang="zh-CN" altLang="zh-CN" sz="26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2941753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024" y="87968"/>
            <a:ext cx="8821322" cy="4893647"/>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诗人的情感</a:t>
            </a:r>
            <a:r>
              <a:rPr lang="zh-CN" altLang="zh-CN" sz="2600" kern="100" dirty="0">
                <a:latin typeface="Times New Roman"/>
                <a:ea typeface="华文细黑"/>
                <a:cs typeface="Times New Roman"/>
              </a:rPr>
              <a:t>与句子、上下阕、全篇密不可分，但是，不妨碍我们分析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诗眼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与重点字词在这些层级中的不同表现。</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要有多角度意识</a:t>
            </a:r>
            <a:endParaRPr lang="zh-CN" altLang="zh-CN" sz="2600" kern="100" dirty="0">
              <a:latin typeface="宋体"/>
              <a:cs typeface="Courier New"/>
            </a:endParaRPr>
          </a:p>
          <a:p>
            <a:pPr>
              <a:lnSpc>
                <a:spcPct val="150000"/>
              </a:lnSpc>
            </a:pPr>
            <a:r>
              <a:rPr lang="zh-CN" altLang="zh-CN" sz="2600" dirty="0">
                <a:latin typeface="Times New Roman"/>
                <a:ea typeface="华文细黑"/>
                <a:cs typeface="Times New Roman"/>
              </a:rPr>
              <a:t>鉴赏</a:t>
            </a:r>
            <a:r>
              <a:rPr lang="en-US" altLang="zh-CN" sz="2600" dirty="0">
                <a:latin typeface="宋体"/>
                <a:ea typeface="华文细黑"/>
                <a:cs typeface="Times New Roman"/>
              </a:rPr>
              <a:t>“</a:t>
            </a:r>
            <a:r>
              <a:rPr lang="zh-CN" altLang="zh-CN" sz="2600" dirty="0">
                <a:latin typeface="Times New Roman"/>
                <a:ea typeface="华文细黑"/>
                <a:cs typeface="Times New Roman"/>
              </a:rPr>
              <a:t>诗眼</a:t>
            </a:r>
            <a:r>
              <a:rPr lang="en-US" altLang="zh-CN" sz="2600" dirty="0">
                <a:latin typeface="宋体"/>
                <a:ea typeface="华文细黑"/>
                <a:cs typeface="Times New Roman"/>
              </a:rPr>
              <a:t>”</a:t>
            </a:r>
            <a:r>
              <a:rPr lang="zh-CN" altLang="zh-CN" sz="2600" dirty="0">
                <a:latin typeface="Times New Roman"/>
                <a:ea typeface="华文细黑"/>
                <a:cs typeface="Times New Roman"/>
              </a:rPr>
              <a:t>与重点字词，不宜笼统解说，也不宜从一个角度分析，应该有多角度意识。主要角度有两个：一是内容角度，二是艺术角度。内容角度，主要是从句子意思、描写情境、上下文意、诗作标题、全诗意境与诗人感情等方面来理解</a:t>
            </a:r>
            <a:r>
              <a:rPr lang="en-US" altLang="zh-CN" sz="2600" dirty="0">
                <a:latin typeface="宋体"/>
                <a:ea typeface="华文细黑"/>
                <a:cs typeface="Times New Roman"/>
              </a:rPr>
              <a:t>“</a:t>
            </a:r>
            <a:r>
              <a:rPr lang="zh-CN" altLang="zh-CN" sz="2600" dirty="0">
                <a:latin typeface="Times New Roman"/>
                <a:ea typeface="华文细黑"/>
                <a:cs typeface="Times New Roman"/>
              </a:rPr>
              <a:t>诗眼</a:t>
            </a:r>
            <a:r>
              <a:rPr lang="en-US" altLang="zh-CN" sz="2600" dirty="0">
                <a:latin typeface="宋体"/>
                <a:ea typeface="华文细黑"/>
                <a:cs typeface="Times New Roman"/>
              </a:rPr>
              <a:t>”</a:t>
            </a:r>
            <a:r>
              <a:rPr lang="zh-CN" altLang="zh-CN" sz="2600" dirty="0">
                <a:latin typeface="Times New Roman"/>
                <a:ea typeface="华文细黑"/>
                <a:cs typeface="Times New Roman"/>
              </a:rPr>
              <a:t>与重点字词。艺术角度又分为修辞手法</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表现</a:t>
            </a:r>
            <a:endParaRPr lang="zh-CN" altLang="zh-CN" sz="2600" kern="100" dirty="0">
              <a:latin typeface="宋体"/>
              <a:cs typeface="Courier New"/>
            </a:endParaRPr>
          </a:p>
        </p:txBody>
      </p:sp>
    </p:spTree>
    <p:extLst>
      <p:ext uri="{BB962C8B-B14F-4D97-AF65-F5344CB8AC3E}">
        <p14:creationId xmlns:p14="http://schemas.microsoft.com/office/powerpoint/2010/main" val="375486393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8087" y="483518"/>
            <a:ext cx="8733982" cy="3616567"/>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手法、表达方式、结构方法等方面。例如</a:t>
            </a:r>
            <a:r>
              <a:rPr lang="en-US" altLang="zh-CN" sz="2600" kern="100" dirty="0">
                <a:latin typeface="Times New Roman"/>
                <a:ea typeface="华文细黑"/>
                <a:cs typeface="Courier New"/>
              </a:rPr>
              <a:t>2008</a:t>
            </a:r>
            <a:r>
              <a:rPr lang="zh-CN" altLang="zh-CN" sz="2600" kern="100" dirty="0">
                <a:latin typeface="Times New Roman"/>
                <a:ea typeface="华文细黑"/>
                <a:cs typeface="Times New Roman"/>
              </a:rPr>
              <a:t>年全国卷</a:t>
            </a:r>
            <a:r>
              <a:rPr lang="en-US" altLang="zh-CN" sz="2600" kern="100" dirty="0">
                <a:latin typeface="宋体"/>
                <a:ea typeface="华文细黑"/>
                <a:cs typeface="Times New Roman"/>
              </a:rPr>
              <a:t>Ⅱ</a:t>
            </a:r>
            <a:r>
              <a:rPr lang="zh-CN" altLang="zh-CN" sz="2600" kern="100" dirty="0">
                <a:latin typeface="Times New Roman"/>
                <a:ea typeface="华文细黑"/>
                <a:cs typeface="Times New Roman"/>
              </a:rPr>
              <a:t>要求对《春日即事》首句中的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字进行赏析，答案为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作者由丝丝小雨想到了用丝织成的网；再由丝网及暮春，想到要把春天网住，即留住春天。这个想象、比喻非常生动、新奇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。其中有思想感情，有艺术特点，有联想想象，有修辞手法，实在是多角度分析与鉴赏的结果。</a:t>
            </a:r>
            <a:endParaRPr lang="zh-CN" altLang="zh-CN" sz="1050" kern="100" dirty="0">
              <a:effectLst/>
              <a:latin typeface="宋体"/>
              <a:cs typeface="Courier New"/>
            </a:endParaRPr>
          </a:p>
        </p:txBody>
      </p:sp>
    </p:spTree>
    <p:extLst>
      <p:ext uri="{BB962C8B-B14F-4D97-AF65-F5344CB8AC3E}">
        <p14:creationId xmlns:p14="http://schemas.microsoft.com/office/powerpoint/2010/main" val="15814465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9987" y="843558"/>
            <a:ext cx="8733982" cy="241707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要有规范答题意识</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指出该字</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对主旨的表达所起的作用。</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结合全句进行梳理，列举全诗围绕该字</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写了哪些内容。</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从该字</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在全诗的结构上所起的作用考虑。</a:t>
            </a:r>
            <a:endParaRPr lang="zh-CN" altLang="zh-CN" sz="1050" kern="100" dirty="0">
              <a:effectLst/>
              <a:latin typeface="宋体"/>
              <a:cs typeface="Courier New"/>
            </a:endParaRPr>
          </a:p>
        </p:txBody>
      </p:sp>
    </p:spTree>
    <p:extLst>
      <p:ext uri="{BB962C8B-B14F-4D97-AF65-F5344CB8AC3E}">
        <p14:creationId xmlns:p14="http://schemas.microsoft.com/office/powerpoint/2010/main" val="22337181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2185" y="467351"/>
            <a:ext cx="8477117" cy="3616567"/>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即时巩固</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fr-FR" altLang="zh-CN" sz="2600" kern="100" dirty="0">
                <a:latin typeface="Times New Roman"/>
                <a:ea typeface="华文细黑"/>
                <a:cs typeface="Courier New"/>
              </a:rPr>
              <a:t>.</a:t>
            </a:r>
            <a:r>
              <a:rPr lang="zh-CN" altLang="zh-CN" sz="2600" kern="100" dirty="0">
                <a:latin typeface="Times New Roman"/>
                <a:ea typeface="华文细黑"/>
                <a:cs typeface="Times New Roman"/>
              </a:rPr>
              <a:t>阅读下面这首诗，然后回答问题。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塞下曲</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常　建</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玉帛朝回望帝乡，乌孙归去不称王。</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天涯静处无征战，兵气销为日月光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096509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5125" y="32420"/>
            <a:ext cx="8769291" cy="5133713"/>
          </a:xfrm>
          <a:prstGeom prst="rect">
            <a:avLst/>
          </a:prstGeom>
          <a:noFill/>
        </p:spPr>
        <p:txBody>
          <a:bodyPr wrap="square" rtlCol="0">
            <a:spAutoFit/>
          </a:bodyPr>
          <a:lstStyle/>
          <a:p>
            <a:pPr algn="just">
              <a:lnSpc>
                <a:spcPct val="140000"/>
              </a:lnSpc>
            </a:pPr>
            <a:r>
              <a:rPr lang="zh-CN" altLang="zh-CN" sz="2600" dirty="0">
                <a:latin typeface="Times New Roman"/>
                <a:ea typeface="华文细黑"/>
                <a:cs typeface="Times New Roman"/>
              </a:rPr>
              <a:t>山转折</a:t>
            </a:r>
            <a:r>
              <a:rPr lang="zh-CN" altLang="zh-CN" sz="2600" dirty="0" smtClean="0">
                <a:latin typeface="Times New Roman"/>
                <a:ea typeface="华文细黑"/>
                <a:cs typeface="Times New Roman"/>
              </a:rPr>
              <a:t>，</a:t>
            </a:r>
            <a:r>
              <a:rPr lang="zh-CN" altLang="zh-CN" sz="2600" dirty="0" smtClean="0">
                <a:solidFill>
                  <a:prstClr val="black"/>
                </a:solidFill>
                <a:latin typeface="Times New Roman"/>
                <a:ea typeface="华文细黑"/>
                <a:cs typeface="Times New Roman"/>
              </a:rPr>
              <a:t>缘山道探寻水源。</a:t>
            </a:r>
            <a:r>
              <a:rPr lang="zh-CN" altLang="zh-CN" sz="2600" dirty="0" smtClean="0">
                <a:latin typeface="Times New Roman"/>
                <a:ea typeface="华文细黑"/>
                <a:cs typeface="Times New Roman"/>
              </a:rPr>
              <a:t>道士不在寓所，因此这寻水源，也就是寻道士，</a:t>
            </a:r>
            <a:r>
              <a:rPr lang="en-US" altLang="zh-CN" sz="2600" dirty="0" smtClean="0">
                <a:latin typeface="+mj-ea"/>
                <a:ea typeface="+mj-ea"/>
              </a:rPr>
              <a:t>“</a:t>
            </a:r>
            <a:r>
              <a:rPr lang="zh-CN" altLang="zh-CN" sz="2600" dirty="0" smtClean="0">
                <a:latin typeface="Times New Roman"/>
                <a:ea typeface="华文细黑"/>
                <a:cs typeface="Times New Roman"/>
              </a:rPr>
              <a:t>随</a:t>
            </a:r>
            <a:r>
              <a:rPr lang="en-US" altLang="zh-CN" sz="2600" dirty="0">
                <a:latin typeface="+mj-ea"/>
                <a:ea typeface="+mj-ea"/>
              </a:rPr>
              <a:t>”</a:t>
            </a:r>
            <a:r>
              <a:rPr lang="zh-CN" altLang="zh-CN" sz="2600" dirty="0" smtClean="0">
                <a:latin typeface="Times New Roman"/>
                <a:ea typeface="华文细黑"/>
                <a:cs typeface="Times New Roman"/>
              </a:rPr>
              <a:t>字简洁，山道纡绕，峰回路转，随山探源，缘水经山。其间林壑深秀，水声潺潺，都由这个</a:t>
            </a:r>
            <a:r>
              <a:rPr lang="en-US" altLang="zh-CN" sz="2600" dirty="0">
                <a:latin typeface="+mj-ea"/>
                <a:ea typeface="+mj-ea"/>
              </a:rPr>
              <a:t>“</a:t>
            </a:r>
            <a:r>
              <a:rPr lang="zh-CN" altLang="zh-CN" sz="2600" dirty="0" smtClean="0">
                <a:latin typeface="Times New Roman"/>
                <a:ea typeface="华文细黑"/>
                <a:cs typeface="Times New Roman"/>
              </a:rPr>
              <a:t>随</a:t>
            </a:r>
            <a:r>
              <a:rPr lang="en-US" altLang="zh-CN" sz="2600" dirty="0">
                <a:latin typeface="+mj-ea"/>
                <a:ea typeface="+mj-ea"/>
              </a:rPr>
              <a:t>”</a:t>
            </a:r>
            <a:r>
              <a:rPr lang="zh-CN" altLang="zh-CN" sz="2600" dirty="0" smtClean="0">
                <a:latin typeface="Times New Roman"/>
                <a:ea typeface="华文细黑"/>
                <a:cs typeface="Times New Roman"/>
              </a:rPr>
              <a:t>字导人神游，启迪丰富的</a:t>
            </a:r>
            <a:r>
              <a:rPr lang="en-US" altLang="zh-CN" sz="2600" dirty="0">
                <a:latin typeface="+mj-ea"/>
                <a:ea typeface="+mj-ea"/>
              </a:rPr>
              <a:t>“</a:t>
            </a:r>
            <a:r>
              <a:rPr lang="zh-CN" altLang="zh-CN" sz="2600" dirty="0" smtClean="0">
                <a:latin typeface="Times New Roman"/>
                <a:ea typeface="华文细黑"/>
                <a:cs typeface="Times New Roman"/>
              </a:rPr>
              <a:t>曲径通幽</a:t>
            </a:r>
            <a:r>
              <a:rPr lang="en-US" altLang="zh-CN" sz="2600" dirty="0">
                <a:latin typeface="+mj-ea"/>
                <a:ea typeface="+mj-ea"/>
              </a:rPr>
              <a:t>”</a:t>
            </a:r>
            <a:r>
              <a:rPr lang="zh-CN" altLang="zh-CN" sz="2600" dirty="0" smtClean="0">
                <a:latin typeface="Times New Roman"/>
                <a:ea typeface="华文细黑"/>
                <a:cs typeface="Times New Roman"/>
              </a:rPr>
              <a:t>的想象。上句</a:t>
            </a:r>
            <a:r>
              <a:rPr lang="en-US" altLang="zh-CN" sz="2600" dirty="0">
                <a:latin typeface="+mj-ea"/>
                <a:ea typeface="+mj-ea"/>
              </a:rPr>
              <a:t>“</a:t>
            </a:r>
            <a:r>
              <a:rPr lang="zh-CN" altLang="zh-CN" sz="2600" dirty="0" smtClean="0">
                <a:latin typeface="Times New Roman"/>
                <a:ea typeface="华文细黑"/>
                <a:cs typeface="Times New Roman"/>
              </a:rPr>
              <a:t>过雨看松色</a:t>
            </a:r>
            <a:r>
              <a:rPr lang="en-US" altLang="zh-CN" sz="2600" dirty="0">
                <a:latin typeface="+mj-ea"/>
                <a:ea typeface="+mj-ea"/>
              </a:rPr>
              <a:t>”</a:t>
            </a:r>
            <a:r>
              <a:rPr lang="zh-CN" altLang="zh-CN" sz="2600" dirty="0" smtClean="0">
                <a:latin typeface="Times New Roman"/>
                <a:ea typeface="华文细黑"/>
                <a:cs typeface="Times New Roman"/>
              </a:rPr>
              <a:t>，或指道士居所门外景，或指</a:t>
            </a:r>
            <a:r>
              <a:rPr lang="en-US" altLang="zh-CN" sz="2600" dirty="0">
                <a:latin typeface="+mj-ea"/>
                <a:ea typeface="+mj-ea"/>
              </a:rPr>
              <a:t>“</a:t>
            </a:r>
            <a:r>
              <a:rPr lang="zh-CN" altLang="zh-CN" sz="2600" dirty="0" smtClean="0">
                <a:latin typeface="Times New Roman"/>
                <a:ea typeface="华文细黑"/>
                <a:cs typeface="Times New Roman"/>
              </a:rPr>
              <a:t>随山</a:t>
            </a:r>
            <a:r>
              <a:rPr lang="en-US" altLang="zh-CN" sz="2600" dirty="0">
                <a:latin typeface="+mj-ea"/>
                <a:ea typeface="+mj-ea"/>
              </a:rPr>
              <a:t>”</a:t>
            </a:r>
            <a:r>
              <a:rPr lang="zh-CN" altLang="zh-CN" sz="2600" dirty="0" smtClean="0">
                <a:latin typeface="Times New Roman"/>
                <a:ea typeface="华文细黑"/>
                <a:cs typeface="Times New Roman"/>
              </a:rPr>
              <a:t>时的景致。</a:t>
            </a:r>
            <a:r>
              <a:rPr lang="en-US" altLang="zh-CN" sz="2600" kern="100" dirty="0">
                <a:latin typeface="Times New Roman"/>
                <a:ea typeface="华文细黑"/>
                <a:cs typeface="Courier New"/>
              </a:rPr>
              <a:t> </a:t>
            </a:r>
            <a:r>
              <a:rPr lang="en-US" altLang="zh-CN" sz="2600" dirty="0">
                <a:latin typeface="+mj-ea"/>
                <a:ea typeface="+mj-ea"/>
              </a:rPr>
              <a:t>“</a:t>
            </a:r>
            <a:r>
              <a:rPr lang="zh-CN" altLang="zh-CN" sz="2600" kern="100" dirty="0">
                <a:latin typeface="Times New Roman"/>
                <a:ea typeface="华文细黑"/>
                <a:cs typeface="Times New Roman"/>
              </a:rPr>
              <a:t>过雨</a:t>
            </a:r>
            <a:r>
              <a:rPr lang="en-US" altLang="zh-CN" sz="2600" dirty="0">
                <a:latin typeface="+mj-ea"/>
                <a:ea typeface="+mj-ea"/>
              </a:rPr>
              <a:t>”</a:t>
            </a:r>
            <a:r>
              <a:rPr lang="zh-CN" altLang="zh-CN" sz="2600" kern="100" dirty="0">
                <a:latin typeface="Times New Roman"/>
                <a:ea typeface="华文细黑"/>
                <a:cs typeface="Times New Roman"/>
              </a:rPr>
              <a:t>暗示忽然遇雨，诗人仅仅用一</a:t>
            </a:r>
            <a:r>
              <a:rPr lang="en-US" altLang="zh-CN" sz="2600" dirty="0">
                <a:latin typeface="+mj-ea"/>
                <a:ea typeface="+mj-ea"/>
              </a:rPr>
              <a:t>“</a:t>
            </a:r>
            <a:r>
              <a:rPr lang="zh-CN" altLang="zh-CN" sz="2600" kern="100" dirty="0">
                <a:latin typeface="Times New Roman"/>
                <a:ea typeface="华文细黑"/>
                <a:cs typeface="Times New Roman"/>
              </a:rPr>
              <a:t>过</a:t>
            </a:r>
            <a:r>
              <a:rPr lang="en-US" altLang="zh-CN" sz="2600" dirty="0">
                <a:latin typeface="+mj-ea"/>
                <a:ea typeface="+mj-ea"/>
              </a:rPr>
              <a:t>”</a:t>
            </a:r>
            <a:r>
              <a:rPr lang="zh-CN" altLang="zh-CN" sz="2600" kern="100" dirty="0">
                <a:latin typeface="Times New Roman"/>
                <a:ea typeface="华文细黑"/>
                <a:cs typeface="Times New Roman"/>
              </a:rPr>
              <a:t>字表示它的刚刚存在，而着意于雨霁云收之后翠绿生新的松色。</a:t>
            </a:r>
            <a:r>
              <a:rPr lang="en-US" altLang="zh-CN" sz="2600" dirty="0">
                <a:latin typeface="+mj-ea"/>
                <a:ea typeface="+mj-ea"/>
              </a:rPr>
              <a:t>“</a:t>
            </a:r>
            <a:r>
              <a:rPr lang="zh-CN" altLang="zh-CN" sz="2600" kern="100" dirty="0">
                <a:latin typeface="Times New Roman"/>
                <a:ea typeface="华文细黑"/>
                <a:cs typeface="Times New Roman"/>
              </a:rPr>
              <a:t>过</a:t>
            </a:r>
            <a:r>
              <a:rPr lang="en-US" altLang="zh-CN" sz="2600" dirty="0">
                <a:latin typeface="+mj-ea"/>
                <a:ea typeface="+mj-ea"/>
              </a:rPr>
              <a:t>”</a:t>
            </a:r>
            <a:r>
              <a:rPr lang="zh-CN" altLang="zh-CN" sz="2600" kern="100" dirty="0">
                <a:latin typeface="Times New Roman"/>
                <a:ea typeface="华文细黑"/>
                <a:cs typeface="Times New Roman"/>
              </a:rPr>
              <a:t>字，把阵雨带来的清新宜人的气息、物色，轻松自然地托显出来，同时也隐隐带出漫步山道的时间进程</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884222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1931" y="51470"/>
            <a:ext cx="8733982" cy="5066965"/>
          </a:xfrm>
          <a:prstGeom prst="rect">
            <a:avLst/>
          </a:prstGeom>
        </p:spPr>
        <p:txBody>
          <a:bodyPr>
            <a:spAutoFit/>
          </a:bodyPr>
          <a:lstStyle/>
          <a:p>
            <a:pPr algn="just">
              <a:lnSpc>
                <a:spcPct val="14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边塞诗大都以词情慷慨、景物恢奇、充满报国的忠贞或低徊的乡思为特点。这首诗却独辟蹊径，弹出了不同寻常的异响。</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诗的前两句，是对西汉朝廷与乌孙民族友好交往的生动概括。</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玉帛</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指朝觐时携带的礼品。执玉帛上朝，是一种宾服和归顺的表示。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望</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字用得笔重情深，乌孙使臣朝罢西归，而频频回望帝京长安，眷恋不忍离去，说明恩重义浃，相结很深。</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不称王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点明乌孙归顺，边境安定。这两句平述史实，为全诗做铺垫</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0307813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1741" y="169871"/>
            <a:ext cx="8821322" cy="4893647"/>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三、四句顺势腾骞，波涌云飞，形成高潮。</a:t>
            </a:r>
            <a:r>
              <a:rPr lang="en-US" altLang="zh-CN" sz="2600" kern="100" dirty="0">
                <a:latin typeface="+mj-ea"/>
                <a:ea typeface="+mj-ea"/>
                <a:cs typeface="Courier New"/>
              </a:rPr>
              <a:t>“</a:t>
            </a:r>
            <a:r>
              <a:rPr lang="zh-CN" altLang="zh-CN" sz="2600" kern="100" dirty="0">
                <a:latin typeface="Times New Roman"/>
                <a:ea typeface="华文细黑"/>
                <a:cs typeface="Times New Roman"/>
              </a:rPr>
              <a:t>天涯</a:t>
            </a:r>
            <a:r>
              <a:rPr lang="en-US" altLang="zh-CN" sz="2600" kern="100" dirty="0">
                <a:latin typeface="+mj-ea"/>
                <a:ea typeface="+mj-ea"/>
                <a:cs typeface="Courier New"/>
              </a:rPr>
              <a:t>”</a:t>
            </a:r>
            <a:r>
              <a:rPr lang="zh-CN" altLang="zh-CN" sz="2600" kern="100" dirty="0">
                <a:latin typeface="Times New Roman"/>
                <a:ea typeface="华文细黑"/>
                <a:cs typeface="Times New Roman"/>
              </a:rPr>
              <a:t>上承</a:t>
            </a:r>
            <a:r>
              <a:rPr lang="en-US" altLang="zh-CN" sz="2600" kern="100" dirty="0">
                <a:latin typeface="+mj-ea"/>
                <a:ea typeface="+mj-ea"/>
                <a:cs typeface="Courier New"/>
              </a:rPr>
              <a:t>“</a:t>
            </a:r>
            <a:r>
              <a:rPr lang="zh-CN" altLang="zh-CN" sz="2600" kern="100" dirty="0">
                <a:latin typeface="Times New Roman"/>
                <a:ea typeface="华文细黑"/>
                <a:cs typeface="Times New Roman"/>
              </a:rPr>
              <a:t>归去</a:t>
            </a:r>
            <a:r>
              <a:rPr lang="en-US" altLang="zh-CN" sz="2600" kern="100" dirty="0">
                <a:latin typeface="+mj-ea"/>
                <a:ea typeface="+mj-ea"/>
                <a:cs typeface="Courier New"/>
              </a:rPr>
              <a:t>”</a:t>
            </a:r>
            <a:r>
              <a:rPr lang="zh-CN" altLang="zh-CN" sz="2600" kern="100" dirty="0">
                <a:latin typeface="Times New Roman"/>
                <a:ea typeface="华文细黑"/>
                <a:cs typeface="Times New Roman"/>
              </a:rPr>
              <a:t>，乌孙朝罢西归，</a:t>
            </a:r>
            <a:r>
              <a:rPr lang="en-US" altLang="zh-CN" sz="2600" kern="100" dirty="0">
                <a:latin typeface="+mj-ea"/>
                <a:ea typeface="+mj-ea"/>
                <a:cs typeface="Courier New"/>
              </a:rPr>
              <a:t>“</a:t>
            </a:r>
            <a:r>
              <a:rPr lang="zh-CN" altLang="zh-CN" sz="2600" kern="100" dirty="0">
                <a:latin typeface="Times New Roman"/>
                <a:ea typeface="华文细黑"/>
                <a:cs typeface="Times New Roman"/>
              </a:rPr>
              <a:t>静</a:t>
            </a:r>
            <a:r>
              <a:rPr lang="en-US" altLang="zh-CN" sz="2600" kern="100" dirty="0">
                <a:latin typeface="+mj-ea"/>
                <a:ea typeface="+mj-ea"/>
                <a:cs typeface="Courier New"/>
              </a:rPr>
              <a:t>”</a:t>
            </a:r>
            <a:r>
              <a:rPr lang="zh-CN" altLang="zh-CN" sz="2600" kern="100" dirty="0">
                <a:latin typeface="Times New Roman"/>
                <a:ea typeface="华文细黑"/>
                <a:cs typeface="Times New Roman"/>
              </a:rPr>
              <a:t>字用得尤为有力。玉门关外的茫茫大漠，曾经是积骸成阵的兵争要冲，如今却享有和平宁静的生活。这是把今日的和平与昔时的战乱作明暗交织的两面关锁的写法，于无字处皆有深意，是诗中之眼。诗人用彩笔绘出一幅辉煌的画卷：战争的阴霾消散净尽，日月的光华照彻寰宇。这种理想境界，体现了各族人民热爱和平、反对战争的崇高理想，是高响入云的和平与统一的颂歌</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2441058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8087" y="616148"/>
            <a:ext cx="8733982" cy="4293483"/>
          </a:xfrm>
          <a:prstGeom prst="rect">
            <a:avLst/>
          </a:prstGeom>
        </p:spPr>
        <p:txBody>
          <a:bodyPr>
            <a:spAutoFit/>
          </a:bodyPr>
          <a:lstStyle/>
          <a:p>
            <a:pPr algn="just">
              <a:lnSpc>
                <a:spcPct val="150000"/>
              </a:lnSpc>
              <a:spcAft>
                <a:spcPts val="0"/>
              </a:spcAft>
            </a:pPr>
            <a:r>
              <a:rPr lang="en-US" altLang="zh-CN" sz="2600" kern="100" dirty="0">
                <a:latin typeface="+mj-ea"/>
                <a:ea typeface="+mj-ea"/>
                <a:cs typeface="Courier New"/>
              </a:rPr>
              <a:t>“</a:t>
            </a:r>
            <a:r>
              <a:rPr lang="zh-CN" altLang="zh-CN" sz="2600" kern="100" dirty="0">
                <a:latin typeface="Times New Roman"/>
                <a:ea typeface="华文细黑"/>
                <a:cs typeface="Times New Roman"/>
              </a:rPr>
              <a:t>兵气</a:t>
            </a:r>
            <a:r>
              <a:rPr lang="en-US" altLang="zh-CN" sz="2600" kern="100" dirty="0">
                <a:latin typeface="+mj-ea"/>
                <a:ea typeface="+mj-ea"/>
                <a:cs typeface="Courier New"/>
              </a:rPr>
              <a:t>”</a:t>
            </a:r>
            <a:r>
              <a:rPr lang="zh-CN" altLang="zh-CN" sz="2600" kern="100" dirty="0">
                <a:latin typeface="Times New Roman"/>
                <a:ea typeface="华文细黑"/>
                <a:cs typeface="Times New Roman"/>
              </a:rPr>
              <a:t>，犹言战象，用语字新意炼。不但扣定</a:t>
            </a:r>
            <a:r>
              <a:rPr lang="en-US" altLang="zh-CN" sz="2600" kern="100" dirty="0">
                <a:latin typeface="+mj-ea"/>
                <a:ea typeface="+mj-ea"/>
                <a:cs typeface="Courier New"/>
              </a:rPr>
              <a:t>“</a:t>
            </a:r>
            <a:r>
              <a:rPr lang="zh-CN" altLang="zh-CN" sz="2600" kern="100" dirty="0">
                <a:latin typeface="Times New Roman"/>
                <a:ea typeface="华文细黑"/>
                <a:cs typeface="Times New Roman"/>
              </a:rPr>
              <a:t>销</a:t>
            </a:r>
            <a:r>
              <a:rPr lang="en-US" altLang="zh-CN" sz="2600" kern="100" dirty="0">
                <a:latin typeface="+mj-ea"/>
                <a:ea typeface="+mj-ea"/>
                <a:cs typeface="Courier New"/>
              </a:rPr>
              <a:t>”</a:t>
            </a:r>
            <a:r>
              <a:rPr lang="zh-CN" altLang="zh-CN" sz="2600" kern="100" dirty="0">
                <a:latin typeface="Times New Roman"/>
                <a:ea typeface="华文细黑"/>
                <a:cs typeface="Times New Roman"/>
              </a:rPr>
              <a:t>字，直贯句末，且与</a:t>
            </a:r>
            <a:r>
              <a:rPr lang="en-US" altLang="zh-CN" sz="2600" kern="100" dirty="0">
                <a:latin typeface="+mj-ea"/>
                <a:ea typeface="+mj-ea"/>
                <a:cs typeface="Courier New"/>
              </a:rPr>
              <a:t>“</a:t>
            </a:r>
            <a:r>
              <a:rPr lang="zh-CN" altLang="zh-CN" sz="2600" kern="100" dirty="0">
                <a:latin typeface="Times New Roman"/>
                <a:ea typeface="华文细黑"/>
                <a:cs typeface="Times New Roman"/>
              </a:rPr>
              <a:t>静处</a:t>
            </a:r>
            <a:r>
              <a:rPr lang="en-US" altLang="zh-CN" sz="2600" kern="100" dirty="0">
                <a:latin typeface="+mj-ea"/>
                <a:ea typeface="+mj-ea"/>
                <a:cs typeface="Courier New"/>
              </a:rPr>
              <a:t>”</a:t>
            </a:r>
            <a:r>
              <a:rPr lang="zh-CN" altLang="zh-CN" sz="2600" kern="100" dirty="0">
                <a:latin typeface="Times New Roman"/>
                <a:ea typeface="华文细黑"/>
                <a:cs typeface="Times New Roman"/>
              </a:rPr>
              <a:t>挽合，将上文缴足。环环相扣，愈唱愈高，真有拏云的气概。沈德潜诩为</a:t>
            </a:r>
            <a:r>
              <a:rPr lang="en-US" altLang="zh-CN" sz="2600" kern="100" dirty="0">
                <a:latin typeface="+mj-ea"/>
                <a:ea typeface="+mj-ea"/>
                <a:cs typeface="Courier New"/>
              </a:rPr>
              <a:t>“</a:t>
            </a:r>
            <a:r>
              <a:rPr lang="zh-CN" altLang="zh-CN" sz="2600" kern="100" dirty="0">
                <a:latin typeface="Times New Roman"/>
                <a:ea typeface="华文细黑"/>
                <a:cs typeface="Times New Roman"/>
              </a:rPr>
              <a:t>句亦吐光</a:t>
            </a:r>
            <a:r>
              <a:rPr lang="en-US" altLang="zh-CN" sz="2600" kern="100" dirty="0">
                <a:latin typeface="+mj-ea"/>
                <a:ea typeface="+mj-ea"/>
                <a:cs typeface="Courier New"/>
              </a:rPr>
              <a:t>”</a:t>
            </a:r>
            <a:r>
              <a:rPr lang="zh-CN" altLang="zh-CN" sz="2600" kern="100" dirty="0">
                <a:latin typeface="Times New Roman"/>
                <a:ea typeface="华文细黑"/>
                <a:cs typeface="Times New Roman"/>
              </a:rPr>
              <a:t>，可谓当之无愧。</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这首诗既未炫耀武力，也不嗟叹时运，而是立足于民族和睦的高度，讴歌了化干戈为玉帛的和平友好的主题，赋予边塞诗一种全新的意境</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8855509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4498" y="483518"/>
            <a:ext cx="8647507" cy="3724096"/>
          </a:xfrm>
          <a:prstGeom prst="rect">
            <a:avLst/>
          </a:prstGeom>
        </p:spPr>
        <p:txBody>
          <a:bodyPr>
            <a:spAutoFit/>
          </a:bodyPr>
          <a:lstStyle/>
          <a:p>
            <a:pPr algn="just">
              <a:lnSpc>
                <a:spcPts val="4800"/>
              </a:lnSpc>
              <a:spcAft>
                <a:spcPts val="0"/>
              </a:spcAft>
            </a:pPr>
            <a:r>
              <a:rPr lang="zh-CN" altLang="zh-CN" sz="2600" dirty="0">
                <a:latin typeface="Times New Roman"/>
                <a:ea typeface="华文细黑"/>
                <a:cs typeface="Times New Roman"/>
              </a:rPr>
              <a:t>这首诗的</a:t>
            </a:r>
            <a:r>
              <a:rPr lang="en-US" altLang="zh-CN" sz="2600" dirty="0">
                <a:latin typeface="宋体"/>
                <a:ea typeface="华文细黑"/>
                <a:cs typeface="Times New Roman"/>
              </a:rPr>
              <a:t>“</a:t>
            </a:r>
            <a:r>
              <a:rPr lang="zh-CN" altLang="zh-CN" sz="2600" dirty="0">
                <a:latin typeface="Times New Roman"/>
                <a:ea typeface="华文细黑"/>
                <a:cs typeface="Times New Roman"/>
              </a:rPr>
              <a:t>诗眼</a:t>
            </a:r>
            <a:r>
              <a:rPr lang="en-US" altLang="zh-CN" sz="2600" dirty="0">
                <a:latin typeface="宋体"/>
                <a:ea typeface="华文细黑"/>
                <a:cs typeface="Times New Roman"/>
              </a:rPr>
              <a:t>”</a:t>
            </a:r>
            <a:r>
              <a:rPr lang="zh-CN" altLang="zh-CN" sz="2600" dirty="0">
                <a:latin typeface="Times New Roman"/>
                <a:ea typeface="华文细黑"/>
                <a:cs typeface="Times New Roman"/>
              </a:rPr>
              <a:t>是什么？请结合诗歌内容，简要说明判断的依据</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综观全诗，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天涯静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是各民族人民的共同追求，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乌孙归去不称王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表明民族关系已经妥善处理，边疆各族可以和睦共处。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字最能传神地表现人们的这种愿望和追求</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727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1377" y="289709"/>
            <a:ext cx="8733982" cy="421673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诗眼是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静</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本诗立足于民族和睦的高度，讴歌了化干戈为玉帛的和平友好的主题。在前两句生动概括了西汉朝廷与乌孙民族友好交往的史实后，第三句描绘玉门关外的茫茫大漠，曾经是积骸成阵的兵家要冲，如今却享有和平宁静的生活。这种把今日的和平与昔时的战乱作明暗交织的深意，是通过</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静</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字传达出来的，因此说</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静</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是本诗的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诗眼</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442761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1045" y="323617"/>
            <a:ext cx="8647507" cy="421673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阅读下面这首唐诗，然后回答问题。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望蓟门</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祖　咏</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燕台一去客心惊，笳鼓喧喧汉将营。</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万里寒光生积雪，三边曙色动危旌。</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沙场烽火连胡月，海畔云山拥蓟城。</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少小虽非投笔吏，论功还欲请长缨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923211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892" y="339502"/>
            <a:ext cx="8821322" cy="4293483"/>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这首诗写诗人在边地见到的壮丽景色，抒发立功报国的壮志。全诗一气呵成，体现了盛唐诗人的昂扬情调。</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燕台原为战国时燕昭王所筑的黄金台，这里代称燕地，用以泛指平卢、范阳一带。</a:t>
            </a:r>
            <a:r>
              <a:rPr lang="en-US" altLang="zh-CN" sz="2600" kern="100" dirty="0">
                <a:latin typeface="+mj-ea"/>
                <a:ea typeface="+mj-ea"/>
                <a:cs typeface="Courier New"/>
              </a:rPr>
              <a:t>“</a:t>
            </a:r>
            <a:r>
              <a:rPr lang="zh-CN" altLang="zh-CN" sz="2600" dirty="0">
                <a:latin typeface="Times New Roman"/>
                <a:ea typeface="华文细黑"/>
                <a:cs typeface="Times New Roman"/>
              </a:rPr>
              <a:t>燕台一去</a:t>
            </a:r>
            <a:r>
              <a:rPr lang="en-US" altLang="zh-CN" sz="2600" kern="100" dirty="0">
                <a:latin typeface="+mj-ea"/>
                <a:ea typeface="+mj-ea"/>
                <a:cs typeface="Courier New"/>
              </a:rPr>
              <a:t>”</a:t>
            </a:r>
            <a:r>
              <a:rPr lang="zh-CN" altLang="zh-CN" sz="2600" dirty="0">
                <a:latin typeface="Times New Roman"/>
                <a:ea typeface="华文细黑"/>
                <a:cs typeface="Times New Roman"/>
              </a:rPr>
              <a:t>犹说</a:t>
            </a:r>
            <a:r>
              <a:rPr lang="en-US" altLang="zh-CN" sz="2600" kern="100" dirty="0">
                <a:latin typeface="+mj-ea"/>
                <a:ea typeface="+mj-ea"/>
                <a:cs typeface="Courier New"/>
              </a:rPr>
              <a:t>“</a:t>
            </a:r>
            <a:r>
              <a:rPr lang="zh-CN" altLang="zh-CN" sz="2600" dirty="0">
                <a:latin typeface="Times New Roman"/>
                <a:ea typeface="华文细黑"/>
                <a:cs typeface="Times New Roman"/>
              </a:rPr>
              <a:t>一到燕台</a:t>
            </a:r>
            <a:r>
              <a:rPr lang="en-US" altLang="zh-CN" sz="2600" kern="100" dirty="0">
                <a:latin typeface="+mj-ea"/>
                <a:ea typeface="+mj-ea"/>
                <a:cs typeface="Courier New"/>
              </a:rPr>
              <a:t>”</a:t>
            </a:r>
            <a:r>
              <a:rPr lang="zh-CN" altLang="zh-CN" sz="2600" dirty="0">
                <a:latin typeface="Times New Roman"/>
                <a:ea typeface="华文细黑"/>
                <a:cs typeface="Times New Roman"/>
              </a:rPr>
              <a:t>，四字倒装，固然是诗律中平仄声排列的要求，更重要的是，起笔即用一个壮大的地名，能增加全诗的气势</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诗人初来闻名已久的边塞重镇，游目纵观，眼前是辽阔的天宇、险要的</a:t>
            </a:r>
            <a:r>
              <a:rPr lang="zh-CN" altLang="zh-CN" sz="2600" dirty="0" smtClean="0">
                <a:latin typeface="Times New Roman"/>
                <a:ea typeface="华文细黑"/>
                <a:cs typeface="Times New Roman"/>
              </a:rPr>
              <a:t>山</a:t>
            </a:r>
            <a:endParaRPr lang="zh-CN" altLang="zh-CN" sz="2600" kern="100" dirty="0">
              <a:latin typeface="宋体"/>
              <a:cs typeface="Courier New"/>
            </a:endParaRPr>
          </a:p>
        </p:txBody>
      </p:sp>
    </p:spTree>
    <p:extLst>
      <p:ext uri="{BB962C8B-B14F-4D97-AF65-F5344CB8AC3E}">
        <p14:creationId xmlns:p14="http://schemas.microsoft.com/office/powerpoint/2010/main" val="415801682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04428"/>
            <a:ext cx="8733982" cy="4893647"/>
          </a:xfrm>
          <a:prstGeom prst="rect">
            <a:avLst/>
          </a:prstGeom>
        </p:spPr>
        <p:txBody>
          <a:bodyPr>
            <a:spAutoFit/>
          </a:bodyPr>
          <a:lstStyle/>
          <a:p>
            <a:pPr algn="just">
              <a:lnSpc>
                <a:spcPct val="150000"/>
              </a:lnSpc>
              <a:spcAft>
                <a:spcPts val="0"/>
              </a:spcAft>
            </a:pPr>
            <a:r>
              <a:rPr lang="zh-CN" altLang="zh-CN" sz="2600" dirty="0">
                <a:latin typeface="Times New Roman"/>
                <a:ea typeface="华文细黑"/>
                <a:cs typeface="Times New Roman"/>
              </a:rPr>
              <a:t>川，</a:t>
            </a:r>
            <a:r>
              <a:rPr lang="zh-CN" altLang="zh-CN" sz="2600" dirty="0" smtClean="0">
                <a:solidFill>
                  <a:prstClr val="black"/>
                </a:solidFill>
                <a:latin typeface="Times New Roman"/>
                <a:ea typeface="华文细黑"/>
                <a:cs typeface="Times New Roman"/>
              </a:rPr>
              <a:t>不禁激情满怀。</a:t>
            </a:r>
            <a:r>
              <a:rPr lang="zh-CN" altLang="zh-CN" sz="2600" kern="100" dirty="0">
                <a:latin typeface="Times New Roman"/>
                <a:ea typeface="华文细黑"/>
                <a:cs typeface="Times New Roman"/>
              </a:rPr>
              <a:t>一个</a:t>
            </a:r>
            <a:r>
              <a:rPr lang="en-US" altLang="zh-CN" sz="2600" kern="100" dirty="0">
                <a:latin typeface="+mj-ea"/>
                <a:ea typeface="+mj-ea"/>
                <a:cs typeface="Courier New"/>
              </a:rPr>
              <a:t>“</a:t>
            </a:r>
            <a:r>
              <a:rPr lang="zh-CN" altLang="zh-CN" sz="2600" kern="100" dirty="0">
                <a:latin typeface="Times New Roman"/>
                <a:ea typeface="华文细黑"/>
                <a:cs typeface="Times New Roman"/>
              </a:rPr>
              <a:t>惊</a:t>
            </a:r>
            <a:r>
              <a:rPr lang="en-US" altLang="zh-CN" sz="2600" kern="100" dirty="0">
                <a:latin typeface="+mj-ea"/>
                <a:ea typeface="+mj-ea"/>
                <a:cs typeface="Courier New"/>
              </a:rPr>
              <a:t>”</a:t>
            </a:r>
            <a:r>
              <a:rPr lang="zh-CN" altLang="zh-CN" sz="2600" kern="100" dirty="0">
                <a:latin typeface="Times New Roman"/>
                <a:ea typeface="华文细黑"/>
                <a:cs typeface="Times New Roman"/>
              </a:rPr>
              <a:t>字，道出他这个远道而来的客人的特有感受。这是前半首主意所在，引出下文三句。</a:t>
            </a:r>
            <a:endParaRPr lang="zh-CN" altLang="zh-CN" sz="2600" kern="100" dirty="0">
              <a:latin typeface="宋体"/>
              <a:cs typeface="Courier New"/>
            </a:endParaRPr>
          </a:p>
          <a:p>
            <a:pPr>
              <a:lnSpc>
                <a:spcPct val="150000"/>
              </a:lnSpc>
            </a:pPr>
            <a:r>
              <a:rPr lang="zh-CN" altLang="zh-CN" sz="2600" dirty="0">
                <a:latin typeface="Times New Roman"/>
                <a:ea typeface="华文细黑"/>
                <a:cs typeface="Times New Roman"/>
              </a:rPr>
              <a:t>客心因何而惊呢？首先是因为汉家大将营中，吹笳击鼓，喧声重叠。此句运用南朝梁人曹景宗的诗意：</a:t>
            </a:r>
            <a:r>
              <a:rPr lang="en-US" altLang="zh-CN" sz="2600" kern="100" dirty="0">
                <a:latin typeface="+mj-ea"/>
                <a:ea typeface="+mj-ea"/>
                <a:cs typeface="Courier New"/>
              </a:rPr>
              <a:t>“</a:t>
            </a:r>
            <a:r>
              <a:rPr lang="zh-CN" altLang="zh-CN" sz="2600" dirty="0">
                <a:latin typeface="Times New Roman"/>
                <a:ea typeface="华文细黑"/>
                <a:cs typeface="Times New Roman"/>
              </a:rPr>
              <a:t>去时儿女悲，归来笳鼓竞。借问行路人，何如霍去病？</a:t>
            </a:r>
            <a:r>
              <a:rPr lang="en-US" altLang="zh-CN" sz="2600" kern="100" dirty="0">
                <a:latin typeface="+mj-ea"/>
                <a:ea typeface="+mj-ea"/>
                <a:cs typeface="Courier New"/>
              </a:rPr>
              <a:t>”</a:t>
            </a:r>
            <a:r>
              <a:rPr lang="zh-CN" altLang="zh-CN" sz="2600" dirty="0">
                <a:latin typeface="Times New Roman"/>
                <a:ea typeface="华文细黑"/>
                <a:cs typeface="Times New Roman"/>
              </a:rPr>
              <a:t>表现军营中号令之严肃。但仅仅如此，还未足以体现这个</a:t>
            </a:r>
            <a:r>
              <a:rPr lang="en-US" altLang="zh-CN" sz="2600" kern="100" dirty="0">
                <a:latin typeface="+mj-ea"/>
                <a:ea typeface="+mj-ea"/>
                <a:cs typeface="Courier New"/>
              </a:rPr>
              <a:t>“</a:t>
            </a:r>
            <a:r>
              <a:rPr lang="zh-CN" altLang="zh-CN" sz="2600" dirty="0">
                <a:latin typeface="Times New Roman"/>
                <a:ea typeface="华文细黑"/>
                <a:cs typeface="Times New Roman"/>
              </a:rPr>
              <a:t>惊</a:t>
            </a:r>
            <a:r>
              <a:rPr lang="en-US" altLang="zh-CN" sz="2600" kern="100" dirty="0">
                <a:latin typeface="+mj-ea"/>
                <a:ea typeface="+mj-ea"/>
                <a:cs typeface="Courier New"/>
              </a:rPr>
              <a:t>”</a:t>
            </a:r>
            <a:r>
              <a:rPr lang="zh-CN" altLang="zh-CN" sz="2600" dirty="0">
                <a:latin typeface="Times New Roman"/>
                <a:ea typeface="华文细黑"/>
                <a:cs typeface="Times New Roman"/>
              </a:rPr>
              <a:t>字。三、四两句更进一步，写这笳鼓之声，是在严冬初晓之时发出的。冬季本已甚寒，何况又下雪，何况又是多少天</a:t>
            </a:r>
            <a:r>
              <a:rPr lang="zh-CN" altLang="zh-CN" sz="2600" dirty="0" smtClean="0">
                <a:latin typeface="Times New Roman"/>
                <a:ea typeface="华文细黑"/>
                <a:cs typeface="Times New Roman"/>
              </a:rPr>
              <a:t>来</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0986761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27670"/>
            <a:ext cx="8733982" cy="5066965"/>
          </a:xfrm>
          <a:prstGeom prst="rect">
            <a:avLst/>
          </a:prstGeom>
        </p:spPr>
        <p:txBody>
          <a:bodyPr>
            <a:spAutoFit/>
          </a:bodyPr>
          <a:lstStyle/>
          <a:p>
            <a:pPr algn="just">
              <a:lnSpc>
                <a:spcPct val="140000"/>
              </a:lnSpc>
              <a:spcAft>
                <a:spcPts val="0"/>
              </a:spcAft>
            </a:pPr>
            <a:r>
              <a:rPr lang="zh-CN" altLang="zh-CN" sz="2600" dirty="0">
                <a:latin typeface="Times New Roman"/>
                <a:ea typeface="华文细黑"/>
                <a:cs typeface="Times New Roman"/>
              </a:rPr>
              <a:t>的积雪，</a:t>
            </a:r>
            <a:r>
              <a:rPr lang="zh-CN" altLang="zh-CN" sz="2600" dirty="0" smtClean="0">
                <a:solidFill>
                  <a:prstClr val="black"/>
                </a:solidFill>
                <a:latin typeface="Times New Roman"/>
                <a:ea typeface="华文细黑"/>
                <a:cs typeface="Times New Roman"/>
              </a:rPr>
              <a:t>何况又不止一处两处的雪，而是连绵千万里的雪；</a:t>
            </a:r>
            <a:r>
              <a:rPr lang="zh-CN" altLang="zh-CN" sz="2600" kern="100" dirty="0">
                <a:latin typeface="Times New Roman"/>
                <a:ea typeface="华文细黑"/>
                <a:cs typeface="Times New Roman"/>
              </a:rPr>
              <a:t>这些雪下得如此之广，又积得如此之厚，不说它是怎样的冷了，就是雪上反射出的寒光，也足以令人两眼生花。</a:t>
            </a:r>
            <a:r>
              <a:rPr lang="en-US" altLang="zh-CN" sz="2600" kern="100" dirty="0">
                <a:latin typeface="+mj-ea"/>
                <a:ea typeface="+mj-ea"/>
                <a:cs typeface="Courier New"/>
              </a:rPr>
              <a:t>“</a:t>
            </a:r>
            <a:r>
              <a:rPr lang="zh-CN" altLang="zh-CN" sz="2600" kern="100" dirty="0">
                <a:latin typeface="Times New Roman"/>
                <a:ea typeface="华文细黑"/>
                <a:cs typeface="Times New Roman"/>
              </a:rPr>
              <a:t>万里寒光生积雪</a:t>
            </a:r>
            <a:r>
              <a:rPr lang="en-US" altLang="zh-CN" sz="2600" kern="100" dirty="0">
                <a:latin typeface="+mj-ea"/>
                <a:ea typeface="+mj-ea"/>
                <a:cs typeface="Courier New"/>
              </a:rPr>
              <a:t>”</a:t>
            </a:r>
            <a:r>
              <a:rPr lang="zh-CN" altLang="zh-CN" sz="2600" kern="100" dirty="0">
                <a:latin typeface="Times New Roman"/>
                <a:ea typeface="华文细黑"/>
                <a:cs typeface="Times New Roman"/>
              </a:rPr>
              <a:t>这一句就这样分作四层，来托出一个</a:t>
            </a:r>
            <a:r>
              <a:rPr lang="en-US" altLang="zh-CN" sz="2600" kern="100" dirty="0">
                <a:latin typeface="+mj-ea"/>
                <a:ea typeface="+mj-ea"/>
                <a:cs typeface="Courier New"/>
              </a:rPr>
              <a:t>“</a:t>
            </a:r>
            <a:r>
              <a:rPr lang="zh-CN" altLang="zh-CN" sz="2600" kern="100" dirty="0">
                <a:latin typeface="Times New Roman"/>
                <a:ea typeface="华文细黑"/>
                <a:cs typeface="Times New Roman"/>
              </a:rPr>
              <a:t>惊</a:t>
            </a:r>
            <a:r>
              <a:rPr lang="en-US" altLang="zh-CN" sz="2600" kern="100" dirty="0">
                <a:latin typeface="+mj-ea"/>
                <a:ea typeface="+mj-ea"/>
                <a:cs typeface="Courier New"/>
              </a:rPr>
              <a:t>”</a:t>
            </a:r>
            <a:r>
              <a:rPr lang="zh-CN" altLang="zh-CN" sz="2600" kern="100" dirty="0">
                <a:latin typeface="Times New Roman"/>
                <a:ea typeface="华文细黑"/>
                <a:cs typeface="Times New Roman"/>
              </a:rPr>
              <a:t>字。这是往远处望。至于向高处望，则见朦胧曙色中，一切都显得模模糊糊，唯独高悬的旗帜在半空中猎猎飘扬。这种肃穆的景象，暗写出汉将营中庄重的气派和严整的军容。边防地带如此的形势和气氛，自然令诗人心灵震撼了</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7259861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1995" y="-20538"/>
            <a:ext cx="8647507" cy="5286062"/>
          </a:xfrm>
          <a:prstGeom prst="rect">
            <a:avLst/>
          </a:prstGeom>
        </p:spPr>
        <p:txBody>
          <a:bodyPr>
            <a:spAutoFit/>
          </a:bodyPr>
          <a:lstStyle/>
          <a:p>
            <a:pPr algn="just">
              <a:lnSpc>
                <a:spcPts val="4500"/>
              </a:lnSpc>
              <a:spcAft>
                <a:spcPts val="0"/>
              </a:spcAft>
            </a:pPr>
            <a:r>
              <a:rPr lang="zh-CN" altLang="zh-CN" sz="2600" dirty="0">
                <a:latin typeface="Times New Roman"/>
                <a:ea typeface="华文细黑"/>
                <a:cs typeface="Times New Roman"/>
              </a:rPr>
              <a:t>以上四句已将</a:t>
            </a:r>
            <a:r>
              <a:rPr lang="en-US" altLang="zh-CN" sz="2600" dirty="0">
                <a:latin typeface="+mj-ea"/>
                <a:ea typeface="+mj-ea"/>
              </a:rPr>
              <a:t>“</a:t>
            </a:r>
            <a:r>
              <a:rPr lang="zh-CN" altLang="zh-CN" sz="2600" dirty="0">
                <a:latin typeface="Times New Roman"/>
                <a:ea typeface="华文细黑"/>
                <a:cs typeface="Times New Roman"/>
              </a:rPr>
              <a:t>惊</a:t>
            </a:r>
            <a:r>
              <a:rPr lang="en-US" altLang="zh-CN" sz="2600" dirty="0">
                <a:latin typeface="+mj-ea"/>
                <a:ea typeface="+mj-ea"/>
              </a:rPr>
              <a:t>”</a:t>
            </a:r>
            <a:r>
              <a:rPr lang="zh-CN" altLang="zh-CN" sz="2600" dirty="0">
                <a:latin typeface="Times New Roman"/>
                <a:ea typeface="华文细黑"/>
                <a:cs typeface="Times New Roman"/>
              </a:rPr>
              <a:t>字写足，五、六两句便转。处在条件如此艰苦、责任如此重大的情况下，边防军队却是意气昂扬。笳鼓喧喧已显出军威赫然，而况烽火燃处，紧与胡地月光相连，雪光、月光、火光三者交织成一片，不仅没有塞上苦寒的悲凉景象，而且壮伟异常。这是向前方望。</a:t>
            </a:r>
            <a:r>
              <a:rPr lang="en-US" altLang="zh-CN" sz="2600" dirty="0">
                <a:latin typeface="+mj-ea"/>
                <a:ea typeface="+mj-ea"/>
              </a:rPr>
              <a:t>“</a:t>
            </a:r>
            <a:r>
              <a:rPr lang="zh-CN" altLang="zh-CN" sz="2600" dirty="0">
                <a:latin typeface="Times New Roman"/>
                <a:ea typeface="华文细黑"/>
                <a:cs typeface="Times New Roman"/>
              </a:rPr>
              <a:t>沙场烽火连胡月</a:t>
            </a:r>
            <a:r>
              <a:rPr lang="en-US" altLang="zh-CN" sz="2600" dirty="0">
                <a:latin typeface="+mj-ea"/>
                <a:ea typeface="+mj-ea"/>
              </a:rPr>
              <a:t>”</a:t>
            </a:r>
            <a:r>
              <a:rPr lang="zh-CN" altLang="zh-CN" sz="2600" dirty="0">
                <a:latin typeface="Times New Roman"/>
                <a:ea typeface="华文细黑"/>
                <a:cs typeface="Times New Roman"/>
              </a:rPr>
              <a:t>是进攻的态势。诗人又向周围望：</a:t>
            </a:r>
            <a:r>
              <a:rPr lang="en-US" altLang="zh-CN" sz="2600" dirty="0">
                <a:latin typeface="+mj-ea"/>
                <a:ea typeface="+mj-ea"/>
              </a:rPr>
              <a:t>“</a:t>
            </a:r>
            <a:r>
              <a:rPr lang="zh-CN" altLang="zh-CN" sz="2600" dirty="0">
                <a:latin typeface="Times New Roman"/>
                <a:ea typeface="华文细黑"/>
                <a:cs typeface="Times New Roman"/>
              </a:rPr>
              <a:t>海畔云山拥蓟城。</a:t>
            </a:r>
            <a:r>
              <a:rPr lang="en-US" altLang="zh-CN" sz="2600" dirty="0">
                <a:latin typeface="+mj-ea"/>
                <a:ea typeface="+mj-ea"/>
              </a:rPr>
              <a:t>”</a:t>
            </a:r>
            <a:r>
              <a:rPr lang="zh-CN" altLang="zh-CN" sz="2600" dirty="0">
                <a:latin typeface="Times New Roman"/>
                <a:ea typeface="华文细黑"/>
                <a:cs typeface="Times New Roman"/>
              </a:rPr>
              <a:t>又是那么稳如磐石。蓟门的南侧是渤海</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北翼是燕山山脉，带山襟海，就像天生是来拱卫大唐的边疆重镇的。这是说防守的形势。这两句</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一句写攻，</a:t>
            </a:r>
            <a:endParaRPr lang="zh-CN" altLang="zh-CN" sz="2600" kern="100" spc="-100" dirty="0">
              <a:latin typeface="宋体"/>
              <a:cs typeface="Courier New"/>
            </a:endParaRPr>
          </a:p>
        </p:txBody>
      </p:sp>
    </p:spTree>
    <p:extLst>
      <p:ext uri="{BB962C8B-B14F-4D97-AF65-F5344CB8AC3E}">
        <p14:creationId xmlns:p14="http://schemas.microsoft.com/office/powerpoint/2010/main" val="3301945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8030" y="126375"/>
            <a:ext cx="8786457" cy="4893647"/>
          </a:xfrm>
          <a:prstGeom prst="rect">
            <a:avLst/>
          </a:prstGeom>
          <a:noFill/>
        </p:spPr>
        <p:txBody>
          <a:bodyPr wrap="square" rtlCol="0">
            <a:spAutoFit/>
          </a:bodyPr>
          <a:lstStyle/>
          <a:p>
            <a:pPr algn="just">
              <a:lnSpc>
                <a:spcPct val="150000"/>
              </a:lnSpc>
              <a:spcAft>
                <a:spcPts val="0"/>
              </a:spcAft>
            </a:pPr>
            <a:r>
              <a:rPr lang="zh-CN" altLang="zh-CN" sz="2600" dirty="0" smtClean="0">
                <a:latin typeface="Times New Roman"/>
                <a:ea typeface="华文细黑"/>
                <a:cs typeface="Times New Roman"/>
              </a:rPr>
              <a:t>尾联的</a:t>
            </a:r>
            <a:r>
              <a:rPr lang="en-US" altLang="zh-CN" sz="2600" dirty="0">
                <a:latin typeface="+mj-ea"/>
                <a:ea typeface="+mj-ea"/>
              </a:rPr>
              <a:t>“</a:t>
            </a:r>
            <a:r>
              <a:rPr lang="zh-CN" altLang="zh-CN" sz="2600" dirty="0" smtClean="0">
                <a:latin typeface="Times New Roman"/>
                <a:ea typeface="华文细黑"/>
                <a:cs typeface="Times New Roman"/>
              </a:rPr>
              <a:t>禅意</a:t>
            </a:r>
            <a:r>
              <a:rPr lang="en-US" altLang="zh-CN" sz="2600" dirty="0" smtClean="0">
                <a:latin typeface="+mj-ea"/>
                <a:ea typeface="+mj-ea"/>
              </a:rPr>
              <a:t>”</a:t>
            </a:r>
            <a:r>
              <a:rPr lang="zh-CN" altLang="zh-CN" sz="2600" dirty="0" smtClean="0">
                <a:latin typeface="Times New Roman"/>
                <a:ea typeface="华文细黑"/>
                <a:cs typeface="Times New Roman"/>
              </a:rPr>
              <a:t>，用得精妙。诗人看见了</a:t>
            </a:r>
            <a:r>
              <a:rPr lang="en-US" altLang="zh-CN" sz="2600" dirty="0">
                <a:latin typeface="+mj-ea"/>
                <a:ea typeface="+mj-ea"/>
              </a:rPr>
              <a:t>“</a:t>
            </a:r>
            <a:r>
              <a:rPr lang="zh-CN" altLang="zh-CN" sz="2600" dirty="0" smtClean="0">
                <a:latin typeface="Times New Roman"/>
                <a:ea typeface="华文细黑"/>
                <a:cs typeface="Times New Roman"/>
              </a:rPr>
              <a:t>溪花</a:t>
            </a:r>
            <a:r>
              <a:rPr lang="en-US" altLang="zh-CN" sz="2600" dirty="0">
                <a:latin typeface="+mj-ea"/>
                <a:ea typeface="+mj-ea"/>
              </a:rPr>
              <a:t>”</a:t>
            </a:r>
            <a:r>
              <a:rPr lang="zh-CN" altLang="zh-CN" sz="2600" dirty="0" smtClean="0">
                <a:latin typeface="Times New Roman"/>
                <a:ea typeface="华文细黑"/>
                <a:cs typeface="Times New Roman"/>
              </a:rPr>
              <a:t>，却浮起</a:t>
            </a:r>
            <a:r>
              <a:rPr lang="en-US" altLang="zh-CN" sz="2600" dirty="0">
                <a:latin typeface="+mj-ea"/>
                <a:ea typeface="+mj-ea"/>
              </a:rPr>
              <a:t>“</a:t>
            </a:r>
            <a:r>
              <a:rPr lang="zh-CN" altLang="zh-CN" sz="2600" dirty="0" smtClean="0">
                <a:latin typeface="Times New Roman"/>
                <a:ea typeface="华文细黑"/>
                <a:cs typeface="Times New Roman"/>
              </a:rPr>
              <a:t>禅意</a:t>
            </a:r>
            <a:r>
              <a:rPr lang="en-US" altLang="zh-CN" sz="2600" dirty="0" smtClean="0">
                <a:latin typeface="+mj-ea"/>
                <a:ea typeface="+mj-ea"/>
              </a:rPr>
              <a:t>”</a:t>
            </a:r>
            <a:r>
              <a:rPr lang="zh-CN" altLang="zh-CN" sz="2600" dirty="0" smtClean="0">
                <a:latin typeface="Times New Roman"/>
                <a:ea typeface="华文细黑"/>
                <a:cs typeface="Times New Roman"/>
              </a:rPr>
              <a:t>，从幽溪深涧的陶冶中得到超悟，从摇曳的野花静静的观照中，领略到恬静的清趣，自在恬然的心境与清幽静谧的物象交融为一。况且禅宗本来就有拈花微笑的故事，这都融入默契不言的妙悟中，而领会出</a:t>
            </a:r>
            <a:r>
              <a:rPr lang="en-US" altLang="zh-CN" sz="2600" dirty="0">
                <a:latin typeface="+mj-ea"/>
                <a:ea typeface="+mj-ea"/>
              </a:rPr>
              <a:t>“</a:t>
            </a:r>
            <a:r>
              <a:rPr lang="zh-CN" altLang="zh-CN" sz="2600" dirty="0" smtClean="0">
                <a:latin typeface="Times New Roman"/>
                <a:ea typeface="华文细黑"/>
                <a:cs typeface="Times New Roman"/>
              </a:rPr>
              <a:t>禅意</a:t>
            </a:r>
            <a:r>
              <a:rPr lang="en-US" altLang="zh-CN" sz="2600" dirty="0">
                <a:latin typeface="+mj-ea"/>
                <a:ea typeface="+mj-ea"/>
              </a:rPr>
              <a:t>”</a:t>
            </a:r>
            <a:r>
              <a:rPr lang="zh-CN" altLang="zh-CN" sz="2600" dirty="0" smtClean="0">
                <a:latin typeface="Times New Roman"/>
                <a:ea typeface="华文细黑"/>
                <a:cs typeface="Times New Roman"/>
              </a:rPr>
              <a:t>，因用</a:t>
            </a:r>
            <a:r>
              <a:rPr lang="en-US" altLang="zh-CN" sz="2600" dirty="0">
                <a:latin typeface="+mj-ea"/>
                <a:ea typeface="+mj-ea"/>
              </a:rPr>
              <a:t>“</a:t>
            </a:r>
            <a:r>
              <a:rPr lang="zh-CN" altLang="zh-CN" sz="2600" dirty="0" smtClean="0">
                <a:latin typeface="Times New Roman"/>
                <a:ea typeface="华文细黑"/>
                <a:cs typeface="Times New Roman"/>
              </a:rPr>
              <a:t>与</a:t>
            </a:r>
            <a:r>
              <a:rPr lang="en-US" altLang="zh-CN" sz="2600" dirty="0">
                <a:latin typeface="+mj-ea"/>
                <a:ea typeface="+mj-ea"/>
              </a:rPr>
              <a:t>”</a:t>
            </a:r>
            <a:r>
              <a:rPr lang="zh-CN" altLang="zh-CN" sz="2600" dirty="0" smtClean="0">
                <a:latin typeface="Times New Roman"/>
                <a:ea typeface="华文细黑"/>
                <a:cs typeface="Times New Roman"/>
              </a:rPr>
              <a:t>，把物象和情感联结起来。禅宗的妙悟和道家的得意忘言，有内在相通之处。</a:t>
            </a:r>
            <a:r>
              <a:rPr lang="zh-CN" altLang="zh-CN" sz="2600" kern="100" dirty="0">
                <a:latin typeface="Times New Roman"/>
                <a:ea typeface="华文细黑"/>
                <a:cs typeface="Times New Roman"/>
              </a:rPr>
              <a:t>佛、道都喜占山林，幽径寻真，荡入冥思，于此佛、道互融，而进入</a:t>
            </a:r>
            <a:r>
              <a:rPr lang="en-US" altLang="zh-CN" sz="2600" dirty="0">
                <a:latin typeface="+mj-ea"/>
                <a:ea typeface="+mj-ea"/>
              </a:rPr>
              <a:t>“</a:t>
            </a:r>
            <a:r>
              <a:rPr lang="zh-CN" altLang="zh-CN" sz="2600" kern="100" dirty="0">
                <a:latin typeface="Times New Roman"/>
                <a:ea typeface="华文细黑"/>
                <a:cs typeface="Times New Roman"/>
              </a:rPr>
              <a:t>相对亦忘言</a:t>
            </a:r>
            <a:r>
              <a:rPr lang="en-US" altLang="zh-CN" sz="2600" dirty="0">
                <a:latin typeface="+mj-ea"/>
                <a:ea typeface="+mj-ea"/>
              </a:rPr>
              <a:t>”</a:t>
            </a:r>
            <a:r>
              <a:rPr lang="zh-CN" altLang="zh-CN" sz="2600" kern="100" dirty="0">
                <a:latin typeface="Times New Roman"/>
                <a:ea typeface="华文细黑"/>
                <a:cs typeface="Times New Roman"/>
              </a:rPr>
              <a:t>的精神境界</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958294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8562" y="51470"/>
            <a:ext cx="8733982" cy="4506811"/>
          </a:xfrm>
          <a:prstGeom prst="rect">
            <a:avLst/>
          </a:prstGeom>
        </p:spPr>
        <p:txBody>
          <a:bodyPr>
            <a:spAutoFit/>
          </a:bodyPr>
          <a:lstStyle/>
          <a:p>
            <a:pPr algn="just">
              <a:lnSpc>
                <a:spcPct val="140000"/>
              </a:lnSpc>
              <a:spcAft>
                <a:spcPts val="0"/>
              </a:spcAft>
            </a:pPr>
            <a:r>
              <a:rPr lang="zh-CN" altLang="zh-CN" sz="2600" dirty="0" smtClean="0">
                <a:latin typeface="Times New Roman"/>
                <a:ea typeface="华文细黑"/>
                <a:cs typeface="Times New Roman"/>
              </a:rPr>
              <a:t>一句</a:t>
            </a:r>
            <a:r>
              <a:rPr lang="zh-CN" altLang="zh-CN" sz="2600" dirty="0">
                <a:latin typeface="Times New Roman"/>
                <a:ea typeface="华文细黑"/>
                <a:cs typeface="Times New Roman"/>
              </a:rPr>
              <a:t>说守；一句人事，一句地形。下面两句写</a:t>
            </a:r>
            <a:r>
              <a:rPr lang="en-US" altLang="zh-CN" sz="2600" dirty="0">
                <a:latin typeface="+mj-ea"/>
                <a:ea typeface="+mj-ea"/>
              </a:rPr>
              <a:t>“</a:t>
            </a:r>
            <a:r>
              <a:rPr lang="zh-CN" altLang="zh-CN" sz="2600" dirty="0">
                <a:latin typeface="Times New Roman"/>
                <a:ea typeface="华文细黑"/>
                <a:cs typeface="Times New Roman"/>
              </a:rPr>
              <a:t>望</a:t>
            </a:r>
            <a:r>
              <a:rPr lang="en-US" altLang="zh-CN" sz="2600" dirty="0">
                <a:latin typeface="+mj-ea"/>
                <a:ea typeface="+mj-ea"/>
              </a:rPr>
              <a:t>”</a:t>
            </a:r>
            <a:r>
              <a:rPr lang="zh-CN" altLang="zh-CN" sz="2600" dirty="0">
                <a:latin typeface="Times New Roman"/>
                <a:ea typeface="华文细黑"/>
                <a:cs typeface="Times New Roman"/>
              </a:rPr>
              <a:t>后之感。诗人虽早年并不如东汉时定远侯班超初为佣书吏</a:t>
            </a:r>
            <a:r>
              <a:rPr lang="en-US" altLang="zh-CN" sz="2600" dirty="0">
                <a:latin typeface="Times New Roman"/>
                <a:ea typeface="华文细黑"/>
              </a:rPr>
              <a:t>(</a:t>
            </a:r>
            <a:r>
              <a:rPr lang="zh-CN" altLang="zh-CN" sz="2600" dirty="0">
                <a:latin typeface="Times New Roman"/>
                <a:ea typeface="华文细黑"/>
                <a:cs typeface="Times New Roman"/>
              </a:rPr>
              <a:t>在官府中抄写公文</a:t>
            </a:r>
            <a:r>
              <a:rPr lang="en-US" altLang="zh-CN" sz="2600" dirty="0">
                <a:latin typeface="Times New Roman"/>
                <a:ea typeface="华文细黑"/>
              </a:rPr>
              <a:t>)</a:t>
            </a:r>
            <a:r>
              <a:rPr lang="zh-CN" altLang="zh-CN" sz="2600" dirty="0">
                <a:latin typeface="Times New Roman"/>
                <a:ea typeface="华文细黑"/>
                <a:cs typeface="Times New Roman"/>
              </a:rPr>
              <a:t>，后来投笔从戎，定西域三十六国，可是见此三边壮气，却也雄心勃勃，要学西汉时济南书生终军，向皇帝请发长缨，缚藩王来朝，立一下奇功了。末联连用了两个典故。第一个是</a:t>
            </a:r>
            <a:r>
              <a:rPr lang="en-US" altLang="zh-CN" sz="2600" dirty="0">
                <a:latin typeface="+mj-ea"/>
                <a:ea typeface="+mj-ea"/>
              </a:rPr>
              <a:t>“</a:t>
            </a:r>
            <a:r>
              <a:rPr lang="zh-CN" altLang="zh-CN" sz="2600" dirty="0">
                <a:latin typeface="Times New Roman"/>
                <a:ea typeface="华文细黑"/>
                <a:cs typeface="Times New Roman"/>
              </a:rPr>
              <a:t>投笔从戎</a:t>
            </a:r>
            <a:r>
              <a:rPr lang="en-US" altLang="zh-CN" sz="2600" dirty="0">
                <a:latin typeface="+mj-ea"/>
                <a:ea typeface="+mj-ea"/>
              </a:rPr>
              <a:t>”</a:t>
            </a:r>
            <a:r>
              <a:rPr lang="zh-CN" altLang="zh-CN" sz="2600" dirty="0">
                <a:latin typeface="Times New Roman"/>
                <a:ea typeface="华文细黑"/>
                <a:cs typeface="Times New Roman"/>
              </a:rPr>
              <a:t>：东汉班超原在官府抄写公文，一日</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感叹说，大丈夫应该</a:t>
            </a:r>
            <a:r>
              <a:rPr lang="en-US" altLang="zh-CN" sz="2600" dirty="0">
                <a:latin typeface="+mj-ea"/>
                <a:ea typeface="+mj-ea"/>
              </a:rPr>
              <a:t>“</a:t>
            </a:r>
            <a:r>
              <a:rPr lang="zh-CN" altLang="zh-CN" sz="2600" dirty="0">
                <a:latin typeface="Times New Roman"/>
                <a:ea typeface="华文细黑"/>
                <a:cs typeface="Times New Roman"/>
              </a:rPr>
              <a:t>立功异域</a:t>
            </a:r>
            <a:r>
              <a:rPr lang="en-US" altLang="zh-CN" sz="2600" dirty="0">
                <a:latin typeface="+mj-ea"/>
                <a:ea typeface="+mj-ea"/>
              </a:rPr>
              <a:t>”</a:t>
            </a:r>
            <a:r>
              <a:rPr lang="zh-CN" altLang="zh-CN" sz="2600" dirty="0">
                <a:latin typeface="Times New Roman"/>
                <a:ea typeface="华文细黑"/>
                <a:cs typeface="Times New Roman"/>
              </a:rPr>
              <a:t>，后来果然在处理边事上立了大功</a:t>
            </a:r>
            <a:r>
              <a:rPr lang="zh-CN" altLang="zh-CN" sz="2600" dirty="0" smtClean="0">
                <a:latin typeface="Times New Roman"/>
                <a:ea typeface="华文细黑"/>
                <a:cs typeface="Times New Roman"/>
              </a:rPr>
              <a:t>。</a:t>
            </a:r>
            <a:r>
              <a:rPr lang="zh-CN" altLang="zh-CN" sz="2600" kern="100" dirty="0">
                <a:latin typeface="Times New Roman"/>
                <a:ea typeface="华文细黑"/>
                <a:cs typeface="Times New Roman"/>
              </a:rPr>
              <a:t>第二个是</a:t>
            </a:r>
            <a:r>
              <a:rPr lang="en-US" altLang="zh-CN" sz="2600" kern="100" dirty="0">
                <a:latin typeface="+mj-ea"/>
                <a:cs typeface="Courier New"/>
              </a:rPr>
              <a:t>“</a:t>
            </a:r>
            <a:r>
              <a:rPr lang="zh-CN" altLang="zh-CN" sz="2600" kern="100" dirty="0">
                <a:latin typeface="Times New Roman"/>
                <a:ea typeface="华文细黑"/>
                <a:cs typeface="Times New Roman"/>
              </a:rPr>
              <a:t>终军请缨</a:t>
            </a:r>
            <a:r>
              <a:rPr lang="en-US" altLang="zh-CN" sz="2600" kern="100" dirty="0">
                <a:latin typeface="+mj-ea"/>
                <a:cs typeface="Courier New"/>
              </a:rPr>
              <a:t>”</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29062010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8562" y="123478"/>
            <a:ext cx="8733982" cy="4853636"/>
          </a:xfrm>
          <a:prstGeom prst="rect">
            <a:avLst/>
          </a:prstGeom>
        </p:spPr>
        <p:txBody>
          <a:bodyPr>
            <a:spAutoFit/>
          </a:bodyPr>
          <a:lstStyle/>
          <a:p>
            <a:pPr algn="just">
              <a:lnSpc>
                <a:spcPct val="150000"/>
              </a:lnSpc>
            </a:pPr>
            <a:r>
              <a:rPr lang="zh-CN" altLang="zh-CN" sz="2600" kern="100" dirty="0">
                <a:latin typeface="Times New Roman"/>
                <a:ea typeface="华文细黑"/>
                <a:cs typeface="Times New Roman"/>
              </a:rPr>
              <a:t>终军</a:t>
            </a:r>
            <a:r>
              <a:rPr lang="zh-CN" altLang="zh-CN" sz="2600" kern="100" dirty="0" smtClean="0">
                <a:latin typeface="Times New Roman"/>
                <a:ea typeface="华文细黑"/>
                <a:cs typeface="Times New Roman"/>
              </a:rPr>
              <a:t>向皇帝请求</a:t>
            </a:r>
            <a:r>
              <a:rPr lang="zh-CN" altLang="zh-CN" sz="2600" kern="100" dirty="0">
                <a:latin typeface="Times New Roman"/>
                <a:ea typeface="华文细黑"/>
                <a:cs typeface="Times New Roman"/>
              </a:rPr>
              <a:t>出使南越说服归附，为表现自己有足够的信心，他请皇帝赐给长带子，说是在捆南越王时要用它。祖咏用了这两个典故，意思很明确，更有豪气顿生之感。末二句一反起句的</a:t>
            </a:r>
            <a:r>
              <a:rPr lang="en-US" altLang="zh-CN" sz="2600" kern="100" dirty="0">
                <a:latin typeface="+mj-ea"/>
                <a:ea typeface="+mj-ea"/>
                <a:cs typeface="Courier New"/>
              </a:rPr>
              <a:t>“</a:t>
            </a:r>
            <a:r>
              <a:rPr lang="zh-CN" altLang="zh-CN" sz="2600" kern="100" dirty="0">
                <a:latin typeface="Times New Roman"/>
                <a:ea typeface="华文细黑"/>
                <a:cs typeface="Times New Roman"/>
              </a:rPr>
              <a:t>客心惊</a:t>
            </a:r>
            <a:r>
              <a:rPr lang="en-US" altLang="zh-CN" sz="2600" kern="100" dirty="0">
                <a:latin typeface="+mj-ea"/>
                <a:ea typeface="+mj-ea"/>
                <a:cs typeface="Courier New"/>
              </a:rPr>
              <a:t>”</a:t>
            </a:r>
            <a:r>
              <a:rPr lang="zh-CN" altLang="zh-CN" sz="2600" kern="100" dirty="0">
                <a:latin typeface="Times New Roman"/>
                <a:ea typeface="华文细黑"/>
                <a:cs typeface="Times New Roman"/>
              </a:rPr>
              <a:t>，水到渠成，完满地结束全诗。</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这首诗从军事上落笔，着力勾画山川形胜，意象雄伟阔大。全诗紧扣一个</a:t>
            </a:r>
            <a:r>
              <a:rPr lang="en-US" altLang="zh-CN" sz="2600" kern="100" dirty="0">
                <a:latin typeface="+mj-ea"/>
                <a:ea typeface="+mj-ea"/>
                <a:cs typeface="Courier New"/>
              </a:rPr>
              <a:t>“</a:t>
            </a:r>
            <a:r>
              <a:rPr lang="zh-CN" altLang="zh-CN" sz="2600" kern="100" dirty="0">
                <a:latin typeface="Times New Roman"/>
                <a:ea typeface="华文细黑"/>
                <a:cs typeface="Times New Roman"/>
              </a:rPr>
              <a:t>望</a:t>
            </a:r>
            <a:r>
              <a:rPr lang="en-US" altLang="zh-CN" sz="2600" kern="100" dirty="0">
                <a:latin typeface="+mj-ea"/>
                <a:ea typeface="+mj-ea"/>
                <a:cs typeface="Courier New"/>
              </a:rPr>
              <a:t>”</a:t>
            </a:r>
            <a:r>
              <a:rPr lang="zh-CN" altLang="zh-CN" sz="2600" kern="100" dirty="0">
                <a:latin typeface="Times New Roman"/>
                <a:ea typeface="华文细黑"/>
                <a:cs typeface="Times New Roman"/>
              </a:rPr>
              <a:t>字，写望中所见，抒望中所感，格调高昂，感奋人心</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1710367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0132" y="8322"/>
            <a:ext cx="8821322" cy="4507644"/>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诗歌开篇写客心之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是贯穿全诗的吗？请谈谈你的理解</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nSpc>
                <a:spcPct val="140000"/>
              </a:lnSpc>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是。全诗以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为线索，以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为基调。第一句写初至燕台而心为之</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，第二句写诗人为边塞重镇及汉将军营整肃而惊，第三句为边塞苦寒而惊，第四句为猎猎军旗飘扬而惊。颈联写作者因汉军进攻时烽火连天，汉军守备时岿然不动而惊。最后两句因为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而雄心勃发意欲立功边疆，以酬平生之志。全诗以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展现了诗人的心灵震撼</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grpSp>
        <p:nvGrpSpPr>
          <p:cNvPr id="3" name="组合 2"/>
          <p:cNvGrpSpPr/>
          <p:nvPr/>
        </p:nvGrpSpPr>
        <p:grpSpPr>
          <a:xfrm rot="5400000">
            <a:off x="8388567" y="4515823"/>
            <a:ext cx="549128" cy="549414"/>
            <a:chOff x="11226607" y="6533712"/>
            <a:chExt cx="360000" cy="360000"/>
          </a:xfrm>
        </p:grpSpPr>
        <p:sp>
          <p:nvSpPr>
            <p:cNvPr id="4" name="椭圆 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97709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1216006"/>
            <a:ext cx="8682466" cy="361656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古人说，炼字不如炼句。赏析之要，赏句为妙。故高考设有句子赏析题。其题干用语一般为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请赏析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联</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的妙处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请从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角度赏析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联</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。分为两种题型：一是定向赏析型，题干规定好了鉴赏角度，如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从虚实结合角度赏析某句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；二是综合赏析型，未规定赏析角度，需要考生自行选择角度，如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请任选一个角度赏析某联</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TextBox 20"/>
          <p:cNvSpPr txBox="1">
            <a:spLocks noChangeArrowheads="1"/>
          </p:cNvSpPr>
          <p:nvPr/>
        </p:nvSpPr>
        <p:spPr bwMode="auto">
          <a:xfrm>
            <a:off x="781714" y="32033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a:solidFill>
                  <a:srgbClr val="FFFF00"/>
                </a:solidFill>
                <a:latin typeface="黑体" pitchFamily="2" charset="-122"/>
                <a:ea typeface="黑体" pitchFamily="2" charset="-122"/>
              </a:rPr>
              <a:t>Ⅱ</a:t>
            </a:r>
            <a:r>
              <a:rPr lang="zh-CN" altLang="zh-CN" sz="2800" dirty="0">
                <a:solidFill>
                  <a:srgbClr val="FFFF00"/>
                </a:solidFill>
                <a:latin typeface="黑体" pitchFamily="2" charset="-122"/>
                <a:ea typeface="黑体" pitchFamily="2" charset="-122"/>
              </a:rPr>
              <a:t>　找准角度，欣赏</a:t>
            </a:r>
            <a:r>
              <a:rPr lang="en-US" altLang="zh-CN" sz="2800" dirty="0">
                <a:solidFill>
                  <a:srgbClr val="FFFF00"/>
                </a:solidFill>
                <a:latin typeface="+mn-ea"/>
                <a:ea typeface="+mn-ea"/>
              </a:rPr>
              <a:t>“</a:t>
            </a:r>
            <a:r>
              <a:rPr lang="zh-CN" altLang="zh-CN" sz="2800" dirty="0">
                <a:solidFill>
                  <a:srgbClr val="FFFF00"/>
                </a:solidFill>
                <a:latin typeface="黑体" pitchFamily="2" charset="-122"/>
                <a:ea typeface="黑体" pitchFamily="2" charset="-122"/>
              </a:rPr>
              <a:t>炼句</a:t>
            </a:r>
            <a:r>
              <a:rPr lang="en-US" altLang="zh-CN" sz="2800" dirty="0">
                <a:solidFill>
                  <a:srgbClr val="FFFF00"/>
                </a:solidFill>
                <a:latin typeface="+mn-ea"/>
                <a:ea typeface="+mn-ea"/>
              </a:rPr>
              <a:t>”</a:t>
            </a:r>
            <a:r>
              <a:rPr lang="zh-CN" altLang="zh-CN" sz="2800" dirty="0" smtClean="0">
                <a:solidFill>
                  <a:srgbClr val="FFFF00"/>
                </a:solidFill>
                <a:latin typeface="黑体" pitchFamily="2" charset="-122"/>
                <a:ea typeface="黑体" pitchFamily="2" charset="-122"/>
              </a:rPr>
              <a:t>艺术</a:t>
            </a:r>
            <a:endParaRPr lang="zh-CN" altLang="zh-CN" sz="2800" dirty="0">
              <a:solidFill>
                <a:srgbClr val="FFFF00"/>
              </a:solidFill>
              <a:latin typeface="黑体" pitchFamily="2" charset="-122"/>
              <a:ea typeface="黑体" pitchFamily="2" charset="-122"/>
            </a:endParaRPr>
          </a:p>
        </p:txBody>
      </p:sp>
    </p:spTree>
    <p:extLst>
      <p:ext uri="{BB962C8B-B14F-4D97-AF65-F5344CB8AC3E}">
        <p14:creationId xmlns:p14="http://schemas.microsoft.com/office/powerpoint/2010/main" val="168116035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0818" y="692900"/>
            <a:ext cx="8596501" cy="361656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赏析语句是与赏析字词或整首诗相并列的一种题型。这种题型综合性强、自由度大，它可以从内容、形象、语言、表达技巧、情感等角度赏析，有时可以等同于词语赏析题、分析表达技巧题或句子情感分析题，但毕竟不能完全等同。有时又因赏析角度的不固定性，使答题的自由度较大，同时难度也较大</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5948242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007" y="608484"/>
            <a:ext cx="8596501" cy="3093154"/>
          </a:xfrm>
          <a:prstGeom prst="rect">
            <a:avLst/>
          </a:prstGeom>
          <a:noFill/>
        </p:spPr>
        <p:txBody>
          <a:bodyPr wrap="square" rtlCol="0">
            <a:spAutoFit/>
          </a:bodyPr>
          <a:lstStyle/>
          <a:p>
            <a:pPr algn="just">
              <a:lnSpc>
                <a:spcPct val="150000"/>
              </a:lnSpc>
              <a:spcAft>
                <a:spcPts val="0"/>
              </a:spcAft>
            </a:pP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江苏</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阅读下面两首唐诗，然后回答问题。</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休暇日访王侍御不遇</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韦应物</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九日驱驰一日闲，寻君不遇又空还。</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怪来诗思清人骨，门对寒流雪满山</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72583059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311" y="877466"/>
            <a:ext cx="8596501" cy="2416239"/>
          </a:xfrm>
          <a:prstGeom prst="rect">
            <a:avLst/>
          </a:prstGeom>
          <a:noFill/>
        </p:spPr>
        <p:txBody>
          <a:bodyPr wrap="square" rtlCol="0">
            <a:spAutoFit/>
          </a:bodyPr>
          <a:lstStyle/>
          <a:p>
            <a:pPr lvl="0" algn="ctr">
              <a:lnSpc>
                <a:spcPct val="150000"/>
              </a:lnSpc>
            </a:pPr>
            <a:r>
              <a:rPr lang="zh-CN" altLang="zh-CN" sz="2600" kern="100" dirty="0">
                <a:solidFill>
                  <a:prstClr val="black"/>
                </a:solidFill>
                <a:latin typeface="Times New Roman"/>
                <a:ea typeface="华文细黑"/>
                <a:cs typeface="Times New Roman"/>
              </a:rPr>
              <a:t>访隐者不遇成二绝</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其二</a:t>
            </a:r>
            <a:r>
              <a:rPr lang="en-US" altLang="zh-CN" sz="2600" kern="100" dirty="0">
                <a:solidFill>
                  <a:prstClr val="black"/>
                </a:solidFill>
                <a:latin typeface="Times New Roman"/>
                <a:ea typeface="华文细黑"/>
                <a:cs typeface="Courier New"/>
              </a:rPr>
              <a:t>)</a:t>
            </a:r>
            <a:endParaRPr lang="zh-CN" altLang="zh-CN" sz="2600" kern="100" dirty="0">
              <a:solidFill>
                <a:prstClr val="black"/>
              </a:solidFill>
              <a:latin typeface="宋体"/>
              <a:cs typeface="Courier New"/>
            </a:endParaRPr>
          </a:p>
          <a:p>
            <a:pPr lvl="0" algn="ctr">
              <a:lnSpc>
                <a:spcPct val="150000"/>
              </a:lnSpc>
            </a:pPr>
            <a:r>
              <a:rPr lang="zh-CN" altLang="zh-CN" sz="2600" kern="100" dirty="0">
                <a:solidFill>
                  <a:prstClr val="black"/>
                </a:solidFill>
                <a:latin typeface="Times New Roman"/>
                <a:ea typeface="华文细黑"/>
                <a:cs typeface="Times New Roman"/>
              </a:rPr>
              <a:t>李商隐</a:t>
            </a:r>
            <a:endParaRPr lang="zh-CN" altLang="zh-CN" sz="2600" kern="100" dirty="0">
              <a:solidFill>
                <a:prstClr val="black"/>
              </a:solidFill>
              <a:latin typeface="宋体"/>
              <a:cs typeface="Courier New"/>
            </a:endParaRPr>
          </a:p>
          <a:p>
            <a:pPr lvl="0" algn="ctr">
              <a:lnSpc>
                <a:spcPct val="150000"/>
              </a:lnSpc>
            </a:pPr>
            <a:r>
              <a:rPr lang="zh-CN" altLang="zh-CN" sz="2600" kern="100" dirty="0">
                <a:solidFill>
                  <a:prstClr val="black"/>
                </a:solidFill>
                <a:latin typeface="Times New Roman"/>
                <a:ea typeface="华文细黑"/>
                <a:cs typeface="Times New Roman"/>
              </a:rPr>
              <a:t>城郭休过识者稀，哀猿啼处有柴扉。</a:t>
            </a:r>
            <a:endParaRPr lang="zh-CN" altLang="zh-CN" sz="2600" kern="100" dirty="0">
              <a:solidFill>
                <a:prstClr val="black"/>
              </a:solidFill>
              <a:latin typeface="宋体"/>
              <a:cs typeface="Courier New"/>
            </a:endParaRPr>
          </a:p>
          <a:p>
            <a:pPr lvl="0" algn="ctr">
              <a:lnSpc>
                <a:spcPct val="150000"/>
              </a:lnSpc>
            </a:pPr>
            <a:r>
              <a:rPr lang="zh-CN" altLang="zh-CN" sz="2600" dirty="0">
                <a:solidFill>
                  <a:prstClr val="black"/>
                </a:solidFill>
                <a:latin typeface="Times New Roman"/>
                <a:ea typeface="华文细黑"/>
                <a:cs typeface="Times New Roman"/>
              </a:rPr>
              <a:t>沧江白石渔樵路，日暮归来雨满衣。</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66543156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5079" y="360884"/>
            <a:ext cx="8511387" cy="4293483"/>
          </a:xfrm>
          <a:prstGeom prst="rect">
            <a:avLst/>
          </a:prstGeom>
          <a:noFill/>
        </p:spPr>
        <p:txBody>
          <a:bodyPr wrap="square" rtlCol="0">
            <a:spAutoFit/>
          </a:bodyPr>
          <a:lstStyle/>
          <a:p>
            <a:pPr algn="just">
              <a:lnSpc>
                <a:spcPct val="150000"/>
              </a:lnSpc>
              <a:spcAft>
                <a:spcPts val="0"/>
              </a:spcAft>
            </a:pPr>
            <a:r>
              <a:rPr lang="zh-CN" altLang="zh-CN" sz="2600" dirty="0" smtClean="0">
                <a:solidFill>
                  <a:srgbClr val="E46C0A"/>
                </a:solidFill>
                <a:latin typeface="Times New Roman"/>
                <a:ea typeface="华文细黑"/>
                <a:cs typeface="Times New Roman"/>
              </a:rPr>
              <a:t>鉴赏</a:t>
            </a:r>
            <a:r>
              <a:rPr lang="zh-CN" altLang="zh-CN" sz="2600" dirty="0" smtClean="0">
                <a:latin typeface="Times New Roman"/>
                <a:ea typeface="华文细黑"/>
                <a:cs typeface="Times New Roman"/>
              </a:rPr>
              <a:t>　韦诗第一句叙写诗人一旬中九天为公务奔忙，好不容易迎来了一个休假日。第二句写诗人利用休假日去拜访友人王侍御，不料却扑了个空。</a:t>
            </a:r>
            <a:r>
              <a:rPr lang="en-US" altLang="zh-CN" sz="2600" kern="100" dirty="0">
                <a:latin typeface="+mj-ea"/>
                <a:ea typeface="+mj-ea"/>
                <a:cs typeface="Courier New"/>
              </a:rPr>
              <a:t>“</a:t>
            </a:r>
            <a:r>
              <a:rPr lang="zh-CN" altLang="zh-CN" sz="2600" dirty="0" smtClean="0">
                <a:latin typeface="Times New Roman"/>
                <a:ea typeface="华文细黑"/>
                <a:cs typeface="Times New Roman"/>
              </a:rPr>
              <a:t>不遇又空还</a:t>
            </a:r>
            <a:r>
              <a:rPr lang="en-US" altLang="zh-CN" sz="2600" kern="100" dirty="0">
                <a:latin typeface="+mj-ea"/>
                <a:ea typeface="+mj-ea"/>
                <a:cs typeface="Courier New"/>
              </a:rPr>
              <a:t>”</a:t>
            </a:r>
            <a:r>
              <a:rPr lang="zh-CN" altLang="zh-CN" sz="2600" dirty="0" smtClean="0">
                <a:latin typeface="Times New Roman"/>
                <a:ea typeface="华文细黑"/>
                <a:cs typeface="Times New Roman"/>
              </a:rPr>
              <a:t>把诗人乘兴而来却寻访不遇的沮丧、懊恼心情表现得非常真切。三、四句从赞美友人的</a:t>
            </a:r>
            <a:r>
              <a:rPr lang="en-US" altLang="zh-CN" sz="2600" kern="100" dirty="0">
                <a:latin typeface="+mj-ea"/>
                <a:ea typeface="+mj-ea"/>
                <a:cs typeface="Courier New"/>
              </a:rPr>
              <a:t>“</a:t>
            </a:r>
            <a:r>
              <a:rPr lang="zh-CN" altLang="zh-CN" sz="2600" dirty="0" smtClean="0">
                <a:latin typeface="Times New Roman"/>
                <a:ea typeface="华文细黑"/>
                <a:cs typeface="Times New Roman"/>
              </a:rPr>
              <a:t>诗思</a:t>
            </a:r>
            <a:r>
              <a:rPr lang="en-US" altLang="zh-CN" sz="2600" kern="100" dirty="0">
                <a:latin typeface="+mj-ea"/>
                <a:ea typeface="+mj-ea"/>
                <a:cs typeface="Courier New"/>
              </a:rPr>
              <a:t>”</a:t>
            </a:r>
            <a:r>
              <a:rPr lang="zh-CN" altLang="zh-CN" sz="2600" dirty="0" smtClean="0">
                <a:latin typeface="Times New Roman"/>
                <a:ea typeface="华文细黑"/>
                <a:cs typeface="Times New Roman"/>
              </a:rPr>
              <a:t>入手，进而衬托出其不凡的人格。</a:t>
            </a:r>
            <a:r>
              <a:rPr lang="zh-CN" altLang="zh-CN" sz="2600" kern="100" dirty="0">
                <a:latin typeface="Times New Roman"/>
                <a:ea typeface="华文细黑"/>
                <a:cs typeface="Times New Roman"/>
              </a:rPr>
              <a:t>末句妙语双关，既是对友人居住环境的具体描绘，又是对友人的</a:t>
            </a:r>
            <a:r>
              <a:rPr lang="en-US" altLang="zh-CN" sz="2600" kern="100" dirty="0">
                <a:latin typeface="+mj-ea"/>
                <a:ea typeface="+mj-ea"/>
                <a:cs typeface="Courier New"/>
              </a:rPr>
              <a:t>“</a:t>
            </a:r>
            <a:r>
              <a:rPr lang="zh-CN" altLang="zh-CN" sz="2600" kern="100" dirty="0">
                <a:latin typeface="Times New Roman"/>
                <a:ea typeface="华文细黑"/>
                <a:cs typeface="Times New Roman"/>
              </a:rPr>
              <a:t>诗思</a:t>
            </a:r>
            <a:r>
              <a:rPr lang="en-US" altLang="zh-CN" sz="2600" kern="100" dirty="0">
                <a:latin typeface="+mj-ea"/>
                <a:ea typeface="+mj-ea"/>
                <a:cs typeface="Courier New"/>
              </a:rPr>
              <a:t>”“</a:t>
            </a:r>
            <a:r>
              <a:rPr lang="zh-CN" altLang="zh-CN" sz="2600" kern="100" dirty="0">
                <a:latin typeface="Times New Roman"/>
                <a:ea typeface="华文细黑"/>
                <a:cs typeface="Times New Roman"/>
              </a:rPr>
              <a:t>诗境</a:t>
            </a:r>
            <a:r>
              <a:rPr lang="en-US" altLang="zh-CN" sz="2600" kern="100" dirty="0">
                <a:latin typeface="+mj-ea"/>
                <a:ea typeface="+mj-ea"/>
                <a:cs typeface="Courier New"/>
              </a:rPr>
              <a:t>”</a:t>
            </a:r>
            <a:r>
              <a:rPr lang="zh-CN" altLang="zh-CN" sz="2600" kern="100" dirty="0">
                <a:latin typeface="Times New Roman"/>
                <a:ea typeface="华文细黑"/>
                <a:cs typeface="Times New Roman"/>
              </a:rPr>
              <a:t>的比况形容</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00614011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537" y="168385"/>
            <a:ext cx="8682466"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李诗的前两句写隐者远离城市，不愿经过城市，所以认识他的人很少，但这并不能改变隐者的志趣。他的平生志向就是过一种田园牧歌式的生活。最后两句的主人公既可以理解为诗人，也可以理解为想象中的隐者，其中</a:t>
            </a:r>
            <a:r>
              <a:rPr lang="en-US" altLang="zh-CN" sz="2600" kern="100" dirty="0">
                <a:latin typeface="+mj-ea"/>
                <a:ea typeface="+mj-ea"/>
                <a:cs typeface="Courier New"/>
              </a:rPr>
              <a:t>“</a:t>
            </a:r>
            <a:r>
              <a:rPr lang="zh-CN" altLang="zh-CN" sz="2600" kern="100" dirty="0">
                <a:latin typeface="Times New Roman"/>
                <a:ea typeface="华文细黑"/>
                <a:cs typeface="Times New Roman"/>
              </a:rPr>
              <a:t>沧江白石樵渔路</a:t>
            </a:r>
            <a:r>
              <a:rPr lang="en-US" altLang="zh-CN" sz="2600" kern="100" dirty="0">
                <a:latin typeface="+mj-ea"/>
                <a:ea typeface="+mj-ea"/>
                <a:cs typeface="Courier New"/>
              </a:rPr>
              <a:t>”</a:t>
            </a:r>
            <a:r>
              <a:rPr lang="zh-CN" altLang="zh-CN" sz="2600" kern="100" dirty="0">
                <a:latin typeface="Times New Roman"/>
                <a:ea typeface="华文细黑"/>
                <a:cs typeface="Times New Roman"/>
              </a:rPr>
              <a:t>写的是诗人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隐者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渐次走过的路，他行于沧江之上，走过白石之地，踏过樵夫的路，穿过渔夫的径，就这么一路洒脱地走来，从清晨走到日暮，然而傍晚时分，忽然下起了一阵秋雨，以致</a:t>
            </a:r>
            <a:r>
              <a:rPr lang="en-US" altLang="zh-CN" sz="2600" kern="100" dirty="0">
                <a:latin typeface="+mj-ea"/>
                <a:ea typeface="+mj-ea"/>
                <a:cs typeface="Courier New"/>
              </a:rPr>
              <a:t>“</a:t>
            </a:r>
            <a:r>
              <a:rPr lang="zh-CN" altLang="zh-CN" sz="2600" kern="100" dirty="0">
                <a:latin typeface="Times New Roman"/>
                <a:ea typeface="华文细黑"/>
                <a:cs typeface="Times New Roman"/>
              </a:rPr>
              <a:t>归来雨满衣</a:t>
            </a:r>
            <a:r>
              <a:rPr lang="en-US" altLang="zh-CN" sz="2600" kern="100" dirty="0">
                <a:latin typeface="+mj-ea"/>
                <a:ea typeface="+mj-ea"/>
                <a:cs typeface="Courier New"/>
              </a:rPr>
              <a:t>”</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66542459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26" y="606623"/>
            <a:ext cx="8769291" cy="3693319"/>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请分别赏析两首诗结句的表达效果。</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韦诗的最后一句</a:t>
            </a:r>
            <a:r>
              <a:rPr lang="en-US" altLang="zh-CN" sz="2600" kern="100" dirty="0">
                <a:latin typeface="+mj-ea"/>
                <a:ea typeface="+mj-ea"/>
                <a:cs typeface="Courier New"/>
              </a:rPr>
              <a:t>“</a:t>
            </a:r>
            <a:r>
              <a:rPr lang="zh-CN" altLang="zh-CN" sz="2600" kern="100" dirty="0">
                <a:latin typeface="Times New Roman"/>
                <a:ea typeface="华文细黑"/>
                <a:cs typeface="Times New Roman"/>
              </a:rPr>
              <a:t>门对寒流雪满山</a:t>
            </a:r>
            <a:r>
              <a:rPr lang="en-US" altLang="zh-CN" sz="2600" kern="100" dirty="0">
                <a:latin typeface="+mj-ea"/>
                <a:ea typeface="+mj-ea"/>
                <a:cs typeface="Courier New"/>
              </a:rPr>
              <a:t>”</a:t>
            </a:r>
            <a:r>
              <a:rPr lang="zh-CN" altLang="zh-CN" sz="2600" kern="100" dirty="0">
                <a:latin typeface="Times New Roman"/>
                <a:ea typeface="华文细黑"/>
                <a:cs typeface="Times New Roman"/>
              </a:rPr>
              <a:t>是对友人王侍御所居环境的描写，诗人寓情于景，正是这样的环境才造就了友人的诗风，这里包含诗人对友人品格的钦慕。李诗结句有两种理解，可以理解为想象诗人日暮归来，也可以理解为想象隐者日暮归来，根据理解方向确定其中包含的情感</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7002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7278" y="867540"/>
            <a:ext cx="8769291" cy="2015936"/>
          </a:xfrm>
          <a:prstGeom prst="rect">
            <a:avLst/>
          </a:prstGeom>
          <a:noFill/>
        </p:spPr>
        <p:txBody>
          <a:bodyPr wrap="square" rtlCol="0">
            <a:spAutoFit/>
          </a:bodyPr>
          <a:lstStyle/>
          <a:p>
            <a:pPr algn="just">
              <a:lnSpc>
                <a:spcPts val="5000"/>
              </a:lnSpc>
              <a:spcAft>
                <a:spcPts val="0"/>
              </a:spcAft>
            </a:pPr>
            <a:r>
              <a:rPr lang="zh-CN" altLang="zh-CN" sz="2600" dirty="0">
                <a:latin typeface="Times New Roman"/>
                <a:ea typeface="华文细黑"/>
                <a:cs typeface="Times New Roman"/>
              </a:rPr>
              <a:t>芳草松色、白云溪花的美感，</a:t>
            </a:r>
            <a:r>
              <a:rPr lang="en-US" altLang="zh-CN" sz="2600" dirty="0">
                <a:latin typeface="+mj-ea"/>
                <a:ea typeface="+mj-ea"/>
              </a:rPr>
              <a:t>“</a:t>
            </a:r>
            <a:r>
              <a:rPr lang="zh-CN" altLang="zh-CN" sz="2600" dirty="0">
                <a:latin typeface="Times New Roman"/>
                <a:ea typeface="华文细黑"/>
                <a:cs typeface="Times New Roman"/>
              </a:rPr>
              <a:t>禅意</a:t>
            </a:r>
            <a:r>
              <a:rPr lang="en-US" altLang="zh-CN" sz="2600" dirty="0">
                <a:latin typeface="+mj-ea"/>
                <a:ea typeface="+mj-ea"/>
              </a:rPr>
              <a:t>”</a:t>
            </a:r>
            <a:r>
              <a:rPr lang="zh-CN" altLang="zh-CN" sz="2600" dirty="0">
                <a:latin typeface="Times New Roman"/>
                <a:ea typeface="华文细黑"/>
                <a:cs typeface="Times New Roman"/>
              </a:rPr>
              <a:t>默想的清享，都清美极了。乘兴而来、兴尽而返的惬意自得的感受，也都含融在诗的</a:t>
            </a:r>
            <a:r>
              <a:rPr lang="en-US" altLang="zh-CN" sz="2600" dirty="0">
                <a:latin typeface="+mj-ea"/>
                <a:ea typeface="+mj-ea"/>
              </a:rPr>
              <a:t>“</a:t>
            </a:r>
            <a:r>
              <a:rPr lang="zh-CN" altLang="zh-CN" sz="2600" dirty="0">
                <a:latin typeface="Times New Roman"/>
                <a:ea typeface="华文细黑"/>
                <a:cs typeface="Times New Roman"/>
              </a:rPr>
              <a:t>忘言</a:t>
            </a:r>
            <a:r>
              <a:rPr lang="en-US" altLang="zh-CN" sz="2600" dirty="0">
                <a:latin typeface="+mj-ea"/>
                <a:ea typeface="+mj-ea"/>
              </a:rPr>
              <a:t>”</a:t>
            </a:r>
            <a:r>
              <a:rPr lang="zh-CN" altLang="zh-CN" sz="2600" dirty="0">
                <a:latin typeface="Times New Roman"/>
                <a:ea typeface="华文细黑"/>
                <a:cs typeface="Times New Roman"/>
              </a:rPr>
              <a:t>之中。</a:t>
            </a:r>
            <a:endParaRPr lang="zh-CN" altLang="zh-CN" sz="1050" kern="100" dirty="0">
              <a:latin typeface="宋体"/>
              <a:cs typeface="Courier New"/>
            </a:endParaRPr>
          </a:p>
        </p:txBody>
      </p:sp>
    </p:spTree>
    <p:extLst>
      <p:ext uri="{BB962C8B-B14F-4D97-AF65-F5344CB8AC3E}">
        <p14:creationId xmlns:p14="http://schemas.microsoft.com/office/powerpoint/2010/main" val="237828229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26" y="37753"/>
            <a:ext cx="8769291" cy="5073184"/>
          </a:xfrm>
          <a:prstGeom prst="rect">
            <a:avLst/>
          </a:prstGeom>
          <a:noFill/>
        </p:spPr>
        <p:txBody>
          <a:bodyPr wrap="square" rtlCol="0">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第一首诗的结句，友人的家门前寒风阵阵，正对家门的山覆满白雪，从触觉、视觉的角度写出了友人住处清冷的环境，一是揭示前句友人诗风的成因，二是象征友人清廉高洁的品性。</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三是暗含对友人的欣赏叹慕之情，编者加。</a:t>
            </a:r>
            <a:r>
              <a:rPr lang="en-US" altLang="zh-CN" sz="2600" kern="100" dirty="0">
                <a:solidFill>
                  <a:srgbClr val="E46C0A"/>
                </a:solidFill>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zh-CN" altLang="zh-CN" sz="2600" kern="100" dirty="0">
                <a:solidFill>
                  <a:srgbClr val="E46C0A"/>
                </a:solidFill>
                <a:latin typeface="Times New Roman"/>
                <a:ea typeface="华文细黑"/>
                <a:cs typeface="Times New Roman"/>
              </a:rPr>
              <a:t>第二首诗的结句，</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从作者角度</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通过描写诗人不遇隐者、日暮归来而雨湿衣衫的情景，突出诗人的执着和情怀的深挚。</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从隐者角度</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傍晚回来，山雨打湿了所有的衣衫，想象友人整天与山为伍，与自然相融的隐逸情趣，表达了诗人对友人隐逸生活的羡慕之情。</a:t>
            </a:r>
            <a:r>
              <a:rPr lang="en-US" altLang="zh-CN" sz="2600" kern="100" dirty="0">
                <a:solidFill>
                  <a:srgbClr val="E46C0A"/>
                </a:solidFill>
                <a:latin typeface="IPAPANNEW"/>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00241029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097" y="411510"/>
            <a:ext cx="8596501" cy="3734356"/>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对这种题型，一要注意赏析角度：</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弄懂所给句子的基本意思，进而把握住其内容、情感的内涵。这是从句子的内容、情感方面出发的，也是赏析句子的前提。对于个别句子，尤其是脍炙人口的句子，其内容有精深之处，情感有共通性，它们本身就是赏析的对象。</a:t>
            </a:r>
            <a:endParaRPr lang="zh-CN" altLang="zh-CN" sz="1050" kern="100" dirty="0">
              <a:effectLst/>
              <a:latin typeface="宋体"/>
              <a:cs typeface="Courier New"/>
            </a:endParaRPr>
          </a:p>
        </p:txBody>
      </p:sp>
    </p:spTree>
    <p:extLst>
      <p:ext uri="{BB962C8B-B14F-4D97-AF65-F5344CB8AC3E}">
        <p14:creationId xmlns:p14="http://schemas.microsoft.com/office/powerpoint/2010/main" val="227186419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5125" y="100104"/>
            <a:ext cx="8769291" cy="4816896"/>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注意从语言特点出发。有的句子倒装，有种错位的美；有的句子对仗，有种整饬的美；有的句子互文，有种开合的美；有的句子长于炼字，有种凝练的美。从这个角度说，立足于语言的赏析就是平日里做的炼字题。</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注意从表达技巧出发。有的句子运用修辞手法，有的句子运用表现手法。一般而言，高考选取的句子，都是在表达上有特色的句子。鉴赏时就是要看出其在表达上的特别之处来。从这个角度说，它就是一种表达技巧题中的暗考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8901619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545" y="382935"/>
            <a:ext cx="8682466" cy="4216732"/>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注意从句子的位置出发，把它放在全诗整体的框架内，做到句不离篇。句子处在诗中不同的位置，其作用甚至手法都有所不同。高考所选句子的位置一般有三处：首句，有点题、开篇、奠定基调之妙；中间句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主要指绝句的第三句、词的中间句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，有转折文意、承上启下之用；尾句，或卒章显志，或另辟新境，尤其是以景结情句，有含蓄隽永之妙。总之，要关注句子位置，联系全篇赏析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185169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652" y="352499"/>
            <a:ext cx="8769291" cy="3693319"/>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二要注意答题步骤：</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解释该句的含意，写出表达的情感。</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指出它在炼字、词法、句法、章法，尤其是表达技巧方面的特点。</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根据该句在全诗中的位置，分析其对全诗所起的结构作用。</a:t>
            </a:r>
            <a:endParaRPr lang="zh-CN" altLang="zh-CN" sz="1050" kern="100" dirty="0">
              <a:latin typeface="宋体"/>
              <a:cs typeface="Courier New"/>
            </a:endParaRPr>
          </a:p>
          <a:p>
            <a:pPr>
              <a:lnSpc>
                <a:spcPct val="150000"/>
              </a:lnSpc>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点出其对表达主旨和情感所起的作用</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grpSp>
        <p:nvGrpSpPr>
          <p:cNvPr id="3" name="组合 2"/>
          <p:cNvGrpSpPr/>
          <p:nvPr/>
        </p:nvGrpSpPr>
        <p:grpSpPr>
          <a:xfrm rot="5400000">
            <a:off x="8388567" y="439874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24250424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203598"/>
            <a:ext cx="8512738" cy="3488712"/>
          </a:xfrm>
          <a:prstGeom prst="rect">
            <a:avLst/>
          </a:prstGeom>
        </p:spPr>
        <p:txBody>
          <a:bodyPr>
            <a:spAutoFit/>
          </a:bodyPr>
          <a:lstStyle/>
          <a:p>
            <a:pPr algn="just">
              <a:lnSpc>
                <a:spcPts val="4500"/>
              </a:lnSpc>
              <a:spcAft>
                <a:spcPts val="0"/>
              </a:spcAft>
            </a:pPr>
            <a:r>
              <a:rPr lang="zh-CN" altLang="zh-CN" sz="2600" dirty="0">
                <a:latin typeface="Times New Roman"/>
                <a:ea typeface="华文细黑"/>
                <a:cs typeface="Times New Roman"/>
              </a:rPr>
              <a:t>语言风格，是指诗人在长期的创作实践中逐渐形成的独特的语言艺术个性，是诗人的个人气质与诗歌美学观念在作品中的凝结，是具有恒定性的、区别于其他诗人的艺术特色。风格是多种多样的，不同的诗人、同一诗人不同时期的作品往往表现出不同的风格。在此有必要提醒大家的是</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ts val="4500"/>
              </a:lnSpc>
              <a:spcAft>
                <a:spcPts val="0"/>
              </a:spcAft>
            </a:pPr>
            <a:r>
              <a:rPr lang="zh-CN" altLang="zh-CN" sz="2600" kern="100" dirty="0">
                <a:solidFill>
                  <a:prstClr val="black"/>
                </a:solidFill>
                <a:latin typeface="Times New Roman"/>
                <a:ea typeface="华文细黑"/>
                <a:cs typeface="Times New Roman"/>
              </a:rPr>
              <a:t>我们往往给某些词人冠以</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婉约派</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或</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豪放派</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的头衔，</a:t>
            </a:r>
            <a:endParaRPr lang="en-US" altLang="zh-CN" sz="2600" dirty="0" smtClean="0">
              <a:latin typeface="Times New Roman"/>
              <a:ea typeface="华文细黑"/>
              <a:cs typeface="Times New Roman"/>
            </a:endParaRPr>
          </a:p>
        </p:txBody>
      </p:sp>
      <p:sp>
        <p:nvSpPr>
          <p:cNvPr id="7" name="TextBox 20"/>
          <p:cNvSpPr txBox="1">
            <a:spLocks noChangeArrowheads="1"/>
          </p:cNvSpPr>
          <p:nvPr/>
        </p:nvSpPr>
        <p:spPr bwMode="auto">
          <a:xfrm>
            <a:off x="922452" y="32033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a:solidFill>
                  <a:srgbClr val="FFFF00"/>
                </a:solidFill>
                <a:latin typeface="黑体" pitchFamily="2" charset="-122"/>
                <a:ea typeface="黑体" pitchFamily="2" charset="-122"/>
              </a:rPr>
              <a:t>Ⅲ</a:t>
            </a:r>
            <a:r>
              <a:rPr lang="zh-CN" altLang="zh-CN" sz="2800" dirty="0">
                <a:solidFill>
                  <a:srgbClr val="FFFF00"/>
                </a:solidFill>
                <a:latin typeface="黑体" pitchFamily="2" charset="-122"/>
                <a:ea typeface="黑体" pitchFamily="2" charset="-122"/>
              </a:rPr>
              <a:t>　如何欣赏语言</a:t>
            </a:r>
            <a:r>
              <a:rPr lang="zh-CN" altLang="zh-CN" sz="2800" dirty="0" smtClean="0">
                <a:solidFill>
                  <a:srgbClr val="FFFF00"/>
                </a:solidFill>
                <a:latin typeface="黑体" pitchFamily="2" charset="-122"/>
                <a:ea typeface="黑体" pitchFamily="2" charset="-122"/>
              </a:rPr>
              <a:t>风格</a:t>
            </a:r>
            <a:endParaRPr lang="zh-CN" altLang="zh-CN" sz="2800" dirty="0">
              <a:solidFill>
                <a:srgbClr val="FFFF00"/>
              </a:solidFill>
              <a:latin typeface="黑体" pitchFamily="2" charset="-122"/>
              <a:ea typeface="黑体" pitchFamily="2" charset="-122"/>
            </a:endParaRPr>
          </a:p>
        </p:txBody>
      </p:sp>
    </p:spTree>
    <p:extLst>
      <p:ext uri="{BB962C8B-B14F-4D97-AF65-F5344CB8AC3E}">
        <p14:creationId xmlns:p14="http://schemas.microsoft.com/office/powerpoint/2010/main" val="22850726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6857" y="356974"/>
            <a:ext cx="8770682" cy="4293483"/>
          </a:xfrm>
          <a:prstGeom prst="rect">
            <a:avLst/>
          </a:prstGeom>
        </p:spPr>
        <p:txBody>
          <a:bodyPr>
            <a:spAutoFit/>
          </a:bodyPr>
          <a:lstStyle/>
          <a:p>
            <a:pPr algn="just">
              <a:lnSpc>
                <a:spcPct val="150000"/>
              </a:lnSpc>
              <a:spcAft>
                <a:spcPts val="0"/>
              </a:spcAft>
            </a:pPr>
            <a:r>
              <a:rPr lang="zh-CN" altLang="zh-CN" sz="2600" kern="100" dirty="0" smtClean="0">
                <a:latin typeface="Times New Roman"/>
                <a:ea typeface="华文细黑"/>
                <a:cs typeface="Times New Roman"/>
              </a:rPr>
              <a:t>这</a:t>
            </a:r>
            <a:r>
              <a:rPr lang="zh-CN" altLang="zh-CN" sz="2600" kern="100" dirty="0">
                <a:latin typeface="Times New Roman"/>
                <a:ea typeface="华文细黑"/>
                <a:cs typeface="Times New Roman"/>
              </a:rPr>
              <a:t>只是说明这位词人的作品整体上呈现某种风格，并非说这位词人的全部作品都是这一种风格。我们鉴赏诗歌的语言风格，还是应当就诗论诗</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dirty="0">
                <a:latin typeface="Times New Roman"/>
                <a:ea typeface="华文细黑"/>
                <a:cs typeface="Times New Roman"/>
              </a:rPr>
              <a:t>语言风格和诗词的风格往往有一致的地方。诗词作品的风格包括其意境</a:t>
            </a:r>
            <a:r>
              <a:rPr lang="en-US" altLang="zh-CN" sz="2600" dirty="0">
                <a:latin typeface="Times New Roman"/>
                <a:ea typeface="华文细黑"/>
              </a:rPr>
              <a:t>(</a:t>
            </a:r>
            <a:r>
              <a:rPr lang="zh-CN" altLang="zh-CN" sz="2600" dirty="0">
                <a:latin typeface="Times New Roman"/>
                <a:ea typeface="华文细黑"/>
                <a:cs typeface="Times New Roman"/>
              </a:rPr>
              <a:t>思想内容</a:t>
            </a:r>
            <a:r>
              <a:rPr lang="en-US" altLang="zh-CN" sz="2600" dirty="0">
                <a:latin typeface="Times New Roman"/>
                <a:ea typeface="华文细黑"/>
              </a:rPr>
              <a:t>)</a:t>
            </a:r>
            <a:r>
              <a:rPr lang="zh-CN" altLang="zh-CN" sz="2600" dirty="0">
                <a:latin typeface="Times New Roman"/>
                <a:ea typeface="华文细黑"/>
                <a:cs typeface="Times New Roman"/>
              </a:rPr>
              <a:t>、艺术手法和语言。豪放词的语言绝不婉约，而婉约词的语言绝不豪放。因此我们鉴赏诗词的语言风格时，难免会用到表述诗词风格的专用词汇。语言</a:t>
            </a:r>
            <a:r>
              <a:rPr lang="zh-CN" altLang="zh-CN" sz="2600" dirty="0" smtClean="0">
                <a:latin typeface="Times New Roman"/>
                <a:ea typeface="华文细黑"/>
                <a:cs typeface="Times New Roman"/>
              </a:rPr>
              <a:t>风格</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54012726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7734" y="1059582"/>
            <a:ext cx="8512738" cy="1892826"/>
          </a:xfrm>
          <a:prstGeom prst="rect">
            <a:avLst/>
          </a:prstGeom>
        </p:spPr>
        <p:txBody>
          <a:bodyPr>
            <a:spAutoFit/>
          </a:bodyPr>
          <a:lstStyle/>
          <a:p>
            <a:pPr algn="just">
              <a:lnSpc>
                <a:spcPct val="150000"/>
              </a:lnSpc>
            </a:pPr>
            <a:r>
              <a:rPr lang="zh-CN" altLang="zh-CN" sz="2600" dirty="0">
                <a:latin typeface="Times New Roman"/>
                <a:ea typeface="华文细黑"/>
                <a:cs typeface="Times New Roman"/>
              </a:rPr>
              <a:t>种类繁多，常见的有：清新、朴素、平实、华丽、幽默、</a:t>
            </a:r>
            <a:endParaRPr lang="en-US" altLang="zh-CN" sz="2600" kern="100" dirty="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活泼</a:t>
            </a:r>
            <a:r>
              <a:rPr lang="zh-CN" altLang="zh-CN" sz="2600" kern="100" dirty="0">
                <a:latin typeface="Times New Roman"/>
                <a:ea typeface="华文细黑"/>
                <a:cs typeface="Times New Roman"/>
              </a:rPr>
              <a:t>、庄重、简洁、精练、生动、含蓄、明快、通俗、自然、浅显等。</a:t>
            </a:r>
            <a:endParaRPr lang="zh-CN" altLang="zh-CN" sz="1050" kern="100" dirty="0">
              <a:effectLst/>
              <a:latin typeface="宋体"/>
              <a:cs typeface="Courier New"/>
            </a:endParaRPr>
          </a:p>
        </p:txBody>
      </p:sp>
    </p:spTree>
    <p:extLst>
      <p:ext uri="{BB962C8B-B14F-4D97-AF65-F5344CB8AC3E}">
        <p14:creationId xmlns:p14="http://schemas.microsoft.com/office/powerpoint/2010/main" val="59660095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7734" y="101992"/>
            <a:ext cx="8512738" cy="4893647"/>
          </a:xfrm>
          <a:prstGeom prst="rect">
            <a:avLst/>
          </a:prstGeom>
        </p:spPr>
        <p:txBody>
          <a:bodyPr>
            <a:spAutoFit/>
          </a:bodyPr>
          <a:lstStyle/>
          <a:p>
            <a:pPr algn="just">
              <a:lnSpc>
                <a:spcPct val="150000"/>
              </a:lnSpc>
              <a:spcAft>
                <a:spcPts val="0"/>
              </a:spcAft>
            </a:pP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天津</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阅读下面这首词，按要求作答。</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鹧鸪天</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送廓之秋试</a:t>
            </a:r>
            <a:r>
              <a:rPr lang="en-US" altLang="zh-CN" sz="2600" kern="100" baseline="30000" dirty="0">
                <a:latin typeface="宋体"/>
                <a:ea typeface="华文细黑"/>
                <a:cs typeface="Times New Roman"/>
              </a:rPr>
              <a:t>①</a:t>
            </a:r>
            <a:endParaRPr lang="zh-CN" altLang="zh-CN" sz="2600" kern="100" dirty="0">
              <a:latin typeface="宋体"/>
              <a:cs typeface="Courier New"/>
            </a:endParaRPr>
          </a:p>
          <a:p>
            <a:pPr algn="ctr">
              <a:lnSpc>
                <a:spcPct val="15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宋</a:t>
            </a:r>
            <a:r>
              <a:rPr lang="en-US" altLang="zh-CN" sz="2600" kern="100" dirty="0">
                <a:latin typeface="IPAPANNEW"/>
                <a:ea typeface="华文细黑"/>
                <a:cs typeface="Times New Roman"/>
              </a:rPr>
              <a:t>]</a:t>
            </a:r>
            <a:r>
              <a:rPr lang="zh-CN" altLang="zh-CN" sz="2600" kern="100" dirty="0" smtClean="0">
                <a:latin typeface="Times New Roman"/>
                <a:ea typeface="华文细黑"/>
                <a:cs typeface="Times New Roman"/>
              </a:rPr>
              <a:t>辛弃疾</a:t>
            </a:r>
            <a:endParaRPr lang="en-US"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白</a:t>
            </a:r>
            <a:r>
              <a:rPr lang="zh-CN" altLang="zh-CN" sz="2600" kern="100" dirty="0">
                <a:latin typeface="Times New Roman"/>
                <a:ea typeface="华文细黑"/>
                <a:cs typeface="Times New Roman"/>
              </a:rPr>
              <a:t>苎</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新袍入嫩凉。春蚕食叶响回廊。禹门</a:t>
            </a:r>
            <a:r>
              <a:rPr lang="en-US" altLang="zh-CN" sz="2600" kern="100" baseline="30000" dirty="0">
                <a:latin typeface="宋体"/>
                <a:ea typeface="华文细黑"/>
                <a:cs typeface="Times New Roman"/>
              </a:rPr>
              <a:t>③</a:t>
            </a:r>
            <a:r>
              <a:rPr lang="zh-CN" altLang="zh-CN" sz="2600" kern="100" dirty="0">
                <a:latin typeface="Times New Roman"/>
                <a:ea typeface="华文细黑"/>
                <a:cs typeface="Times New Roman"/>
              </a:rPr>
              <a:t>已准桃花浪，月殿先收桂子香。</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鹏</a:t>
            </a:r>
            <a:r>
              <a:rPr lang="zh-CN" altLang="zh-CN" sz="2600" kern="100" dirty="0">
                <a:latin typeface="Times New Roman"/>
                <a:ea typeface="华文细黑"/>
                <a:cs typeface="Times New Roman"/>
              </a:rPr>
              <a:t>北海，凤朝阳。又携书剑路茫茫。明年此日青云去，却笑人间举子忙</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20500052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7734" y="1115715"/>
            <a:ext cx="8512738" cy="189282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zh-CN" altLang="zh-CN" sz="2600" kern="100" dirty="0">
                <a:latin typeface="宋体"/>
                <a:cs typeface="宋体"/>
              </a:rPr>
              <a:t>①</a:t>
            </a:r>
            <a:r>
              <a:rPr lang="zh-CN" altLang="zh-CN" sz="2600" kern="100" dirty="0">
                <a:latin typeface="Times New Roman"/>
                <a:ea typeface="华文细黑"/>
                <a:cs typeface="Times New Roman"/>
              </a:rPr>
              <a:t>秋试：科举时代秋季举行的考试。</a:t>
            </a:r>
            <a:r>
              <a:rPr lang="zh-CN" altLang="zh-CN" sz="2600" kern="100" dirty="0">
                <a:latin typeface="宋体"/>
                <a:cs typeface="宋体"/>
              </a:rPr>
              <a:t>②</a:t>
            </a:r>
            <a:r>
              <a:rPr lang="zh-CN" altLang="zh-CN" sz="2600" kern="100" dirty="0">
                <a:latin typeface="Times New Roman"/>
                <a:ea typeface="华文细黑"/>
                <a:cs typeface="Times New Roman"/>
              </a:rPr>
              <a:t>白苎</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zhù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：用白色苎麻织成的布。</a:t>
            </a:r>
            <a:r>
              <a:rPr lang="zh-CN" altLang="zh-CN" sz="2600" kern="100" dirty="0">
                <a:latin typeface="宋体"/>
                <a:cs typeface="宋体"/>
              </a:rPr>
              <a:t>③</a:t>
            </a:r>
            <a:r>
              <a:rPr lang="zh-CN" altLang="zh-CN" sz="2600" kern="100" dirty="0">
                <a:latin typeface="Times New Roman"/>
                <a:ea typeface="华文细黑"/>
                <a:cs typeface="Times New Roman"/>
              </a:rPr>
              <a:t>禹门：即龙门，古时以</a:t>
            </a:r>
            <a:r>
              <a:rPr lang="en-US" altLang="zh-CN" sz="2600" kern="100" dirty="0">
                <a:latin typeface="+mj-ea"/>
                <a:ea typeface="+mj-ea"/>
                <a:cs typeface="Courier New"/>
              </a:rPr>
              <a:t>“</a:t>
            </a:r>
            <a:r>
              <a:rPr lang="zh-CN" altLang="zh-CN" sz="2600" kern="100" dirty="0">
                <a:latin typeface="Times New Roman"/>
                <a:ea typeface="华文细黑"/>
                <a:cs typeface="Times New Roman"/>
              </a:rPr>
              <a:t>鱼跃龙门</a:t>
            </a:r>
            <a:r>
              <a:rPr lang="en-US" altLang="zh-CN" sz="2600" kern="100" dirty="0">
                <a:latin typeface="+mj-ea"/>
                <a:ea typeface="+mj-ea"/>
                <a:cs typeface="Courier New"/>
              </a:rPr>
              <a:t>”</a:t>
            </a:r>
            <a:r>
              <a:rPr lang="zh-CN" altLang="zh-CN" sz="2600" kern="100" dirty="0">
                <a:latin typeface="Times New Roman"/>
                <a:ea typeface="华文细黑"/>
                <a:cs typeface="Times New Roman"/>
              </a:rPr>
              <a:t>喻指考试得中</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83314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3655</TotalTime>
  <Words>7773</Words>
  <Application>Microsoft Office PowerPoint</Application>
  <PresentationFormat>全屏显示(16:9)</PresentationFormat>
  <Paragraphs>260</Paragraphs>
  <Slides>108</Slides>
  <Notes>1</Notes>
  <HiddenSlides>0</HiddenSlides>
  <MMClips>0</MMClips>
  <ScaleCrop>false</ScaleCrop>
  <HeadingPairs>
    <vt:vector size="4" baseType="variant">
      <vt:variant>
        <vt:lpstr>主题</vt:lpstr>
      </vt:variant>
      <vt:variant>
        <vt:i4>1</vt:i4>
      </vt:variant>
      <vt:variant>
        <vt:lpstr>幻灯片标题</vt:lpstr>
      </vt:variant>
      <vt:variant>
        <vt:i4>108</vt:i4>
      </vt:variant>
    </vt:vector>
  </HeadingPairs>
  <TitlesOfParts>
    <vt:vector size="10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297</cp:revision>
  <dcterms:created xsi:type="dcterms:W3CDTF">2014-12-15T01:46:29Z</dcterms:created>
  <dcterms:modified xsi:type="dcterms:W3CDTF">2015-04-16T05:54:26Z</dcterms:modified>
</cp:coreProperties>
</file>