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407" r:id="rId6"/>
    <p:sldId id="393" r:id="rId7"/>
    <p:sldId id="360" r:id="rId8"/>
    <p:sldId id="409" r:id="rId9"/>
    <p:sldId id="361" r:id="rId10"/>
    <p:sldId id="413" r:id="rId11"/>
    <p:sldId id="414" r:id="rId12"/>
    <p:sldId id="292" r:id="rId13"/>
    <p:sldId id="390" r:id="rId14"/>
    <p:sldId id="332" r:id="rId15"/>
    <p:sldId id="397" r:id="rId16"/>
    <p:sldId id="426" r:id="rId17"/>
    <p:sldId id="380" r:id="rId18"/>
    <p:sldId id="333" r:id="rId19"/>
    <p:sldId id="424" r:id="rId20"/>
    <p:sldId id="334" r:id="rId21"/>
    <p:sldId id="399" r:id="rId22"/>
    <p:sldId id="427" r:id="rId23"/>
    <p:sldId id="264" r:id="rId24"/>
    <p:sldId id="340" r:id="rId25"/>
    <p:sldId id="425" r:id="rId26"/>
    <p:sldId id="274"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9" autoAdjust="0"/>
    <p:restoredTop sz="94660"/>
  </p:normalViewPr>
  <p:slideViewPr>
    <p:cSldViewPr>
      <p:cViewPr>
        <p:scale>
          <a:sx n="100" d="100"/>
          <a:sy n="100" d="100"/>
        </p:scale>
        <p:origin x="-1968"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Microsoft_Word___2.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3.bin"/><Relationship Id="rId7" Type="http://schemas.openxmlformats.org/officeDocument/2006/relationships/package" Target="../embeddings/Microsoft_Word___4.doc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package" Target="../embeddings/Microsoft_Word___3.docx"/></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package" Target="../embeddings/Microsoft_Word___5.docx"/><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package" Target="../embeddings/Microsoft_Word___6.docx"/></Relationships>
</file>

<file path=ppt/slides/_rels/slide1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7.bin"/><Relationship Id="rId7" Type="http://schemas.openxmlformats.org/officeDocument/2006/relationships/package" Target="../embeddings/Microsoft_Word___8.docx"/><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11.emf"/><Relationship Id="rId5" Type="http://schemas.openxmlformats.org/officeDocument/2006/relationships/image" Target="../media/image9.emf"/><Relationship Id="rId10" Type="http://schemas.openxmlformats.org/officeDocument/2006/relationships/package" Target="../embeddings/Microsoft_Word___9.docx"/><Relationship Id="rId4" Type="http://schemas.openxmlformats.org/officeDocument/2006/relationships/package" Target="../embeddings/Microsoft_Word___7.docx"/><Relationship Id="rId9"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package" Target="../embeddings/Microsoft_Word___10.docx"/></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slide" Target="slide3.xml"/><Relationship Id="rId5" Type="http://schemas.openxmlformats.org/officeDocument/2006/relationships/image" Target="../media/image13.emf"/><Relationship Id="rId4" Type="http://schemas.openxmlformats.org/officeDocument/2006/relationships/package" Target="../embeddings/Microsoft_Word___11.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2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slide" Target="slide20.xml"/><Relationship Id="rId7" Type="http://schemas.openxmlformats.org/officeDocument/2006/relationships/package" Target="../embeddings/Microsoft_Word___12.doc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slide" Target="slide24.xml"/><Relationship Id="rId4" Type="http://schemas.openxmlformats.org/officeDocument/2006/relationships/slide" Target="slide23.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2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23.xml"/></Relationships>
</file>

<file path=ppt/slides/_rels/slide2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 Target="slide20.xml"/><Relationship Id="rId7" Type="http://schemas.openxmlformats.org/officeDocument/2006/relationships/package" Target="../embeddings/Microsoft_Word___13.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png"/><Relationship Id="rId5" Type="http://schemas.openxmlformats.org/officeDocument/2006/relationships/slide" Target="slide24.xml"/><Relationship Id="rId4" Type="http://schemas.openxmlformats.org/officeDocument/2006/relationships/slide" Target="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14.png"/><Relationship Id="rId3" Type="http://schemas.openxmlformats.org/officeDocument/2006/relationships/slide" Target="slide20.xml"/><Relationship Id="rId7" Type="http://schemas.openxmlformats.org/officeDocument/2006/relationships/package" Target="../embeddings/Microsoft_Word___14.docx"/><Relationship Id="rId12"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3.bin"/><Relationship Id="rId11" Type="http://schemas.openxmlformats.org/officeDocument/2006/relationships/image" Target="../media/image20.emf"/><Relationship Id="rId5" Type="http://schemas.openxmlformats.org/officeDocument/2006/relationships/slide" Target="slide24.xml"/><Relationship Id="rId10" Type="http://schemas.openxmlformats.org/officeDocument/2006/relationships/package" Target="../embeddings/Microsoft_Word___15.docx"/><Relationship Id="rId4" Type="http://schemas.openxmlformats.org/officeDocument/2006/relationships/slide" Target="slide23.xml"/><Relationship Id="rId9"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Word___1.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第六章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矩形 6"/>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万有引力与航天</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028" y="282822"/>
            <a:ext cx="8892000" cy="4455066"/>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说明：</a:t>
            </a: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开普勒定律不仅适用于行星绕太阳的运动，也</a:t>
            </a:r>
            <a:r>
              <a:rPr lang="zh-CN" altLang="zh-CN" sz="2700" kern="100" dirty="0" smtClean="0">
                <a:latin typeface="Times New Roman"/>
                <a:ea typeface="微软雅黑"/>
                <a:cs typeface="Times New Roman"/>
              </a:rPr>
              <a:t>适用于</a:t>
            </a:r>
            <a:r>
              <a:rPr lang="en-US" altLang="zh-CN" sz="2700" u="sng" kern="100" dirty="0" smtClean="0">
                <a:latin typeface="Times New Roman"/>
                <a:ea typeface="微软雅黑"/>
                <a:cs typeface="Times New Roman"/>
              </a:rPr>
              <a:t>                     </a:t>
            </a:r>
            <a:r>
              <a:rPr lang="zh-CN" altLang="zh-CN" sz="2700" kern="100" dirty="0" smtClean="0">
                <a:latin typeface="Times New Roman"/>
                <a:ea typeface="微软雅黑"/>
                <a:cs typeface="Times New Roman"/>
              </a:rPr>
              <a:t>的</a:t>
            </a:r>
            <a:r>
              <a:rPr lang="zh-CN" altLang="zh-CN" sz="2700" kern="100" dirty="0">
                <a:latin typeface="Times New Roman"/>
                <a:ea typeface="微软雅黑"/>
                <a:cs typeface="Times New Roman"/>
              </a:rPr>
              <a:t>运动</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由开普勒第二定律知：</a:t>
            </a:r>
            <a:r>
              <a:rPr lang="zh-CN" altLang="zh-CN" sz="2700" kern="100" spc="-100" dirty="0">
                <a:latin typeface="Times New Roman"/>
                <a:ea typeface="微软雅黑"/>
                <a:cs typeface="Times New Roman"/>
              </a:rPr>
              <a:t>当离太阳比较近</a:t>
            </a:r>
            <a:r>
              <a:rPr lang="zh-CN" altLang="zh-CN" sz="2700" kern="100" spc="-370" dirty="0">
                <a:latin typeface="Times New Roman"/>
                <a:ea typeface="微软雅黑"/>
                <a:cs typeface="Times New Roman"/>
              </a:rPr>
              <a:t>时，</a:t>
            </a:r>
            <a:r>
              <a:rPr lang="zh-CN" altLang="zh-CN" sz="2700" kern="100" spc="-100" dirty="0">
                <a:latin typeface="Times New Roman"/>
                <a:ea typeface="微软雅黑"/>
                <a:cs typeface="Times New Roman"/>
              </a:rPr>
              <a:t>行星运行的</a:t>
            </a:r>
            <a:r>
              <a:rPr lang="zh-CN" altLang="zh-CN" sz="2700" kern="100" spc="-100" dirty="0" smtClean="0">
                <a:latin typeface="Times New Roman"/>
                <a:ea typeface="微软雅黑"/>
                <a:cs typeface="Times New Roman"/>
              </a:rPr>
              <a:t>速</a:t>
            </a:r>
            <a:r>
              <a:rPr lang="zh-CN" altLang="zh-CN" sz="2700" kern="100" dirty="0" smtClean="0">
                <a:latin typeface="Times New Roman"/>
                <a:ea typeface="微软雅黑"/>
                <a:cs typeface="Times New Roman"/>
              </a:rPr>
              <a:t>度</a:t>
            </a:r>
            <a:r>
              <a:rPr lang="en-US" altLang="zh-CN" sz="2700" u="sng" kern="100" dirty="0" smtClean="0">
                <a:latin typeface="Times New Roman"/>
                <a:ea typeface="微软雅黑"/>
                <a:cs typeface="Times New Roman"/>
              </a:rPr>
              <a:t>             </a:t>
            </a:r>
            <a:r>
              <a:rPr lang="zh-CN" altLang="zh-CN" sz="2700" kern="100" spc="-370" dirty="0" smtClean="0">
                <a:latin typeface="Times New Roman"/>
                <a:ea typeface="微软雅黑"/>
                <a:cs typeface="Times New Roman"/>
              </a:rPr>
              <a:t>，</a:t>
            </a:r>
            <a:r>
              <a:rPr lang="zh-CN" altLang="zh-CN" sz="2700" kern="100" spc="-100" dirty="0">
                <a:latin typeface="Times New Roman"/>
                <a:ea typeface="微软雅黑"/>
                <a:cs typeface="Times New Roman"/>
              </a:rPr>
              <a:t>而离太阳比较远</a:t>
            </a:r>
            <a:r>
              <a:rPr lang="zh-CN" altLang="zh-CN" sz="2700" kern="100" spc="-370" dirty="0">
                <a:latin typeface="Times New Roman"/>
                <a:ea typeface="微软雅黑"/>
                <a:cs typeface="Times New Roman"/>
              </a:rPr>
              <a:t>时，</a:t>
            </a:r>
            <a:r>
              <a:rPr lang="zh-CN" altLang="zh-CN" sz="2700" kern="100" spc="-100" dirty="0">
                <a:latin typeface="Times New Roman"/>
                <a:ea typeface="微软雅黑"/>
                <a:cs typeface="Times New Roman"/>
              </a:rPr>
              <a:t>行星运行的</a:t>
            </a:r>
            <a:r>
              <a:rPr lang="zh-CN" altLang="zh-CN" sz="2700" kern="100" spc="-100" dirty="0" smtClean="0">
                <a:latin typeface="Times New Roman"/>
                <a:ea typeface="微软雅黑"/>
                <a:cs typeface="Times New Roman"/>
              </a:rPr>
              <a:t>速</a:t>
            </a:r>
            <a:r>
              <a:rPr lang="zh-CN" altLang="zh-CN" sz="2700" kern="100" dirty="0" smtClean="0">
                <a:latin typeface="Times New Roman"/>
                <a:ea typeface="微软雅黑"/>
                <a:cs typeface="Times New Roman"/>
              </a:rPr>
              <a:t>度</a:t>
            </a:r>
            <a:r>
              <a:rPr lang="en-US" altLang="zh-CN" sz="2700" u="sng" kern="100" dirty="0" smtClean="0">
                <a:latin typeface="Times New Roman"/>
                <a:ea typeface="微软雅黑"/>
                <a:cs typeface="Times New Roman"/>
              </a:rPr>
              <a:t>             </a:t>
            </a:r>
            <a:r>
              <a:rPr lang="en-US" altLang="zh-CN" sz="2700" kern="100" dirty="0" smtClean="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(3)</a:t>
            </a:r>
            <a:r>
              <a:rPr lang="zh-CN" altLang="zh-CN" sz="2700" kern="100" dirty="0">
                <a:latin typeface="Times New Roman"/>
                <a:ea typeface="微软雅黑"/>
                <a:cs typeface="Times New Roman"/>
              </a:rPr>
              <a:t>在开普勒第三定律中，所有行星绕太阳转动的</a:t>
            </a:r>
            <a:r>
              <a:rPr lang="en-US" altLang="zh-CN" sz="2700" i="1" kern="100" dirty="0">
                <a:latin typeface="Times New Roman"/>
                <a:ea typeface="微软雅黑"/>
                <a:cs typeface="Courier New"/>
              </a:rPr>
              <a:t>k</a:t>
            </a:r>
            <a:r>
              <a:rPr lang="zh-CN" altLang="zh-CN" sz="2700" kern="100" dirty="0">
                <a:latin typeface="Times New Roman"/>
                <a:ea typeface="微软雅黑"/>
                <a:cs typeface="Times New Roman"/>
              </a:rPr>
              <a:t>值均相同；但对不同的天体系统</a:t>
            </a:r>
            <a:r>
              <a:rPr lang="en-US" altLang="zh-CN" sz="2700" i="1" kern="100" dirty="0">
                <a:latin typeface="Times New Roman"/>
                <a:ea typeface="微软雅黑"/>
                <a:cs typeface="Courier New"/>
              </a:rPr>
              <a:t>k</a:t>
            </a:r>
            <a:r>
              <a:rPr lang="zh-CN" altLang="zh-CN" sz="2700" kern="100" dirty="0" smtClean="0">
                <a:latin typeface="Times New Roman"/>
                <a:ea typeface="微软雅黑"/>
                <a:cs typeface="Times New Roman"/>
              </a:rPr>
              <a:t>值</a:t>
            </a:r>
            <a:r>
              <a:rPr lang="en-US" altLang="zh-CN" sz="2700" u="sng" kern="100" dirty="0" smtClean="0">
                <a:latin typeface="Times New Roman"/>
                <a:ea typeface="微软雅黑"/>
                <a:cs typeface="Times New Roman"/>
              </a:rPr>
              <a:t>                </a:t>
            </a:r>
            <a:r>
              <a:rPr lang="en-US" altLang="zh-CN" sz="2700" kern="100" dirty="0" smtClean="0">
                <a:latin typeface="Times New Roman"/>
                <a:ea typeface="微软雅黑"/>
                <a:cs typeface="Courier New"/>
              </a:rPr>
              <a:t>.</a:t>
            </a:r>
            <a:r>
              <a:rPr lang="en-US" altLang="zh-CN" sz="2700" i="1" kern="100" dirty="0">
                <a:latin typeface="Times New Roman"/>
                <a:ea typeface="微软雅黑"/>
                <a:cs typeface="Courier New"/>
              </a:rPr>
              <a:t>k</a:t>
            </a:r>
            <a:r>
              <a:rPr lang="zh-CN" altLang="zh-CN" sz="2700" kern="100" dirty="0">
                <a:latin typeface="Times New Roman"/>
                <a:ea typeface="微软雅黑"/>
                <a:cs typeface="Times New Roman"/>
              </a:rPr>
              <a:t>值的大小由系统</a:t>
            </a:r>
            <a:r>
              <a:rPr lang="zh-CN" altLang="zh-CN" sz="2700" kern="100" dirty="0" smtClean="0">
                <a:latin typeface="Times New Roman"/>
                <a:ea typeface="微软雅黑"/>
                <a:cs typeface="Times New Roman"/>
              </a:rPr>
              <a:t>的</a:t>
            </a:r>
            <a:endParaRPr lang="en-US" altLang="zh-CN" sz="27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700" u="sng" kern="100" dirty="0" smtClean="0">
                <a:latin typeface="Times New Roman"/>
                <a:ea typeface="微软雅黑"/>
                <a:cs typeface="Times New Roman"/>
              </a:rPr>
              <a:t>                 </a:t>
            </a:r>
            <a:r>
              <a:rPr lang="zh-CN" altLang="zh-CN" sz="2700" kern="100" dirty="0" smtClean="0">
                <a:latin typeface="Times New Roman"/>
                <a:ea typeface="微软雅黑"/>
                <a:cs typeface="Times New Roman"/>
              </a:rPr>
              <a:t>决定</a:t>
            </a:r>
            <a:r>
              <a:rPr lang="en-US" altLang="zh-CN" sz="2700" kern="100" dirty="0">
                <a:latin typeface="Times New Roman"/>
                <a:ea typeface="微软雅黑"/>
                <a:cs typeface="Courier New"/>
              </a:rPr>
              <a:t>.</a:t>
            </a:r>
            <a:endParaRPr lang="zh-CN" altLang="zh-CN" sz="2700" kern="100" dirty="0">
              <a:effectLst/>
              <a:latin typeface="宋体"/>
              <a:cs typeface="Courier New"/>
            </a:endParaRPr>
          </a:p>
        </p:txBody>
      </p:sp>
      <p:sp>
        <p:nvSpPr>
          <p:cNvPr id="8" name="矩形 7"/>
          <p:cNvSpPr/>
          <p:nvPr/>
        </p:nvSpPr>
        <p:spPr>
          <a:xfrm>
            <a:off x="117028" y="4051568"/>
            <a:ext cx="1971454" cy="507831"/>
          </a:xfrm>
          <a:prstGeom prst="rect">
            <a:avLst/>
          </a:prstGeom>
        </p:spPr>
        <p:txBody>
          <a:bodyPr wrap="square">
            <a:spAutoFit/>
          </a:bodyPr>
          <a:lstStyle/>
          <a:p>
            <a:pPr lvl="0"/>
            <a:r>
              <a:rPr lang="zh-CN" altLang="zh-CN" sz="2700" kern="100" dirty="0" smtClean="0">
                <a:solidFill>
                  <a:srgbClr val="0070C0"/>
                </a:solidFill>
                <a:latin typeface="Times New Roman"/>
                <a:ea typeface="微软雅黑"/>
                <a:cs typeface="Times New Roman"/>
              </a:rPr>
              <a:t>中心</a:t>
            </a:r>
            <a:r>
              <a:rPr lang="zh-CN" altLang="zh-CN" sz="2700" kern="100" dirty="0">
                <a:solidFill>
                  <a:srgbClr val="0070C0"/>
                </a:solidFill>
                <a:latin typeface="Times New Roman"/>
                <a:ea typeface="微软雅黑"/>
                <a:cs typeface="Times New Roman"/>
              </a:rPr>
              <a:t>天体</a:t>
            </a:r>
            <a:endParaRPr lang="zh-CN" altLang="en-US" dirty="0">
              <a:solidFill>
                <a:srgbClr val="0070C0"/>
              </a:solidFill>
            </a:endParaRPr>
          </a:p>
        </p:txBody>
      </p:sp>
      <p:sp>
        <p:nvSpPr>
          <p:cNvPr id="9" name="矩形 8"/>
          <p:cNvSpPr/>
          <p:nvPr/>
        </p:nvSpPr>
        <p:spPr>
          <a:xfrm>
            <a:off x="1187356" y="958999"/>
            <a:ext cx="1915909"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卫星绕地球</a:t>
            </a:r>
          </a:p>
        </p:txBody>
      </p:sp>
      <p:sp>
        <p:nvSpPr>
          <p:cNvPr id="10" name="矩形 9"/>
          <p:cNvSpPr/>
          <p:nvPr/>
        </p:nvSpPr>
        <p:spPr>
          <a:xfrm>
            <a:off x="828308" y="2188885"/>
            <a:ext cx="1223412"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比较快</a:t>
            </a:r>
          </a:p>
        </p:txBody>
      </p:sp>
      <p:sp>
        <p:nvSpPr>
          <p:cNvPr id="11" name="矩形 10"/>
          <p:cNvSpPr/>
          <p:nvPr/>
        </p:nvSpPr>
        <p:spPr>
          <a:xfrm>
            <a:off x="7481619" y="2202458"/>
            <a:ext cx="1223412"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比较慢</a:t>
            </a:r>
          </a:p>
        </p:txBody>
      </p:sp>
      <p:sp>
        <p:nvSpPr>
          <p:cNvPr id="12" name="矩形 11"/>
          <p:cNvSpPr/>
          <p:nvPr/>
        </p:nvSpPr>
        <p:spPr>
          <a:xfrm>
            <a:off x="4510240" y="3426321"/>
            <a:ext cx="1223412"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不相同</a:t>
            </a:r>
          </a:p>
        </p:txBody>
      </p:sp>
    </p:spTree>
    <p:extLst>
      <p:ext uri="{BB962C8B-B14F-4D97-AF65-F5344CB8AC3E}">
        <p14:creationId xmlns:p14="http://schemas.microsoft.com/office/powerpoint/2010/main" val="3258027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103312" y="-1488"/>
            <a:ext cx="6681885"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三、中学阶段对天体运动的处理方法</a:t>
            </a:r>
            <a:endParaRPr lang="zh-CN" altLang="zh-CN" sz="2800" b="1" kern="100" dirty="0">
              <a:solidFill>
                <a:schemeClr val="tx1"/>
              </a:solidFill>
              <a:effectLst/>
              <a:cs typeface="Courier New"/>
            </a:endParaRPr>
          </a:p>
        </p:txBody>
      </p:sp>
      <p:sp>
        <p:nvSpPr>
          <p:cNvPr id="14" name="矩形 13"/>
          <p:cNvSpPr/>
          <p:nvPr/>
        </p:nvSpPr>
        <p:spPr>
          <a:xfrm>
            <a:off x="103312" y="627534"/>
            <a:ext cx="8928000" cy="2977738"/>
          </a:xfrm>
          <a:prstGeom prst="rect">
            <a:avLst/>
          </a:prstGeom>
        </p:spPr>
        <p:txBody>
          <a:bodyPr wrap="square">
            <a:spAutoFit/>
          </a:bodyPr>
          <a:lstStyle/>
          <a:p>
            <a:pPr algn="just">
              <a:lnSpc>
                <a:spcPct val="150000"/>
              </a:lnSpc>
              <a:spcAft>
                <a:spcPts val="0"/>
              </a:spcAft>
              <a:tabLst>
                <a:tab pos="2070735" algn="l"/>
              </a:tabLst>
            </a:pPr>
            <a:r>
              <a:rPr lang="zh-CN" altLang="zh-CN" sz="2500" kern="100" dirty="0">
                <a:latin typeface="Times New Roman"/>
                <a:ea typeface="微软雅黑"/>
                <a:cs typeface="Times New Roman"/>
              </a:rPr>
              <a:t>由</a:t>
            </a:r>
            <a:r>
              <a:rPr lang="zh-CN" altLang="zh-CN" sz="2500" kern="100" spc="-100" dirty="0">
                <a:latin typeface="Times New Roman"/>
                <a:ea typeface="微软雅黑"/>
                <a:cs typeface="Times New Roman"/>
              </a:rPr>
              <a:t>于大多数行星绕太阳运动的轨道与圆十分接</a:t>
            </a:r>
            <a:r>
              <a:rPr lang="zh-CN" altLang="zh-CN" sz="2500" kern="100" spc="-500" dirty="0">
                <a:latin typeface="Times New Roman"/>
                <a:ea typeface="微软雅黑"/>
                <a:cs typeface="Times New Roman"/>
              </a:rPr>
              <a:t>近，</a:t>
            </a:r>
            <a:r>
              <a:rPr lang="zh-CN" altLang="zh-CN" sz="2500" kern="100" spc="-100" dirty="0">
                <a:latin typeface="Times New Roman"/>
                <a:ea typeface="微软雅黑"/>
                <a:cs typeface="Times New Roman"/>
              </a:rPr>
              <a:t>因</a:t>
            </a:r>
            <a:r>
              <a:rPr lang="zh-CN" altLang="zh-CN" sz="2500" kern="100" spc="-500" dirty="0">
                <a:latin typeface="Times New Roman"/>
                <a:ea typeface="微软雅黑"/>
                <a:cs typeface="Times New Roman"/>
              </a:rPr>
              <a:t>此，</a:t>
            </a:r>
            <a:r>
              <a:rPr lang="zh-CN" altLang="zh-CN" sz="2500" kern="100" spc="-100" dirty="0">
                <a:latin typeface="Times New Roman"/>
                <a:ea typeface="微软雅黑"/>
                <a:cs typeface="Times New Roman"/>
              </a:rPr>
              <a:t>在中学阶段的研究中可以按圆轨道处</a:t>
            </a:r>
            <a:r>
              <a:rPr lang="zh-CN" altLang="zh-CN" sz="2500" kern="100" spc="-500" dirty="0">
                <a:latin typeface="Times New Roman"/>
                <a:ea typeface="微软雅黑"/>
                <a:cs typeface="Times New Roman"/>
              </a:rPr>
              <a:t>理，</a:t>
            </a:r>
            <a:r>
              <a:rPr lang="zh-CN" altLang="zh-CN" sz="2500" kern="100" spc="-100" dirty="0">
                <a:latin typeface="Times New Roman"/>
                <a:ea typeface="微软雅黑"/>
                <a:cs typeface="Times New Roman"/>
              </a:rPr>
              <a:t>开普勒三定律就可以这样表述：</a:t>
            </a:r>
            <a:endParaRPr lang="zh-CN" altLang="zh-CN" sz="2500" kern="100" spc="-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行星绕太阳运动的轨道十分接近圆，太阳</a:t>
            </a:r>
            <a:r>
              <a:rPr lang="zh-CN" altLang="zh-CN" sz="2500" kern="100" dirty="0" smtClean="0">
                <a:latin typeface="Times New Roman"/>
                <a:ea typeface="微软雅黑"/>
                <a:cs typeface="Times New Roman"/>
              </a:rPr>
              <a:t>处在</a:t>
            </a:r>
            <a:r>
              <a:rPr lang="en-US" altLang="zh-CN" sz="2500" u="sng" kern="100" dirty="0" smtClean="0">
                <a:latin typeface="Times New Roman"/>
                <a:ea typeface="微软雅黑"/>
                <a:cs typeface="Times New Roman"/>
              </a:rPr>
              <a:t>          </a:t>
            </a:r>
            <a:r>
              <a:rPr lang="zh-CN" altLang="zh-CN" sz="2500" kern="100" dirty="0" smtClean="0">
                <a:latin typeface="Times New Roman"/>
                <a:ea typeface="微软雅黑"/>
                <a:cs typeface="Times New Roman"/>
              </a:rPr>
              <a:t>；</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对某一行星来说，它绕太阳做圆周运动的角速度</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或线速度</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不变，即行星</a:t>
            </a:r>
            <a:r>
              <a:rPr lang="zh-CN" altLang="zh-CN" sz="2500" kern="100" dirty="0" smtClean="0">
                <a:latin typeface="Times New Roman"/>
                <a:ea typeface="微软雅黑"/>
                <a:cs typeface="Times New Roman"/>
              </a:rPr>
              <a:t>做</a:t>
            </a:r>
            <a:r>
              <a:rPr lang="en-US" altLang="zh-CN" sz="2500" u="sng" kern="100" dirty="0" smtClean="0">
                <a:latin typeface="Times New Roman"/>
                <a:ea typeface="微软雅黑"/>
                <a:cs typeface="Times New Roman"/>
              </a:rPr>
              <a:t>                           </a:t>
            </a:r>
            <a:r>
              <a:rPr lang="zh-CN" altLang="zh-CN" sz="2500" kern="100" dirty="0" smtClean="0">
                <a:latin typeface="Times New Roman"/>
                <a:ea typeface="微软雅黑"/>
                <a:cs typeface="Times New Roman"/>
              </a:rPr>
              <a:t>；</a:t>
            </a:r>
            <a:endParaRPr lang="zh-CN" altLang="zh-CN" sz="25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2405256"/>
              </p:ext>
            </p:extLst>
          </p:nvPr>
        </p:nvGraphicFramePr>
        <p:xfrm>
          <a:off x="190500" y="3609975"/>
          <a:ext cx="8772525" cy="1495425"/>
        </p:xfrm>
        <a:graphic>
          <a:graphicData uri="http://schemas.openxmlformats.org/presentationml/2006/ole">
            <mc:AlternateContent xmlns:mc="http://schemas.openxmlformats.org/markup-compatibility/2006">
              <mc:Choice xmlns:v="urn:schemas-microsoft-com:vml" Requires="v">
                <p:oleObj spid="_x0000_s174141" name="文档" r:id="rId4" imgW="8783320" imgH="1493808" progId="Word.Document.12">
                  <p:embed/>
                </p:oleObj>
              </mc:Choice>
              <mc:Fallback>
                <p:oleObj name="文档" r:id="rId4" imgW="8783320" imgH="1493808" progId="Word.Document.12">
                  <p:embed/>
                  <p:pic>
                    <p:nvPicPr>
                      <p:cNvPr id="0" name="对象 4"/>
                      <p:cNvPicPr>
                        <a:picLocks noChangeAspect="1" noChangeArrowheads="1"/>
                      </p:cNvPicPr>
                      <p:nvPr/>
                    </p:nvPicPr>
                    <p:blipFill>
                      <a:blip r:embed="rId5"/>
                      <a:srcRect/>
                      <a:stretch>
                        <a:fillRect/>
                      </a:stretch>
                    </p:blipFill>
                    <p:spPr bwMode="auto">
                      <a:xfrm>
                        <a:off x="190500" y="3609975"/>
                        <a:ext cx="87725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2105025" y="2999701"/>
            <a:ext cx="2286000" cy="477054"/>
          </a:xfrm>
          <a:prstGeom prst="rect">
            <a:avLst/>
          </a:prstGeom>
        </p:spPr>
        <p:txBody>
          <a:bodyPr>
            <a:spAutoFit/>
          </a:bodyPr>
          <a:lstStyle/>
          <a:p>
            <a:pPr lvl="0"/>
            <a:r>
              <a:rPr lang="zh-CN" altLang="zh-CN" sz="2500" kern="100" dirty="0" smtClean="0">
                <a:solidFill>
                  <a:srgbClr val="0070C0"/>
                </a:solidFill>
                <a:latin typeface="Times New Roman"/>
                <a:ea typeface="微软雅黑"/>
                <a:cs typeface="Times New Roman"/>
              </a:rPr>
              <a:t>匀速圆周运动</a:t>
            </a:r>
            <a:endParaRPr lang="zh-CN" altLang="en-US" dirty="0">
              <a:solidFill>
                <a:srgbClr val="0070C0"/>
              </a:solidFill>
            </a:endParaRPr>
          </a:p>
        </p:txBody>
      </p:sp>
      <p:sp>
        <p:nvSpPr>
          <p:cNvPr id="6" name="矩形 5"/>
          <p:cNvSpPr/>
          <p:nvPr/>
        </p:nvSpPr>
        <p:spPr>
          <a:xfrm>
            <a:off x="5301605" y="3612665"/>
            <a:ext cx="2952328" cy="477054"/>
          </a:xfrm>
          <a:prstGeom prst="rect">
            <a:avLst/>
          </a:prstGeom>
        </p:spPr>
        <p:txBody>
          <a:bodyPr wrap="square">
            <a:spAutoFit/>
          </a:bodyPr>
          <a:lstStyle/>
          <a:p>
            <a:pPr algn="just">
              <a:spcAft>
                <a:spcPts val="0"/>
              </a:spcAft>
            </a:pPr>
            <a:r>
              <a:rPr lang="zh-CN" altLang="zh-CN" sz="2500" kern="100" dirty="0" smtClean="0">
                <a:solidFill>
                  <a:srgbClr val="0070C0"/>
                </a:solidFill>
                <a:latin typeface="Times New Roman"/>
                <a:ea typeface="微软雅黑"/>
                <a:cs typeface="Times New Roman"/>
              </a:rPr>
              <a:t>公转</a:t>
            </a:r>
            <a:r>
              <a:rPr lang="zh-CN" altLang="zh-CN" sz="2500" kern="100" dirty="0">
                <a:solidFill>
                  <a:srgbClr val="0070C0"/>
                </a:solidFill>
                <a:latin typeface="Times New Roman"/>
                <a:ea typeface="微软雅黑"/>
                <a:cs typeface="Times New Roman"/>
              </a:rPr>
              <a:t>周期的二次方</a:t>
            </a:r>
            <a:endParaRPr lang="zh-CN" altLang="zh-CN" sz="1050" kern="100" dirty="0">
              <a:solidFill>
                <a:srgbClr val="0070C0"/>
              </a:solidFill>
              <a:cs typeface="Times New Roman"/>
            </a:endParaRPr>
          </a:p>
        </p:txBody>
      </p:sp>
      <p:sp>
        <p:nvSpPr>
          <p:cNvPr id="7" name="矩形 6"/>
          <p:cNvSpPr/>
          <p:nvPr/>
        </p:nvSpPr>
        <p:spPr>
          <a:xfrm>
            <a:off x="6760815" y="1842145"/>
            <a:ext cx="825867" cy="477054"/>
          </a:xfrm>
          <a:prstGeom prst="rect">
            <a:avLst/>
          </a:prstGeom>
        </p:spPr>
        <p:txBody>
          <a:bodyPr wrap="none">
            <a:spAutoFit/>
          </a:bodyPr>
          <a:lstStyle/>
          <a:p>
            <a:pPr lvl="0"/>
            <a:r>
              <a:rPr lang="zh-CN" altLang="zh-CN" sz="2500" kern="100" dirty="0">
                <a:solidFill>
                  <a:srgbClr val="0070C0"/>
                </a:solidFill>
                <a:latin typeface="Times New Roman"/>
                <a:ea typeface="微软雅黑"/>
                <a:cs typeface="Times New Roman"/>
              </a:rPr>
              <a:t>圆心</a:t>
            </a:r>
          </a:p>
        </p:txBody>
      </p:sp>
      <p:sp>
        <p:nvSpPr>
          <p:cNvPr id="8" name="矩形 7"/>
          <p:cNvSpPr/>
          <p:nvPr/>
        </p:nvSpPr>
        <p:spPr>
          <a:xfrm>
            <a:off x="2334648" y="3614123"/>
            <a:ext cx="2108269" cy="477054"/>
          </a:xfrm>
          <a:prstGeom prst="rect">
            <a:avLst/>
          </a:prstGeom>
        </p:spPr>
        <p:txBody>
          <a:bodyPr wrap="none">
            <a:spAutoFit/>
          </a:bodyPr>
          <a:lstStyle/>
          <a:p>
            <a:pPr lvl="0" algn="just"/>
            <a:r>
              <a:rPr lang="zh-CN" altLang="zh-CN" sz="2500" kern="100" dirty="0">
                <a:solidFill>
                  <a:srgbClr val="0070C0"/>
                </a:solidFill>
                <a:latin typeface="Times New Roman"/>
                <a:ea typeface="微软雅黑"/>
                <a:cs typeface="Times New Roman"/>
              </a:rPr>
              <a:t>半径的三次方</a:t>
            </a:r>
            <a:endParaRPr lang="zh-CN" altLang="zh-CN" sz="1050" kern="100" dirty="0">
              <a:solidFill>
                <a:srgbClr val="0070C0"/>
              </a:solidFill>
              <a:cs typeface="Times New Roman"/>
            </a:endParaRPr>
          </a:p>
        </p:txBody>
      </p:sp>
    </p:spTree>
    <p:extLst>
      <p:ext uri="{BB962C8B-B14F-4D97-AF65-F5344CB8AC3E}">
        <p14:creationId xmlns:p14="http://schemas.microsoft.com/office/powerpoint/2010/main" val="1467571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861"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9645"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557851"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典例精析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8" name="矩形 7"/>
          <p:cNvSpPr/>
          <p:nvPr/>
        </p:nvSpPr>
        <p:spPr>
          <a:xfrm>
            <a:off x="112835" y="896516"/>
            <a:ext cx="6043341" cy="492443"/>
          </a:xfrm>
          <a:prstGeom prst="rect">
            <a:avLst/>
          </a:prstGeom>
        </p:spPr>
        <p:txBody>
          <a:bodyPr wrap="square">
            <a:spAutoFit/>
          </a:bodyPr>
          <a:lstStyle/>
          <a:p>
            <a:pPr algn="just"/>
            <a:r>
              <a:rPr lang="zh-CN" altLang="en-US" sz="2600" b="1" kern="100" dirty="0">
                <a:latin typeface="Times New Roman" pitchFamily="18" charset="0"/>
                <a:ea typeface="微软雅黑" pitchFamily="34" charset="-122"/>
                <a:cs typeface="Times New Roman" pitchFamily="18" charset="0"/>
              </a:rPr>
              <a:t>一、对两种学说的认识</a:t>
            </a:r>
            <a:endParaRPr lang="zh-CN" altLang="zh-CN" sz="26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95088" y="1343422"/>
            <a:ext cx="8941408" cy="3676904"/>
          </a:xfrm>
          <a:prstGeom prst="rect">
            <a:avLst/>
          </a:prstGeom>
        </p:spPr>
        <p:txBody>
          <a:bodyPr wrap="square">
            <a:spAutoFit/>
          </a:bodyPr>
          <a:lstStyle/>
          <a:p>
            <a:pPr algn="just">
              <a:lnSpc>
                <a:spcPct val="141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1</a:t>
            </a:r>
            <a:r>
              <a:rPr lang="zh-CN" altLang="zh-CN" sz="2400" kern="100" dirty="0" smtClean="0">
                <a:solidFill>
                  <a:srgbClr val="404040"/>
                </a:solidFill>
                <a:latin typeface="Times New Roman"/>
                <a:ea typeface="微软雅黑"/>
                <a:cs typeface="Times New Roman"/>
              </a:rPr>
              <a:t>　</a:t>
            </a:r>
            <a:r>
              <a:rPr lang="zh-CN" altLang="zh-CN" sz="2400" kern="100" spc="-110" dirty="0">
                <a:latin typeface="Times New Roman"/>
                <a:ea typeface="微软雅黑"/>
                <a:cs typeface="Times New Roman"/>
              </a:rPr>
              <a:t>下列说法都</a:t>
            </a:r>
            <a:r>
              <a:rPr lang="zh-CN" altLang="zh-CN" sz="2400" kern="100" spc="-410" dirty="0">
                <a:latin typeface="Times New Roman"/>
                <a:ea typeface="微软雅黑"/>
                <a:cs typeface="Times New Roman"/>
              </a:rPr>
              <a:t>是</a:t>
            </a:r>
            <a:r>
              <a:rPr lang="en-US" altLang="zh-CN" sz="2400" kern="100" spc="-110" dirty="0">
                <a:latin typeface="宋体"/>
                <a:ea typeface="微软雅黑"/>
                <a:cs typeface="Times New Roman"/>
              </a:rPr>
              <a:t>“</a:t>
            </a:r>
            <a:r>
              <a:rPr lang="zh-CN" altLang="zh-CN" sz="2400" kern="100" spc="-110" dirty="0">
                <a:latin typeface="Times New Roman"/>
                <a:ea typeface="微软雅黑"/>
                <a:cs typeface="Times New Roman"/>
              </a:rPr>
              <a:t>日心说</a:t>
            </a:r>
            <a:r>
              <a:rPr lang="en-US" altLang="zh-CN" sz="2400" kern="100" spc="-410" dirty="0">
                <a:latin typeface="宋体"/>
                <a:ea typeface="微软雅黑"/>
                <a:cs typeface="Times New Roman"/>
              </a:rPr>
              <a:t>”</a:t>
            </a:r>
            <a:r>
              <a:rPr lang="zh-CN" altLang="zh-CN" sz="2400" kern="100" spc="-110" dirty="0">
                <a:latin typeface="Times New Roman"/>
                <a:ea typeface="微软雅黑"/>
                <a:cs typeface="Times New Roman"/>
              </a:rPr>
              <a:t>的观</a:t>
            </a:r>
            <a:r>
              <a:rPr lang="zh-CN" altLang="zh-CN" sz="2400" kern="100" spc="-410" dirty="0">
                <a:latin typeface="Times New Roman"/>
                <a:ea typeface="微软雅黑"/>
                <a:cs typeface="Times New Roman"/>
              </a:rPr>
              <a:t>点，</a:t>
            </a:r>
            <a:r>
              <a:rPr lang="zh-CN" altLang="zh-CN" sz="2400" kern="100" spc="-110" dirty="0">
                <a:latin typeface="Times New Roman"/>
                <a:ea typeface="微软雅黑"/>
                <a:cs typeface="Times New Roman"/>
              </a:rPr>
              <a:t>现在看来其中正确的是</a:t>
            </a:r>
            <a:r>
              <a:rPr lang="en-US" altLang="zh-CN" sz="2400" kern="100" spc="-110" dirty="0">
                <a:latin typeface="Times New Roman"/>
                <a:ea typeface="微软雅黑"/>
                <a:cs typeface="Courier New"/>
              </a:rPr>
              <a:t>(</a:t>
            </a:r>
            <a:r>
              <a:rPr lang="zh-CN" altLang="zh-CN" sz="2400" kern="100" spc="-370" dirty="0">
                <a:latin typeface="Times New Roman"/>
                <a:ea typeface="微软雅黑"/>
                <a:cs typeface="Times New Roman"/>
              </a:rPr>
              <a:t>　　</a:t>
            </a:r>
            <a:r>
              <a:rPr lang="en-US" altLang="zh-CN" sz="2400" kern="100" spc="-110" dirty="0">
                <a:latin typeface="Times New Roman"/>
                <a:ea typeface="微软雅黑"/>
                <a:cs typeface="Courier New"/>
              </a:rPr>
              <a:t>)</a:t>
            </a:r>
            <a:endParaRPr lang="zh-CN" altLang="zh-CN" sz="2400" kern="100" spc="-110" dirty="0">
              <a:latin typeface="宋体"/>
              <a:cs typeface="Courier New"/>
            </a:endParaRPr>
          </a:p>
          <a:p>
            <a:pPr algn="just">
              <a:lnSpc>
                <a:spcPct val="141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宇宙的中心是太阳，所有行星都在绕太阳做匀速圆周运动</a:t>
            </a:r>
            <a:endParaRPr lang="zh-CN" altLang="zh-CN" sz="2400" kern="100" dirty="0">
              <a:latin typeface="宋体"/>
              <a:cs typeface="Courier New"/>
            </a:endParaRPr>
          </a:p>
          <a:p>
            <a:pPr algn="just">
              <a:lnSpc>
                <a:spcPct val="141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地球是绕太阳运动的普通行星，月球是绕地球旋转的卫星，</a:t>
            </a:r>
            <a:r>
              <a:rPr lang="zh-CN" altLang="zh-CN" sz="2400" kern="100" dirty="0" smtClean="0">
                <a:latin typeface="Times New Roman"/>
                <a:ea typeface="微软雅黑"/>
                <a:cs typeface="Times New Roman"/>
              </a:rPr>
              <a:t>它</a:t>
            </a:r>
            <a:endParaRPr lang="en-US" altLang="zh-CN" sz="2400" kern="100" dirty="0" smtClean="0">
              <a:latin typeface="Times New Roman"/>
              <a:ea typeface="微软雅黑"/>
              <a:cs typeface="Times New Roman"/>
            </a:endParaRPr>
          </a:p>
          <a:p>
            <a:pPr algn="just">
              <a:lnSpc>
                <a:spcPct val="141000"/>
              </a:lnSpc>
              <a:spcAft>
                <a:spcPts val="0"/>
              </a:spcAft>
              <a:tabLst>
                <a:tab pos="2070735" algn="l"/>
              </a:tabLst>
            </a:pPr>
            <a:r>
              <a:rPr lang="en-US"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绕</a:t>
            </a:r>
            <a:r>
              <a:rPr lang="zh-CN" altLang="zh-CN" sz="2400" kern="100" dirty="0">
                <a:latin typeface="Times New Roman"/>
                <a:ea typeface="微软雅黑"/>
                <a:cs typeface="Times New Roman"/>
              </a:rPr>
              <a:t>地球做匀速圆周运动，同时还跟地球一起绕太阳运动</a:t>
            </a:r>
            <a:endParaRPr lang="zh-CN" altLang="zh-CN" sz="2400" kern="100" dirty="0">
              <a:latin typeface="宋体"/>
              <a:cs typeface="Courier New"/>
            </a:endParaRPr>
          </a:p>
          <a:p>
            <a:pPr algn="just">
              <a:lnSpc>
                <a:spcPct val="141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天体不动，因为地球每天自西向东转一周，造成天体每天东</a:t>
            </a:r>
            <a:r>
              <a:rPr lang="zh-CN" altLang="zh-CN" sz="2400" kern="100" dirty="0" smtClean="0">
                <a:latin typeface="Times New Roman"/>
                <a:ea typeface="微软雅黑"/>
                <a:cs typeface="Times New Roman"/>
              </a:rPr>
              <a:t>升</a:t>
            </a:r>
            <a:endParaRPr lang="en-US" altLang="zh-CN" sz="2400" kern="100" dirty="0" smtClean="0">
              <a:latin typeface="Times New Roman"/>
              <a:ea typeface="微软雅黑"/>
              <a:cs typeface="Times New Roman"/>
            </a:endParaRPr>
          </a:p>
          <a:p>
            <a:pPr algn="just">
              <a:lnSpc>
                <a:spcPct val="141000"/>
              </a:lnSpc>
              <a:spcAft>
                <a:spcPts val="0"/>
              </a:spcAft>
              <a:tabLst>
                <a:tab pos="2070735" algn="l"/>
              </a:tabLst>
            </a:pPr>
            <a:r>
              <a:rPr lang="en-US"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西</a:t>
            </a:r>
            <a:r>
              <a:rPr lang="zh-CN" altLang="zh-CN" sz="2400" kern="100" dirty="0">
                <a:latin typeface="Times New Roman"/>
                <a:ea typeface="微软雅黑"/>
                <a:cs typeface="Times New Roman"/>
              </a:rPr>
              <a:t>落的现象</a:t>
            </a:r>
            <a:endParaRPr lang="zh-CN" altLang="zh-CN" sz="2400" kern="100" dirty="0">
              <a:latin typeface="宋体"/>
              <a:cs typeface="Courier New"/>
            </a:endParaRPr>
          </a:p>
          <a:p>
            <a:pPr algn="just">
              <a:lnSpc>
                <a:spcPct val="141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与日地距离相比，恒星离地球十分遥远，比日地间距离大得多</a:t>
            </a:r>
            <a:endParaRPr lang="zh-CN" altLang="zh-CN" sz="2400" kern="100" dirty="0">
              <a:effectLst/>
              <a:latin typeface="宋体"/>
              <a:cs typeface="Courier New"/>
            </a:endParaRPr>
          </a:p>
        </p:txBody>
      </p:sp>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5449" y="36612"/>
            <a:ext cx="8891997" cy="5021888"/>
          </a:xfrm>
          <a:prstGeom prst="rect">
            <a:avLst/>
          </a:prstGeom>
        </p:spPr>
        <p:txBody>
          <a:bodyPr wrap="square">
            <a:spAutoFit/>
          </a:bodyPr>
          <a:lstStyle/>
          <a:p>
            <a:pPr algn="just">
              <a:lnSpc>
                <a:spcPct val="143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a:t>
            </a:r>
            <a:r>
              <a:rPr lang="zh-CN" altLang="zh-CN" sz="2800" kern="100" spc="-370" dirty="0">
                <a:latin typeface="Times New Roman"/>
                <a:ea typeface="微软雅黑"/>
                <a:cs typeface="Times New Roman"/>
              </a:rPr>
              <a:t>是</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日心说</a:t>
            </a:r>
            <a:r>
              <a:rPr lang="en-US" altLang="zh-CN" sz="2800" kern="100" spc="-370" dirty="0">
                <a:latin typeface="宋体"/>
                <a:ea typeface="微软雅黑"/>
                <a:cs typeface="Times New Roman"/>
              </a:rPr>
              <a:t>”</a:t>
            </a:r>
            <a:r>
              <a:rPr lang="zh-CN" altLang="zh-CN" sz="2800" kern="100" dirty="0">
                <a:latin typeface="Times New Roman"/>
                <a:ea typeface="微软雅黑"/>
                <a:cs typeface="Times New Roman"/>
              </a:rPr>
              <a:t>的观点</a:t>
            </a:r>
            <a:r>
              <a:rPr lang="zh-CN" altLang="zh-CN" sz="2800" kern="100" spc="-370" dirty="0">
                <a:latin typeface="Times New Roman"/>
                <a:ea typeface="微软雅黑"/>
                <a:cs typeface="Times New Roman"/>
              </a:rPr>
              <a:t>，</a:t>
            </a:r>
            <a:r>
              <a:rPr lang="zh-CN" altLang="zh-CN" sz="2800" kern="100" dirty="0">
                <a:latin typeface="Times New Roman"/>
                <a:ea typeface="微软雅黑"/>
                <a:cs typeface="Times New Roman"/>
              </a:rPr>
              <a:t>但现在看来是不正确</a:t>
            </a:r>
            <a:r>
              <a:rPr lang="zh-CN" altLang="zh-CN" sz="2800" kern="100" spc="-370" dirty="0">
                <a:latin typeface="Times New Roman"/>
                <a:ea typeface="微软雅黑"/>
                <a:cs typeface="Times New Roman"/>
              </a:rPr>
              <a:t>的，</a:t>
            </a:r>
            <a:r>
              <a:rPr lang="zh-CN" altLang="zh-CN" sz="2800" kern="100" dirty="0">
                <a:latin typeface="Times New Roman"/>
                <a:ea typeface="微软雅黑"/>
                <a:cs typeface="Times New Roman"/>
              </a:rPr>
              <a:t>太阳不是宇宙中心，只是太阳系的中心天体，行星做的也不是匀速圆周运动，</a:t>
            </a: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错</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143000"/>
              </a:lnSpc>
              <a:spcAft>
                <a:spcPts val="0"/>
              </a:spcAft>
              <a:tabLst>
                <a:tab pos="2070735" algn="l"/>
              </a:tabLst>
            </a:pPr>
            <a:r>
              <a:rPr lang="zh-CN" altLang="zh-CN" sz="2800" kern="100" dirty="0" smtClean="0">
                <a:latin typeface="Times New Roman"/>
                <a:ea typeface="微软雅黑"/>
                <a:cs typeface="Times New Roman"/>
              </a:rPr>
              <a:t>月亮</a:t>
            </a:r>
            <a:r>
              <a:rPr lang="zh-CN" altLang="zh-CN" sz="2800" kern="100" dirty="0">
                <a:latin typeface="Times New Roman"/>
                <a:ea typeface="微软雅黑"/>
                <a:cs typeface="Times New Roman"/>
              </a:rPr>
              <a:t>绕地球运动的轨道不是圆，</a:t>
            </a: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错</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143000"/>
              </a:lnSpc>
              <a:spcAft>
                <a:spcPts val="0"/>
              </a:spcAft>
              <a:tabLst>
                <a:tab pos="2070735" algn="l"/>
              </a:tabLst>
            </a:pPr>
            <a:r>
              <a:rPr lang="zh-CN" altLang="zh-CN" sz="2800" kern="100" dirty="0" smtClean="0">
                <a:latin typeface="Times New Roman"/>
                <a:ea typeface="微软雅黑"/>
                <a:cs typeface="Times New Roman"/>
              </a:rPr>
              <a:t>恒星</a:t>
            </a:r>
            <a:r>
              <a:rPr lang="zh-CN" altLang="zh-CN" sz="2800" kern="100" dirty="0">
                <a:latin typeface="Times New Roman"/>
                <a:ea typeface="微软雅黑"/>
                <a:cs typeface="Times New Roman"/>
              </a:rPr>
              <a:t>是宇宙中的主要天体，宇宙中可观察到的恒星有</a:t>
            </a:r>
            <a:r>
              <a:rPr lang="en-US" altLang="zh-CN" sz="2800" kern="100" dirty="0">
                <a:latin typeface="Times New Roman"/>
                <a:ea typeface="微软雅黑"/>
                <a:cs typeface="Courier New"/>
              </a:rPr>
              <a:t>10</a:t>
            </a:r>
            <a:r>
              <a:rPr lang="en-US" altLang="zh-CN" sz="2800" kern="100" baseline="30000" dirty="0">
                <a:latin typeface="Times New Roman"/>
                <a:ea typeface="微软雅黑"/>
                <a:cs typeface="Courier New"/>
              </a:rPr>
              <a:t>12</a:t>
            </a:r>
            <a:r>
              <a:rPr lang="zh-CN" altLang="zh-CN" sz="2800" kern="100" dirty="0">
                <a:latin typeface="Times New Roman"/>
                <a:ea typeface="微软雅黑"/>
                <a:cs typeface="Times New Roman"/>
              </a:rPr>
              <a:t>颗，太阳是离我们最近的一颗恒星，所有的恒星都在宇宙中高速运动着，所以天体也是运动的，</a:t>
            </a: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错</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43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36C0A"/>
                </a:solidFill>
                <a:latin typeface="Times New Roman"/>
                <a:ea typeface="微软雅黑"/>
                <a:cs typeface="Courier New"/>
              </a:rPr>
              <a:t>D</a:t>
            </a:r>
            <a:endParaRPr lang="zh-CN" altLang="zh-CN" sz="2800" kern="100" dirty="0">
              <a:effectLst/>
              <a:latin typeface="宋体"/>
              <a:cs typeface="Courier New"/>
            </a:endParaRPr>
          </a:p>
        </p:txBody>
      </p:sp>
    </p:spTree>
    <p:extLst>
      <p:ext uri="{BB962C8B-B14F-4D97-AF65-F5344CB8AC3E}">
        <p14:creationId xmlns:p14="http://schemas.microsoft.com/office/powerpoint/2010/main" val="4200567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554" y="121990"/>
            <a:ext cx="6884194" cy="523220"/>
          </a:xfrm>
          <a:prstGeom prst="rect">
            <a:avLst/>
          </a:prstGeom>
        </p:spPr>
        <p:txBody>
          <a:bodyPr wrap="square">
            <a:spAutoFit/>
          </a:bodyPr>
          <a:lstStyle/>
          <a:p>
            <a:pPr algn="just">
              <a:spcAft>
                <a:spcPts val="0"/>
              </a:spcAft>
            </a:pPr>
            <a:r>
              <a:rPr lang="zh-CN" altLang="en-US" sz="2800" b="1" kern="100" dirty="0">
                <a:latin typeface="Times New Roman" pitchFamily="18" charset="0"/>
                <a:ea typeface="微软雅黑" pitchFamily="34" charset="-122"/>
                <a:cs typeface="Times New Roman" pitchFamily="18" charset="0"/>
              </a:rPr>
              <a:t>二、对开普勒定律的理解</a:t>
            </a:r>
            <a:endParaRPr lang="zh-CN" altLang="zh-CN" sz="2800" b="1" i="1" kern="100" dirty="0">
              <a:latin typeface="Times New Roman" pitchFamily="18" charset="0"/>
              <a:ea typeface="微软雅黑" pitchFamily="34" charset="-122"/>
              <a:cs typeface="Times New Roman" pitchFamily="18" charset="0"/>
            </a:endParaRPr>
          </a:p>
        </p:txBody>
      </p:sp>
      <p:sp>
        <p:nvSpPr>
          <p:cNvPr id="10" name="矩形 9"/>
          <p:cNvSpPr/>
          <p:nvPr/>
        </p:nvSpPr>
        <p:spPr>
          <a:xfrm>
            <a:off x="126553" y="582613"/>
            <a:ext cx="8892000" cy="2308324"/>
          </a:xfrm>
          <a:prstGeom prst="rect">
            <a:avLst/>
          </a:prstGeom>
        </p:spPr>
        <p:txBody>
          <a:bodyPr wrap="square">
            <a:spAutoFit/>
          </a:bodyPr>
          <a:lstStyle/>
          <a:p>
            <a:pPr algn="just">
              <a:lnSpc>
                <a:spcPct val="150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2</a:t>
            </a:r>
            <a:r>
              <a:rPr lang="zh-CN" altLang="zh-CN" sz="2400" kern="100" dirty="0" smtClean="0">
                <a:solidFill>
                  <a:srgbClr val="404040"/>
                </a:solidFill>
                <a:latin typeface="Times New Roman"/>
                <a:ea typeface="微软雅黑"/>
                <a:cs typeface="Times New Roman"/>
              </a:rPr>
              <a:t>　</a:t>
            </a:r>
            <a:r>
              <a:rPr lang="zh-CN" altLang="zh-CN" sz="2400" kern="100" dirty="0">
                <a:latin typeface="Times New Roman"/>
                <a:ea typeface="微软雅黑"/>
                <a:cs typeface="Times New Roman"/>
              </a:rPr>
              <a:t>根据开普勒定律，我们可以推出的正确结论有</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人造地球卫星的轨道都是椭圆，地球在椭圆的一个焦点上</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卫星离地球越远，速率越小</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卫星离地球越远，周期越大</a:t>
            </a:r>
            <a:endParaRPr lang="zh-CN" altLang="zh-CN" sz="24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80876943"/>
              </p:ext>
            </p:extLst>
          </p:nvPr>
        </p:nvGraphicFramePr>
        <p:xfrm>
          <a:off x="200025" y="2897460"/>
          <a:ext cx="7019925" cy="723900"/>
        </p:xfrm>
        <a:graphic>
          <a:graphicData uri="http://schemas.openxmlformats.org/presentationml/2006/ole">
            <mc:AlternateContent xmlns:mc="http://schemas.openxmlformats.org/markup-compatibility/2006">
              <mc:Choice xmlns:v="urn:schemas-microsoft-com:vml" Requires="v">
                <p:oleObj spid="_x0000_s175208" name="文档" r:id="rId4" imgW="7024457" imgH="724445" progId="Word.Document.12">
                  <p:embed/>
                </p:oleObj>
              </mc:Choice>
              <mc:Fallback>
                <p:oleObj name="文档" r:id="rId4" imgW="7024457" imgH="724445" progId="Word.Document.12">
                  <p:embed/>
                  <p:pic>
                    <p:nvPicPr>
                      <p:cNvPr id="0" name="对象 3"/>
                      <p:cNvPicPr>
                        <a:picLocks noChangeAspect="1" noChangeArrowheads="1"/>
                      </p:cNvPicPr>
                      <p:nvPr/>
                    </p:nvPicPr>
                    <p:blipFill>
                      <a:blip r:embed="rId5"/>
                      <a:srcRect/>
                      <a:stretch>
                        <a:fillRect/>
                      </a:stretch>
                    </p:blipFill>
                    <p:spPr bwMode="auto">
                      <a:xfrm>
                        <a:off x="200025" y="2897460"/>
                        <a:ext cx="70199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018719787"/>
              </p:ext>
            </p:extLst>
          </p:nvPr>
        </p:nvGraphicFramePr>
        <p:xfrm>
          <a:off x="200025" y="3653755"/>
          <a:ext cx="8763000" cy="1466850"/>
        </p:xfrm>
        <a:graphic>
          <a:graphicData uri="http://schemas.openxmlformats.org/presentationml/2006/ole">
            <mc:AlternateContent xmlns:mc="http://schemas.openxmlformats.org/markup-compatibility/2006">
              <mc:Choice xmlns:v="urn:schemas-microsoft-com:vml" Requires="v">
                <p:oleObj spid="_x0000_s175209" name="文档" r:id="rId7" imgW="8773596" imgH="1473679" progId="Word.Document.12">
                  <p:embed/>
                </p:oleObj>
              </mc:Choice>
              <mc:Fallback>
                <p:oleObj name="文档" r:id="rId7" imgW="8773596" imgH="1473679" progId="Word.Document.12">
                  <p:embed/>
                  <p:pic>
                    <p:nvPicPr>
                      <p:cNvPr id="0" name=""/>
                      <p:cNvPicPr>
                        <a:picLocks noChangeAspect="1" noChangeArrowheads="1"/>
                      </p:cNvPicPr>
                      <p:nvPr/>
                    </p:nvPicPr>
                    <p:blipFill>
                      <a:blip r:embed="rId8"/>
                      <a:srcRect/>
                      <a:stretch>
                        <a:fillRect/>
                      </a:stretch>
                    </p:blipFill>
                    <p:spPr bwMode="auto">
                      <a:xfrm>
                        <a:off x="200025" y="3653755"/>
                        <a:ext cx="87630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7151317" y="601663"/>
            <a:ext cx="1193674" cy="646331"/>
          </a:xfrm>
          <a:prstGeom prst="rect">
            <a:avLst/>
          </a:prstGeom>
        </p:spPr>
        <p:txBody>
          <a:bodyPr wrap="square">
            <a:spAutoFit/>
          </a:bodyPr>
          <a:lstStyle/>
          <a:p>
            <a:pPr algn="just">
              <a:lnSpc>
                <a:spcPct val="150000"/>
              </a:lnSpc>
              <a:spcAft>
                <a:spcPts val="0"/>
              </a:spcAft>
              <a:tabLst>
                <a:tab pos="2070735" algn="l"/>
              </a:tabLst>
            </a:pPr>
            <a:r>
              <a:rPr lang="en-US" altLang="zh-CN" sz="2400" kern="100" dirty="0">
                <a:solidFill>
                  <a:srgbClr val="E36C0A"/>
                </a:solidFill>
                <a:latin typeface="Times New Roman"/>
                <a:ea typeface="微软雅黑"/>
                <a:cs typeface="Courier New"/>
              </a:rPr>
              <a:t>ABC</a:t>
            </a:r>
            <a:endParaRPr lang="zh-CN" altLang="zh-CN" sz="2400" kern="100" dirty="0">
              <a:effectLst/>
              <a:latin typeface="宋体"/>
              <a:cs typeface="Courier New"/>
            </a:endParaRPr>
          </a:p>
        </p:txBody>
      </p:sp>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1887" y="179586"/>
            <a:ext cx="5400600" cy="477054"/>
          </a:xfrm>
          <a:prstGeom prst="rect">
            <a:avLst/>
          </a:prstGeom>
        </p:spPr>
        <p:txBody>
          <a:bodyPr wrap="square">
            <a:spAutoFit/>
          </a:bodyPr>
          <a:lstStyle/>
          <a:p>
            <a:pPr algn="just">
              <a:spcAft>
                <a:spcPts val="0"/>
              </a:spcAft>
            </a:pPr>
            <a:r>
              <a:rPr lang="zh-CN" altLang="en-US" sz="2500" b="1" kern="100" dirty="0">
                <a:latin typeface="Times New Roman" pitchFamily="18" charset="0"/>
                <a:ea typeface="微软雅黑" pitchFamily="34" charset="-122"/>
                <a:cs typeface="Times New Roman" pitchFamily="18" charset="0"/>
              </a:rPr>
              <a:t>三、开普勒三定律的应用</a:t>
            </a:r>
            <a:endParaRPr lang="zh-CN" altLang="zh-CN" sz="2500" b="1" i="1" kern="100" dirty="0">
              <a:latin typeface="Times New Roman" pitchFamily="18" charset="0"/>
              <a:ea typeface="微软雅黑" pitchFamily="34" charset="-122"/>
              <a:cs typeface="Times New Roman" pitchFamily="18" charset="0"/>
            </a:endParaRPr>
          </a:p>
        </p:txBody>
      </p:sp>
      <p:sp>
        <p:nvSpPr>
          <p:cNvPr id="10" name="矩形 9"/>
          <p:cNvSpPr/>
          <p:nvPr/>
        </p:nvSpPr>
        <p:spPr>
          <a:xfrm>
            <a:off x="131887" y="635965"/>
            <a:ext cx="5870748" cy="2400657"/>
          </a:xfrm>
          <a:prstGeom prst="rect">
            <a:avLst/>
          </a:prstGeom>
        </p:spPr>
        <p:txBody>
          <a:bodyPr wrap="square">
            <a:spAutoFit/>
          </a:bodyPr>
          <a:lstStyle/>
          <a:p>
            <a:pPr algn="just">
              <a:lnSpc>
                <a:spcPct val="150000"/>
              </a:lnSpc>
              <a:spcAft>
                <a:spcPts val="0"/>
              </a:spcAft>
              <a:tabLst>
                <a:tab pos="2070735" algn="l"/>
              </a:tabLst>
            </a:pPr>
            <a:r>
              <a:rPr lang="zh-CN" altLang="en-US" sz="2500" b="1" kern="100" dirty="0" smtClean="0">
                <a:solidFill>
                  <a:srgbClr val="00B050"/>
                </a:solidFill>
                <a:latin typeface="Times New Roman" pitchFamily="18" charset="0"/>
                <a:ea typeface="微软雅黑" pitchFamily="34" charset="-122"/>
                <a:cs typeface="Times New Roman" pitchFamily="18" charset="0"/>
              </a:rPr>
              <a:t>例</a:t>
            </a:r>
            <a:r>
              <a:rPr lang="en-US" altLang="zh-CN" sz="2500" b="1" kern="100" dirty="0" smtClean="0">
                <a:solidFill>
                  <a:srgbClr val="00B050"/>
                </a:solidFill>
                <a:latin typeface="Times New Roman" pitchFamily="18" charset="0"/>
                <a:ea typeface="微软雅黑" pitchFamily="34" charset="-122"/>
                <a:cs typeface="Times New Roman" pitchFamily="18" charset="0"/>
              </a:rPr>
              <a:t>3</a:t>
            </a:r>
            <a:r>
              <a:rPr lang="zh-CN" altLang="zh-CN" sz="2500" kern="100" dirty="0" smtClean="0">
                <a:solidFill>
                  <a:srgbClr val="404040"/>
                </a:solidFill>
                <a:latin typeface="Times New Roman"/>
                <a:ea typeface="微软雅黑"/>
                <a:cs typeface="Times New Roman"/>
              </a:rPr>
              <a:t>　</a:t>
            </a:r>
            <a:r>
              <a:rPr lang="zh-CN" altLang="zh-CN" sz="2500" kern="100" spc="-100" dirty="0">
                <a:latin typeface="Times New Roman"/>
                <a:ea typeface="微软雅黑"/>
                <a:cs typeface="Times New Roman"/>
              </a:rPr>
              <a:t>如图</a:t>
            </a:r>
            <a:r>
              <a:rPr lang="en-US" altLang="zh-CN" sz="2500" kern="100" spc="-100" dirty="0">
                <a:latin typeface="Times New Roman"/>
                <a:ea typeface="微软雅黑"/>
                <a:cs typeface="Courier New"/>
              </a:rPr>
              <a:t>1</a:t>
            </a:r>
            <a:r>
              <a:rPr lang="zh-CN" altLang="zh-CN" sz="2500" kern="100" spc="-100" dirty="0">
                <a:latin typeface="Times New Roman"/>
                <a:ea typeface="微软雅黑"/>
                <a:cs typeface="Times New Roman"/>
              </a:rPr>
              <a:t>所</a:t>
            </a:r>
            <a:r>
              <a:rPr lang="zh-CN" altLang="zh-CN" sz="2500" kern="100" spc="-410" dirty="0">
                <a:latin typeface="Times New Roman"/>
                <a:ea typeface="微软雅黑"/>
                <a:cs typeface="Times New Roman"/>
              </a:rPr>
              <a:t>示，</a:t>
            </a:r>
            <a:r>
              <a:rPr lang="zh-CN" altLang="zh-CN" sz="2500" kern="100" spc="-100" dirty="0">
                <a:latin typeface="Times New Roman"/>
                <a:ea typeface="微软雅黑"/>
                <a:cs typeface="Times New Roman"/>
              </a:rPr>
              <a:t>某行星沿椭圆轨道运</a:t>
            </a:r>
            <a:r>
              <a:rPr lang="zh-CN" altLang="zh-CN" sz="2500" kern="100" spc="-410" dirty="0">
                <a:latin typeface="Times New Roman"/>
                <a:ea typeface="微软雅黑"/>
                <a:cs typeface="Times New Roman"/>
              </a:rPr>
              <a:t>行，</a:t>
            </a:r>
            <a:r>
              <a:rPr lang="zh-CN" altLang="zh-CN" sz="2500" kern="100" spc="-100" dirty="0">
                <a:latin typeface="Times New Roman"/>
                <a:ea typeface="微软雅黑"/>
                <a:cs typeface="Times New Roman"/>
              </a:rPr>
              <a:t>远日点离太阳的距离为</a:t>
            </a:r>
            <a:r>
              <a:rPr lang="en-US" altLang="zh-CN" sz="2500" i="1" kern="100" spc="-100" dirty="0">
                <a:latin typeface="Times New Roman"/>
                <a:ea typeface="微软雅黑"/>
                <a:cs typeface="Courier New"/>
              </a:rPr>
              <a:t>a</a:t>
            </a:r>
            <a:r>
              <a:rPr lang="zh-CN" altLang="zh-CN" sz="2500" kern="100" spc="-100" dirty="0">
                <a:latin typeface="Times New Roman"/>
                <a:ea typeface="微软雅黑"/>
                <a:cs typeface="Times New Roman"/>
              </a:rPr>
              <a:t>，近日点离太阳的距离为</a:t>
            </a:r>
            <a:r>
              <a:rPr lang="en-US" altLang="zh-CN" sz="2500" i="1" kern="100" spc="-100" dirty="0">
                <a:latin typeface="Times New Roman"/>
                <a:ea typeface="微软雅黑"/>
                <a:cs typeface="Courier New"/>
              </a:rPr>
              <a:t>b</a:t>
            </a:r>
            <a:r>
              <a:rPr lang="zh-CN" altLang="zh-CN" sz="2500" kern="100" spc="-100" dirty="0">
                <a:latin typeface="Times New Roman"/>
                <a:ea typeface="微软雅黑"/>
                <a:cs typeface="Times New Roman"/>
              </a:rPr>
              <a:t>，过远日点时行星的速率为</a:t>
            </a:r>
            <a:r>
              <a:rPr lang="en-US" altLang="zh-CN" sz="2500" i="1" kern="100" spc="-100" dirty="0" err="1">
                <a:latin typeface="Book Antiqua"/>
                <a:ea typeface="微软雅黑"/>
                <a:cs typeface="Times New Roman"/>
              </a:rPr>
              <a:t>v</a:t>
            </a:r>
            <a:r>
              <a:rPr lang="en-US" altLang="zh-CN" sz="2500" i="1" kern="100" spc="-100" baseline="-25000" dirty="0" err="1">
                <a:latin typeface="Times New Roman"/>
                <a:ea typeface="微软雅黑"/>
                <a:cs typeface="Courier New"/>
              </a:rPr>
              <a:t>a</a:t>
            </a:r>
            <a:r>
              <a:rPr lang="zh-CN" altLang="zh-CN" sz="2500" kern="100" spc="-100" dirty="0">
                <a:latin typeface="Times New Roman"/>
                <a:ea typeface="微软雅黑"/>
                <a:cs typeface="Times New Roman"/>
              </a:rPr>
              <a:t>，</a:t>
            </a:r>
            <a:r>
              <a:rPr lang="zh-CN" altLang="zh-CN" sz="2500" kern="100" dirty="0">
                <a:latin typeface="Times New Roman"/>
                <a:ea typeface="微软雅黑"/>
                <a:cs typeface="Times New Roman"/>
              </a:rPr>
              <a:t>则过近日点时行星的速率为</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　　</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sp>
        <p:nvSpPr>
          <p:cNvPr id="4" name="矩形 3"/>
          <p:cNvSpPr/>
          <p:nvPr/>
        </p:nvSpPr>
        <p:spPr>
          <a:xfrm>
            <a:off x="7286710" y="2084579"/>
            <a:ext cx="665567" cy="597279"/>
          </a:xfrm>
          <a:prstGeom prst="rect">
            <a:avLst/>
          </a:prstGeom>
        </p:spPr>
        <p:txBody>
          <a:bodyPr wrap="none">
            <a:spAutoFit/>
          </a:bodyPr>
          <a:lstStyle/>
          <a:p>
            <a:pPr algn="ctr">
              <a:lnSpc>
                <a:spcPct val="150000"/>
              </a:lnSpc>
              <a:spcAft>
                <a:spcPts val="0"/>
              </a:spcAft>
              <a:tabLst>
                <a:tab pos="2070735" algn="l"/>
              </a:tabLst>
            </a:pPr>
            <a:r>
              <a:rPr lang="zh-CN" altLang="zh-CN" sz="2500" kern="100" dirty="0" smtClean="0">
                <a:latin typeface="Times New Roman"/>
                <a:ea typeface="微软雅黑"/>
                <a:cs typeface="Times New Roman"/>
              </a:rPr>
              <a:t>图</a:t>
            </a:r>
            <a:r>
              <a:rPr lang="en-US" altLang="zh-CN" sz="2500" kern="100" dirty="0" smtClean="0">
                <a:latin typeface="Times New Roman"/>
                <a:ea typeface="微软雅黑"/>
                <a:cs typeface="Courier New"/>
              </a:rPr>
              <a:t>1</a:t>
            </a:r>
            <a:endParaRPr lang="zh-CN" altLang="zh-CN" sz="2500" kern="100" dirty="0">
              <a:effectLst/>
              <a:latin typeface="宋体"/>
              <a:cs typeface="Courier New"/>
            </a:endParaRPr>
          </a:p>
        </p:txBody>
      </p:sp>
      <p:pic>
        <p:nvPicPr>
          <p:cNvPr id="8" name="图片 7" descr="F:\2015赵瑊\同步\物理\人教必修2\word\A220.TIF"/>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8551" y="800125"/>
            <a:ext cx="2914228" cy="1364436"/>
          </a:xfrm>
          <a:prstGeom prst="rect">
            <a:avLst/>
          </a:prstGeom>
          <a:noFill/>
          <a:ln>
            <a:noFill/>
          </a:ln>
        </p:spPr>
      </p:pic>
      <p:graphicFrame>
        <p:nvGraphicFramePr>
          <p:cNvPr id="2" name="对象 1"/>
          <p:cNvGraphicFramePr>
            <a:graphicFrameLocks noChangeAspect="1"/>
          </p:cNvGraphicFramePr>
          <p:nvPr>
            <p:extLst>
              <p:ext uri="{D42A27DB-BD31-4B8C-83A1-F6EECF244321}">
                <p14:modId xmlns:p14="http://schemas.microsoft.com/office/powerpoint/2010/main" val="2158248870"/>
              </p:ext>
            </p:extLst>
          </p:nvPr>
        </p:nvGraphicFramePr>
        <p:xfrm>
          <a:off x="219075" y="3095625"/>
          <a:ext cx="6124575" cy="1981200"/>
        </p:xfrm>
        <a:graphic>
          <a:graphicData uri="http://schemas.openxmlformats.org/presentationml/2006/ole">
            <mc:AlternateContent xmlns:mc="http://schemas.openxmlformats.org/markup-compatibility/2006">
              <mc:Choice xmlns:v="urn:schemas-microsoft-com:vml" Requires="v">
                <p:oleObj spid="_x0000_s176173" name="文档" r:id="rId5" imgW="6129440" imgH="1983754" progId="Word.Document.12">
                  <p:embed/>
                </p:oleObj>
              </mc:Choice>
              <mc:Fallback>
                <p:oleObj name="文档" r:id="rId5" imgW="6129440" imgH="1983754" progId="Word.Document.12">
                  <p:embed/>
                  <p:pic>
                    <p:nvPicPr>
                      <p:cNvPr id="0" name="对象 1"/>
                      <p:cNvPicPr>
                        <a:picLocks noChangeAspect="1" noChangeArrowheads="1"/>
                      </p:cNvPicPr>
                      <p:nvPr/>
                    </p:nvPicPr>
                    <p:blipFill>
                      <a:blip r:embed="rId6"/>
                      <a:srcRect/>
                      <a:stretch>
                        <a:fillRect/>
                      </a:stretch>
                    </p:blipFill>
                    <p:spPr bwMode="auto">
                      <a:xfrm>
                        <a:off x="219075" y="3095625"/>
                        <a:ext cx="61245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9673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546" y="3950345"/>
            <a:ext cx="5942756" cy="617477"/>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C</a:t>
            </a:r>
            <a:endParaRPr lang="zh-CN" altLang="zh-CN" sz="26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404222240"/>
              </p:ext>
            </p:extLst>
          </p:nvPr>
        </p:nvGraphicFramePr>
        <p:xfrm>
          <a:off x="141734" y="430560"/>
          <a:ext cx="8858250" cy="3486150"/>
        </p:xfrm>
        <a:graphic>
          <a:graphicData uri="http://schemas.openxmlformats.org/presentationml/2006/ole">
            <mc:AlternateContent xmlns:mc="http://schemas.openxmlformats.org/markup-compatibility/2006">
              <mc:Choice xmlns:v="urn:schemas-microsoft-com:vml" Requires="v">
                <p:oleObj spid="_x0000_s177199" name="文档" r:id="rId4" imgW="8869036" imgH="3485431" progId="Word.Document.12">
                  <p:embed/>
                </p:oleObj>
              </mc:Choice>
              <mc:Fallback>
                <p:oleObj name="文档" r:id="rId4" imgW="8869036" imgH="3485431" progId="Word.Document.12">
                  <p:embed/>
                  <p:pic>
                    <p:nvPicPr>
                      <p:cNvPr id="0" name=""/>
                      <p:cNvPicPr>
                        <a:picLocks noChangeAspect="1" noChangeArrowheads="1"/>
                      </p:cNvPicPr>
                      <p:nvPr/>
                    </p:nvPicPr>
                    <p:blipFill>
                      <a:blip r:embed="rId5"/>
                      <a:srcRect/>
                      <a:stretch>
                        <a:fillRect/>
                      </a:stretch>
                    </p:blipFill>
                    <p:spPr bwMode="auto">
                      <a:xfrm>
                        <a:off x="141734" y="430560"/>
                        <a:ext cx="88582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7560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1398727219"/>
              </p:ext>
            </p:extLst>
          </p:nvPr>
        </p:nvGraphicFramePr>
        <p:xfrm>
          <a:off x="219075" y="95250"/>
          <a:ext cx="8696325" cy="2971800"/>
        </p:xfrm>
        <a:graphic>
          <a:graphicData uri="http://schemas.openxmlformats.org/presentationml/2006/ole">
            <mc:AlternateContent xmlns:mc="http://schemas.openxmlformats.org/markup-compatibility/2006">
              <mc:Choice xmlns:v="urn:schemas-microsoft-com:vml" Requires="v">
                <p:oleObj spid="_x0000_s124723" name="文档" r:id="rId4" imgW="8706968" imgH="2975035" progId="Word.Document.12">
                  <p:embed/>
                </p:oleObj>
              </mc:Choice>
              <mc:Fallback>
                <p:oleObj name="文档" r:id="rId4" imgW="8706968" imgH="2975035" progId="Word.Document.12">
                  <p:embed/>
                  <p:pic>
                    <p:nvPicPr>
                      <p:cNvPr id="0" name=""/>
                      <p:cNvPicPr>
                        <a:picLocks noChangeAspect="1" noChangeArrowheads="1"/>
                      </p:cNvPicPr>
                      <p:nvPr/>
                    </p:nvPicPr>
                    <p:blipFill>
                      <a:blip r:embed="rId5"/>
                      <a:srcRect/>
                      <a:stretch>
                        <a:fillRect/>
                      </a:stretch>
                    </p:blipFill>
                    <p:spPr bwMode="auto">
                      <a:xfrm>
                        <a:off x="219075" y="95250"/>
                        <a:ext cx="86963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533336412"/>
              </p:ext>
            </p:extLst>
          </p:nvPr>
        </p:nvGraphicFramePr>
        <p:xfrm>
          <a:off x="219075" y="3254102"/>
          <a:ext cx="8829675" cy="771525"/>
        </p:xfrm>
        <a:graphic>
          <a:graphicData uri="http://schemas.openxmlformats.org/presentationml/2006/ole">
            <mc:AlternateContent xmlns:mc="http://schemas.openxmlformats.org/markup-compatibility/2006">
              <mc:Choice xmlns:v="urn:schemas-microsoft-com:vml" Requires="v">
                <p:oleObj spid="_x0000_s124724" name="文档" r:id="rId7" imgW="8840224" imgH="779612" progId="Word.Document.12">
                  <p:embed/>
                </p:oleObj>
              </mc:Choice>
              <mc:Fallback>
                <p:oleObj name="文档" r:id="rId7" imgW="8840224" imgH="779612" progId="Word.Document.12">
                  <p:embed/>
                  <p:pic>
                    <p:nvPicPr>
                      <p:cNvPr id="0" name=""/>
                      <p:cNvPicPr>
                        <a:picLocks noChangeAspect="1" noChangeArrowheads="1"/>
                      </p:cNvPicPr>
                      <p:nvPr/>
                    </p:nvPicPr>
                    <p:blipFill>
                      <a:blip r:embed="rId8"/>
                      <a:srcRect/>
                      <a:stretch>
                        <a:fillRect/>
                      </a:stretch>
                    </p:blipFill>
                    <p:spPr bwMode="auto">
                      <a:xfrm>
                        <a:off x="219075" y="3254102"/>
                        <a:ext cx="88296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196120464"/>
              </p:ext>
            </p:extLst>
          </p:nvPr>
        </p:nvGraphicFramePr>
        <p:xfrm>
          <a:off x="219075" y="4123531"/>
          <a:ext cx="7105650" cy="771525"/>
        </p:xfrm>
        <a:graphic>
          <a:graphicData uri="http://schemas.openxmlformats.org/presentationml/2006/ole">
            <mc:AlternateContent xmlns:mc="http://schemas.openxmlformats.org/markup-compatibility/2006">
              <mc:Choice xmlns:v="urn:schemas-microsoft-com:vml" Requires="v">
                <p:oleObj spid="_x0000_s124725" name="文档" r:id="rId10" imgW="7110108" imgH="772381" progId="Word.Document.12">
                  <p:embed/>
                </p:oleObj>
              </mc:Choice>
              <mc:Fallback>
                <p:oleObj name="文档" r:id="rId10" imgW="7110108" imgH="772381" progId="Word.Document.12">
                  <p:embed/>
                  <p:pic>
                    <p:nvPicPr>
                      <p:cNvPr id="0" name=""/>
                      <p:cNvPicPr>
                        <a:picLocks noChangeAspect="1" noChangeArrowheads="1"/>
                      </p:cNvPicPr>
                      <p:nvPr/>
                    </p:nvPicPr>
                    <p:blipFill>
                      <a:blip r:embed="rId11"/>
                      <a:srcRect/>
                      <a:stretch>
                        <a:fillRect/>
                      </a:stretch>
                    </p:blipFill>
                    <p:spPr bwMode="auto">
                      <a:xfrm>
                        <a:off x="219075" y="4123531"/>
                        <a:ext cx="7105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4922515" y="862608"/>
            <a:ext cx="389850" cy="461665"/>
          </a:xfrm>
          <a:prstGeom prst="rect">
            <a:avLst/>
          </a:prstGeom>
        </p:spPr>
        <p:txBody>
          <a:bodyPr wrap="none">
            <a:spAutoFit/>
          </a:bodyPr>
          <a:lstStyle/>
          <a:p>
            <a:r>
              <a:rPr lang="en-US" altLang="zh-CN" sz="2400" dirty="0">
                <a:solidFill>
                  <a:schemeClr val="accent6">
                    <a:lumMod val="75000"/>
                  </a:schemeClr>
                </a:solidFill>
                <a:latin typeface="Times New Roman"/>
                <a:ea typeface="微软雅黑"/>
              </a:rPr>
              <a:t>C</a:t>
            </a:r>
            <a:endParaRPr lang="zh-CN" altLang="en-US" dirty="0">
              <a:solidFill>
                <a:schemeClr val="accent6">
                  <a:lumMod val="75000"/>
                </a:schemeClr>
              </a:solidFill>
            </a:endParaRPr>
          </a:p>
        </p:txBody>
      </p:sp>
    </p:spTree>
    <p:extLst>
      <p:ext uri="{BB962C8B-B14F-4D97-AF65-F5344CB8AC3E}">
        <p14:creationId xmlns:p14="http://schemas.microsoft.com/office/powerpoint/2010/main" val="2915431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3495" y="608370"/>
            <a:ext cx="3240360"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324554" y="1382380"/>
            <a:ext cx="8510776" cy="2798673"/>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614930242"/>
              </p:ext>
            </p:extLst>
          </p:nvPr>
        </p:nvGraphicFramePr>
        <p:xfrm>
          <a:off x="696464" y="1427584"/>
          <a:ext cx="9382125" cy="2790825"/>
        </p:xfrm>
        <a:graphic>
          <a:graphicData uri="http://schemas.openxmlformats.org/presentationml/2006/ole">
            <mc:AlternateContent xmlns:mc="http://schemas.openxmlformats.org/markup-compatibility/2006">
              <mc:Choice xmlns:v="urn:schemas-microsoft-com:vml" Requires="v">
                <p:oleObj spid="_x0000_s170117" name="文档" r:id="rId4" imgW="9393053" imgH="2786332" progId="Word.Document.12">
                  <p:embed/>
                </p:oleObj>
              </mc:Choice>
              <mc:Fallback>
                <p:oleObj name="文档" r:id="rId4" imgW="9393053" imgH="2786332" progId="Word.Document.12">
                  <p:embed/>
                  <p:pic>
                    <p:nvPicPr>
                      <p:cNvPr id="0" name="对象 7"/>
                      <p:cNvPicPr>
                        <a:picLocks noChangeAspect="1" noChangeArrowheads="1"/>
                      </p:cNvPicPr>
                      <p:nvPr/>
                    </p:nvPicPr>
                    <p:blipFill>
                      <a:blip r:embed="rId5"/>
                      <a:srcRect/>
                      <a:stretch>
                        <a:fillRect/>
                      </a:stretch>
                    </p:blipFill>
                    <p:spPr bwMode="auto">
                      <a:xfrm>
                        <a:off x="696464" y="1427584"/>
                        <a:ext cx="93821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1050080" y="2308845"/>
            <a:ext cx="932542" cy="947439"/>
          </a:xfrm>
          <a:prstGeom prst="rect">
            <a:avLst/>
          </a:prstGeom>
        </p:spPr>
        <p:txBody>
          <a:bodyPr wrap="square">
            <a:spAutoFit/>
          </a:bodyPr>
          <a:lstStyle/>
          <a:p>
            <a:pPr>
              <a:lnSpc>
                <a:spcPct val="120000"/>
              </a:lnSpc>
            </a:pPr>
            <a:r>
              <a:rPr lang="zh-CN" altLang="zh-CN" sz="2400" dirty="0">
                <a:latin typeface="Times New Roman"/>
                <a:ea typeface="微软雅黑"/>
                <a:cs typeface="Times New Roman"/>
              </a:rPr>
              <a:t>两种学说</a:t>
            </a:r>
            <a:endParaRPr lang="zh-CN" altLang="en-US" sz="2400" dirty="0"/>
          </a:p>
        </p:txBody>
      </p:sp>
      <p:sp>
        <p:nvSpPr>
          <p:cNvPr id="4" name="矩形 3"/>
          <p:cNvSpPr/>
          <p:nvPr/>
        </p:nvSpPr>
        <p:spPr>
          <a:xfrm>
            <a:off x="467544" y="1651248"/>
            <a:ext cx="553961" cy="2277034"/>
          </a:xfrm>
          <a:prstGeom prst="rect">
            <a:avLst/>
          </a:prstGeom>
        </p:spPr>
        <p:txBody>
          <a:bodyPr wrap="square">
            <a:spAutoFit/>
          </a:bodyPr>
          <a:lstStyle/>
          <a:p>
            <a:pPr>
              <a:lnSpc>
                <a:spcPct val="120000"/>
              </a:lnSpc>
            </a:pPr>
            <a:r>
              <a:rPr lang="zh-CN" altLang="zh-CN" sz="2400" dirty="0">
                <a:latin typeface="Times New Roman"/>
                <a:ea typeface="微软雅黑"/>
                <a:cs typeface="Times New Roman"/>
              </a:rPr>
              <a:t>行星的运动</a:t>
            </a:r>
            <a:endParaRPr lang="zh-CN" altLang="en-US" sz="2400" dirty="0"/>
          </a:p>
        </p:txBody>
      </p:sp>
    </p:spTree>
    <p:extLst>
      <p:ext uri="{BB962C8B-B14F-4D97-AF65-F5344CB8AC3E}">
        <p14:creationId xmlns:p14="http://schemas.microsoft.com/office/powerpoint/2010/main" val="347054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209113" y="451545"/>
            <a:ext cx="8712968" cy="4072315"/>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01184447"/>
              </p:ext>
            </p:extLst>
          </p:nvPr>
        </p:nvGraphicFramePr>
        <p:xfrm>
          <a:off x="762150" y="339502"/>
          <a:ext cx="10287000" cy="4381500"/>
        </p:xfrm>
        <a:graphic>
          <a:graphicData uri="http://schemas.openxmlformats.org/presentationml/2006/ole">
            <mc:AlternateContent xmlns:mc="http://schemas.openxmlformats.org/markup-compatibility/2006">
              <mc:Choice xmlns:v="urn:schemas-microsoft-com:vml" Requires="v">
                <p:oleObj spid="_x0000_s171140" name="文档" r:id="rId4" imgW="9879614" imgH="4205737" progId="Word.Document.12">
                  <p:embed/>
                </p:oleObj>
              </mc:Choice>
              <mc:Fallback>
                <p:oleObj name="文档" r:id="rId4" imgW="9879614" imgH="4205737" progId="Word.Document.12">
                  <p:embed/>
                  <p:pic>
                    <p:nvPicPr>
                      <p:cNvPr id="0" name=""/>
                      <p:cNvPicPr>
                        <a:picLocks noChangeAspect="1" noChangeArrowheads="1"/>
                      </p:cNvPicPr>
                      <p:nvPr/>
                    </p:nvPicPr>
                    <p:blipFill>
                      <a:blip r:embed="rId5"/>
                      <a:srcRect/>
                      <a:stretch>
                        <a:fillRect/>
                      </a:stretch>
                    </p:blipFill>
                    <p:spPr bwMode="auto">
                      <a:xfrm>
                        <a:off x="762150" y="339502"/>
                        <a:ext cx="102870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266378" y="1338671"/>
            <a:ext cx="553961" cy="2277034"/>
          </a:xfrm>
          <a:prstGeom prst="rect">
            <a:avLst/>
          </a:prstGeom>
        </p:spPr>
        <p:txBody>
          <a:bodyPr wrap="square">
            <a:spAutoFit/>
          </a:bodyPr>
          <a:lstStyle/>
          <a:p>
            <a:pPr>
              <a:lnSpc>
                <a:spcPct val="120000"/>
              </a:lnSpc>
            </a:pPr>
            <a:r>
              <a:rPr lang="zh-CN" altLang="zh-CN" sz="2400" dirty="0">
                <a:latin typeface="Times New Roman"/>
                <a:ea typeface="微软雅黑"/>
                <a:cs typeface="Times New Roman"/>
              </a:rPr>
              <a:t>行星的运动</a:t>
            </a:r>
            <a:endParaRPr lang="zh-CN" altLang="en-US" sz="2400" dirty="0"/>
          </a:p>
        </p:txBody>
      </p:sp>
      <p:sp>
        <p:nvSpPr>
          <p:cNvPr id="4" name="矩形 3"/>
          <p:cNvSpPr/>
          <p:nvPr/>
        </p:nvSpPr>
        <p:spPr>
          <a:xfrm>
            <a:off x="886025" y="1799829"/>
            <a:ext cx="1224136" cy="1421928"/>
          </a:xfrm>
          <a:prstGeom prst="rect">
            <a:avLst/>
          </a:prstGeom>
        </p:spPr>
        <p:txBody>
          <a:bodyPr wrap="square">
            <a:spAutoFit/>
          </a:bodyPr>
          <a:lstStyle/>
          <a:p>
            <a:pPr>
              <a:lnSpc>
                <a:spcPct val="120000"/>
              </a:lnSpc>
            </a:pPr>
            <a:r>
              <a:rPr lang="zh-CN" altLang="zh-CN" sz="2400" dirty="0">
                <a:latin typeface="Times New Roman"/>
                <a:ea typeface="微软雅黑"/>
                <a:cs typeface="Times New Roman"/>
              </a:rPr>
              <a:t>开普勒行星运动定律</a:t>
            </a:r>
            <a:endParaRPr lang="zh-CN" altLang="en-US" sz="2400" dirty="0"/>
          </a:p>
        </p:txBody>
      </p:sp>
      <p:pic>
        <p:nvPicPr>
          <p:cNvPr id="10" name="Picture 2">
            <a:hlinkClick r:id="rId6" action="ppaction://hlinksldjump"/>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7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47911" y="1135782"/>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480384" y="1917534"/>
            <a:ext cx="8186547" cy="2670440"/>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565522" y="1904628"/>
            <a:ext cx="8029401" cy="259686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了解地心说和日心说的主要内容和代表人物，了解人们对行星运动的认识过程</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en-US" altLang="zh-CN" sz="2800" kern="100" dirty="0" smtClean="0">
                <a:latin typeface="Times New Roman"/>
                <a:ea typeface="微软雅黑"/>
                <a:cs typeface="Courier New"/>
              </a:rPr>
              <a:t>2</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理解开普勒行星运动三定律，并能初步运用开普勒行星运动定律解决一些简单问题</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10" name="矩形 9"/>
          <p:cNvSpPr/>
          <p:nvPr/>
        </p:nvSpPr>
        <p:spPr>
          <a:xfrm>
            <a:off x="73596" y="483518"/>
            <a:ext cx="9001000" cy="541174"/>
          </a:xfrm>
          <a:prstGeom prst="rect">
            <a:avLst/>
          </a:prstGeom>
        </p:spPr>
        <p:txBody>
          <a:bodyPr wrap="square">
            <a:spAutoFit/>
          </a:bodyPr>
          <a:lstStyle/>
          <a:p>
            <a:pPr algn="ctr">
              <a:lnSpc>
                <a:spcPts val="35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1</a:t>
            </a:r>
            <a:r>
              <a:rPr lang="zh-CN" altLang="en-US" sz="3500" b="1" dirty="0">
                <a:latin typeface="Times New Roman" pitchFamily="18" charset="0"/>
                <a:ea typeface="微软雅黑" panose="020B0503020204020204" pitchFamily="34" charset="-122"/>
                <a:cs typeface="Times New Roman" pitchFamily="18" charset="0"/>
              </a:rPr>
              <a:t>　行星的运动</a:t>
            </a: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18" name="TextBox 17">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131885" y="859673"/>
            <a:ext cx="8892000" cy="4131900"/>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对开普勒定律的理解</a:t>
            </a:r>
            <a:r>
              <a:rPr lang="en-US" altLang="zh-CN" sz="2500" kern="100" dirty="0">
                <a:latin typeface="Times New Roman"/>
                <a:ea typeface="微软雅黑"/>
                <a:cs typeface="Courier New"/>
              </a:rPr>
              <a:t>)</a:t>
            </a:r>
            <a:r>
              <a:rPr lang="zh-CN" altLang="zh-CN" sz="2500" kern="100" spc="-90" dirty="0">
                <a:latin typeface="Times New Roman"/>
                <a:ea typeface="微软雅黑"/>
                <a:cs typeface="Times New Roman"/>
              </a:rPr>
              <a:t>火星和木星沿各自的</a:t>
            </a:r>
            <a:r>
              <a:rPr lang="zh-CN" altLang="zh-CN" sz="2500" kern="100" spc="-90" dirty="0" smtClean="0">
                <a:latin typeface="Times New Roman"/>
                <a:ea typeface="微软雅黑"/>
                <a:cs typeface="Times New Roman"/>
              </a:rPr>
              <a:t>椭圆</a:t>
            </a:r>
            <a:endParaRPr lang="en-US" altLang="zh-CN" sz="2500" kern="100" spc="-90" dirty="0" smtClean="0">
              <a:latin typeface="Times New Roman"/>
              <a:ea typeface="微软雅黑"/>
              <a:cs typeface="Times New Roman"/>
            </a:endParaRPr>
          </a:p>
          <a:p>
            <a:pPr algn="just">
              <a:lnSpc>
                <a:spcPct val="150000"/>
              </a:lnSpc>
              <a:spcAft>
                <a:spcPts val="0"/>
              </a:spcAft>
              <a:tabLst>
                <a:tab pos="2070735" algn="l"/>
              </a:tabLst>
            </a:pPr>
            <a:r>
              <a:rPr lang="zh-CN" altLang="zh-CN" sz="2500" kern="100" dirty="0" smtClean="0">
                <a:latin typeface="Times New Roman"/>
                <a:ea typeface="微软雅黑"/>
                <a:cs typeface="Times New Roman"/>
              </a:rPr>
              <a:t>轨道</a:t>
            </a:r>
            <a:r>
              <a:rPr lang="zh-CN" altLang="zh-CN" sz="2500" kern="100" dirty="0">
                <a:latin typeface="Times New Roman"/>
                <a:ea typeface="微软雅黑"/>
                <a:cs typeface="Times New Roman"/>
              </a:rPr>
              <a:t>绕太阳运行，根据开普勒行星运动定律可知</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　　</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A.</a:t>
            </a:r>
            <a:r>
              <a:rPr lang="zh-CN" altLang="zh-CN" sz="2500" kern="100" dirty="0">
                <a:latin typeface="Times New Roman"/>
                <a:ea typeface="微软雅黑"/>
                <a:cs typeface="Times New Roman"/>
              </a:rPr>
              <a:t>火星与木星公转周期相等</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B.</a:t>
            </a:r>
            <a:r>
              <a:rPr lang="zh-CN" altLang="zh-CN" sz="2500" kern="100" dirty="0">
                <a:latin typeface="Times New Roman"/>
                <a:ea typeface="微软雅黑"/>
                <a:cs typeface="Times New Roman"/>
              </a:rPr>
              <a:t>火星和木星绕太阳运行速度的大小始终不变</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C.</a:t>
            </a:r>
            <a:r>
              <a:rPr lang="zh-CN" altLang="zh-CN" sz="2500" kern="100" dirty="0">
                <a:latin typeface="Times New Roman"/>
                <a:ea typeface="微软雅黑"/>
                <a:cs typeface="Times New Roman"/>
              </a:rPr>
              <a:t>太阳位于木星运行椭圆轨道的某焦点上</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D.</a:t>
            </a:r>
            <a:r>
              <a:rPr lang="zh-CN" altLang="zh-CN" sz="2500" kern="100" dirty="0">
                <a:latin typeface="Times New Roman"/>
                <a:ea typeface="微软雅黑"/>
                <a:cs typeface="Times New Roman"/>
              </a:rPr>
              <a:t>相同时间内，火星与太阳连线扫过的面积等于木星与太阳</a:t>
            </a:r>
            <a:r>
              <a:rPr lang="zh-CN" altLang="zh-CN" sz="2500" kern="100" dirty="0" smtClean="0">
                <a:latin typeface="Times New Roman"/>
                <a:ea typeface="微软雅黑"/>
                <a:cs typeface="Times New Roman"/>
              </a:rPr>
              <a:t>连</a:t>
            </a:r>
            <a:endParaRPr lang="en-US" altLang="zh-CN" sz="25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500" kern="100" dirty="0">
                <a:latin typeface="Times New Roman"/>
                <a:ea typeface="微软雅黑"/>
                <a:cs typeface="Times New Roman"/>
              </a:rPr>
              <a:t> </a:t>
            </a: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线</a:t>
            </a:r>
            <a:r>
              <a:rPr lang="zh-CN" altLang="zh-CN" sz="2500" kern="100" dirty="0">
                <a:latin typeface="Times New Roman"/>
                <a:ea typeface="微软雅黑"/>
                <a:cs typeface="Times New Roman"/>
              </a:rPr>
              <a:t>扫过的面积</a:t>
            </a:r>
            <a:endParaRPr lang="zh-CN" altLang="zh-CN" sz="2500" kern="100" dirty="0">
              <a:effectLst/>
              <a:latin typeface="宋体"/>
              <a:cs typeface="Courier New"/>
            </a:endParaRPr>
          </a:p>
        </p:txBody>
      </p:sp>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矩形 5"/>
          <p:cNvSpPr/>
          <p:nvPr/>
        </p:nvSpPr>
        <p:spPr>
          <a:xfrm>
            <a:off x="54546" y="2626153"/>
            <a:ext cx="9036000" cy="1817805"/>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开普勒第二定律：对每一个行星而言，太阳与行星的连线在相同时间内扫过的面积相等</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行星在此椭圆轨道上运动的速度大小不断变化，故</a:t>
            </a:r>
            <a:r>
              <a:rPr lang="en-US" altLang="zh-CN" sz="2600" kern="100" dirty="0">
                <a:latin typeface="Times New Roman"/>
                <a:ea typeface="微软雅黑"/>
                <a:cs typeface="Courier New"/>
              </a:rPr>
              <a:t>B</a:t>
            </a:r>
            <a:r>
              <a:rPr lang="zh-CN" altLang="zh-CN" sz="2600" kern="100" dirty="0">
                <a:latin typeface="Times New Roman"/>
                <a:ea typeface="微软雅黑"/>
                <a:cs typeface="Times New Roman"/>
              </a:rPr>
              <a:t>错误</a:t>
            </a:r>
            <a:r>
              <a:rPr lang="zh-CN" altLang="zh-CN" sz="2600" kern="100" dirty="0" smtClean="0">
                <a:latin typeface="Times New Roman"/>
                <a:ea typeface="微软雅黑"/>
                <a:cs typeface="Times New Roman"/>
              </a:rPr>
              <a:t>；</a:t>
            </a:r>
            <a:endParaRPr lang="zh-CN" altLang="zh-CN" sz="260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011348491"/>
              </p:ext>
            </p:extLst>
          </p:nvPr>
        </p:nvGraphicFramePr>
        <p:xfrm>
          <a:off x="142875" y="1152060"/>
          <a:ext cx="8858250" cy="1609725"/>
        </p:xfrm>
        <a:graphic>
          <a:graphicData uri="http://schemas.openxmlformats.org/presentationml/2006/ole">
            <mc:AlternateContent xmlns:mc="http://schemas.openxmlformats.org/markup-compatibility/2006">
              <mc:Choice xmlns:v="urn:schemas-microsoft-com:vml" Requires="v">
                <p:oleObj spid="_x0000_s178204" name="文档" r:id="rId7" imgW="8869036" imgH="1607029" progId="Word.Document.12">
                  <p:embed/>
                </p:oleObj>
              </mc:Choice>
              <mc:Fallback>
                <p:oleObj name="文档" r:id="rId7" imgW="8869036" imgH="1607029" progId="Word.Document.12">
                  <p:embed/>
                  <p:pic>
                    <p:nvPicPr>
                      <p:cNvPr id="0" name=""/>
                      <p:cNvPicPr>
                        <a:picLocks noChangeAspect="1" noChangeArrowheads="1"/>
                      </p:cNvPicPr>
                      <p:nvPr/>
                    </p:nvPicPr>
                    <p:blipFill>
                      <a:blip r:embed="rId8"/>
                      <a:srcRect/>
                      <a:stretch>
                        <a:fillRect/>
                      </a:stretch>
                    </p:blipFill>
                    <p:spPr bwMode="auto">
                      <a:xfrm>
                        <a:off x="142875" y="1152060"/>
                        <a:ext cx="88582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95598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矩形 5"/>
          <p:cNvSpPr/>
          <p:nvPr/>
        </p:nvSpPr>
        <p:spPr>
          <a:xfrm>
            <a:off x="189037" y="896516"/>
            <a:ext cx="8765926" cy="3970318"/>
          </a:xfrm>
          <a:prstGeom prst="rect">
            <a:avLst/>
          </a:prstGeom>
        </p:spPr>
        <p:txBody>
          <a:bodyPr wrap="square">
            <a:spAutoFit/>
          </a:bodyPr>
          <a:lstStyle/>
          <a:p>
            <a:pPr algn="just">
              <a:lnSpc>
                <a:spcPct val="150000"/>
              </a:lnSpc>
              <a:spcAft>
                <a:spcPts val="0"/>
              </a:spcAft>
              <a:tabLst>
                <a:tab pos="2070735" algn="l"/>
              </a:tabLst>
            </a:pPr>
            <a:r>
              <a:rPr lang="zh-CN" altLang="zh-CN" sz="2800" kern="100" dirty="0" smtClean="0">
                <a:latin typeface="Times New Roman"/>
                <a:ea typeface="微软雅黑"/>
                <a:cs typeface="Times New Roman"/>
              </a:rPr>
              <a:t>相同</a:t>
            </a:r>
            <a:r>
              <a:rPr lang="zh-CN" altLang="zh-CN" sz="2800" kern="100" dirty="0">
                <a:latin typeface="Times New Roman"/>
                <a:ea typeface="微软雅黑"/>
                <a:cs typeface="Times New Roman"/>
              </a:rPr>
              <a:t>时间内，太阳行星的连线在相同时间内扫过的面积相等是对同一个行星而言，故</a:t>
            </a:r>
            <a:r>
              <a:rPr lang="en-US" altLang="zh-CN" sz="2800" kern="100" dirty="0">
                <a:latin typeface="Times New Roman"/>
                <a:ea typeface="微软雅黑"/>
                <a:cs typeface="Courier New"/>
              </a:rPr>
              <a:t>D</a:t>
            </a:r>
            <a:r>
              <a:rPr lang="zh-CN" altLang="zh-CN" sz="2800" kern="100" dirty="0">
                <a:latin typeface="Times New Roman"/>
                <a:ea typeface="微软雅黑"/>
                <a:cs typeface="Times New Roman"/>
              </a:rPr>
              <a:t>错误；</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开普勒第一定律的内容为所有行星分别沿不同大小的椭圆轨道绕太阳运动，太阳处于椭圆的一个焦点上，故</a:t>
            </a: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正确</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C</a:t>
            </a:r>
            <a:endParaRPr lang="zh-CN" altLang="zh-CN" sz="2800" kern="100" dirty="0">
              <a:effectLst/>
              <a:latin typeface="宋体"/>
              <a:cs typeface="Courier New"/>
            </a:endParaRPr>
          </a:p>
        </p:txBody>
      </p:sp>
    </p:spTree>
    <p:extLst>
      <p:ext uri="{BB962C8B-B14F-4D97-AF65-F5344CB8AC3E}">
        <p14:creationId xmlns:p14="http://schemas.microsoft.com/office/powerpoint/2010/main" val="18953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2362" y="781075"/>
            <a:ext cx="5294684" cy="2696251"/>
          </a:xfrm>
          <a:prstGeom prst="rect">
            <a:avLst/>
          </a:prstGeom>
        </p:spPr>
        <p:txBody>
          <a:bodyPr wrap="square">
            <a:spAutoFit/>
          </a:bodyPr>
          <a:lstStyle/>
          <a:p>
            <a:pPr algn="just">
              <a:lnSpc>
                <a:spcPct val="141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开普勒定律的应用</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某行星绕太阳运行的椭圆轨道</a:t>
            </a:r>
            <a:r>
              <a:rPr lang="zh-CN" altLang="zh-CN" sz="2400" kern="100" dirty="0" smtClean="0">
                <a:latin typeface="Times New Roman"/>
                <a:ea typeface="微软雅黑"/>
                <a:cs typeface="Times New Roman"/>
              </a:rPr>
              <a:t>如图</a:t>
            </a:r>
            <a:r>
              <a:rPr lang="en-US" altLang="zh-CN" sz="2400" kern="100" dirty="0" smtClean="0">
                <a:latin typeface="Times New Roman"/>
                <a:ea typeface="微软雅黑"/>
                <a:cs typeface="Courier New"/>
              </a:rPr>
              <a:t>2</a:t>
            </a:r>
            <a:r>
              <a:rPr lang="zh-CN" altLang="zh-CN" sz="2400" kern="100" dirty="0" smtClean="0">
                <a:latin typeface="Times New Roman"/>
                <a:ea typeface="微软雅黑"/>
                <a:cs typeface="Times New Roman"/>
              </a:rPr>
              <a:t>所</a:t>
            </a:r>
            <a:r>
              <a:rPr lang="zh-CN" altLang="zh-CN" sz="2400" kern="100" dirty="0">
                <a:latin typeface="Times New Roman"/>
                <a:ea typeface="微软雅黑"/>
                <a:cs typeface="Times New Roman"/>
              </a:rPr>
              <a:t>示，</a:t>
            </a:r>
            <a:r>
              <a:rPr lang="en-US" altLang="zh-CN" sz="2400" i="1" kern="100" dirty="0" err="1">
                <a:latin typeface="Times New Roman"/>
                <a:ea typeface="微软雅黑"/>
                <a:cs typeface="Courier New"/>
              </a:rPr>
              <a:t>F</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和</a:t>
            </a:r>
            <a:r>
              <a:rPr lang="en-US" altLang="zh-CN" sz="2400" i="1" kern="100" dirty="0" err="1">
                <a:latin typeface="Times New Roman"/>
                <a:ea typeface="微软雅黑"/>
                <a:cs typeface="Courier New"/>
              </a:rPr>
              <a:t>F</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是椭圆轨道的两个焦点，行星在</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点的速率比在</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点的大，则太阳是位于</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p>
          <a:p>
            <a:pPr algn="just">
              <a:lnSpc>
                <a:spcPct val="141000"/>
              </a:lnSpc>
              <a:spcAft>
                <a:spcPts val="0"/>
              </a:spcAft>
              <a:tabLst>
                <a:tab pos="2070735" algn="l"/>
              </a:tabLst>
            </a:pPr>
            <a:r>
              <a:rPr lang="en-US" altLang="zh-CN" sz="2400" kern="100" dirty="0" err="1">
                <a:latin typeface="Times New Roman"/>
                <a:ea typeface="微软雅黑"/>
                <a:cs typeface="Courier New"/>
              </a:rPr>
              <a:t>A.</a:t>
            </a:r>
            <a:r>
              <a:rPr lang="en-US" altLang="zh-CN" sz="2400" i="1" kern="100" dirty="0" err="1">
                <a:latin typeface="Times New Roman"/>
                <a:ea typeface="微软雅黑"/>
                <a:cs typeface="Courier New"/>
              </a:rPr>
              <a:t>F</a:t>
            </a:r>
            <a:r>
              <a:rPr lang="en-US" altLang="zh-CN" sz="2400" kern="100" baseline="-25000" dirty="0" err="1">
                <a:latin typeface="Times New Roman"/>
                <a:ea typeface="微软雅黑"/>
                <a:cs typeface="Courier New"/>
              </a:rPr>
              <a:t>2</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en-US" altLang="zh-CN" sz="2400" kern="100" dirty="0" err="1" smtClean="0">
                <a:latin typeface="Times New Roman"/>
                <a:ea typeface="微软雅黑"/>
                <a:cs typeface="Courier New"/>
              </a:rPr>
              <a:t>B.</a:t>
            </a:r>
            <a:r>
              <a:rPr lang="en-US" altLang="zh-CN" sz="2400" i="1" kern="100" dirty="0" err="1" smtClean="0">
                <a:latin typeface="Times New Roman"/>
                <a:ea typeface="微软雅黑"/>
                <a:cs typeface="Courier New"/>
              </a:rPr>
              <a:t>A</a:t>
            </a:r>
            <a:r>
              <a:rPr lang="en-US" altLang="zh-CN" sz="2400" kern="100" dirty="0" smtClean="0">
                <a:latin typeface="Times New Roman"/>
                <a:ea typeface="微软雅黑"/>
                <a:cs typeface="Courier New"/>
              </a:rPr>
              <a:t>         </a:t>
            </a:r>
            <a:r>
              <a:rPr lang="en-US" altLang="zh-CN" sz="2400" kern="100" dirty="0" err="1" smtClean="0">
                <a:latin typeface="Times New Roman"/>
                <a:ea typeface="微软雅黑"/>
                <a:cs typeface="Courier New"/>
              </a:rPr>
              <a:t>C.</a:t>
            </a:r>
            <a:r>
              <a:rPr lang="en-US" altLang="zh-CN" sz="2400" i="1" kern="100" dirty="0" err="1" smtClean="0">
                <a:latin typeface="Times New Roman"/>
                <a:ea typeface="微软雅黑"/>
                <a:cs typeface="Courier New"/>
              </a:rPr>
              <a:t>F</a:t>
            </a:r>
            <a:r>
              <a:rPr lang="en-US" altLang="zh-CN" sz="2400" kern="100" baseline="-25000" dirty="0" err="1" smtClean="0">
                <a:latin typeface="Times New Roman"/>
                <a:ea typeface="微软雅黑"/>
                <a:cs typeface="Courier New"/>
              </a:rPr>
              <a:t>1</a:t>
            </a:r>
            <a:r>
              <a:rPr lang="en-US" altLang="zh-CN" sz="2400" kern="100" dirty="0" smtClean="0">
                <a:latin typeface="Times New Roman"/>
                <a:ea typeface="微软雅黑"/>
                <a:cs typeface="Courier New"/>
              </a:rPr>
              <a:t>         </a:t>
            </a:r>
            <a:r>
              <a:rPr lang="en-US" altLang="zh-CN" sz="2400" kern="100" dirty="0" err="1" smtClean="0">
                <a:latin typeface="Times New Roman"/>
                <a:ea typeface="微软雅黑"/>
                <a:cs typeface="Courier New"/>
              </a:rPr>
              <a:t>D.</a:t>
            </a:r>
            <a:r>
              <a:rPr lang="en-US" altLang="zh-CN" sz="2400" i="1" kern="100" dirty="0" err="1" smtClean="0">
                <a:latin typeface="Times New Roman"/>
                <a:ea typeface="微软雅黑"/>
                <a:cs typeface="Courier New"/>
              </a:rPr>
              <a:t>B</a:t>
            </a:r>
            <a:endParaRPr lang="zh-CN" altLang="zh-CN" sz="2400" kern="100" dirty="0">
              <a:latin typeface="宋体"/>
              <a:cs typeface="Courier New"/>
            </a:endParaRPr>
          </a:p>
        </p:txBody>
      </p:sp>
      <p:sp>
        <p:nvSpPr>
          <p:cNvPr id="2" name="矩形 1"/>
          <p:cNvSpPr/>
          <p:nvPr/>
        </p:nvSpPr>
        <p:spPr>
          <a:xfrm>
            <a:off x="4255393" y="2451075"/>
            <a:ext cx="407484" cy="461665"/>
          </a:xfrm>
          <a:prstGeom prst="rect">
            <a:avLst/>
          </a:prstGeom>
        </p:spPr>
        <p:txBody>
          <a:bodyPr wrap="none">
            <a:spAutoFit/>
          </a:bodyPr>
          <a:lstStyle/>
          <a:p>
            <a:r>
              <a:rPr lang="en-US" altLang="zh-CN" sz="2400" kern="100" dirty="0" smtClean="0">
                <a:solidFill>
                  <a:schemeClr val="accent6">
                    <a:lumMod val="75000"/>
                  </a:schemeClr>
                </a:solidFill>
                <a:latin typeface="Times New Roman"/>
                <a:ea typeface="微软雅黑"/>
                <a:cs typeface="Courier New"/>
              </a:rPr>
              <a:t>A</a:t>
            </a:r>
            <a:endParaRPr lang="zh-CN" altLang="en-US" dirty="0">
              <a:solidFill>
                <a:schemeClr val="accent6">
                  <a:lumMod val="75000"/>
                </a:schemeClr>
              </a:solidFill>
            </a:endParaRPr>
          </a:p>
        </p:txBody>
      </p:sp>
      <p:sp>
        <p:nvSpPr>
          <p:cNvPr id="8" name="矩形 7"/>
          <p:cNvSpPr/>
          <p:nvPr/>
        </p:nvSpPr>
        <p:spPr>
          <a:xfrm>
            <a:off x="122362" y="3426321"/>
            <a:ext cx="8895084" cy="1654684"/>
          </a:xfrm>
          <a:prstGeom prst="rect">
            <a:avLst/>
          </a:prstGeom>
        </p:spPr>
        <p:txBody>
          <a:bodyPr wrap="square">
            <a:spAutoFit/>
          </a:bodyPr>
          <a:lstStyle/>
          <a:p>
            <a:pPr algn="just">
              <a:lnSpc>
                <a:spcPct val="141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根据开普勒第二定律：太阳和行星的连线在相等的时间内扫过相等的面积</a:t>
            </a:r>
            <a:r>
              <a:rPr lang="zh-CN" altLang="zh-CN" sz="2400" kern="100" dirty="0" smtClean="0">
                <a:latin typeface="Times New Roman"/>
                <a:ea typeface="微软雅黑"/>
                <a:cs typeface="Times New Roman"/>
              </a:rPr>
              <a:t>，</a:t>
            </a:r>
            <a:r>
              <a:rPr lang="en-US" altLang="zh-CN" sz="2400" kern="100" dirty="0" smtClean="0">
                <a:latin typeface="Times New Roman"/>
                <a:ea typeface="微软雅黑"/>
                <a:cs typeface="Times New Roman"/>
              </a:rPr>
              <a:t>A</a:t>
            </a:r>
            <a:r>
              <a:rPr lang="zh-CN" altLang="zh-CN" sz="2400" kern="100" dirty="0" smtClean="0">
                <a:latin typeface="Times New Roman"/>
                <a:ea typeface="微软雅黑"/>
                <a:cs typeface="Times New Roman"/>
              </a:rPr>
              <a:t>因为</a:t>
            </a:r>
            <a:r>
              <a:rPr lang="zh-CN" altLang="zh-CN" sz="2400" kern="100" dirty="0">
                <a:latin typeface="Times New Roman"/>
                <a:ea typeface="微软雅黑"/>
                <a:cs typeface="Times New Roman"/>
              </a:rPr>
              <a:t>行星在</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点的速率比在</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点的速率大，所以太阳在离</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点近的焦点上，故太阳位于</a:t>
            </a:r>
            <a:r>
              <a:rPr lang="en-US" altLang="zh-CN" sz="2400" i="1" kern="100" dirty="0" err="1">
                <a:latin typeface="Times New Roman"/>
                <a:ea typeface="微软雅黑"/>
                <a:cs typeface="Courier New"/>
              </a:rPr>
              <a:t>F</a:t>
            </a:r>
            <a:r>
              <a:rPr lang="en-US" altLang="zh-CN" sz="2400" kern="100" baseline="-25000" dirty="0" err="1">
                <a:latin typeface="Times New Roman"/>
                <a:ea typeface="微软雅黑"/>
                <a:cs typeface="Courier New"/>
              </a:rPr>
              <a:t>2</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pic>
        <p:nvPicPr>
          <p:cNvPr id="9" name="图片 8" descr="F:\2015赵瑊\同步\物理\人教必修2\word\A222.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9054" y="906041"/>
            <a:ext cx="3528392" cy="1690879"/>
          </a:xfrm>
          <a:prstGeom prst="rect">
            <a:avLst/>
          </a:prstGeom>
          <a:noFill/>
          <a:ln>
            <a:noFill/>
          </a:ln>
        </p:spPr>
      </p:pic>
      <p:sp>
        <p:nvSpPr>
          <p:cNvPr id="3" name="矩形 2"/>
          <p:cNvSpPr/>
          <p:nvPr/>
        </p:nvSpPr>
        <p:spPr>
          <a:xfrm>
            <a:off x="7031538" y="2657574"/>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2</a:t>
            </a:r>
            <a:endParaRPr lang="zh-CN" altLang="en-US" dirty="0"/>
          </a:p>
        </p:txBody>
      </p:sp>
      <p:sp>
        <p:nvSpPr>
          <p:cNvPr id="11" name="TextBox 10">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1412" y="790600"/>
            <a:ext cx="8856984" cy="3173176"/>
          </a:xfrm>
          <a:prstGeom prst="rect">
            <a:avLst/>
          </a:prstGeom>
        </p:spPr>
        <p:txBody>
          <a:bodyPr wrap="square">
            <a:spAutoFit/>
          </a:bodyPr>
          <a:lstStyle/>
          <a:p>
            <a:pPr algn="just">
              <a:lnSpc>
                <a:spcPct val="143000"/>
              </a:lnSpc>
              <a:spcAft>
                <a:spcPts val="0"/>
              </a:spcAft>
              <a:tabLst>
                <a:tab pos="2070735" algn="l"/>
              </a:tabLst>
            </a:pPr>
            <a:r>
              <a:rPr lang="en-US" altLang="zh-CN" sz="2000" kern="100" dirty="0">
                <a:latin typeface="Times New Roman"/>
                <a:ea typeface="微软雅黑"/>
                <a:cs typeface="Courier New"/>
              </a:rPr>
              <a:t>3.(</a:t>
            </a:r>
            <a:r>
              <a:rPr lang="zh-CN" altLang="zh-CN" sz="2000" kern="100" dirty="0">
                <a:latin typeface="Times New Roman"/>
                <a:ea typeface="微软雅黑"/>
                <a:cs typeface="Times New Roman"/>
              </a:rPr>
              <a:t>开普勒定律的应用</a:t>
            </a:r>
            <a:r>
              <a:rPr lang="en-US" altLang="zh-CN" sz="2000" kern="100" dirty="0">
                <a:latin typeface="Times New Roman"/>
                <a:ea typeface="微软雅黑"/>
                <a:cs typeface="Courier New"/>
              </a:rPr>
              <a:t>)1980</a:t>
            </a:r>
            <a:r>
              <a:rPr lang="zh-CN" altLang="zh-CN" sz="2000" kern="100" dirty="0">
                <a:latin typeface="Times New Roman"/>
                <a:ea typeface="微软雅黑"/>
                <a:cs typeface="Times New Roman"/>
              </a:rPr>
              <a:t>年</a:t>
            </a:r>
            <a:r>
              <a:rPr lang="en-US" altLang="zh-CN" sz="2000" kern="100" dirty="0">
                <a:latin typeface="Times New Roman"/>
                <a:ea typeface="微软雅黑"/>
                <a:cs typeface="Courier New"/>
              </a:rPr>
              <a:t>10</a:t>
            </a:r>
            <a:r>
              <a:rPr lang="zh-CN" altLang="zh-CN" sz="2000" kern="100" dirty="0">
                <a:latin typeface="Times New Roman"/>
                <a:ea typeface="微软雅黑"/>
                <a:cs typeface="Times New Roman"/>
              </a:rPr>
              <a:t>月</a:t>
            </a:r>
            <a:r>
              <a:rPr lang="en-US" altLang="zh-CN" sz="2000" kern="100" dirty="0">
                <a:latin typeface="Times New Roman"/>
                <a:ea typeface="微软雅黑"/>
                <a:cs typeface="Courier New"/>
              </a:rPr>
              <a:t>14</a:t>
            </a:r>
            <a:r>
              <a:rPr lang="zh-CN" altLang="zh-CN" sz="2000" kern="100" dirty="0">
                <a:latin typeface="Times New Roman"/>
                <a:ea typeface="微软雅黑"/>
                <a:cs typeface="Times New Roman"/>
              </a:rPr>
              <a:t>日，中国科学院紫金山天文台发现了一颗绕太阳运行的小行星，</a:t>
            </a:r>
            <a:r>
              <a:rPr lang="en-US" altLang="zh-CN" sz="2000" kern="100" dirty="0">
                <a:latin typeface="Times New Roman"/>
                <a:ea typeface="微软雅黑"/>
                <a:cs typeface="Courier New"/>
              </a:rPr>
              <a:t>2001</a:t>
            </a:r>
            <a:r>
              <a:rPr lang="zh-CN" altLang="zh-CN" sz="2000" kern="100" dirty="0">
                <a:latin typeface="Times New Roman"/>
                <a:ea typeface="微软雅黑"/>
                <a:cs typeface="Times New Roman"/>
              </a:rPr>
              <a:t>年</a:t>
            </a:r>
            <a:r>
              <a:rPr lang="en-US" altLang="zh-CN" sz="2000" kern="100" dirty="0">
                <a:latin typeface="Times New Roman"/>
                <a:ea typeface="微软雅黑"/>
                <a:cs typeface="Courier New"/>
              </a:rPr>
              <a:t>12</a:t>
            </a:r>
            <a:r>
              <a:rPr lang="zh-CN" altLang="zh-CN" sz="2000" kern="100" dirty="0">
                <a:latin typeface="Times New Roman"/>
                <a:ea typeface="微软雅黑"/>
                <a:cs typeface="Times New Roman"/>
              </a:rPr>
              <a:t>月</a:t>
            </a:r>
            <a:r>
              <a:rPr lang="en-US" altLang="zh-CN" sz="2000" kern="100" dirty="0">
                <a:latin typeface="Times New Roman"/>
                <a:ea typeface="微软雅黑"/>
                <a:cs typeface="Courier New"/>
              </a:rPr>
              <a:t>21</a:t>
            </a:r>
            <a:r>
              <a:rPr lang="zh-CN" altLang="zh-CN" sz="2000" kern="100" dirty="0">
                <a:latin typeface="Times New Roman"/>
                <a:ea typeface="微软雅黑"/>
                <a:cs typeface="Times New Roman"/>
              </a:rPr>
              <a:t>日，经国际小行星中心和国际小行星命名委员会批准，将这颗小行星命名为</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钱学森星</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，以表彰这位</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两弹一星</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的功臣对我国科技事业做出的卓越贡献</a:t>
            </a:r>
            <a:r>
              <a:rPr lang="en-US" altLang="zh-CN" sz="2000" kern="100" dirty="0">
                <a:latin typeface="Times New Roman"/>
                <a:ea typeface="微软雅黑"/>
                <a:cs typeface="Courier New"/>
              </a:rPr>
              <a:t>.</a:t>
            </a:r>
            <a:r>
              <a:rPr lang="zh-CN" altLang="zh-CN" sz="2000" kern="100" dirty="0">
                <a:latin typeface="Times New Roman"/>
                <a:ea typeface="微软雅黑"/>
                <a:cs typeface="Times New Roman"/>
              </a:rPr>
              <a:t>若将地球和</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钱学森星</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绕太阳的运动看作匀速圆周运动，它们的运行轨道如图</a:t>
            </a:r>
            <a:r>
              <a:rPr lang="en-US" altLang="zh-CN" sz="2000" kern="100" dirty="0">
                <a:latin typeface="Times New Roman"/>
                <a:ea typeface="微软雅黑"/>
                <a:cs typeface="Courier New"/>
              </a:rPr>
              <a:t>3</a:t>
            </a:r>
            <a:r>
              <a:rPr lang="zh-CN" altLang="zh-CN" sz="2000" kern="100" dirty="0">
                <a:latin typeface="Times New Roman"/>
                <a:ea typeface="微软雅黑"/>
                <a:cs typeface="Times New Roman"/>
              </a:rPr>
              <a:t>所示</a:t>
            </a:r>
            <a:r>
              <a:rPr lang="en-US" altLang="zh-CN" sz="2000" kern="100" dirty="0">
                <a:latin typeface="Times New Roman"/>
                <a:ea typeface="微软雅黑"/>
                <a:cs typeface="Courier New"/>
              </a:rPr>
              <a:t>.</a:t>
            </a:r>
            <a:r>
              <a:rPr lang="zh-CN" altLang="zh-CN" sz="2000" kern="100" dirty="0">
                <a:latin typeface="Times New Roman"/>
                <a:ea typeface="微软雅黑"/>
                <a:cs typeface="Times New Roman"/>
              </a:rPr>
              <a:t>已知</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钱学森星</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绕太阳运行一周的时间约为</a:t>
            </a:r>
            <a:r>
              <a:rPr lang="en-US" altLang="zh-CN" sz="2000" kern="100" dirty="0">
                <a:latin typeface="Times New Roman"/>
                <a:ea typeface="微软雅黑"/>
                <a:cs typeface="Courier New"/>
              </a:rPr>
              <a:t>3.4</a:t>
            </a:r>
            <a:r>
              <a:rPr lang="zh-CN" altLang="zh-CN" sz="2000" kern="100" dirty="0">
                <a:latin typeface="Times New Roman"/>
                <a:ea typeface="微软雅黑"/>
                <a:cs typeface="Times New Roman"/>
              </a:rPr>
              <a:t>年，设地球绕太阳运行的轨道半径为</a:t>
            </a:r>
            <a:r>
              <a:rPr lang="en-US" altLang="zh-CN" sz="2000" i="1" kern="100" dirty="0">
                <a:latin typeface="Times New Roman"/>
                <a:ea typeface="微软雅黑"/>
                <a:cs typeface="Courier New"/>
              </a:rPr>
              <a:t>R</a:t>
            </a:r>
            <a:r>
              <a:rPr lang="zh-CN" altLang="zh-CN" sz="2000" kern="100" dirty="0">
                <a:latin typeface="Times New Roman"/>
                <a:ea typeface="微软雅黑"/>
                <a:cs typeface="Times New Roman"/>
              </a:rPr>
              <a:t>，则</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钱学森星</a:t>
            </a:r>
            <a:r>
              <a:rPr lang="en-US" altLang="zh-CN" sz="2000" kern="100" dirty="0">
                <a:latin typeface="宋体"/>
                <a:ea typeface="微软雅黑"/>
                <a:cs typeface="Times New Roman"/>
              </a:rPr>
              <a:t>”</a:t>
            </a:r>
            <a:r>
              <a:rPr lang="zh-CN" altLang="zh-CN" sz="2000" kern="100" dirty="0">
                <a:latin typeface="Times New Roman"/>
                <a:ea typeface="微软雅黑"/>
                <a:cs typeface="Times New Roman"/>
              </a:rPr>
              <a:t>绕太阳运行的轨道半径约为</a:t>
            </a:r>
            <a:r>
              <a:rPr lang="en-US" altLang="zh-CN" sz="2000" kern="100" dirty="0">
                <a:latin typeface="Times New Roman"/>
                <a:ea typeface="微软雅黑"/>
                <a:cs typeface="Courier New"/>
              </a:rPr>
              <a:t>(</a:t>
            </a:r>
            <a:r>
              <a:rPr lang="zh-CN" altLang="zh-CN" sz="2000" kern="100" dirty="0">
                <a:latin typeface="Times New Roman"/>
                <a:ea typeface="微软雅黑"/>
                <a:cs typeface="Times New Roman"/>
              </a:rPr>
              <a:t>　　</a:t>
            </a:r>
            <a:r>
              <a:rPr lang="en-US" altLang="zh-CN" sz="2000" kern="100" dirty="0">
                <a:latin typeface="Times New Roman"/>
                <a:ea typeface="微软雅黑"/>
                <a:cs typeface="Courier New"/>
              </a:rPr>
              <a:t>)</a:t>
            </a:r>
            <a:endParaRPr lang="zh-CN" altLang="zh-CN" sz="2000" kern="100" dirty="0">
              <a:effectLst/>
              <a:latin typeface="宋体"/>
              <a:cs typeface="Courier New"/>
            </a:endParaRPr>
          </a:p>
        </p:txBody>
      </p:sp>
      <p:sp>
        <p:nvSpPr>
          <p:cNvPr id="7" name="TextBox 6">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9" name="图片 8" descr="F:\2015赵瑊\同步\物理\人教必修2\word\A221.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4248" y="3507854"/>
            <a:ext cx="1368152" cy="1479351"/>
          </a:xfrm>
          <a:prstGeom prst="rect">
            <a:avLst/>
          </a:prstGeom>
          <a:noFill/>
          <a:ln>
            <a:noFill/>
          </a:ln>
        </p:spPr>
      </p:pic>
      <p:sp>
        <p:nvSpPr>
          <p:cNvPr id="10" name="矩形 9"/>
          <p:cNvSpPr/>
          <p:nvPr/>
        </p:nvSpPr>
        <p:spPr>
          <a:xfrm>
            <a:off x="8180015" y="4525540"/>
            <a:ext cx="646331" cy="461665"/>
          </a:xfrm>
          <a:prstGeom prst="rect">
            <a:avLst/>
          </a:prstGeom>
        </p:spPr>
        <p:txBody>
          <a:bodyPr wrap="none">
            <a:spAutoFit/>
          </a:bodyPr>
          <a:lstStyle/>
          <a:p>
            <a:r>
              <a:rPr lang="zh-CN" altLang="zh-CN" sz="2400" kern="100" dirty="0" smtClean="0">
                <a:solidFill>
                  <a:prstClr val="black"/>
                </a:solidFill>
                <a:latin typeface="Times New Roman"/>
                <a:ea typeface="微软雅黑"/>
                <a:cs typeface="Times New Roman"/>
              </a:rPr>
              <a:t>图</a:t>
            </a:r>
            <a:r>
              <a:rPr lang="en-US" altLang="zh-CN" sz="2400" kern="100" dirty="0" smtClean="0">
                <a:solidFill>
                  <a:prstClr val="black"/>
                </a:solidFill>
                <a:latin typeface="Times New Roman"/>
                <a:ea typeface="微软雅黑"/>
                <a:cs typeface="Courier New"/>
              </a:rPr>
              <a:t>3</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632492031"/>
              </p:ext>
            </p:extLst>
          </p:nvPr>
        </p:nvGraphicFramePr>
        <p:xfrm>
          <a:off x="179512" y="3959696"/>
          <a:ext cx="6867525" cy="1276350"/>
        </p:xfrm>
        <a:graphic>
          <a:graphicData uri="http://schemas.openxmlformats.org/presentationml/2006/ole">
            <mc:AlternateContent xmlns:mc="http://schemas.openxmlformats.org/markup-compatibility/2006">
              <mc:Choice xmlns:v="urn:schemas-microsoft-com:vml" Requires="v">
                <p:oleObj spid="_x0000_s181251" name="文档" r:id="rId7" imgW="6872228" imgH="1277690" progId="Word.Document.12">
                  <p:embed/>
                </p:oleObj>
              </mc:Choice>
              <mc:Fallback>
                <p:oleObj name="文档" r:id="rId7" imgW="6872228" imgH="1277690" progId="Word.Document.12">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3959696"/>
                        <a:ext cx="68675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464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2310" y="4209350"/>
            <a:ext cx="3878907" cy="738664"/>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smtClean="0">
                <a:solidFill>
                  <a:srgbClr val="00B0F0"/>
                </a:solidFill>
                <a:latin typeface="Times New Roman" pitchFamily="18" charset="0"/>
                <a:ea typeface="微软雅黑" pitchFamily="34" charset="-122"/>
                <a:cs typeface="Times New Roman" pitchFamily="18" charset="0"/>
              </a:rPr>
              <a:t>答案</a:t>
            </a:r>
            <a:r>
              <a:rPr lang="zh-CN" altLang="zh-CN" sz="2800" kern="100" dirty="0">
                <a:solidFill>
                  <a:srgbClr val="404040"/>
                </a:solidFill>
                <a:latin typeface="Times New Roman"/>
                <a:ea typeface="微软雅黑"/>
                <a:cs typeface="Times New Roman"/>
              </a:rPr>
              <a:t>　</a:t>
            </a:r>
            <a:r>
              <a:rPr lang="en-US" altLang="zh-CN" sz="2800" kern="100" dirty="0">
                <a:solidFill>
                  <a:schemeClr val="accent6">
                    <a:lumMod val="75000"/>
                  </a:schemeClr>
                </a:solidFill>
                <a:latin typeface="Times New Roman"/>
                <a:ea typeface="微软雅黑"/>
                <a:cs typeface="Courier New"/>
              </a:rPr>
              <a:t>C</a:t>
            </a:r>
            <a:endParaRPr lang="zh-CN" altLang="zh-CN" sz="2800" kern="100" dirty="0">
              <a:solidFill>
                <a:schemeClr val="accent6">
                  <a:lumMod val="75000"/>
                </a:schemeClr>
              </a:solidFill>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419949934"/>
              </p:ext>
            </p:extLst>
          </p:nvPr>
        </p:nvGraphicFramePr>
        <p:xfrm>
          <a:off x="344831" y="1689348"/>
          <a:ext cx="3810000" cy="1285875"/>
        </p:xfrm>
        <a:graphic>
          <a:graphicData uri="http://schemas.openxmlformats.org/presentationml/2006/ole">
            <mc:AlternateContent xmlns:mc="http://schemas.openxmlformats.org/markup-compatibility/2006">
              <mc:Choice xmlns:v="urn:schemas-microsoft-com:vml" Requires="v">
                <p:oleObj spid="_x0000_s172143" name="文档" r:id="rId7" imgW="3816849" imgH="1287610" progId="Word.Document.12">
                  <p:embed/>
                </p:oleObj>
              </mc:Choice>
              <mc:Fallback>
                <p:oleObj name="文档" r:id="rId7" imgW="3816849" imgH="1287610" progId="Word.Document.12">
                  <p:embed/>
                  <p:pic>
                    <p:nvPicPr>
                      <p:cNvPr id="0" name=""/>
                      <p:cNvPicPr>
                        <a:picLocks noChangeAspect="1" noChangeArrowheads="1"/>
                      </p:cNvPicPr>
                      <p:nvPr/>
                    </p:nvPicPr>
                    <p:blipFill>
                      <a:blip r:embed="rId8"/>
                      <a:srcRect/>
                      <a:stretch>
                        <a:fillRect/>
                      </a:stretch>
                    </p:blipFill>
                    <p:spPr bwMode="auto">
                      <a:xfrm>
                        <a:off x="344831" y="1689348"/>
                        <a:ext cx="38100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252310" y="921546"/>
            <a:ext cx="8630645" cy="657872"/>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根据开普勒第三定律，</a:t>
            </a:r>
            <a:endParaRPr lang="zh-CN" altLang="zh-CN" sz="1050" kern="100" dirty="0">
              <a:effectLst/>
              <a:latin typeface="宋体"/>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638009051"/>
              </p:ext>
            </p:extLst>
          </p:nvPr>
        </p:nvGraphicFramePr>
        <p:xfrm>
          <a:off x="344831" y="3060551"/>
          <a:ext cx="7791450" cy="1085850"/>
        </p:xfrm>
        <a:graphic>
          <a:graphicData uri="http://schemas.openxmlformats.org/presentationml/2006/ole">
            <mc:AlternateContent xmlns:mc="http://schemas.openxmlformats.org/markup-compatibility/2006">
              <mc:Choice xmlns:v="urn:schemas-microsoft-com:vml" Requires="v">
                <p:oleObj spid="_x0000_s172144" name="文档" r:id="rId10" imgW="7796395" imgH="1087028" progId="Word.Document.12">
                  <p:embed/>
                </p:oleObj>
              </mc:Choice>
              <mc:Fallback>
                <p:oleObj name="文档" r:id="rId10" imgW="7796395" imgH="1087028" progId="Word.Document.12">
                  <p:embed/>
                  <p:pic>
                    <p:nvPicPr>
                      <p:cNvPr id="0" name=""/>
                      <p:cNvPicPr>
                        <a:picLocks noChangeAspect="1" noChangeArrowheads="1"/>
                      </p:cNvPicPr>
                      <p:nvPr/>
                    </p:nvPicPr>
                    <p:blipFill>
                      <a:blip r:embed="rId11"/>
                      <a:srcRect/>
                      <a:stretch>
                        <a:fillRect/>
                      </a:stretch>
                    </p:blipFill>
                    <p:spPr bwMode="auto">
                      <a:xfrm>
                        <a:off x="344831" y="3060551"/>
                        <a:ext cx="77914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 name="Picture 2">
            <a:hlinkClick r:id="rId12" action="ppaction://hlinksldjump"/>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85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136079" y="365612"/>
            <a:ext cx="5228009"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一、地心说和日心说</a:t>
            </a:r>
            <a:endParaRPr lang="zh-CN" altLang="zh-CN" sz="2800" b="1" kern="100" dirty="0">
              <a:solidFill>
                <a:schemeClr val="tx1"/>
              </a:solidFill>
              <a:effectLst/>
              <a:cs typeface="Courier New"/>
            </a:endParaRPr>
          </a:p>
        </p:txBody>
      </p:sp>
      <p:sp>
        <p:nvSpPr>
          <p:cNvPr id="10" name="圆角矩形 9"/>
          <p:cNvSpPr/>
          <p:nvPr/>
        </p:nvSpPr>
        <p:spPr>
          <a:xfrm>
            <a:off x="193230" y="1164496"/>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145603" y="1716177"/>
            <a:ext cx="8856000" cy="3283591"/>
          </a:xfrm>
          <a:prstGeom prst="rect">
            <a:avLst/>
          </a:prstGeom>
        </p:spPr>
        <p:txBody>
          <a:bodyPr wrap="square">
            <a:spAutoFit/>
          </a:bodyPr>
          <a:lstStyle/>
          <a:p>
            <a:pPr algn="just">
              <a:lnSpc>
                <a:spcPct val="141000"/>
              </a:lnSpc>
              <a:spcAft>
                <a:spcPts val="0"/>
              </a:spcAft>
              <a:tabLst>
                <a:tab pos="2070735" algn="l"/>
              </a:tabLst>
            </a:pPr>
            <a:r>
              <a:rPr lang="zh-CN" altLang="zh-CN" sz="2500" kern="100" dirty="0">
                <a:latin typeface="Times New Roman"/>
                <a:ea typeface="微软雅黑"/>
                <a:cs typeface="Times New Roman"/>
              </a:rPr>
              <a:t>我们经常看到太阳自地球东方升起，又落到地球西方，也就是说，我们看到的现象似乎是太阳绕地球转，这正是古代人们对天体运动存在的一种看法</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地心说，你知道古代人们对天体运动还存在什么观点吗？</a:t>
            </a:r>
            <a:endParaRPr lang="zh-CN" altLang="zh-CN" sz="2500" kern="100" dirty="0">
              <a:latin typeface="宋体"/>
              <a:cs typeface="Courier New"/>
            </a:endParaRPr>
          </a:p>
          <a:p>
            <a:pPr algn="just">
              <a:lnSpc>
                <a:spcPct val="141000"/>
              </a:lnSpc>
              <a:spcAft>
                <a:spcPts val="0"/>
              </a:spcAft>
              <a:tabLst>
                <a:tab pos="2070735" algn="l"/>
              </a:tabLst>
            </a:pPr>
            <a:r>
              <a:rPr lang="zh-CN" altLang="zh-CN" sz="2500" b="1" kern="100" dirty="0">
                <a:solidFill>
                  <a:srgbClr val="00B0F0"/>
                </a:solidFill>
                <a:latin typeface="Times New Roman"/>
                <a:ea typeface="微软雅黑"/>
                <a:cs typeface="Times New Roman"/>
              </a:rPr>
              <a:t>答案</a:t>
            </a:r>
            <a:r>
              <a:rPr lang="zh-CN" altLang="zh-CN" sz="2500" kern="100" dirty="0">
                <a:latin typeface="Times New Roman"/>
                <a:ea typeface="微软雅黑"/>
                <a:cs typeface="Times New Roman"/>
              </a:rPr>
              <a:t>　</a:t>
            </a:r>
            <a:r>
              <a:rPr lang="zh-CN" altLang="zh-CN" sz="2500" kern="100" dirty="0">
                <a:solidFill>
                  <a:srgbClr val="E36C0A"/>
                </a:solidFill>
                <a:latin typeface="Times New Roman"/>
                <a:ea typeface="微软雅黑"/>
                <a:cs typeface="Times New Roman"/>
              </a:rPr>
              <a:t>日心说，即认为太阳是静止不动的，地球和其他行星都绕太阳运动</a:t>
            </a:r>
            <a:r>
              <a:rPr lang="en-US" altLang="zh-CN" sz="2500" kern="100" dirty="0">
                <a:solidFill>
                  <a:srgbClr val="E36C0A"/>
                </a:solidFill>
                <a:latin typeface="Times New Roman"/>
                <a:ea typeface="微软雅黑"/>
                <a:cs typeface="Courier New"/>
              </a:rPr>
              <a:t>.</a:t>
            </a:r>
            <a:endParaRPr lang="zh-CN" altLang="zh-CN" sz="2500" kern="100" dirty="0">
              <a:effectLst/>
              <a:latin typeface="宋体"/>
              <a:cs typeface="Courier New"/>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28737" y="82039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矩形 4"/>
          <p:cNvSpPr/>
          <p:nvPr/>
        </p:nvSpPr>
        <p:spPr>
          <a:xfrm>
            <a:off x="237678" y="1396737"/>
            <a:ext cx="8664327" cy="267765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地心说</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en-US" altLang="zh-CN" sz="2800" kern="100" dirty="0" smtClean="0">
                <a:latin typeface="Times New Roman"/>
                <a:ea typeface="微软雅黑"/>
                <a:cs typeface="Courier New"/>
              </a:rPr>
              <a:t>)</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是</a:t>
            </a:r>
            <a:r>
              <a:rPr lang="zh-CN" altLang="zh-CN" sz="2800" kern="100" dirty="0">
                <a:latin typeface="Times New Roman"/>
                <a:ea typeface="微软雅黑"/>
                <a:cs typeface="Times New Roman"/>
              </a:rPr>
              <a:t>宇宙的中心，是静止不动的；</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太阳、月亮以及其他行星都</a:t>
            </a:r>
            <a:r>
              <a:rPr lang="zh-CN" altLang="zh-CN" sz="2800" kern="100" dirty="0" smtClean="0">
                <a:latin typeface="Times New Roman"/>
                <a:ea typeface="微软雅黑"/>
                <a:cs typeface="Times New Roman"/>
              </a:rPr>
              <a:t>绕</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运动</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地心说的代表人物是古希腊科学家托勒密</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6" name="矩形 5"/>
          <p:cNvSpPr/>
          <p:nvPr/>
        </p:nvSpPr>
        <p:spPr>
          <a:xfrm>
            <a:off x="5301605" y="2759199"/>
            <a:ext cx="1224136"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地球</a:t>
            </a:r>
            <a:endParaRPr lang="zh-CN" altLang="en-US" dirty="0">
              <a:solidFill>
                <a:srgbClr val="0070C0"/>
              </a:solidFill>
            </a:endParaRPr>
          </a:p>
        </p:txBody>
      </p:sp>
      <p:sp>
        <p:nvSpPr>
          <p:cNvPr id="9" name="矩形 8"/>
          <p:cNvSpPr/>
          <p:nvPr/>
        </p:nvSpPr>
        <p:spPr>
          <a:xfrm>
            <a:off x="697811" y="2130063"/>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地球</a:t>
            </a:r>
          </a:p>
        </p:txBody>
      </p:sp>
    </p:spTree>
    <p:extLst>
      <p:ext uri="{BB962C8B-B14F-4D97-AF65-F5344CB8AC3E}">
        <p14:creationId xmlns:p14="http://schemas.microsoft.com/office/powerpoint/2010/main" val="6560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412" y="91287"/>
            <a:ext cx="8856984" cy="4893647"/>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日心说</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(1</a:t>
            </a:r>
            <a:r>
              <a:rPr lang="en-US" altLang="zh-CN" sz="2600" kern="100" dirty="0" smtClean="0">
                <a:latin typeface="Times New Roman"/>
                <a:ea typeface="微软雅黑"/>
                <a:cs typeface="Courier New"/>
              </a:rPr>
              <a:t>)</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是</a:t>
            </a:r>
            <a:r>
              <a:rPr lang="zh-CN" altLang="zh-CN" sz="2600" kern="100" dirty="0">
                <a:latin typeface="Times New Roman"/>
                <a:ea typeface="微软雅黑"/>
                <a:cs typeface="Times New Roman"/>
              </a:rPr>
              <a:t>宇宙的中心，是静止不动的，所有行星都绕太阳</a:t>
            </a:r>
            <a:r>
              <a:rPr lang="zh-CN" altLang="zh-CN" sz="2600" kern="100" dirty="0" smtClean="0">
                <a:latin typeface="Times New Roman"/>
                <a:ea typeface="微软雅黑"/>
                <a:cs typeface="Times New Roman"/>
              </a:rPr>
              <a:t>做</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运动</a:t>
            </a:r>
            <a:r>
              <a:rPr lang="zh-CN" altLang="zh-CN" sz="2600" kern="100" dirty="0">
                <a:latin typeface="Times New Roman"/>
                <a:ea typeface="微软雅黑"/>
                <a:cs typeface="Times New Roman"/>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地球是绕太阳旋转的行星，月球是绕地球旋转的卫星，它绕地球做匀速圆周运动，同时还跟地球一起绕太阳旋转；</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天体不动，因为地球每天自西向东自转一周，造成天体每天东升西落的现象；</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(4)</a:t>
            </a:r>
            <a:r>
              <a:rPr lang="zh-CN" altLang="zh-CN" sz="2600" kern="100" dirty="0">
                <a:latin typeface="Times New Roman"/>
                <a:ea typeface="微软雅黑"/>
                <a:cs typeface="Times New Roman"/>
              </a:rPr>
              <a:t>日心说的代表人物</a:t>
            </a:r>
            <a:r>
              <a:rPr lang="zh-CN" altLang="zh-CN" sz="2600" kern="100" dirty="0" smtClean="0">
                <a:latin typeface="Times New Roman"/>
                <a:ea typeface="微软雅黑"/>
                <a:cs typeface="Times New Roman"/>
              </a:rPr>
              <a:t>是</a:t>
            </a:r>
            <a:r>
              <a:rPr lang="en-US" altLang="zh-CN" sz="2600" u="sng" kern="100" dirty="0" smtClean="0">
                <a:latin typeface="Times New Roman"/>
                <a:ea typeface="微软雅黑"/>
                <a:cs typeface="Times New Roman"/>
              </a:rPr>
              <a:t>               </a:t>
            </a:r>
            <a:r>
              <a:rPr lang="en-US" altLang="zh-CN" sz="2600" kern="100" dirty="0" smtClean="0">
                <a:latin typeface="Times New Roman"/>
                <a:ea typeface="微软雅黑"/>
                <a:cs typeface="Courier New"/>
              </a:rPr>
              <a:t>.</a:t>
            </a:r>
            <a:endParaRPr lang="zh-CN" altLang="zh-CN" sz="2600" kern="100" dirty="0">
              <a:effectLst/>
              <a:latin typeface="宋体"/>
              <a:cs typeface="Courier New"/>
            </a:endParaRPr>
          </a:p>
        </p:txBody>
      </p:sp>
      <p:sp>
        <p:nvSpPr>
          <p:cNvPr id="2" name="矩形 1"/>
          <p:cNvSpPr/>
          <p:nvPr/>
        </p:nvSpPr>
        <p:spPr>
          <a:xfrm>
            <a:off x="3626371" y="4328517"/>
            <a:ext cx="1512168" cy="492443"/>
          </a:xfrm>
          <a:prstGeom prst="rect">
            <a:avLst/>
          </a:prstGeom>
        </p:spPr>
        <p:txBody>
          <a:bodyPr wrap="square">
            <a:spAutoFit/>
          </a:bodyPr>
          <a:lstStyle/>
          <a:p>
            <a:pPr lvl="0"/>
            <a:r>
              <a:rPr lang="zh-CN" altLang="zh-CN" sz="2600" kern="100" dirty="0" smtClean="0">
                <a:solidFill>
                  <a:srgbClr val="0070C0"/>
                </a:solidFill>
                <a:latin typeface="Times New Roman"/>
                <a:ea typeface="微软雅黑"/>
                <a:cs typeface="Times New Roman"/>
              </a:rPr>
              <a:t>哥白尼</a:t>
            </a:r>
            <a:endParaRPr lang="zh-CN" altLang="en-US" dirty="0">
              <a:solidFill>
                <a:srgbClr val="0070C0"/>
              </a:solidFill>
            </a:endParaRPr>
          </a:p>
        </p:txBody>
      </p:sp>
      <p:sp>
        <p:nvSpPr>
          <p:cNvPr id="3" name="矩形 2"/>
          <p:cNvSpPr/>
          <p:nvPr/>
        </p:nvSpPr>
        <p:spPr>
          <a:xfrm>
            <a:off x="702618" y="749255"/>
            <a:ext cx="851515" cy="492443"/>
          </a:xfrm>
          <a:prstGeom prst="rect">
            <a:avLst/>
          </a:prstGeom>
        </p:spPr>
        <p:txBody>
          <a:bodyPr wrap="none">
            <a:spAutoFit/>
          </a:bodyPr>
          <a:lstStyle/>
          <a:p>
            <a:pPr lvl="0"/>
            <a:r>
              <a:rPr lang="zh-CN" altLang="zh-CN" sz="2600" kern="100">
                <a:solidFill>
                  <a:srgbClr val="0070C0"/>
                </a:solidFill>
                <a:latin typeface="Times New Roman"/>
                <a:ea typeface="微软雅黑"/>
                <a:cs typeface="Times New Roman"/>
              </a:rPr>
              <a:t>太阳</a:t>
            </a:r>
            <a:endParaRPr lang="zh-CN" altLang="zh-CN" sz="2600" kern="100" dirty="0">
              <a:solidFill>
                <a:srgbClr val="0070C0"/>
              </a:solidFill>
              <a:latin typeface="Times New Roman"/>
              <a:ea typeface="微软雅黑"/>
              <a:cs typeface="Times New Roman"/>
            </a:endParaRPr>
          </a:p>
        </p:txBody>
      </p:sp>
      <p:sp>
        <p:nvSpPr>
          <p:cNvPr id="4" name="矩形 3"/>
          <p:cNvSpPr/>
          <p:nvPr/>
        </p:nvSpPr>
        <p:spPr>
          <a:xfrm>
            <a:off x="586314" y="1347614"/>
            <a:ext cx="1518364" cy="492443"/>
          </a:xfrm>
          <a:prstGeom prst="rect">
            <a:avLst/>
          </a:prstGeom>
        </p:spPr>
        <p:txBody>
          <a:bodyPr wrap="none">
            <a:spAutoFit/>
          </a:bodyPr>
          <a:lstStyle/>
          <a:p>
            <a:pPr lvl="0"/>
            <a:r>
              <a:rPr lang="zh-CN" altLang="zh-CN" sz="2600" kern="100">
                <a:solidFill>
                  <a:srgbClr val="0070C0"/>
                </a:solidFill>
                <a:latin typeface="Times New Roman"/>
                <a:ea typeface="微软雅黑"/>
                <a:cs typeface="Times New Roman"/>
              </a:rPr>
              <a:t>匀速圆周</a:t>
            </a:r>
            <a:endParaRPr lang="zh-CN" altLang="zh-CN"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1121701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156270" y="41945"/>
            <a:ext cx="4669854"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二、开普勒行星运动定律</a:t>
            </a:r>
            <a:endParaRPr lang="zh-CN" altLang="zh-CN" sz="2800" b="1" kern="100" dirty="0">
              <a:solidFill>
                <a:schemeClr val="tx1"/>
              </a:solidFill>
              <a:effectLst/>
              <a:cs typeface="Courier New"/>
            </a:endParaRPr>
          </a:p>
        </p:txBody>
      </p:sp>
      <p:sp>
        <p:nvSpPr>
          <p:cNvPr id="3" name="圆角矩形 2"/>
          <p:cNvSpPr/>
          <p:nvPr/>
        </p:nvSpPr>
        <p:spPr>
          <a:xfrm>
            <a:off x="213421" y="892637"/>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141412" y="1474208"/>
            <a:ext cx="8861176" cy="3554819"/>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1.</a:t>
            </a:r>
            <a:r>
              <a:rPr lang="zh-CN" altLang="zh-CN" sz="2500" kern="100" spc="-70" dirty="0">
                <a:latin typeface="Times New Roman"/>
                <a:ea typeface="微软雅黑"/>
                <a:cs typeface="Times New Roman"/>
              </a:rPr>
              <a:t>古人认为天体做什么运动？开普勒认为行星做什么样的运动？</a:t>
            </a:r>
            <a:r>
              <a:rPr lang="zh-CN" altLang="zh-CN" sz="2500" kern="100" dirty="0">
                <a:latin typeface="Times New Roman"/>
                <a:ea typeface="微软雅黑"/>
                <a:cs typeface="Times New Roman"/>
              </a:rPr>
              <a:t>他是怎样得出这一结论的？</a:t>
            </a:r>
            <a:endParaRPr lang="zh-CN" altLang="zh-CN" sz="2500" kern="10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答案</a:t>
            </a:r>
            <a:r>
              <a:rPr lang="zh-CN" altLang="zh-CN" sz="2500" kern="100" dirty="0">
                <a:latin typeface="Times New Roman"/>
                <a:ea typeface="微软雅黑"/>
                <a:cs typeface="Times New Roman"/>
              </a:rPr>
              <a:t>　</a:t>
            </a:r>
            <a:r>
              <a:rPr lang="zh-CN" altLang="zh-CN" sz="2500" kern="100" dirty="0">
                <a:solidFill>
                  <a:srgbClr val="E36C0A"/>
                </a:solidFill>
                <a:latin typeface="Times New Roman"/>
                <a:ea typeface="微软雅黑"/>
                <a:cs typeface="Times New Roman"/>
              </a:rPr>
              <a:t>古人认为天体做的是最完美、最和谐的匀速圆周运动</a:t>
            </a:r>
            <a:r>
              <a:rPr lang="en-US" altLang="zh-CN" sz="2500" kern="100" dirty="0">
                <a:solidFill>
                  <a:srgbClr val="E36C0A"/>
                </a:solidFill>
                <a:latin typeface="Times New Roman"/>
                <a:ea typeface="微软雅黑"/>
                <a:cs typeface="Courier New"/>
              </a:rPr>
              <a:t>.</a:t>
            </a:r>
            <a:r>
              <a:rPr lang="zh-CN" altLang="zh-CN" sz="2500" kern="100" dirty="0">
                <a:solidFill>
                  <a:srgbClr val="E36C0A"/>
                </a:solidFill>
                <a:latin typeface="Times New Roman"/>
                <a:ea typeface="微软雅黑"/>
                <a:cs typeface="Times New Roman"/>
              </a:rPr>
              <a:t>开普勒认为行星做椭圆运动</a:t>
            </a:r>
            <a:r>
              <a:rPr lang="en-US" altLang="zh-CN" sz="2500" kern="100" dirty="0">
                <a:solidFill>
                  <a:srgbClr val="E36C0A"/>
                </a:solidFill>
                <a:latin typeface="Times New Roman"/>
                <a:ea typeface="微软雅黑"/>
                <a:cs typeface="Courier New"/>
              </a:rPr>
              <a:t>.</a:t>
            </a:r>
            <a:r>
              <a:rPr lang="zh-CN" altLang="zh-CN" sz="2500" kern="100" dirty="0">
                <a:solidFill>
                  <a:srgbClr val="E36C0A"/>
                </a:solidFill>
                <a:latin typeface="Times New Roman"/>
                <a:ea typeface="微软雅黑"/>
                <a:cs typeface="Times New Roman"/>
              </a:rPr>
              <a:t>他发现假设行星做匀速圆周运动，计算所得的数据与观测数据不符，只有认为行星做椭圆运动，才能解释这种差别</a:t>
            </a:r>
            <a:r>
              <a:rPr lang="en-US" altLang="zh-CN" sz="2500" kern="100" dirty="0">
                <a:solidFill>
                  <a:srgbClr val="E36C0A"/>
                </a:solidFill>
                <a:latin typeface="Times New Roman"/>
                <a:ea typeface="微软雅黑"/>
                <a:cs typeface="Courier New"/>
              </a:rPr>
              <a:t>.</a:t>
            </a:r>
            <a:endParaRPr lang="zh-CN" altLang="zh-CN" sz="2500" kern="100" dirty="0">
              <a:effectLst/>
              <a:latin typeface="宋体"/>
              <a:cs typeface="Courier New"/>
            </a:endParaRPr>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604" y="1002047"/>
            <a:ext cx="8856984" cy="259686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开普勒行星运动定律在哪几个方面描述了行星绕太阳运动的规律？</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36C0A"/>
                </a:solidFill>
                <a:latin typeface="Times New Roman"/>
                <a:ea typeface="微软雅黑"/>
                <a:cs typeface="Times New Roman"/>
              </a:rPr>
              <a:t>从行星运动轨道、行星运动的线速度变化以及轨道与周期的关系三方面揭示了行星运动的规律</a:t>
            </a:r>
            <a:r>
              <a:rPr lang="en-US" altLang="zh-CN" sz="2800" kern="100" dirty="0">
                <a:solidFill>
                  <a:srgbClr val="E3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28606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3231" y="1615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矩形 2"/>
          <p:cNvSpPr/>
          <p:nvPr/>
        </p:nvSpPr>
        <p:spPr>
          <a:xfrm>
            <a:off x="88454" y="677793"/>
            <a:ext cx="8964000" cy="4472506"/>
          </a:xfrm>
          <a:prstGeom prst="rect">
            <a:avLst/>
          </a:prstGeom>
        </p:spPr>
        <p:txBody>
          <a:bodyPr wrap="square">
            <a:spAutoFit/>
          </a:bodyPr>
          <a:lstStyle/>
          <a:p>
            <a:pPr algn="just">
              <a:lnSpc>
                <a:spcPct val="137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开普勒三定律</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(1)</a:t>
            </a:r>
            <a:r>
              <a:rPr lang="zh-CN" altLang="zh-CN" sz="2400" kern="100" spc="-110" dirty="0">
                <a:latin typeface="Times New Roman"/>
                <a:ea typeface="微软雅黑"/>
                <a:cs typeface="Times New Roman"/>
              </a:rPr>
              <a:t>第一定律</a:t>
            </a:r>
            <a:r>
              <a:rPr lang="zh-CN" altLang="zh-CN" sz="2400" kern="100" spc="-370" dirty="0">
                <a:latin typeface="Times New Roman"/>
                <a:ea typeface="微软雅黑"/>
                <a:cs typeface="Times New Roman"/>
              </a:rPr>
              <a:t>：</a:t>
            </a:r>
            <a:r>
              <a:rPr lang="zh-CN" altLang="zh-CN" sz="2400" kern="100" dirty="0">
                <a:latin typeface="Times New Roman"/>
                <a:ea typeface="微软雅黑"/>
                <a:cs typeface="Times New Roman"/>
              </a:rPr>
              <a:t>所有行星绕太阳运动的轨道</a:t>
            </a:r>
            <a:r>
              <a:rPr lang="zh-CN" altLang="zh-CN" sz="2400" kern="100" dirty="0" smtClean="0">
                <a:latin typeface="Times New Roman"/>
                <a:ea typeface="微软雅黑"/>
                <a:cs typeface="Times New Roman"/>
              </a:rPr>
              <a:t>都是</a:t>
            </a:r>
            <a:r>
              <a:rPr lang="en-US" altLang="zh-CN" sz="2400" u="sng" kern="100" dirty="0" smtClean="0">
                <a:latin typeface="Times New Roman"/>
                <a:ea typeface="微软雅黑"/>
                <a:cs typeface="Times New Roman"/>
              </a:rPr>
              <a:t>        </a:t>
            </a:r>
            <a:r>
              <a:rPr lang="zh-CN" altLang="zh-CN" sz="2400" kern="100" dirty="0" smtClean="0">
                <a:latin typeface="Times New Roman"/>
                <a:ea typeface="微软雅黑"/>
                <a:cs typeface="Times New Roman"/>
              </a:rPr>
              <a:t>，</a:t>
            </a:r>
            <a:r>
              <a:rPr lang="zh-CN" altLang="zh-CN" sz="2400" kern="100" dirty="0">
                <a:latin typeface="Times New Roman"/>
                <a:ea typeface="微软雅黑"/>
                <a:cs typeface="Times New Roman"/>
              </a:rPr>
              <a:t>太阳处在这些椭圆的一</a:t>
            </a:r>
            <a:r>
              <a:rPr lang="zh-CN" altLang="zh-CN" sz="2400" kern="100" dirty="0" smtClean="0">
                <a:latin typeface="Times New Roman"/>
                <a:ea typeface="微软雅黑"/>
                <a:cs typeface="Times New Roman"/>
              </a:rPr>
              <a:t>个</a:t>
            </a:r>
            <a:r>
              <a:rPr lang="en-US" altLang="zh-CN" sz="2400" u="sng" kern="100" dirty="0" smtClean="0">
                <a:latin typeface="Times New Roman"/>
                <a:ea typeface="微软雅黑"/>
                <a:cs typeface="Times New Roman"/>
              </a:rPr>
              <a:t>          </a:t>
            </a:r>
            <a:r>
              <a:rPr lang="zh-CN" altLang="zh-CN" sz="2400" kern="100" dirty="0" smtClean="0">
                <a:latin typeface="Times New Roman"/>
                <a:ea typeface="微软雅黑"/>
                <a:cs typeface="Times New Roman"/>
              </a:rPr>
              <a:t>上</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(2)</a:t>
            </a:r>
            <a:r>
              <a:rPr lang="zh-CN" altLang="zh-CN" sz="2400" kern="100" spc="-110" dirty="0">
                <a:latin typeface="Times New Roman"/>
                <a:ea typeface="微软雅黑"/>
                <a:cs typeface="Times New Roman"/>
              </a:rPr>
              <a:t>第二定律</a:t>
            </a:r>
            <a:r>
              <a:rPr lang="zh-CN" altLang="zh-CN" sz="2400" kern="100" spc="-370" dirty="0">
                <a:latin typeface="Times New Roman"/>
                <a:ea typeface="微软雅黑"/>
                <a:cs typeface="Times New Roman"/>
              </a:rPr>
              <a:t>：</a:t>
            </a:r>
            <a:r>
              <a:rPr lang="zh-CN" altLang="zh-CN" sz="2400" kern="100" spc="-100" dirty="0">
                <a:latin typeface="Times New Roman"/>
                <a:ea typeface="微软雅黑"/>
                <a:cs typeface="Times New Roman"/>
              </a:rPr>
              <a:t>对任意一个行星来</a:t>
            </a:r>
            <a:r>
              <a:rPr lang="zh-CN" altLang="zh-CN" sz="2400" kern="100" spc="-370" dirty="0">
                <a:latin typeface="Times New Roman"/>
                <a:ea typeface="微软雅黑"/>
                <a:cs typeface="Times New Roman"/>
              </a:rPr>
              <a:t>说</a:t>
            </a:r>
            <a:r>
              <a:rPr lang="zh-CN" altLang="zh-CN" sz="2400" kern="100" spc="-500" dirty="0">
                <a:latin typeface="Times New Roman"/>
                <a:ea typeface="微软雅黑"/>
                <a:cs typeface="Times New Roman"/>
              </a:rPr>
              <a:t>，</a:t>
            </a:r>
            <a:r>
              <a:rPr lang="zh-CN" altLang="zh-CN" sz="2400" kern="100" spc="-100" dirty="0">
                <a:latin typeface="Times New Roman"/>
                <a:ea typeface="微软雅黑"/>
                <a:cs typeface="Times New Roman"/>
              </a:rPr>
              <a:t>它与太阳的连线</a:t>
            </a:r>
            <a:r>
              <a:rPr lang="zh-CN" altLang="zh-CN" sz="2400" kern="100" dirty="0" smtClean="0">
                <a:latin typeface="Times New Roman"/>
                <a:ea typeface="微软雅黑"/>
                <a:cs typeface="Times New Roman"/>
              </a:rPr>
              <a:t>在</a:t>
            </a:r>
            <a:r>
              <a:rPr lang="en-US" altLang="zh-CN" sz="2400" b="1" kern="100" dirty="0" smtClean="0">
                <a:latin typeface="Times New Roman"/>
                <a:cs typeface="Courier New"/>
              </a:rPr>
              <a:t>___________</a:t>
            </a:r>
            <a:r>
              <a:rPr lang="zh-CN" altLang="zh-CN" sz="2400" kern="100" dirty="0" smtClean="0">
                <a:latin typeface="Times New Roman"/>
                <a:ea typeface="微软雅黑"/>
                <a:cs typeface="Times New Roman"/>
              </a:rPr>
              <a:t>内</a:t>
            </a:r>
            <a:r>
              <a:rPr lang="zh-CN" altLang="zh-CN" sz="2400" kern="100" dirty="0">
                <a:latin typeface="Times New Roman"/>
                <a:ea typeface="微软雅黑"/>
                <a:cs typeface="Times New Roman"/>
              </a:rPr>
              <a:t>扫</a:t>
            </a:r>
            <a:r>
              <a:rPr lang="zh-CN" altLang="zh-CN" sz="2400" kern="100" dirty="0" smtClean="0">
                <a:latin typeface="Times New Roman"/>
                <a:ea typeface="微软雅黑"/>
                <a:cs typeface="Times New Roman"/>
              </a:rPr>
              <a:t>过</a:t>
            </a:r>
            <a:r>
              <a:rPr lang="en-US" altLang="zh-CN" sz="2400" u="sng" kern="100" dirty="0" smtClean="0">
                <a:latin typeface="Times New Roman"/>
                <a:ea typeface="微软雅黑"/>
                <a:cs typeface="Times New Roman"/>
              </a:rPr>
              <a:t>          </a:t>
            </a:r>
            <a:r>
              <a:rPr lang="zh-CN" altLang="zh-CN" sz="2400" kern="100" dirty="0" smtClean="0">
                <a:latin typeface="Times New Roman"/>
                <a:ea typeface="微软雅黑"/>
                <a:cs typeface="Times New Roman"/>
              </a:rPr>
              <a:t>的</a:t>
            </a:r>
            <a:r>
              <a:rPr lang="zh-CN" altLang="zh-CN" sz="2400" kern="100" dirty="0">
                <a:latin typeface="Times New Roman"/>
                <a:ea typeface="微软雅黑"/>
                <a:cs typeface="Times New Roman"/>
              </a:rPr>
              <a:t>面积</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37000"/>
              </a:lnSpc>
              <a:spcAft>
                <a:spcPts val="0"/>
              </a:spcAft>
              <a:tabLst>
                <a:tab pos="2070735" algn="l"/>
              </a:tabLst>
            </a:pPr>
            <a:r>
              <a:rPr lang="en-US" altLang="zh-CN" sz="2400" kern="100" dirty="0">
                <a:latin typeface="Times New Roman"/>
                <a:ea typeface="微软雅黑"/>
                <a:cs typeface="Courier New"/>
              </a:rPr>
              <a:t>(3)</a:t>
            </a:r>
            <a:r>
              <a:rPr lang="zh-CN" altLang="zh-CN" sz="2400" kern="100" spc="-110" dirty="0">
                <a:latin typeface="Times New Roman"/>
                <a:ea typeface="微软雅黑"/>
                <a:cs typeface="Times New Roman"/>
              </a:rPr>
              <a:t>第三定律</a:t>
            </a:r>
            <a:r>
              <a:rPr lang="zh-CN" altLang="zh-CN" sz="2400" kern="100" spc="-370" dirty="0">
                <a:latin typeface="Times New Roman"/>
                <a:ea typeface="微软雅黑"/>
                <a:cs typeface="Times New Roman"/>
              </a:rPr>
              <a:t>：</a:t>
            </a:r>
            <a:r>
              <a:rPr lang="zh-CN" altLang="zh-CN" sz="2400" kern="100" spc="-130" dirty="0">
                <a:latin typeface="Times New Roman"/>
                <a:ea typeface="微软雅黑"/>
                <a:cs typeface="Times New Roman"/>
              </a:rPr>
              <a:t>所有行星的轨道</a:t>
            </a:r>
            <a:r>
              <a:rPr lang="zh-CN" altLang="zh-CN" sz="2400" kern="100" spc="-130" dirty="0" smtClean="0">
                <a:latin typeface="Times New Roman"/>
                <a:ea typeface="微软雅黑"/>
                <a:cs typeface="Times New Roman"/>
              </a:rPr>
              <a:t>的</a:t>
            </a:r>
            <a:r>
              <a:rPr lang="en-US" altLang="zh-CN" sz="2400" u="sng" kern="100" dirty="0" smtClean="0">
                <a:latin typeface="Times New Roman"/>
                <a:ea typeface="微软雅黑"/>
                <a:cs typeface="Times New Roman"/>
              </a:rPr>
              <a:t>             </a:t>
            </a:r>
            <a:r>
              <a:rPr lang="zh-CN" altLang="zh-CN" sz="2400" kern="100" spc="-130" dirty="0" smtClean="0">
                <a:latin typeface="Times New Roman"/>
                <a:ea typeface="微软雅黑"/>
                <a:cs typeface="Times New Roman"/>
              </a:rPr>
              <a:t>的</a:t>
            </a:r>
            <a:r>
              <a:rPr lang="zh-CN" altLang="zh-CN" sz="2400" kern="100" spc="-130" dirty="0">
                <a:latin typeface="Times New Roman"/>
                <a:ea typeface="微软雅黑"/>
                <a:cs typeface="Times New Roman"/>
              </a:rPr>
              <a:t>三次方跟它</a:t>
            </a:r>
            <a:r>
              <a:rPr lang="zh-CN" altLang="zh-CN" sz="2400" kern="100" spc="-130" dirty="0" smtClean="0">
                <a:latin typeface="Times New Roman"/>
                <a:ea typeface="微软雅黑"/>
                <a:cs typeface="Times New Roman"/>
              </a:rPr>
              <a:t>的</a:t>
            </a:r>
            <a:r>
              <a:rPr lang="en-US" altLang="zh-CN" sz="2400" u="sng" kern="100" dirty="0" smtClean="0">
                <a:latin typeface="Times New Roman"/>
                <a:ea typeface="微软雅黑"/>
                <a:cs typeface="Times New Roman"/>
              </a:rPr>
              <a:t>                 </a:t>
            </a:r>
            <a:r>
              <a:rPr lang="zh-CN" altLang="zh-CN" sz="2400" kern="100" spc="-130" dirty="0" smtClean="0">
                <a:latin typeface="Times New Roman"/>
                <a:ea typeface="微软雅黑"/>
                <a:cs typeface="Times New Roman"/>
              </a:rPr>
              <a:t>的</a:t>
            </a:r>
            <a:endParaRPr lang="en-US" altLang="zh-CN" sz="2400" kern="100" spc="-130" dirty="0" smtClean="0">
              <a:latin typeface="Times New Roman"/>
              <a:ea typeface="微软雅黑"/>
              <a:cs typeface="Times New Roman"/>
            </a:endParaRPr>
          </a:p>
          <a:p>
            <a:pPr algn="just">
              <a:lnSpc>
                <a:spcPct val="90000"/>
              </a:lnSpc>
              <a:spcAft>
                <a:spcPts val="0"/>
              </a:spcAft>
              <a:tabLst>
                <a:tab pos="2070735" algn="l"/>
              </a:tabLst>
            </a:pPr>
            <a:endParaRPr lang="en-US" altLang="zh-CN" sz="2400" kern="100" spc="-130" dirty="0">
              <a:latin typeface="Times New Roman"/>
              <a:ea typeface="微软雅黑"/>
              <a:cs typeface="Times New Roman"/>
            </a:endParaRPr>
          </a:p>
          <a:p>
            <a:pPr algn="just">
              <a:lnSpc>
                <a:spcPct val="137000"/>
              </a:lnSpc>
              <a:spcAft>
                <a:spcPts val="0"/>
              </a:spcAft>
              <a:tabLst>
                <a:tab pos="2070735" algn="l"/>
              </a:tabLst>
            </a:pPr>
            <a:r>
              <a:rPr lang="zh-CN" altLang="zh-CN" sz="2400" kern="100" spc="-150" dirty="0" smtClean="0">
                <a:latin typeface="Times New Roman"/>
                <a:ea typeface="微软雅黑"/>
                <a:cs typeface="Times New Roman"/>
              </a:rPr>
              <a:t>二次方</a:t>
            </a:r>
            <a:r>
              <a:rPr lang="zh-CN" altLang="zh-CN" sz="2400" kern="100" spc="-150" dirty="0">
                <a:latin typeface="Times New Roman"/>
                <a:ea typeface="微软雅黑"/>
                <a:cs typeface="Times New Roman"/>
              </a:rPr>
              <a:t>的比值</a:t>
            </a:r>
            <a:r>
              <a:rPr lang="zh-CN" altLang="zh-CN" sz="2400" kern="100" spc="-150" dirty="0" smtClean="0">
                <a:latin typeface="Times New Roman"/>
                <a:ea typeface="微软雅黑"/>
                <a:cs typeface="Times New Roman"/>
              </a:rPr>
              <a:t>都</a:t>
            </a:r>
            <a:r>
              <a:rPr lang="en-US" altLang="zh-CN" sz="2400" u="sng" kern="100" dirty="0" smtClean="0">
                <a:latin typeface="Times New Roman"/>
                <a:ea typeface="微软雅黑"/>
                <a:cs typeface="Times New Roman"/>
              </a:rPr>
              <a:t>         </a:t>
            </a:r>
            <a:r>
              <a:rPr lang="en-US" altLang="zh-CN" sz="2400" kern="100" dirty="0" smtClean="0">
                <a:latin typeface="Times New Roman"/>
                <a:ea typeface="微软雅黑"/>
                <a:cs typeface="Courier New"/>
              </a:rPr>
              <a:t>.</a:t>
            </a:r>
            <a:r>
              <a:rPr lang="zh-CN" altLang="zh-CN" sz="2400" kern="100" spc="-150" dirty="0">
                <a:latin typeface="Times New Roman"/>
                <a:ea typeface="微软雅黑"/>
                <a:cs typeface="Times New Roman"/>
              </a:rPr>
              <a:t>其表达式</a:t>
            </a:r>
            <a:r>
              <a:rPr lang="zh-CN" altLang="zh-CN" sz="2400" kern="100" spc="-150" dirty="0" smtClean="0">
                <a:latin typeface="Times New Roman"/>
                <a:ea typeface="微软雅黑"/>
                <a:cs typeface="Times New Roman"/>
              </a:rPr>
              <a:t>为</a:t>
            </a:r>
            <a:r>
              <a:rPr lang="en-US" altLang="zh-CN" sz="2400" u="sng" kern="100" dirty="0" smtClean="0">
                <a:latin typeface="Times New Roman"/>
                <a:ea typeface="微软雅黑"/>
                <a:cs typeface="Times New Roman"/>
              </a:rPr>
              <a:t>           </a:t>
            </a:r>
            <a:r>
              <a:rPr lang="zh-CN" altLang="zh-CN" sz="2400" kern="100" spc="-410" dirty="0" smtClean="0">
                <a:latin typeface="Times New Roman"/>
                <a:ea typeface="微软雅黑"/>
                <a:cs typeface="Times New Roman"/>
              </a:rPr>
              <a:t>，</a:t>
            </a:r>
            <a:r>
              <a:rPr lang="zh-CN" altLang="zh-CN" sz="2400" kern="100" spc="-150" dirty="0">
                <a:latin typeface="Times New Roman"/>
                <a:ea typeface="微软雅黑"/>
                <a:cs typeface="Times New Roman"/>
              </a:rPr>
              <a:t>其中</a:t>
            </a:r>
            <a:r>
              <a:rPr lang="en-US" altLang="zh-CN" sz="2400" i="1" kern="100" spc="-150" dirty="0">
                <a:latin typeface="Times New Roman"/>
                <a:ea typeface="微软雅黑"/>
                <a:cs typeface="Courier New"/>
              </a:rPr>
              <a:t>a</a:t>
            </a:r>
            <a:r>
              <a:rPr lang="zh-CN" altLang="zh-CN" sz="2400" kern="100" spc="-150" dirty="0">
                <a:latin typeface="Times New Roman"/>
                <a:ea typeface="微软雅黑"/>
                <a:cs typeface="Times New Roman"/>
              </a:rPr>
              <a:t>是椭圆轨道的半长</a:t>
            </a:r>
            <a:r>
              <a:rPr lang="zh-CN" altLang="zh-CN" sz="2400" kern="100" spc="-370" dirty="0">
                <a:latin typeface="Times New Roman"/>
                <a:ea typeface="微软雅黑"/>
                <a:cs typeface="Times New Roman"/>
              </a:rPr>
              <a:t>轴</a:t>
            </a:r>
            <a:r>
              <a:rPr lang="zh-CN" altLang="zh-CN" sz="2400" kern="100" spc="-700" dirty="0">
                <a:latin typeface="Times New Roman"/>
                <a:ea typeface="微软雅黑"/>
                <a:cs typeface="Times New Roman"/>
              </a:rPr>
              <a:t>，</a:t>
            </a:r>
            <a:r>
              <a:rPr lang="en-US" altLang="zh-CN" sz="2400" i="1" kern="100" spc="-110" dirty="0">
                <a:latin typeface="Times New Roman"/>
                <a:ea typeface="微软雅黑"/>
                <a:cs typeface="Courier New"/>
              </a:rPr>
              <a:t>T</a:t>
            </a:r>
            <a:r>
              <a:rPr lang="zh-CN" altLang="zh-CN" sz="2400" kern="100" spc="-110" dirty="0">
                <a:latin typeface="Times New Roman"/>
                <a:ea typeface="微软雅黑"/>
                <a:cs typeface="Times New Roman"/>
              </a:rPr>
              <a:t>是行星绕太阳公转的周期，</a:t>
            </a:r>
            <a:r>
              <a:rPr lang="en-US" altLang="zh-CN" sz="2400" i="1" kern="100" spc="-110" dirty="0">
                <a:latin typeface="Times New Roman"/>
                <a:ea typeface="微软雅黑"/>
                <a:cs typeface="Courier New"/>
              </a:rPr>
              <a:t>k</a:t>
            </a:r>
            <a:r>
              <a:rPr lang="zh-CN" altLang="zh-CN" sz="2400" kern="100" spc="-110" dirty="0">
                <a:latin typeface="Times New Roman"/>
                <a:ea typeface="微软雅黑"/>
                <a:cs typeface="Times New Roman"/>
              </a:rPr>
              <a:t>是一个对所有行星都相同的常量</a:t>
            </a:r>
            <a:r>
              <a:rPr lang="en-US" altLang="zh-CN" sz="2400" kern="100" spc="-110" dirty="0">
                <a:latin typeface="Times New Roman"/>
                <a:ea typeface="微软雅黑"/>
                <a:cs typeface="Courier New"/>
              </a:rPr>
              <a:t>.</a:t>
            </a:r>
            <a:endParaRPr lang="zh-CN" altLang="zh-CN" sz="2400" kern="100" spc="-110" dirty="0">
              <a:effectLst/>
              <a:latin typeface="宋体"/>
              <a:cs typeface="Courier New"/>
            </a:endParaRPr>
          </a:p>
        </p:txBody>
      </p:sp>
      <p:sp>
        <p:nvSpPr>
          <p:cNvPr id="4" name="矩形 3"/>
          <p:cNvSpPr/>
          <p:nvPr/>
        </p:nvSpPr>
        <p:spPr>
          <a:xfrm>
            <a:off x="2133253" y="4054301"/>
            <a:ext cx="1143000" cy="461665"/>
          </a:xfrm>
          <a:prstGeom prst="rect">
            <a:avLst/>
          </a:prstGeom>
        </p:spPr>
        <p:txBody>
          <a:bodyPr wrap="square">
            <a:spAutoFit/>
          </a:bodyPr>
          <a:lstStyle/>
          <a:p>
            <a:pPr lvl="0"/>
            <a:r>
              <a:rPr lang="zh-CN" altLang="zh-CN" sz="2400" kern="100" dirty="0" smtClean="0">
                <a:solidFill>
                  <a:srgbClr val="0070C0"/>
                </a:solidFill>
                <a:latin typeface="Times New Roman"/>
                <a:ea typeface="微软雅黑"/>
                <a:cs typeface="Times New Roman"/>
              </a:rPr>
              <a:t>相等</a:t>
            </a:r>
            <a:endParaRPr lang="zh-CN" altLang="en-US" dirty="0">
              <a:solidFill>
                <a:srgbClr val="0070C0"/>
              </a:solidFill>
            </a:endParaRPr>
          </a:p>
        </p:txBody>
      </p:sp>
      <p:sp>
        <p:nvSpPr>
          <p:cNvPr id="5" name="矩形 4"/>
          <p:cNvSpPr/>
          <p:nvPr/>
        </p:nvSpPr>
        <p:spPr>
          <a:xfrm>
            <a:off x="6281142" y="1203598"/>
            <a:ext cx="800219" cy="461665"/>
          </a:xfrm>
          <a:prstGeom prst="rect">
            <a:avLst/>
          </a:prstGeom>
        </p:spPr>
        <p:txBody>
          <a:bodyPr wrap="none">
            <a:spAutoFit/>
          </a:bodyPr>
          <a:lstStyle/>
          <a:p>
            <a:pPr lvl="0"/>
            <a:r>
              <a:rPr lang="zh-CN" altLang="zh-CN" sz="2400" kern="100">
                <a:solidFill>
                  <a:srgbClr val="0070C0"/>
                </a:solidFill>
                <a:latin typeface="Times New Roman"/>
                <a:ea typeface="微软雅黑"/>
                <a:cs typeface="Times New Roman"/>
              </a:rPr>
              <a:t>椭圆</a:t>
            </a:r>
            <a:endParaRPr lang="zh-CN" altLang="zh-CN" sz="2400" kern="100" dirty="0">
              <a:solidFill>
                <a:srgbClr val="0070C0"/>
              </a:solidFill>
              <a:latin typeface="Times New Roman"/>
              <a:ea typeface="微软雅黑"/>
              <a:cs typeface="Times New Roman"/>
            </a:endParaRPr>
          </a:p>
        </p:txBody>
      </p:sp>
      <p:sp>
        <p:nvSpPr>
          <p:cNvPr id="6" name="矩形 5"/>
          <p:cNvSpPr/>
          <p:nvPr/>
        </p:nvSpPr>
        <p:spPr>
          <a:xfrm>
            <a:off x="1986439" y="1711945"/>
            <a:ext cx="800219" cy="461665"/>
          </a:xfrm>
          <a:prstGeom prst="rect">
            <a:avLst/>
          </a:prstGeom>
        </p:spPr>
        <p:txBody>
          <a:bodyPr wrap="none">
            <a:spAutoFit/>
          </a:bodyPr>
          <a:lstStyle/>
          <a:p>
            <a:pPr lvl="0"/>
            <a:r>
              <a:rPr lang="zh-CN" altLang="zh-CN" sz="2400" kern="100">
                <a:solidFill>
                  <a:srgbClr val="0070C0"/>
                </a:solidFill>
                <a:latin typeface="Times New Roman"/>
                <a:ea typeface="微软雅黑"/>
                <a:cs typeface="Times New Roman"/>
              </a:rPr>
              <a:t>焦点</a:t>
            </a:r>
            <a:endParaRPr lang="zh-CN" altLang="zh-CN" sz="2400" kern="100" dirty="0">
              <a:solidFill>
                <a:srgbClr val="0070C0"/>
              </a:solidFill>
              <a:latin typeface="Times New Roman"/>
              <a:ea typeface="微软雅黑"/>
              <a:cs typeface="Times New Roman"/>
            </a:endParaRPr>
          </a:p>
        </p:txBody>
      </p:sp>
      <p:sp>
        <p:nvSpPr>
          <p:cNvPr id="7" name="矩形 6"/>
          <p:cNvSpPr/>
          <p:nvPr/>
        </p:nvSpPr>
        <p:spPr>
          <a:xfrm>
            <a:off x="7274396" y="2225526"/>
            <a:ext cx="1723549" cy="461665"/>
          </a:xfrm>
          <a:prstGeom prst="rect">
            <a:avLst/>
          </a:prstGeom>
        </p:spPr>
        <p:txBody>
          <a:bodyPr wrap="none">
            <a:spAutoFit/>
          </a:bodyPr>
          <a:lstStyle/>
          <a:p>
            <a:pPr lvl="0"/>
            <a:r>
              <a:rPr lang="zh-CN" altLang="zh-CN" sz="2400" kern="100" dirty="0">
                <a:solidFill>
                  <a:srgbClr val="0070C0"/>
                </a:solidFill>
                <a:latin typeface="Times New Roman"/>
                <a:ea typeface="微软雅黑"/>
                <a:cs typeface="Times New Roman"/>
              </a:rPr>
              <a:t>相等的时间</a:t>
            </a:r>
          </a:p>
        </p:txBody>
      </p:sp>
      <p:sp>
        <p:nvSpPr>
          <p:cNvPr id="8" name="矩形 7"/>
          <p:cNvSpPr/>
          <p:nvPr/>
        </p:nvSpPr>
        <p:spPr>
          <a:xfrm>
            <a:off x="1062658" y="2711574"/>
            <a:ext cx="800219" cy="461665"/>
          </a:xfrm>
          <a:prstGeom prst="rect">
            <a:avLst/>
          </a:prstGeom>
        </p:spPr>
        <p:txBody>
          <a:bodyPr wrap="none">
            <a:spAutoFit/>
          </a:bodyPr>
          <a:lstStyle/>
          <a:p>
            <a:pPr lvl="0"/>
            <a:r>
              <a:rPr lang="zh-CN" altLang="zh-CN" sz="2400" kern="100" dirty="0" smtClean="0">
                <a:solidFill>
                  <a:srgbClr val="0070C0"/>
                </a:solidFill>
                <a:latin typeface="Times New Roman"/>
                <a:ea typeface="微软雅黑"/>
                <a:cs typeface="Times New Roman"/>
              </a:rPr>
              <a:t>相等</a:t>
            </a:r>
            <a:endParaRPr lang="zh-CN" altLang="zh-CN" sz="2400" kern="100" dirty="0">
              <a:solidFill>
                <a:srgbClr val="0070C0"/>
              </a:solidFill>
              <a:latin typeface="Times New Roman"/>
              <a:ea typeface="微软雅黑"/>
              <a:cs typeface="Times New Roman"/>
            </a:endParaRPr>
          </a:p>
        </p:txBody>
      </p:sp>
      <p:sp>
        <p:nvSpPr>
          <p:cNvPr id="9" name="矩形 8"/>
          <p:cNvSpPr/>
          <p:nvPr/>
        </p:nvSpPr>
        <p:spPr>
          <a:xfrm>
            <a:off x="4217992" y="3200772"/>
            <a:ext cx="1107996" cy="461665"/>
          </a:xfrm>
          <a:prstGeom prst="rect">
            <a:avLst/>
          </a:prstGeom>
        </p:spPr>
        <p:txBody>
          <a:bodyPr wrap="none">
            <a:spAutoFit/>
          </a:bodyPr>
          <a:lstStyle/>
          <a:p>
            <a:pPr lvl="0"/>
            <a:r>
              <a:rPr lang="zh-CN" altLang="zh-CN" sz="2400" kern="100" dirty="0">
                <a:solidFill>
                  <a:srgbClr val="0070C0"/>
                </a:solidFill>
                <a:latin typeface="Times New Roman"/>
                <a:ea typeface="微软雅黑"/>
                <a:cs typeface="Times New Roman"/>
              </a:rPr>
              <a:t>半长轴</a:t>
            </a:r>
          </a:p>
        </p:txBody>
      </p:sp>
      <p:sp>
        <p:nvSpPr>
          <p:cNvPr id="11" name="矩形 10"/>
          <p:cNvSpPr/>
          <p:nvPr/>
        </p:nvSpPr>
        <p:spPr>
          <a:xfrm>
            <a:off x="7207721" y="3200772"/>
            <a:ext cx="1415772" cy="461665"/>
          </a:xfrm>
          <a:prstGeom prst="rect">
            <a:avLst/>
          </a:prstGeom>
        </p:spPr>
        <p:txBody>
          <a:bodyPr wrap="none">
            <a:spAutoFit/>
          </a:bodyPr>
          <a:lstStyle/>
          <a:p>
            <a:pPr lvl="0"/>
            <a:r>
              <a:rPr lang="zh-CN" altLang="zh-CN" sz="2400" kern="100" dirty="0">
                <a:solidFill>
                  <a:srgbClr val="0070C0"/>
                </a:solidFill>
                <a:latin typeface="Times New Roman"/>
                <a:ea typeface="微软雅黑"/>
                <a:cs typeface="Times New Roman"/>
              </a:rPr>
              <a:t>公转周期</a:t>
            </a:r>
          </a:p>
        </p:txBody>
      </p:sp>
      <p:graphicFrame>
        <p:nvGraphicFramePr>
          <p:cNvPr id="12" name="对象 11"/>
          <p:cNvGraphicFramePr>
            <a:graphicFrameLocks noChangeAspect="1"/>
          </p:cNvGraphicFramePr>
          <p:nvPr>
            <p:extLst>
              <p:ext uri="{D42A27DB-BD31-4B8C-83A1-F6EECF244321}">
                <p14:modId xmlns:p14="http://schemas.microsoft.com/office/powerpoint/2010/main" val="3469401417"/>
              </p:ext>
            </p:extLst>
          </p:nvPr>
        </p:nvGraphicFramePr>
        <p:xfrm>
          <a:off x="4461892" y="3749774"/>
          <a:ext cx="904875" cy="819150"/>
        </p:xfrm>
        <a:graphic>
          <a:graphicData uri="http://schemas.openxmlformats.org/presentationml/2006/ole">
            <mc:AlternateContent xmlns:mc="http://schemas.openxmlformats.org/markup-compatibility/2006">
              <mc:Choice xmlns:v="urn:schemas-microsoft-com:vml" Requires="v">
                <p:oleObj spid="_x0000_s173127" name="文档" r:id="rId4" imgW="911653" imgH="820306" progId="Word.Document.12">
                  <p:embed/>
                </p:oleObj>
              </mc:Choice>
              <mc:Fallback>
                <p:oleObj name="文档" r:id="rId4" imgW="911653" imgH="820306" progId="Word.Document.12">
                  <p:embed/>
                  <p:pic>
                    <p:nvPicPr>
                      <p:cNvPr id="0" name="对象 4"/>
                      <p:cNvPicPr>
                        <a:picLocks noChangeAspect="1" noChangeArrowheads="1"/>
                      </p:cNvPicPr>
                      <p:nvPr/>
                    </p:nvPicPr>
                    <p:blipFill>
                      <a:blip r:embed="rId5"/>
                      <a:srcRect/>
                      <a:stretch>
                        <a:fillRect/>
                      </a:stretch>
                    </p:blipFill>
                    <p:spPr bwMode="auto">
                      <a:xfrm>
                        <a:off x="4461892" y="3749774"/>
                        <a:ext cx="9048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par>
                                <p:cTn id="30" presetID="3"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2538</TotalTime>
  <Words>1077</Words>
  <Application>Microsoft Office PowerPoint</Application>
  <PresentationFormat>全屏显示(16:9)</PresentationFormat>
  <Paragraphs>133</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1582</cp:revision>
  <dcterms:created xsi:type="dcterms:W3CDTF">2015-03-06T01:52:29Z</dcterms:created>
  <dcterms:modified xsi:type="dcterms:W3CDTF">2015-09-01T11:10:02Z</dcterms:modified>
</cp:coreProperties>
</file>