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407" r:id="rId6"/>
    <p:sldId id="434" r:id="rId7"/>
    <p:sldId id="450" r:id="rId8"/>
    <p:sldId id="360" r:id="rId9"/>
    <p:sldId id="463" r:id="rId10"/>
    <p:sldId id="361" r:id="rId11"/>
    <p:sldId id="465" r:id="rId12"/>
    <p:sldId id="451" r:id="rId13"/>
    <p:sldId id="452" r:id="rId14"/>
    <p:sldId id="454" r:id="rId15"/>
    <p:sldId id="467" r:id="rId16"/>
    <p:sldId id="477" r:id="rId17"/>
    <p:sldId id="468" r:id="rId18"/>
    <p:sldId id="471" r:id="rId19"/>
    <p:sldId id="292" r:id="rId20"/>
    <p:sldId id="455" r:id="rId21"/>
    <p:sldId id="332" r:id="rId22"/>
    <p:sldId id="457" r:id="rId23"/>
    <p:sldId id="447" r:id="rId24"/>
    <p:sldId id="478" r:id="rId25"/>
    <p:sldId id="333" r:id="rId26"/>
    <p:sldId id="479" r:id="rId27"/>
    <p:sldId id="334" r:id="rId28"/>
    <p:sldId id="459" r:id="rId29"/>
    <p:sldId id="264" r:id="rId30"/>
    <p:sldId id="432" r:id="rId31"/>
    <p:sldId id="480" r:id="rId32"/>
    <p:sldId id="340" r:id="rId33"/>
    <p:sldId id="271" r:id="rId34"/>
    <p:sldId id="433" r:id="rId35"/>
    <p:sldId id="461" r:id="rId36"/>
    <p:sldId id="274" r:id="rId3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49" autoAdjust="0"/>
    <p:restoredTop sz="94660"/>
  </p:normalViewPr>
  <p:slideViewPr>
    <p:cSldViewPr>
      <p:cViewPr>
        <p:scale>
          <a:sx n="100" d="100"/>
          <a:sy n="100" d="100"/>
        </p:scale>
        <p:origin x="-1968" y="-9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image" Target="../media/image39.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image" Target="../media/image42.emf"/><Relationship Id="rId4" Type="http://schemas.openxmlformats.org/officeDocument/2006/relationships/image" Target="../media/image45.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 Id="rId5" Type="http://schemas.openxmlformats.org/officeDocument/2006/relationships/image" Target="../media/image8.emf"/><Relationship Id="rId4"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www.91taoke.com/"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userDrawn="1"/>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形标注 4"/>
          <p:cNvSpPr/>
          <p:nvPr userDrawn="1"/>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矩形 5"/>
          <p:cNvSpPr/>
          <p:nvPr userDrawn="1"/>
        </p:nvSpPr>
        <p:spPr>
          <a:xfrm>
            <a:off x="3635895" y="1660029"/>
            <a:ext cx="5508103"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9225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8181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6" name="矩形 5"/>
          <p:cNvSpPr/>
          <p:nvPr userDrawn="1"/>
        </p:nvSpPr>
        <p:spPr>
          <a:xfrm>
            <a:off x="3589859" y="1655728"/>
            <a:ext cx="5554140"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形标注 7"/>
          <p:cNvSpPr/>
          <p:nvPr userDrawn="1"/>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矩形 11"/>
          <p:cNvSpPr/>
          <p:nvPr userDrawn="1"/>
        </p:nvSpPr>
        <p:spPr>
          <a:xfrm>
            <a:off x="3880495" y="1851670"/>
            <a:ext cx="4224233" cy="1599349"/>
          </a:xfrm>
          <a:prstGeom prst="rect">
            <a:avLst/>
          </a:prstGeom>
        </p:spPr>
        <p:txBody>
          <a:bodyPr wrap="none">
            <a:spAutoFit/>
          </a:bodyPr>
          <a:lstStyle/>
          <a:p>
            <a:pPr>
              <a:lnSpc>
                <a:spcPct val="150000"/>
              </a:lnSpc>
              <a:defRPr/>
            </a:pPr>
            <a:r>
              <a:rPr lang="zh-CN" altLang="en-US" sz="3500" b="1" dirty="0" smtClean="0">
                <a:solidFill>
                  <a:schemeClr val="bg1">
                    <a:lumMod val="50000"/>
                  </a:schemeClr>
                </a:solidFill>
                <a:latin typeface="Impact" panose="020B0806030902050204" pitchFamily="34" charset="0"/>
                <a:ea typeface="微软雅黑" pitchFamily="34" charset="-122"/>
              </a:rPr>
              <a:t>更多精彩内容请登录</a:t>
            </a:r>
            <a:endParaRPr lang="en-US" altLang="zh-CN" sz="3500" b="1" dirty="0">
              <a:solidFill>
                <a:schemeClr val="bg1">
                  <a:lumMod val="50000"/>
                </a:schemeClr>
              </a:solidFill>
              <a:latin typeface="Impact" panose="020B0806030902050204" pitchFamily="34" charset="0"/>
              <a:ea typeface="微软雅黑" pitchFamily="34" charset="-122"/>
            </a:endParaRPr>
          </a:p>
          <a:p>
            <a:pPr>
              <a:lnSpc>
                <a:spcPct val="150000"/>
              </a:lnSpc>
              <a:defRPr/>
            </a:pPr>
            <a:endParaRPr lang="zh-CN" altLang="en-US" sz="3500" b="1" dirty="0" smtClean="0">
              <a:solidFill>
                <a:schemeClr val="bg1">
                  <a:lumMod val="50000"/>
                </a:schemeClr>
              </a:solidFill>
              <a:latin typeface="Impact" panose="020B0806030902050204" pitchFamily="34" charset="0"/>
              <a:ea typeface="微软雅黑" pitchFamily="34" charset="-122"/>
            </a:endParaRPr>
          </a:p>
        </p:txBody>
      </p:sp>
      <p:sp>
        <p:nvSpPr>
          <p:cNvPr id="13" name="标题 1">
            <a:hlinkClick r:id="rId3"/>
          </p:cNvPr>
          <p:cNvSpPr txBox="1">
            <a:spLocks/>
          </p:cNvSpPr>
          <p:nvPr userDrawn="1"/>
        </p:nvSpPr>
        <p:spPr>
          <a:xfrm>
            <a:off x="3962028" y="2490217"/>
            <a:ext cx="4968552" cy="911246"/>
          </a:xfrm>
          <a:prstGeom prst="rect">
            <a:avLst/>
          </a:prstGeom>
        </p:spPr>
        <p:txBody>
          <a:bodyPr vert="horz" lIns="68572" tIns="34286" rIns="68572" bIns="3428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000" b="1" dirty="0" smtClean="0">
                <a:solidFill>
                  <a:srgbClr val="0070C0"/>
                </a:solidFill>
                <a:latin typeface="Times New Roman" pitchFamily="18" charset="0"/>
                <a:ea typeface="微软雅黑" pitchFamily="34" charset="-122"/>
                <a:cs typeface="Times New Roman" pitchFamily="18" charset="0"/>
              </a:rPr>
              <a:t>www.91taoke.com</a:t>
            </a:r>
            <a:endParaRPr lang="zh-CN" altLang="en-US" sz="3000" b="1" dirty="0">
              <a:solidFill>
                <a:srgbClr val="0070C0"/>
              </a:solidFill>
              <a:latin typeface="Times New Roman" pitchFamily="18" charset="0"/>
              <a:ea typeface="微软雅黑" pitchFamily="34" charset="-122"/>
              <a:cs typeface="Times New Roman" pitchFamily="18" charset="0"/>
            </a:endParaRPr>
          </a:p>
        </p:txBody>
      </p:sp>
      <p:sp>
        <p:nvSpPr>
          <p:cNvPr id="14" name="矩形 13"/>
          <p:cNvSpPr/>
          <p:nvPr userDrawn="1"/>
        </p:nvSpPr>
        <p:spPr>
          <a:xfrm>
            <a:off x="638547" y="2074401"/>
            <a:ext cx="2843808" cy="849463"/>
          </a:xfrm>
          <a:prstGeom prst="rect">
            <a:avLst/>
          </a:prstGeom>
        </p:spPr>
        <p:txBody>
          <a:bodyPr wrap="square">
            <a:spAutoFit/>
          </a:bodyPr>
          <a:lstStyle/>
          <a:p>
            <a:pPr>
              <a:lnSpc>
                <a:spcPct val="120000"/>
              </a:lnSpc>
              <a:defRPr/>
            </a:pPr>
            <a:r>
              <a:rPr lang="zh-CN" altLang="en-US" sz="4500" b="1" dirty="0" smtClean="0">
                <a:solidFill>
                  <a:srgbClr val="0070C0"/>
                </a:solidFill>
                <a:latin typeface="Impact" panose="020B0806030902050204" pitchFamily="34" charset="0"/>
                <a:ea typeface="微软雅黑" pitchFamily="34" charset="-122"/>
              </a:rPr>
              <a:t>谢谢观看   </a:t>
            </a:r>
            <a:endParaRPr lang="en-US" altLang="zh-CN" sz="4500" b="1" dirty="0">
              <a:solidFill>
                <a:srgbClr val="0070C0"/>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2026753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435">
                                          <p:stCondLst>
                                            <p:cond delay="0"/>
                                          </p:stCondLst>
                                        </p:cTn>
                                        <p:tgtEl>
                                          <p:spTgt spid="13"/>
                                        </p:tgtEl>
                                      </p:cBhvr>
                                    </p:animEffect>
                                    <p:anim calcmode="lin" valueType="num">
                                      <p:cBhvr>
                                        <p:cTn id="8" dur="1367"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3"/>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3"/>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3"/>
                                        </p:tgtEl>
                                        <p:attrNameLst>
                                          <p:attrName>ppt_y</p:attrName>
                                        </p:attrNameLst>
                                      </p:cBhvr>
                                      <p:tavLst>
                                        <p:tav tm="0" fmla="#ppt_y-sin(pi*$)/81">
                                          <p:val>
                                            <p:fltVal val="0"/>
                                          </p:val>
                                        </p:tav>
                                        <p:tav tm="100000">
                                          <p:val>
                                            <p:fltVal val="1"/>
                                          </p:val>
                                        </p:tav>
                                      </p:tavLst>
                                    </p:anim>
                                    <p:animScale>
                                      <p:cBhvr>
                                        <p:cTn id="13" dur="20">
                                          <p:stCondLst>
                                            <p:cond delay="487"/>
                                          </p:stCondLst>
                                        </p:cTn>
                                        <p:tgtEl>
                                          <p:spTgt spid="13"/>
                                        </p:tgtEl>
                                      </p:cBhvr>
                                      <p:to x="100000" y="60000"/>
                                    </p:animScale>
                                    <p:animScale>
                                      <p:cBhvr>
                                        <p:cTn id="14" dur="124" decel="50000">
                                          <p:stCondLst>
                                            <p:cond delay="507"/>
                                          </p:stCondLst>
                                        </p:cTn>
                                        <p:tgtEl>
                                          <p:spTgt spid="13"/>
                                        </p:tgtEl>
                                      </p:cBhvr>
                                      <p:to x="100000" y="100000"/>
                                    </p:animScale>
                                    <p:animScale>
                                      <p:cBhvr>
                                        <p:cTn id="15" dur="20">
                                          <p:stCondLst>
                                            <p:cond delay="984"/>
                                          </p:stCondLst>
                                        </p:cTn>
                                        <p:tgtEl>
                                          <p:spTgt spid="13"/>
                                        </p:tgtEl>
                                      </p:cBhvr>
                                      <p:to x="100000" y="80000"/>
                                    </p:animScale>
                                    <p:animScale>
                                      <p:cBhvr>
                                        <p:cTn id="16" dur="124" decel="50000">
                                          <p:stCondLst>
                                            <p:cond delay="1004"/>
                                          </p:stCondLst>
                                        </p:cTn>
                                        <p:tgtEl>
                                          <p:spTgt spid="13"/>
                                        </p:tgtEl>
                                      </p:cBhvr>
                                      <p:to x="100000" y="100000"/>
                                    </p:animScale>
                                    <p:animScale>
                                      <p:cBhvr>
                                        <p:cTn id="17" dur="20">
                                          <p:stCondLst>
                                            <p:cond delay="1231"/>
                                          </p:stCondLst>
                                        </p:cTn>
                                        <p:tgtEl>
                                          <p:spTgt spid="13"/>
                                        </p:tgtEl>
                                      </p:cBhvr>
                                      <p:to x="100000" y="90000"/>
                                    </p:animScale>
                                    <p:animScale>
                                      <p:cBhvr>
                                        <p:cTn id="18" dur="124" decel="50000">
                                          <p:stCondLst>
                                            <p:cond delay="1251"/>
                                          </p:stCondLst>
                                        </p:cTn>
                                        <p:tgtEl>
                                          <p:spTgt spid="13"/>
                                        </p:tgtEl>
                                      </p:cBhvr>
                                      <p:to x="100000" y="100000"/>
                                    </p:animScale>
                                    <p:animScale>
                                      <p:cBhvr>
                                        <p:cTn id="19" dur="20">
                                          <p:stCondLst>
                                            <p:cond delay="1356"/>
                                          </p:stCondLst>
                                        </p:cTn>
                                        <p:tgtEl>
                                          <p:spTgt spid="13"/>
                                        </p:tgtEl>
                                      </p:cBhvr>
                                      <p:to x="100000" y="95000"/>
                                    </p:animScale>
                                    <p:animScale>
                                      <p:cBhvr>
                                        <p:cTn id="20" dur="124" decel="50000">
                                          <p:stCondLst>
                                            <p:cond delay="1376"/>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620627"/>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62"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4.emf"/><Relationship Id="rId4" Type="http://schemas.openxmlformats.org/officeDocument/2006/relationships/package" Target="../embeddings/Microsoft_Word_Document12.docx"/></Relationships>
</file>

<file path=ppt/slides/_rels/slide11.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12.bin"/><Relationship Id="rId7" Type="http://schemas.openxmlformats.org/officeDocument/2006/relationships/package" Target="../embeddings/Microsoft_Word_Document14.docx"/><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15.emf"/><Relationship Id="rId4" Type="http://schemas.openxmlformats.org/officeDocument/2006/relationships/package" Target="../embeddings/Microsoft_Word_Document13.docx"/></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7.emf"/><Relationship Id="rId4" Type="http://schemas.openxmlformats.org/officeDocument/2006/relationships/package" Target="../embeddings/Microsoft_Word_Document15.docx"/></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package" Target="../embeddings/Microsoft_Word_Document16.docx"/></Relationships>
</file>

<file path=ppt/slides/_rels/slide18.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oleObject" Target="../embeddings/oleObject16.bin"/><Relationship Id="rId7" Type="http://schemas.openxmlformats.org/officeDocument/2006/relationships/package" Target="../embeddings/Microsoft_Word_Document18.docx"/><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7.bin"/><Relationship Id="rId5" Type="http://schemas.openxmlformats.org/officeDocument/2006/relationships/image" Target="../media/image20.emf"/><Relationship Id="rId4" Type="http://schemas.openxmlformats.org/officeDocument/2006/relationships/package" Target="../embeddings/Microsoft_Word_Document17.docx"/></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2.emf"/><Relationship Id="rId4" Type="http://schemas.openxmlformats.org/officeDocument/2006/relationships/package" Target="../embeddings/Microsoft_Word_Document19.docx"/></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4.png"/><Relationship Id="rId5" Type="http://schemas.openxmlformats.org/officeDocument/2006/relationships/image" Target="../media/image23.emf"/><Relationship Id="rId4" Type="http://schemas.openxmlformats.org/officeDocument/2006/relationships/package" Target="../embeddings/Microsoft_Word_Document20.docx"/></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5.emf"/><Relationship Id="rId4" Type="http://schemas.openxmlformats.org/officeDocument/2006/relationships/package" Target="../embeddings/Microsoft_Word_Document21.docx"/></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6.emf"/><Relationship Id="rId4" Type="http://schemas.openxmlformats.org/officeDocument/2006/relationships/package" Target="../embeddings/Microsoft_Word_Document22.docx"/></Relationships>
</file>

<file path=ppt/slides/_rels/slide24.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oleObject" Target="../embeddings/oleObject22.bin"/><Relationship Id="rId7" Type="http://schemas.openxmlformats.org/officeDocument/2006/relationships/package" Target="../embeddings/Microsoft_Word_Document24.docx"/><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3.bin"/><Relationship Id="rId5" Type="http://schemas.openxmlformats.org/officeDocument/2006/relationships/image" Target="../media/image27.emf"/><Relationship Id="rId4" Type="http://schemas.openxmlformats.org/officeDocument/2006/relationships/package" Target="../embeddings/Microsoft_Word_Document23.docx"/></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9.emf"/><Relationship Id="rId4" Type="http://schemas.openxmlformats.org/officeDocument/2006/relationships/package" Target="../embeddings/Microsoft_Word_Document25.docx"/></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5.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slide" Target="slide3.xml"/><Relationship Id="rId5" Type="http://schemas.openxmlformats.org/officeDocument/2006/relationships/image" Target="../media/image30.emf"/><Relationship Id="rId4" Type="http://schemas.openxmlformats.org/officeDocument/2006/relationships/package" Target="../embeddings/Microsoft_Word_Document26.docx"/></Relationships>
</file>

<file path=ppt/slides/_rels/slide27.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7.xml"/><Relationship Id="rId1" Type="http://schemas.openxmlformats.org/officeDocument/2006/relationships/slideLayout" Target="../slideLayouts/slideLayout2.xml"/><Relationship Id="rId5" Type="http://schemas.openxmlformats.org/officeDocument/2006/relationships/slide" Target="slide33.xml"/><Relationship Id="rId4" Type="http://schemas.openxmlformats.org/officeDocument/2006/relationships/slide" Target="slide32.xml"/></Relationships>
</file>

<file path=ppt/slides/_rels/slide28.xml.rels><?xml version="1.0" encoding="UTF-8" standalone="yes"?>
<Relationships xmlns="http://schemas.openxmlformats.org/package/2006/relationships"><Relationship Id="rId8" Type="http://schemas.openxmlformats.org/officeDocument/2006/relationships/package" Target="../embeddings/Microsoft_Word_Document27.docx"/><Relationship Id="rId3" Type="http://schemas.openxmlformats.org/officeDocument/2006/relationships/slide" Target="slide27.xml"/><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slide" Target="slide33.xml"/><Relationship Id="rId5" Type="http://schemas.openxmlformats.org/officeDocument/2006/relationships/slide" Target="slide32.xml"/><Relationship Id="rId4" Type="http://schemas.openxmlformats.org/officeDocument/2006/relationships/slide" Target="slide29.xml"/><Relationship Id="rId9" Type="http://schemas.openxmlformats.org/officeDocument/2006/relationships/image" Target="../media/image32.emf"/></Relationships>
</file>

<file path=ppt/slides/_rels/slide29.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slide" Target="slide33.xml"/><Relationship Id="rId4" Type="http://schemas.openxmlformats.org/officeDocument/2006/relationships/slide" Target="slide32.xml"/></Relationships>
</file>

<file path=ppt/slides/_rels/slide3.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package" Target="../embeddings/Microsoft_Word_Document28.docx"/><Relationship Id="rId3" Type="http://schemas.openxmlformats.org/officeDocument/2006/relationships/slide" Target="slide27.xml"/><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slide" Target="slide33.xml"/><Relationship Id="rId5" Type="http://schemas.openxmlformats.org/officeDocument/2006/relationships/slide" Target="slide32.xml"/><Relationship Id="rId4" Type="http://schemas.openxmlformats.org/officeDocument/2006/relationships/slide" Target="slide29.xml"/><Relationship Id="rId9" Type="http://schemas.openxmlformats.org/officeDocument/2006/relationships/image" Target="../media/image34.emf"/></Relationships>
</file>

<file path=ppt/slides/_rels/slide31.xml.rels><?xml version="1.0" encoding="UTF-8" standalone="yes"?>
<Relationships xmlns="http://schemas.openxmlformats.org/package/2006/relationships"><Relationship Id="rId8" Type="http://schemas.openxmlformats.org/officeDocument/2006/relationships/package" Target="../embeddings/Microsoft_Word_Document29.docx"/><Relationship Id="rId3" Type="http://schemas.openxmlformats.org/officeDocument/2006/relationships/slide" Target="slide27.xml"/><Relationship Id="rId7" Type="http://schemas.openxmlformats.org/officeDocument/2006/relationships/oleObject" Target="../embeddings/oleObject28.bin"/><Relationship Id="rId12" Type="http://schemas.openxmlformats.org/officeDocument/2006/relationships/image" Target="../media/image36.e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slide" Target="slide33.xml"/><Relationship Id="rId11" Type="http://schemas.openxmlformats.org/officeDocument/2006/relationships/package" Target="../embeddings/Microsoft_Word_Document30.docx"/><Relationship Id="rId5" Type="http://schemas.openxmlformats.org/officeDocument/2006/relationships/slide" Target="slide32.xml"/><Relationship Id="rId10" Type="http://schemas.openxmlformats.org/officeDocument/2006/relationships/oleObject" Target="../embeddings/oleObject29.bin"/><Relationship Id="rId4" Type="http://schemas.openxmlformats.org/officeDocument/2006/relationships/slide" Target="slide29.xml"/><Relationship Id="rId9" Type="http://schemas.openxmlformats.org/officeDocument/2006/relationships/image" Target="../media/image35.emf"/></Relationships>
</file>

<file path=ppt/slides/_rels/slide32.xml.rels><?xml version="1.0" encoding="UTF-8" standalone="yes"?>
<Relationships xmlns="http://schemas.openxmlformats.org/package/2006/relationships"><Relationship Id="rId8" Type="http://schemas.openxmlformats.org/officeDocument/2006/relationships/package" Target="../embeddings/Microsoft_Word_Document31.docx"/><Relationship Id="rId3" Type="http://schemas.openxmlformats.org/officeDocument/2006/relationships/slide" Target="slide27.xml"/><Relationship Id="rId7" Type="http://schemas.openxmlformats.org/officeDocument/2006/relationships/oleObject" Target="../embeddings/oleObject30.bin"/><Relationship Id="rId12" Type="http://schemas.openxmlformats.org/officeDocument/2006/relationships/image" Target="../media/image38.e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slide" Target="slide33.xml"/><Relationship Id="rId11" Type="http://schemas.openxmlformats.org/officeDocument/2006/relationships/package" Target="../embeddings/Microsoft_Word_Document32.docx"/><Relationship Id="rId5" Type="http://schemas.openxmlformats.org/officeDocument/2006/relationships/slide" Target="slide32.xml"/><Relationship Id="rId10" Type="http://schemas.openxmlformats.org/officeDocument/2006/relationships/oleObject" Target="../embeddings/oleObject31.bin"/><Relationship Id="rId4" Type="http://schemas.openxmlformats.org/officeDocument/2006/relationships/slide" Target="slide29.xml"/><Relationship Id="rId9" Type="http://schemas.openxmlformats.org/officeDocument/2006/relationships/image" Target="../media/image37.emf"/></Relationships>
</file>

<file path=ppt/slides/_rels/slide33.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7.xml"/><Relationship Id="rId1" Type="http://schemas.openxmlformats.org/officeDocument/2006/relationships/slideLayout" Target="../slideLayouts/slideLayout2.xml"/><Relationship Id="rId5" Type="http://schemas.openxmlformats.org/officeDocument/2006/relationships/slide" Target="slide33.xml"/><Relationship Id="rId4" Type="http://schemas.openxmlformats.org/officeDocument/2006/relationships/slide" Target="slide32.xml"/></Relationships>
</file>

<file path=ppt/slides/_rels/slide34.xml.rels><?xml version="1.0" encoding="UTF-8" standalone="yes"?>
<Relationships xmlns="http://schemas.openxmlformats.org/package/2006/relationships"><Relationship Id="rId8" Type="http://schemas.openxmlformats.org/officeDocument/2006/relationships/image" Target="../media/image40.emf"/><Relationship Id="rId13" Type="http://schemas.openxmlformats.org/officeDocument/2006/relationships/oleObject" Target="../embeddings/oleObject34.bin"/><Relationship Id="rId3" Type="http://schemas.openxmlformats.org/officeDocument/2006/relationships/oleObject" Target="../embeddings/oleObject32.bin"/><Relationship Id="rId7" Type="http://schemas.openxmlformats.org/officeDocument/2006/relationships/package" Target="../embeddings/Microsoft_Word_Document34.docx"/><Relationship Id="rId12" Type="http://schemas.openxmlformats.org/officeDocument/2006/relationships/slide" Target="slide33.xml"/><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33.bin"/><Relationship Id="rId11" Type="http://schemas.openxmlformats.org/officeDocument/2006/relationships/slide" Target="slide32.xml"/><Relationship Id="rId5" Type="http://schemas.openxmlformats.org/officeDocument/2006/relationships/image" Target="../media/image39.emf"/><Relationship Id="rId15" Type="http://schemas.openxmlformats.org/officeDocument/2006/relationships/image" Target="../media/image41.emf"/><Relationship Id="rId10" Type="http://schemas.openxmlformats.org/officeDocument/2006/relationships/slide" Target="slide29.xml"/><Relationship Id="rId4" Type="http://schemas.openxmlformats.org/officeDocument/2006/relationships/package" Target="../embeddings/Microsoft_Word_Document33.docx"/><Relationship Id="rId9" Type="http://schemas.openxmlformats.org/officeDocument/2006/relationships/slide" Target="slide27.xml"/><Relationship Id="rId14" Type="http://schemas.openxmlformats.org/officeDocument/2006/relationships/package" Target="../embeddings/Microsoft_Word_Document35.docx"/></Relationships>
</file>

<file path=ppt/slides/_rels/slide35.xml.rels><?xml version="1.0" encoding="UTF-8" standalone="yes"?>
<Relationships xmlns="http://schemas.openxmlformats.org/package/2006/relationships"><Relationship Id="rId8" Type="http://schemas.openxmlformats.org/officeDocument/2006/relationships/image" Target="../media/image43.emf"/><Relationship Id="rId13" Type="http://schemas.openxmlformats.org/officeDocument/2006/relationships/package" Target="../embeddings/Microsoft_Word_Document39.docx"/><Relationship Id="rId18" Type="http://schemas.openxmlformats.org/officeDocument/2006/relationships/slide" Target="slide33.xml"/><Relationship Id="rId3" Type="http://schemas.openxmlformats.org/officeDocument/2006/relationships/oleObject" Target="../embeddings/oleObject35.bin"/><Relationship Id="rId7" Type="http://schemas.openxmlformats.org/officeDocument/2006/relationships/package" Target="../embeddings/Microsoft_Word_Document37.docx"/><Relationship Id="rId12" Type="http://schemas.openxmlformats.org/officeDocument/2006/relationships/oleObject" Target="../embeddings/oleObject38.bin"/><Relationship Id="rId17" Type="http://schemas.openxmlformats.org/officeDocument/2006/relationships/slide" Target="slide32.xml"/><Relationship Id="rId2" Type="http://schemas.openxmlformats.org/officeDocument/2006/relationships/slideLayout" Target="../slideLayouts/slideLayout2.xml"/><Relationship Id="rId16" Type="http://schemas.openxmlformats.org/officeDocument/2006/relationships/slide" Target="slide29.xml"/><Relationship Id="rId20" Type="http://schemas.openxmlformats.org/officeDocument/2006/relationships/image" Target="../media/image31.png"/><Relationship Id="rId1" Type="http://schemas.openxmlformats.org/officeDocument/2006/relationships/vmlDrawing" Target="../drawings/vmlDrawing23.vml"/><Relationship Id="rId6" Type="http://schemas.openxmlformats.org/officeDocument/2006/relationships/oleObject" Target="../embeddings/oleObject36.bin"/><Relationship Id="rId11" Type="http://schemas.openxmlformats.org/officeDocument/2006/relationships/image" Target="../media/image44.emf"/><Relationship Id="rId5" Type="http://schemas.openxmlformats.org/officeDocument/2006/relationships/image" Target="../media/image42.emf"/><Relationship Id="rId15" Type="http://schemas.openxmlformats.org/officeDocument/2006/relationships/slide" Target="slide27.xml"/><Relationship Id="rId10" Type="http://schemas.openxmlformats.org/officeDocument/2006/relationships/package" Target="../embeddings/Microsoft_Word_Document38.docx"/><Relationship Id="rId19" Type="http://schemas.openxmlformats.org/officeDocument/2006/relationships/slide" Target="slide3.xml"/><Relationship Id="rId4" Type="http://schemas.openxmlformats.org/officeDocument/2006/relationships/package" Target="../embeddings/Microsoft_Word_Document36.docx"/><Relationship Id="rId9" Type="http://schemas.openxmlformats.org/officeDocument/2006/relationships/oleObject" Target="../embeddings/oleObject37.bin"/><Relationship Id="rId14" Type="http://schemas.openxmlformats.org/officeDocument/2006/relationships/image" Target="../media/image45.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Microsoft_Word_Document1.docx"/></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package" Target="../embeddings/Microsoft_Word_Document2.docx"/></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package" Target="../embeddings/Microsoft_Word_Document6.docx"/><Relationship Id="rId3" Type="http://schemas.openxmlformats.org/officeDocument/2006/relationships/image" Target="../media/image9.tiff"/><Relationship Id="rId7" Type="http://schemas.openxmlformats.org/officeDocument/2006/relationships/package" Target="../embeddings/Microsoft_Word_Document4.docx"/><Relationship Id="rId12" Type="http://schemas.openxmlformats.org/officeDocument/2006/relationships/oleObject" Target="../embeddings/oleObject5.bin"/><Relationship Id="rId17" Type="http://schemas.openxmlformats.org/officeDocument/2006/relationships/image" Target="../media/image8.emf"/><Relationship Id="rId2" Type="http://schemas.openxmlformats.org/officeDocument/2006/relationships/slideLayout" Target="../slideLayouts/slideLayout2.xml"/><Relationship Id="rId16" Type="http://schemas.openxmlformats.org/officeDocument/2006/relationships/package" Target="../embeddings/Microsoft_Word_Document7.docx"/><Relationship Id="rId1" Type="http://schemas.openxmlformats.org/officeDocument/2006/relationships/vmlDrawing" Target="../drawings/vmlDrawing3.vml"/><Relationship Id="rId6" Type="http://schemas.openxmlformats.org/officeDocument/2006/relationships/image" Target="../media/image4.emf"/><Relationship Id="rId11" Type="http://schemas.openxmlformats.org/officeDocument/2006/relationships/image" Target="../media/image6.emf"/><Relationship Id="rId5" Type="http://schemas.openxmlformats.org/officeDocument/2006/relationships/package" Target="../embeddings/Microsoft_Word_Document3.docx"/><Relationship Id="rId15" Type="http://schemas.openxmlformats.org/officeDocument/2006/relationships/oleObject" Target="../embeddings/oleObject6.bin"/><Relationship Id="rId10" Type="http://schemas.openxmlformats.org/officeDocument/2006/relationships/package" Target="../embeddings/Microsoft_Word_Document5.docx"/><Relationship Id="rId4" Type="http://schemas.openxmlformats.org/officeDocument/2006/relationships/oleObject" Target="../embeddings/oleObject3.bin"/><Relationship Id="rId9" Type="http://schemas.openxmlformats.org/officeDocument/2006/relationships/oleObject" Target="../embeddings/oleObject4.bin"/><Relationship Id="rId14" Type="http://schemas.openxmlformats.org/officeDocument/2006/relationships/image" Target="../media/image7.emf"/></Relationships>
</file>

<file path=ppt/slides/_rels/slide8.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7.bin"/><Relationship Id="rId7" Type="http://schemas.openxmlformats.org/officeDocument/2006/relationships/package" Target="../embeddings/Microsoft_Word_Document9.docx"/><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0.emf"/><Relationship Id="rId4" Type="http://schemas.openxmlformats.org/officeDocument/2006/relationships/package" Target="../embeddings/Microsoft_Word_Document8.docx"/></Relationships>
</file>

<file path=ppt/slides/_rels/slide9.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9.bin"/><Relationship Id="rId7" Type="http://schemas.openxmlformats.org/officeDocument/2006/relationships/package" Target="../embeddings/Microsoft_Word_Document11.docx"/><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12.emf"/><Relationship Id="rId4" Type="http://schemas.openxmlformats.org/officeDocument/2006/relationships/package" Target="../embeddings/Microsoft_Word_Document10.doc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5468" y="2050618"/>
            <a:ext cx="2733700" cy="1015663"/>
          </a:xfrm>
          <a:prstGeom prst="rect">
            <a:avLst/>
          </a:prstGeom>
        </p:spPr>
        <p:txBody>
          <a:bodyPr wrap="square">
            <a:spAutoFit/>
          </a:bodyPr>
          <a:lstStyle/>
          <a:p>
            <a:pPr>
              <a:defRPr/>
            </a:pPr>
            <a:r>
              <a:rPr lang="zh-CN" altLang="en-US" sz="6000" b="1" dirty="0" smtClean="0">
                <a:solidFill>
                  <a:srgbClr val="0070C0"/>
                </a:solidFill>
                <a:latin typeface="Times New Roman" panose="02020603050405020304" pitchFamily="18" charset="0"/>
                <a:ea typeface="微软雅黑" pitchFamily="34" charset="-122"/>
                <a:cs typeface="Times New Roman" panose="02020603050405020304" pitchFamily="18" charset="0"/>
              </a:rPr>
              <a:t>第六章</a:t>
            </a:r>
            <a:endParaRPr lang="en-US" altLang="zh-CN" sz="60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矩形 4"/>
          <p:cNvSpPr/>
          <p:nvPr/>
        </p:nvSpPr>
        <p:spPr>
          <a:xfrm>
            <a:off x="3851920" y="2132499"/>
            <a:ext cx="5292080" cy="907941"/>
          </a:xfrm>
          <a:prstGeom prst="rect">
            <a:avLst/>
          </a:prstGeom>
        </p:spPr>
        <p:txBody>
          <a:bodyPr wrap="square">
            <a:spAutoFit/>
          </a:bodyPr>
          <a:lstStyle/>
          <a:p>
            <a:pPr>
              <a:defRPr/>
            </a:pPr>
            <a:r>
              <a:rPr lang="zh-CN" altLang="en-US" sz="5300" b="1" dirty="0" smtClean="0">
                <a:solidFill>
                  <a:schemeClr val="tx1">
                    <a:lumMod val="85000"/>
                    <a:lumOff val="15000"/>
                  </a:schemeClr>
                </a:solidFill>
                <a:latin typeface="Impact" panose="020B0806030902050204" pitchFamily="34" charset="0"/>
                <a:ea typeface="微软雅黑" pitchFamily="34" charset="-122"/>
              </a:rPr>
              <a:t>万有引力与航天</a:t>
            </a:r>
            <a:endParaRPr lang="zh-CN" altLang="en-US" sz="5300" b="1" dirty="0">
              <a:solidFill>
                <a:schemeClr val="tx1">
                  <a:lumMod val="85000"/>
                  <a:lumOff val="15000"/>
                </a:schemeClr>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3164096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78372" y="233536"/>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2" name="矩形 11"/>
          <p:cNvSpPr/>
          <p:nvPr/>
        </p:nvSpPr>
        <p:spPr>
          <a:xfrm>
            <a:off x="107504" y="756642"/>
            <a:ext cx="8922440" cy="4302075"/>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月</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地检验的目的：检验维持月球绕地球运动的力与使物体下落的力</a:t>
            </a:r>
            <a:r>
              <a:rPr lang="zh-CN" altLang="zh-CN" sz="2800" kern="100" dirty="0" smtClean="0">
                <a:latin typeface="Times New Roman"/>
                <a:ea typeface="微软雅黑"/>
                <a:cs typeface="Times New Roman"/>
              </a:rPr>
              <a:t>是</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a:t>
            </a:r>
            <a:r>
              <a:rPr lang="zh-CN" altLang="zh-CN" sz="2800" kern="100" dirty="0">
                <a:latin typeface="Times New Roman"/>
                <a:ea typeface="微软雅黑"/>
                <a:cs typeface="Times New Roman"/>
              </a:rPr>
              <a:t>都遵从</a:t>
            </a:r>
            <a:r>
              <a:rPr lang="en-US" altLang="zh-CN" sz="2800" kern="100" dirty="0" smtClean="0">
                <a:latin typeface="宋体"/>
                <a:ea typeface="微软雅黑"/>
                <a:cs typeface="Times New Roman"/>
              </a:rPr>
              <a:t>“</a:t>
            </a:r>
            <a:r>
              <a:rPr lang="en-US" altLang="zh-CN" sz="2800" u="sng" kern="100" dirty="0" smtClean="0">
                <a:latin typeface="Times New Roman"/>
                <a:ea typeface="微软雅黑"/>
                <a:cs typeface="Times New Roman"/>
              </a:rPr>
              <a:t>                 </a:t>
            </a:r>
            <a:r>
              <a:rPr lang="en-US" altLang="zh-CN" sz="2800" kern="100" dirty="0" smtClean="0">
                <a:latin typeface="宋体"/>
                <a:ea typeface="微软雅黑"/>
                <a:cs typeface="Times New Roman"/>
              </a:rPr>
              <a:t>”</a:t>
            </a:r>
            <a:r>
              <a:rPr lang="zh-CN" altLang="zh-CN" sz="2800" kern="100" dirty="0">
                <a:latin typeface="Times New Roman"/>
                <a:ea typeface="微软雅黑"/>
                <a:cs typeface="Times New Roman"/>
              </a:rPr>
              <a:t>的规律</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推理：月心到地心的距离约为地球半径的</a:t>
            </a:r>
            <a:r>
              <a:rPr lang="en-US" altLang="zh-CN" sz="2800" kern="100" dirty="0">
                <a:latin typeface="Times New Roman"/>
                <a:ea typeface="微软雅黑"/>
                <a:cs typeface="Courier New"/>
              </a:rPr>
              <a:t>60</a:t>
            </a:r>
            <a:r>
              <a:rPr lang="zh-CN" altLang="zh-CN" sz="2800" kern="100" dirty="0">
                <a:latin typeface="Times New Roman"/>
                <a:ea typeface="微软雅黑"/>
                <a:cs typeface="Times New Roman"/>
              </a:rPr>
              <a:t>倍，所以</a:t>
            </a:r>
            <a:r>
              <a:rPr lang="zh-CN" altLang="zh-CN" sz="2800" kern="100" spc="40" dirty="0">
                <a:latin typeface="Times New Roman"/>
                <a:ea typeface="微软雅黑"/>
                <a:cs typeface="Times New Roman"/>
              </a:rPr>
              <a:t>月球绕地球做圆周运动的向心加速度</a:t>
            </a:r>
            <a:r>
              <a:rPr lang="zh-CN" altLang="zh-CN" sz="2800" kern="100" spc="40" dirty="0" smtClean="0">
                <a:latin typeface="Times New Roman"/>
                <a:ea typeface="微软雅黑"/>
                <a:cs typeface="Times New Roman"/>
              </a:rPr>
              <a:t>应该大约</a:t>
            </a:r>
            <a:r>
              <a:rPr lang="zh-CN" altLang="zh-CN" sz="2800" kern="100" spc="40" dirty="0">
                <a:latin typeface="Times New Roman"/>
                <a:ea typeface="微软雅黑"/>
                <a:cs typeface="Times New Roman"/>
              </a:rPr>
              <a:t>是它在</a:t>
            </a:r>
            <a:r>
              <a:rPr lang="zh-CN" altLang="zh-CN" sz="2800" kern="100" spc="40" dirty="0" smtClean="0">
                <a:latin typeface="Times New Roman"/>
                <a:ea typeface="微软雅黑"/>
                <a:cs typeface="Times New Roman"/>
              </a:rPr>
              <a:t>地</a:t>
            </a:r>
            <a:endParaRPr lang="en-US" altLang="zh-CN" sz="2800" kern="100" spc="40" dirty="0" smtClean="0">
              <a:latin typeface="Times New Roman"/>
              <a:ea typeface="微软雅黑"/>
              <a:cs typeface="Times New Roman"/>
            </a:endParaRPr>
          </a:p>
          <a:p>
            <a:pPr algn="just">
              <a:lnSpc>
                <a:spcPct val="77000"/>
              </a:lnSpc>
              <a:spcAft>
                <a:spcPts val="0"/>
              </a:spcAft>
              <a:tabLst>
                <a:tab pos="2070735" algn="l"/>
              </a:tabLst>
            </a:pPr>
            <a:endParaRPr lang="en-US" altLang="zh-CN" sz="2800" kern="100" dirty="0" smtClean="0">
              <a:latin typeface="Times New Roman"/>
              <a:ea typeface="微软雅黑"/>
              <a:cs typeface="Times New Roman"/>
            </a:endParaRPr>
          </a:p>
          <a:p>
            <a:pPr algn="just">
              <a:lnSpc>
                <a:spcPct val="150000"/>
              </a:lnSpc>
              <a:spcAft>
                <a:spcPts val="0"/>
              </a:spcAft>
              <a:tabLst>
                <a:tab pos="2070735" algn="l"/>
              </a:tabLst>
            </a:pPr>
            <a:r>
              <a:rPr lang="zh-CN" altLang="zh-CN" sz="2800" kern="100" dirty="0" smtClean="0">
                <a:latin typeface="Times New Roman"/>
                <a:ea typeface="微软雅黑"/>
                <a:cs typeface="Times New Roman"/>
              </a:rPr>
              <a:t>面</a:t>
            </a:r>
            <a:r>
              <a:rPr lang="zh-CN" altLang="zh-CN" sz="2800" kern="100" dirty="0">
                <a:latin typeface="Times New Roman"/>
                <a:ea typeface="微软雅黑"/>
                <a:cs typeface="Times New Roman"/>
              </a:rPr>
              <a:t>附近下落时加速度</a:t>
            </a:r>
            <a:r>
              <a:rPr lang="zh-CN" altLang="zh-CN" sz="2800" kern="100" dirty="0" smtClean="0">
                <a:latin typeface="Times New Roman"/>
                <a:ea typeface="微软雅黑"/>
                <a:cs typeface="Times New Roman"/>
              </a:rPr>
              <a:t>的</a:t>
            </a:r>
            <a:r>
              <a:rPr lang="en-US" altLang="zh-CN" sz="2800" u="sng"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effectLst/>
              <a:latin typeface="宋体"/>
              <a:cs typeface="Courier New"/>
            </a:endParaRPr>
          </a:p>
        </p:txBody>
      </p:sp>
      <p:sp>
        <p:nvSpPr>
          <p:cNvPr id="3" name="矩形 2"/>
          <p:cNvSpPr/>
          <p:nvPr/>
        </p:nvSpPr>
        <p:spPr>
          <a:xfrm>
            <a:off x="6989759" y="1482105"/>
            <a:ext cx="2046737" cy="523220"/>
          </a:xfrm>
          <a:prstGeom prst="rect">
            <a:avLst/>
          </a:prstGeom>
        </p:spPr>
        <p:txBody>
          <a:bodyPr wrap="square">
            <a:spAutoFit/>
          </a:bodyPr>
          <a:lstStyle/>
          <a:p>
            <a:pPr lvl="0"/>
            <a:r>
              <a:rPr lang="zh-CN" altLang="zh-CN" sz="2800" kern="100" dirty="0" smtClean="0">
                <a:solidFill>
                  <a:srgbClr val="0070C0"/>
                </a:solidFill>
                <a:latin typeface="Times New Roman"/>
                <a:ea typeface="微软雅黑"/>
                <a:cs typeface="Times New Roman"/>
              </a:rPr>
              <a:t>平方</a:t>
            </a:r>
            <a:r>
              <a:rPr lang="zh-CN" altLang="zh-CN" sz="2800" kern="100" dirty="0">
                <a:solidFill>
                  <a:srgbClr val="0070C0"/>
                </a:solidFill>
                <a:latin typeface="Times New Roman"/>
                <a:ea typeface="微软雅黑"/>
                <a:cs typeface="Times New Roman"/>
              </a:rPr>
              <a:t>反比</a:t>
            </a:r>
            <a:endParaRPr lang="zh-CN" altLang="en-US" dirty="0">
              <a:solidFill>
                <a:srgbClr val="0070C0"/>
              </a:solidFill>
            </a:endParaRPr>
          </a:p>
        </p:txBody>
      </p:sp>
      <p:sp>
        <p:nvSpPr>
          <p:cNvPr id="6" name="矩形 5"/>
          <p:cNvSpPr/>
          <p:nvPr/>
        </p:nvSpPr>
        <p:spPr>
          <a:xfrm>
            <a:off x="3013644" y="1472580"/>
            <a:ext cx="2710484" cy="523220"/>
          </a:xfrm>
          <a:prstGeom prst="rect">
            <a:avLst/>
          </a:prstGeom>
        </p:spPr>
        <p:txBody>
          <a:bodyPr wrap="square">
            <a:spAutoFit/>
          </a:bodyPr>
          <a:lstStyle/>
          <a:p>
            <a:pPr lvl="0"/>
            <a:r>
              <a:rPr lang="zh-CN" altLang="zh-CN" sz="2800" kern="100" dirty="0">
                <a:solidFill>
                  <a:srgbClr val="0070C0"/>
                </a:solidFill>
                <a:latin typeface="Times New Roman"/>
                <a:ea typeface="微软雅黑"/>
                <a:cs typeface="Times New Roman"/>
              </a:rPr>
              <a:t>同一种性质力</a:t>
            </a:r>
          </a:p>
        </p:txBody>
      </p:sp>
      <p:graphicFrame>
        <p:nvGraphicFramePr>
          <p:cNvPr id="7" name="对象 6"/>
          <p:cNvGraphicFramePr>
            <a:graphicFrameLocks noChangeAspect="1"/>
          </p:cNvGraphicFramePr>
          <p:nvPr>
            <p:extLst>
              <p:ext uri="{D42A27DB-BD31-4B8C-83A1-F6EECF244321}">
                <p14:modId xmlns:p14="http://schemas.microsoft.com/office/powerpoint/2010/main" val="3628923911"/>
              </p:ext>
            </p:extLst>
          </p:nvPr>
        </p:nvGraphicFramePr>
        <p:xfrm>
          <a:off x="3849241" y="3966939"/>
          <a:ext cx="828675" cy="1000125"/>
        </p:xfrm>
        <a:graphic>
          <a:graphicData uri="http://schemas.openxmlformats.org/presentationml/2006/ole">
            <mc:AlternateContent xmlns:mc="http://schemas.openxmlformats.org/markup-compatibility/2006">
              <mc:Choice xmlns:v="urn:schemas-microsoft-com:vml" Requires="v">
                <p:oleObj spid="_x0000_s224565" name="文档" r:id="rId4" imgW="835352" imgH="1001675" progId="Word.Document.12">
                  <p:embed/>
                </p:oleObj>
              </mc:Choice>
              <mc:Fallback>
                <p:oleObj name="文档" r:id="rId4" imgW="835352" imgH="1001675" progId="Word.Document.12">
                  <p:embed/>
                  <p:pic>
                    <p:nvPicPr>
                      <p:cNvPr id="0" name="对象 14"/>
                      <p:cNvPicPr>
                        <a:picLocks noChangeAspect="1" noChangeArrowheads="1"/>
                      </p:cNvPicPr>
                      <p:nvPr/>
                    </p:nvPicPr>
                    <p:blipFill>
                      <a:blip r:embed="rId5"/>
                      <a:srcRect/>
                      <a:stretch>
                        <a:fillRect/>
                      </a:stretch>
                    </p:blipFill>
                    <p:spPr bwMode="auto">
                      <a:xfrm>
                        <a:off x="3849241" y="3966939"/>
                        <a:ext cx="82867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4731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51520" y="454943"/>
            <a:ext cx="8631435" cy="4043543"/>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3.</a:t>
            </a:r>
            <a:r>
              <a:rPr lang="zh-CN" altLang="zh-CN" sz="2800" kern="100" dirty="0">
                <a:latin typeface="Times New Roman"/>
                <a:ea typeface="微软雅黑"/>
                <a:cs typeface="Times New Roman"/>
              </a:rPr>
              <a:t>验证：已知月地距离</a:t>
            </a:r>
            <a:r>
              <a:rPr lang="en-US" altLang="zh-CN" sz="2800" i="1" kern="100" dirty="0">
                <a:latin typeface="Times New Roman"/>
                <a:ea typeface="微软雅黑"/>
                <a:cs typeface="Courier New"/>
              </a:rPr>
              <a:t>r</a:t>
            </a:r>
            <a:r>
              <a:rPr lang="zh-CN" altLang="zh-CN" sz="2800" kern="100" dirty="0">
                <a:latin typeface="Times New Roman"/>
                <a:ea typeface="微软雅黑"/>
                <a:cs typeface="Times New Roman"/>
              </a:rPr>
              <a:t>，月球绕地球运动的周期</a:t>
            </a:r>
            <a:r>
              <a:rPr lang="en-US" altLang="zh-CN" sz="2800" i="1" kern="100" dirty="0">
                <a:latin typeface="Times New Roman"/>
                <a:ea typeface="微软雅黑"/>
                <a:cs typeface="Courier New"/>
              </a:rPr>
              <a:t>T</a:t>
            </a:r>
            <a:r>
              <a:rPr lang="zh-CN" altLang="zh-CN" sz="2800" kern="100" dirty="0">
                <a:latin typeface="Times New Roman"/>
                <a:ea typeface="微软雅黑"/>
                <a:cs typeface="Times New Roman"/>
              </a:rPr>
              <a:t>，</a:t>
            </a:r>
            <a:r>
              <a:rPr lang="zh-CN" altLang="zh-CN" sz="2800" kern="100" dirty="0" smtClean="0">
                <a:latin typeface="Times New Roman"/>
                <a:ea typeface="微软雅黑"/>
                <a:cs typeface="Times New Roman"/>
              </a:rPr>
              <a:t>根</a:t>
            </a:r>
            <a:endParaRPr lang="en-US" altLang="zh-CN" sz="2800" kern="100" dirty="0" smtClean="0">
              <a:latin typeface="Times New Roman"/>
              <a:ea typeface="微软雅黑"/>
              <a:cs typeface="Times New Roman"/>
            </a:endParaRPr>
          </a:p>
          <a:p>
            <a:pPr algn="just">
              <a:lnSpc>
                <a:spcPct val="120000"/>
              </a:lnSpc>
              <a:spcAft>
                <a:spcPts val="0"/>
              </a:spcAft>
              <a:tabLst>
                <a:tab pos="2070735" algn="l"/>
              </a:tabLst>
            </a:pPr>
            <a:endParaRPr lang="en-US" altLang="zh-CN" sz="2800" kern="100" dirty="0">
              <a:latin typeface="Times New Roman"/>
              <a:ea typeface="微软雅黑"/>
              <a:cs typeface="Times New Roman"/>
            </a:endParaRPr>
          </a:p>
          <a:p>
            <a:pPr algn="just">
              <a:lnSpc>
                <a:spcPct val="127000"/>
              </a:lnSpc>
              <a:spcAft>
                <a:spcPts val="0"/>
              </a:spcAft>
              <a:tabLst>
                <a:tab pos="2070735" algn="l"/>
              </a:tabLst>
            </a:pPr>
            <a:r>
              <a:rPr lang="zh-CN" altLang="zh-CN" sz="2800" kern="100" dirty="0" smtClean="0">
                <a:latin typeface="Times New Roman"/>
                <a:ea typeface="微软雅黑"/>
                <a:cs typeface="Times New Roman"/>
              </a:rPr>
              <a:t>据</a:t>
            </a:r>
            <a:r>
              <a:rPr lang="en-US" altLang="zh-CN" sz="2800" i="1" kern="100" dirty="0">
                <a:latin typeface="Times New Roman"/>
                <a:ea typeface="微软雅黑"/>
                <a:cs typeface="Courier New"/>
              </a:rPr>
              <a:t>a</a:t>
            </a:r>
            <a:r>
              <a:rPr lang="zh-CN" altLang="zh-CN" sz="2800" kern="100" baseline="-25000" dirty="0">
                <a:latin typeface="Times New Roman"/>
                <a:ea typeface="微软雅黑"/>
                <a:cs typeface="Times New Roman"/>
              </a:rPr>
              <a:t>月</a:t>
            </a:r>
            <a:r>
              <a:rPr lang="zh-CN" altLang="zh-CN" sz="2800" kern="100" dirty="0" smtClean="0">
                <a:latin typeface="Times New Roman"/>
                <a:ea typeface="微软雅黑"/>
                <a:cs typeface="Times New Roman"/>
              </a:rPr>
              <a:t>＝</a:t>
            </a:r>
            <a:r>
              <a:rPr lang="en-US" altLang="zh-CN" sz="2800" i="1" u="sng" kern="100" dirty="0" smtClean="0">
                <a:latin typeface="Times New Roman"/>
                <a:ea typeface="微软雅黑"/>
                <a:cs typeface="Courier New"/>
              </a:rPr>
              <a:t>         </a:t>
            </a:r>
            <a:r>
              <a:rPr lang="zh-CN" altLang="zh-CN" sz="2800" kern="100" spc="-100" dirty="0" smtClean="0">
                <a:latin typeface="Times New Roman"/>
                <a:ea typeface="微软雅黑"/>
                <a:cs typeface="Times New Roman"/>
              </a:rPr>
              <a:t>，</a:t>
            </a:r>
            <a:r>
              <a:rPr lang="zh-CN" altLang="zh-CN" sz="2800" kern="100" dirty="0">
                <a:latin typeface="Times New Roman"/>
                <a:ea typeface="微软雅黑"/>
                <a:cs typeface="Times New Roman"/>
              </a:rPr>
              <a:t>计算月球绕地球的向心加速度</a:t>
            </a:r>
            <a:r>
              <a:rPr lang="en-US" altLang="zh-CN" sz="2800" i="1" kern="100" dirty="0">
                <a:latin typeface="Times New Roman"/>
                <a:ea typeface="微软雅黑"/>
                <a:cs typeface="Courier New"/>
              </a:rPr>
              <a:t>a</a:t>
            </a:r>
            <a:r>
              <a:rPr lang="zh-CN" altLang="zh-CN" sz="2800" kern="100" baseline="-25000" dirty="0">
                <a:latin typeface="Times New Roman"/>
                <a:ea typeface="微软雅黑"/>
                <a:cs typeface="Times New Roman"/>
              </a:rPr>
              <a:t>月</a:t>
            </a:r>
            <a:r>
              <a:rPr lang="zh-CN" altLang="zh-CN" sz="2800" kern="100" dirty="0">
                <a:latin typeface="Times New Roman"/>
                <a:ea typeface="微软雅黑"/>
                <a:cs typeface="Times New Roman"/>
              </a:rPr>
              <a:t>，</a:t>
            </a:r>
            <a:r>
              <a:rPr lang="zh-CN" altLang="zh-CN" sz="2800" kern="100" dirty="0" smtClean="0">
                <a:latin typeface="Times New Roman"/>
                <a:ea typeface="微软雅黑"/>
                <a:cs typeface="Times New Roman"/>
              </a:rPr>
              <a:t>然后</a:t>
            </a:r>
            <a:endParaRPr lang="en-US" altLang="zh-CN" sz="2800" kern="100" dirty="0" smtClean="0">
              <a:latin typeface="Times New Roman"/>
              <a:ea typeface="微软雅黑"/>
              <a:cs typeface="Times New Roman"/>
            </a:endParaRPr>
          </a:p>
          <a:p>
            <a:pPr algn="just">
              <a:lnSpc>
                <a:spcPct val="70000"/>
              </a:lnSpc>
              <a:spcAft>
                <a:spcPts val="0"/>
              </a:spcAft>
              <a:tabLst>
                <a:tab pos="2070735" algn="l"/>
              </a:tabLst>
            </a:pPr>
            <a:endParaRPr lang="en-US" altLang="zh-CN" sz="2800" kern="100" dirty="0" smtClean="0">
              <a:latin typeface="Times New Roman"/>
              <a:ea typeface="微软雅黑"/>
              <a:cs typeface="Times New Roman"/>
            </a:endParaRPr>
          </a:p>
          <a:p>
            <a:pPr algn="just">
              <a:lnSpc>
                <a:spcPct val="150000"/>
              </a:lnSpc>
              <a:spcAft>
                <a:spcPts val="0"/>
              </a:spcAft>
              <a:tabLst>
                <a:tab pos="2070735" algn="l"/>
              </a:tabLst>
            </a:pPr>
            <a:r>
              <a:rPr lang="zh-CN" altLang="zh-CN" sz="2800" kern="100" dirty="0" smtClean="0">
                <a:latin typeface="Times New Roman"/>
                <a:ea typeface="微软雅黑"/>
                <a:cs typeface="Times New Roman"/>
              </a:rPr>
              <a:t>与</a:t>
            </a:r>
            <a:r>
              <a:rPr lang="zh-CN" altLang="zh-CN" sz="2800" kern="100" dirty="0">
                <a:latin typeface="Times New Roman"/>
                <a:ea typeface="微软雅黑"/>
                <a:cs typeface="Times New Roman"/>
              </a:rPr>
              <a:t>地球表面的重力加速度</a:t>
            </a:r>
            <a:r>
              <a:rPr lang="en-US" altLang="zh-CN" sz="2800" i="1" kern="100" dirty="0">
                <a:latin typeface="Times New Roman"/>
                <a:ea typeface="微软雅黑"/>
                <a:cs typeface="Courier New"/>
              </a:rPr>
              <a:t>g</a:t>
            </a:r>
            <a:r>
              <a:rPr lang="zh-CN" altLang="zh-CN" sz="2800" kern="100" dirty="0">
                <a:latin typeface="Times New Roman"/>
                <a:ea typeface="微软雅黑"/>
                <a:cs typeface="Times New Roman"/>
              </a:rPr>
              <a:t>进行比</a:t>
            </a:r>
            <a:r>
              <a:rPr lang="zh-CN" altLang="zh-CN" sz="2800" kern="100" spc="-370" dirty="0">
                <a:latin typeface="Times New Roman"/>
                <a:ea typeface="微软雅黑"/>
                <a:cs typeface="Times New Roman"/>
              </a:rPr>
              <a:t>较，</a:t>
            </a:r>
            <a:r>
              <a:rPr lang="en-US" altLang="zh-CN" sz="2800" i="1" kern="100" dirty="0">
                <a:latin typeface="Times New Roman"/>
                <a:ea typeface="微软雅黑"/>
                <a:cs typeface="Courier New"/>
              </a:rPr>
              <a:t>a</a:t>
            </a:r>
            <a:r>
              <a:rPr lang="zh-CN" altLang="zh-CN" sz="2800" kern="100" baseline="-25000" dirty="0">
                <a:latin typeface="Times New Roman"/>
                <a:ea typeface="微软雅黑"/>
                <a:cs typeface="Times New Roman"/>
              </a:rPr>
              <a:t>月</a:t>
            </a:r>
            <a:r>
              <a:rPr lang="zh-CN" altLang="zh-CN" sz="2800" kern="100" dirty="0">
                <a:latin typeface="Times New Roman"/>
                <a:ea typeface="微软雅黑"/>
                <a:cs typeface="Times New Roman"/>
              </a:rPr>
              <a:t>近似</a:t>
            </a:r>
            <a:r>
              <a:rPr lang="zh-CN" altLang="zh-CN" sz="2800" kern="100" dirty="0" smtClean="0">
                <a:latin typeface="Times New Roman"/>
                <a:ea typeface="微软雅黑"/>
                <a:cs typeface="Times New Roman"/>
              </a:rPr>
              <a:t>等于</a:t>
            </a:r>
            <a:r>
              <a:rPr lang="en-US" altLang="zh-CN" sz="2800" u="sng" kern="100" dirty="0" smtClean="0">
                <a:latin typeface="Times New Roman"/>
                <a:ea typeface="微软雅黑"/>
                <a:cs typeface="Times New Roman"/>
              </a:rPr>
              <a:t>     </a:t>
            </a:r>
            <a:r>
              <a:rPr lang="zh-CN" altLang="zh-CN" sz="2800" kern="100" spc="-370" dirty="0" smtClean="0">
                <a:latin typeface="Times New Roman"/>
                <a:ea typeface="微软雅黑"/>
                <a:cs typeface="Times New Roman"/>
              </a:rPr>
              <a:t>，</a:t>
            </a:r>
            <a:r>
              <a:rPr lang="zh-CN" altLang="zh-CN" sz="2800" kern="100" dirty="0">
                <a:latin typeface="Times New Roman"/>
                <a:ea typeface="微软雅黑"/>
                <a:cs typeface="Times New Roman"/>
              </a:rPr>
              <a:t>则证明了地球表面的重力与地球吸引月球的力是相同性质的力</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887177122"/>
              </p:ext>
            </p:extLst>
          </p:nvPr>
        </p:nvGraphicFramePr>
        <p:xfrm>
          <a:off x="1557189" y="1201946"/>
          <a:ext cx="914400" cy="1000125"/>
        </p:xfrm>
        <a:graphic>
          <a:graphicData uri="http://schemas.openxmlformats.org/presentationml/2006/ole">
            <mc:AlternateContent xmlns:mc="http://schemas.openxmlformats.org/markup-compatibility/2006">
              <mc:Choice xmlns:v="urn:schemas-microsoft-com:vml" Requires="v">
                <p:oleObj spid="_x0000_s225649" name="文档" r:id="rId4" imgW="921010" imgH="1001675" progId="Word.Document.12">
                  <p:embed/>
                </p:oleObj>
              </mc:Choice>
              <mc:Fallback>
                <p:oleObj name="文档" r:id="rId4" imgW="921010" imgH="1001675" progId="Word.Document.12">
                  <p:embed/>
                  <p:pic>
                    <p:nvPicPr>
                      <p:cNvPr id="0" name=""/>
                      <p:cNvPicPr>
                        <a:picLocks noChangeAspect="1" noChangeArrowheads="1"/>
                      </p:cNvPicPr>
                      <p:nvPr/>
                    </p:nvPicPr>
                    <p:blipFill>
                      <a:blip r:embed="rId5"/>
                      <a:srcRect/>
                      <a:stretch>
                        <a:fillRect/>
                      </a:stretch>
                    </p:blipFill>
                    <p:spPr bwMode="auto">
                      <a:xfrm>
                        <a:off x="1557189" y="1201946"/>
                        <a:ext cx="9144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547682995"/>
              </p:ext>
            </p:extLst>
          </p:nvPr>
        </p:nvGraphicFramePr>
        <p:xfrm>
          <a:off x="7999809" y="2149113"/>
          <a:ext cx="714375" cy="1000125"/>
        </p:xfrm>
        <a:graphic>
          <a:graphicData uri="http://schemas.openxmlformats.org/presentationml/2006/ole">
            <mc:AlternateContent xmlns:mc="http://schemas.openxmlformats.org/markup-compatibility/2006">
              <mc:Choice xmlns:v="urn:schemas-microsoft-com:vml" Requires="v">
                <p:oleObj spid="_x0000_s225650" name="文档" r:id="rId7" imgW="721260" imgH="1001675" progId="Word.Document.12">
                  <p:embed/>
                </p:oleObj>
              </mc:Choice>
              <mc:Fallback>
                <p:oleObj name="文档" r:id="rId7" imgW="721260" imgH="1001675" progId="Word.Document.12">
                  <p:embed/>
                  <p:pic>
                    <p:nvPicPr>
                      <p:cNvPr id="0" name=""/>
                      <p:cNvPicPr>
                        <a:picLocks noChangeAspect="1" noChangeArrowheads="1"/>
                      </p:cNvPicPr>
                      <p:nvPr/>
                    </p:nvPicPr>
                    <p:blipFill>
                      <a:blip r:embed="rId8"/>
                      <a:srcRect/>
                      <a:stretch>
                        <a:fillRect/>
                      </a:stretch>
                    </p:blipFill>
                    <p:spPr bwMode="auto">
                      <a:xfrm>
                        <a:off x="7999809" y="2149113"/>
                        <a:ext cx="71437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14980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4"/>
          <p:cNvSpPr txBox="1">
            <a:spLocks noChangeArrowheads="1"/>
          </p:cNvSpPr>
          <p:nvPr/>
        </p:nvSpPr>
        <p:spPr bwMode="auto">
          <a:xfrm>
            <a:off x="97979" y="85378"/>
            <a:ext cx="6399187" cy="6625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800" b="1" kern="100" dirty="0">
                <a:solidFill>
                  <a:schemeClr val="tx1"/>
                </a:solidFill>
                <a:cs typeface="Times New Roman"/>
              </a:rPr>
              <a:t>三、万有引力定律　引力常量</a:t>
            </a:r>
            <a:endParaRPr lang="zh-CN" altLang="zh-CN" sz="2800" b="1" kern="100" dirty="0">
              <a:solidFill>
                <a:schemeClr val="tx1"/>
              </a:solidFill>
              <a:effectLst/>
              <a:cs typeface="Courier New"/>
            </a:endParaRPr>
          </a:p>
        </p:txBody>
      </p:sp>
      <p:sp>
        <p:nvSpPr>
          <p:cNvPr id="3" name="圆角矩形 2"/>
          <p:cNvSpPr/>
          <p:nvPr/>
        </p:nvSpPr>
        <p:spPr>
          <a:xfrm>
            <a:off x="160463" y="905075"/>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9" name="矩形 8"/>
          <p:cNvSpPr/>
          <p:nvPr/>
        </p:nvSpPr>
        <p:spPr>
          <a:xfrm>
            <a:off x="97978" y="1436628"/>
            <a:ext cx="8928000" cy="3554819"/>
          </a:xfrm>
          <a:prstGeom prst="rect">
            <a:avLst/>
          </a:prstGeom>
        </p:spPr>
        <p:txBody>
          <a:bodyPr wrap="square">
            <a:spAutoFit/>
          </a:bodyPr>
          <a:lstStyle/>
          <a:p>
            <a:pPr algn="just">
              <a:lnSpc>
                <a:spcPct val="150000"/>
              </a:lnSpc>
              <a:spcAft>
                <a:spcPts val="0"/>
              </a:spcAft>
              <a:tabLst>
                <a:tab pos="2070735" algn="l"/>
              </a:tabLst>
            </a:pPr>
            <a:r>
              <a:rPr lang="zh-CN" altLang="zh-CN" sz="2500" kern="100" dirty="0">
                <a:latin typeface="Times New Roman"/>
                <a:ea typeface="微软雅黑"/>
                <a:cs typeface="Times New Roman"/>
              </a:rPr>
              <a:t>太阳</a:t>
            </a:r>
            <a:r>
              <a:rPr lang="zh-CN" altLang="zh-CN" sz="2500" kern="100" spc="-70" dirty="0">
                <a:latin typeface="Times New Roman"/>
                <a:ea typeface="微软雅黑"/>
                <a:cs typeface="Times New Roman"/>
              </a:rPr>
              <a:t>与行星间有引力作用，地球对月球、地面上的物体也有引力作用，那么地面上的物体之间是否存在引力作用？若两个物体间有引力作用，为何两个物体没有在引力作用下紧靠在一起？</a:t>
            </a:r>
            <a:endParaRPr lang="zh-CN" altLang="zh-CN" sz="2500" kern="100" spc="-70" dirty="0">
              <a:latin typeface="宋体"/>
              <a:cs typeface="Courier New"/>
            </a:endParaRPr>
          </a:p>
          <a:p>
            <a:pPr algn="just">
              <a:lnSpc>
                <a:spcPct val="150000"/>
              </a:lnSpc>
              <a:spcAft>
                <a:spcPts val="0"/>
              </a:spcAft>
              <a:tabLst>
                <a:tab pos="2070735" algn="l"/>
              </a:tabLst>
            </a:pPr>
            <a:r>
              <a:rPr lang="zh-CN" altLang="zh-CN" sz="2500" b="1" kern="100" dirty="0">
                <a:solidFill>
                  <a:srgbClr val="00B0F0"/>
                </a:solidFill>
                <a:latin typeface="Times New Roman"/>
                <a:ea typeface="微软雅黑"/>
                <a:cs typeface="Times New Roman"/>
              </a:rPr>
              <a:t>答案</a:t>
            </a:r>
            <a:r>
              <a:rPr lang="zh-CN" altLang="zh-CN" sz="2500" kern="100" dirty="0">
                <a:latin typeface="Times New Roman"/>
                <a:ea typeface="微软雅黑"/>
                <a:cs typeface="Times New Roman"/>
              </a:rPr>
              <a:t>　</a:t>
            </a:r>
            <a:r>
              <a:rPr lang="zh-CN" altLang="zh-CN" sz="2500" kern="100" dirty="0">
                <a:solidFill>
                  <a:srgbClr val="E46C0A"/>
                </a:solidFill>
                <a:latin typeface="Times New Roman"/>
                <a:ea typeface="微软雅黑"/>
                <a:cs typeface="Times New Roman"/>
              </a:rPr>
              <a:t>存在</a:t>
            </a:r>
            <a:r>
              <a:rPr lang="en-US" altLang="zh-CN" sz="2500" kern="100" dirty="0">
                <a:solidFill>
                  <a:srgbClr val="E46C0A"/>
                </a:solidFill>
                <a:latin typeface="Times New Roman"/>
                <a:ea typeface="微软雅黑"/>
                <a:cs typeface="Courier New"/>
              </a:rPr>
              <a:t>.</a:t>
            </a:r>
            <a:r>
              <a:rPr lang="zh-CN" altLang="zh-CN" sz="2500" kern="100" dirty="0">
                <a:solidFill>
                  <a:srgbClr val="E46C0A"/>
                </a:solidFill>
                <a:latin typeface="Times New Roman"/>
                <a:ea typeface="微软雅黑"/>
                <a:cs typeface="Times New Roman"/>
              </a:rPr>
              <a:t>地面上的两个物体的质量相对天体来说小多了，所以两个物体间的引力非常小，不足以克服摩擦阻力或空气阻力而紧靠在一起</a:t>
            </a:r>
            <a:r>
              <a:rPr lang="en-US" altLang="zh-CN" sz="2500" kern="100" dirty="0">
                <a:solidFill>
                  <a:srgbClr val="E46C0A"/>
                </a:solidFill>
                <a:latin typeface="Times New Roman"/>
                <a:ea typeface="微软雅黑"/>
                <a:cs typeface="Courier New"/>
              </a:rPr>
              <a:t>.</a:t>
            </a:r>
            <a:endParaRPr lang="zh-CN" altLang="zh-CN" sz="2500" kern="100" dirty="0">
              <a:effectLst/>
              <a:latin typeface="宋体"/>
              <a:cs typeface="Courier New"/>
            </a:endParaRPr>
          </a:p>
        </p:txBody>
      </p:sp>
    </p:spTree>
    <p:extLst>
      <p:ext uri="{BB962C8B-B14F-4D97-AF65-F5344CB8AC3E}">
        <p14:creationId xmlns:p14="http://schemas.microsoft.com/office/powerpoint/2010/main" val="3854236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87897" y="949474"/>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1" name="矩形 10"/>
          <p:cNvSpPr/>
          <p:nvPr/>
        </p:nvSpPr>
        <p:spPr>
          <a:xfrm>
            <a:off x="131887" y="1538270"/>
            <a:ext cx="8760593" cy="2031325"/>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内容：自然界中任何两个物体都相互吸引，引力的方向在它们的连线上，引力的大小与物体的质量</a:t>
            </a:r>
            <a:r>
              <a:rPr lang="en-US" altLang="zh-CN" sz="2800" i="1" kern="100" dirty="0" err="1">
                <a:latin typeface="Times New Roman"/>
                <a:ea typeface="微软雅黑"/>
                <a:cs typeface="Courier New"/>
              </a:rPr>
              <a:t>m</a:t>
            </a:r>
            <a:r>
              <a:rPr lang="en-US" altLang="zh-CN" sz="2800" kern="100" baseline="-25000" dirty="0" err="1">
                <a:latin typeface="Times New Roman"/>
                <a:ea typeface="微软雅黑"/>
                <a:cs typeface="Courier New"/>
              </a:rPr>
              <a:t>1</a:t>
            </a:r>
            <a:r>
              <a:rPr lang="zh-CN" altLang="zh-CN" sz="2800" kern="100" dirty="0">
                <a:latin typeface="Times New Roman"/>
                <a:ea typeface="微软雅黑"/>
                <a:cs typeface="Times New Roman"/>
              </a:rPr>
              <a:t>和</a:t>
            </a:r>
            <a:r>
              <a:rPr lang="en-US" altLang="zh-CN" sz="2800" i="1" kern="100" dirty="0" err="1">
                <a:latin typeface="Times New Roman"/>
                <a:ea typeface="微软雅黑"/>
                <a:cs typeface="Courier New"/>
              </a:rPr>
              <a:t>m</a:t>
            </a:r>
            <a:r>
              <a:rPr lang="en-US" altLang="zh-CN" sz="2800" kern="100" baseline="-25000" dirty="0" err="1">
                <a:latin typeface="Times New Roman"/>
                <a:ea typeface="微软雅黑"/>
                <a:cs typeface="Courier New"/>
              </a:rPr>
              <a:t>2</a:t>
            </a:r>
            <a:r>
              <a:rPr lang="zh-CN" altLang="zh-CN" sz="2800" kern="100" dirty="0" smtClean="0">
                <a:latin typeface="Times New Roman"/>
                <a:ea typeface="微软雅黑"/>
                <a:cs typeface="Times New Roman"/>
              </a:rPr>
              <a:t>的</a:t>
            </a:r>
            <a:endParaRPr lang="en-US" altLang="zh-CN" sz="2800" kern="100" dirty="0" smtClean="0">
              <a:latin typeface="Times New Roman"/>
              <a:ea typeface="微软雅黑"/>
              <a:cs typeface="Times New Roman"/>
            </a:endParaRPr>
          </a:p>
          <a:p>
            <a:pPr algn="just">
              <a:lnSpc>
                <a:spcPct val="150000"/>
              </a:lnSpc>
              <a:spcAft>
                <a:spcPts val="0"/>
              </a:spcAft>
              <a:tabLst>
                <a:tab pos="2070735" algn="l"/>
              </a:tabLst>
            </a:pP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成</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比</a:t>
            </a:r>
            <a:r>
              <a:rPr lang="zh-CN" altLang="zh-CN" sz="2800" kern="100" dirty="0">
                <a:latin typeface="Times New Roman"/>
                <a:ea typeface="微软雅黑"/>
                <a:cs typeface="Times New Roman"/>
              </a:rPr>
              <a:t>、与它们之间距离</a:t>
            </a:r>
            <a:r>
              <a:rPr lang="en-US" altLang="zh-CN" sz="2800" i="1" kern="100" dirty="0">
                <a:latin typeface="Times New Roman"/>
                <a:ea typeface="微软雅黑"/>
                <a:cs typeface="Courier New"/>
              </a:rPr>
              <a:t>r</a:t>
            </a:r>
            <a:r>
              <a:rPr lang="zh-CN" altLang="zh-CN" sz="2800" kern="100" dirty="0" smtClean="0">
                <a:latin typeface="Times New Roman"/>
                <a:ea typeface="微软雅黑"/>
                <a:cs typeface="Times New Roman"/>
              </a:rPr>
              <a:t>的</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成</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比</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
        <p:nvSpPr>
          <p:cNvPr id="6" name="矩形 5"/>
          <p:cNvSpPr/>
          <p:nvPr/>
        </p:nvSpPr>
        <p:spPr>
          <a:xfrm>
            <a:off x="6885781" y="2903215"/>
            <a:ext cx="831329" cy="523220"/>
          </a:xfrm>
          <a:prstGeom prst="rect">
            <a:avLst/>
          </a:prstGeom>
        </p:spPr>
        <p:txBody>
          <a:bodyPr wrap="square">
            <a:spAutoFit/>
          </a:bodyPr>
          <a:lstStyle/>
          <a:p>
            <a:pPr lvl="0"/>
            <a:r>
              <a:rPr lang="zh-CN" altLang="zh-CN" sz="2800" kern="100" dirty="0" smtClean="0">
                <a:solidFill>
                  <a:srgbClr val="0070C0"/>
                </a:solidFill>
                <a:latin typeface="Times New Roman"/>
                <a:ea typeface="微软雅黑"/>
                <a:cs typeface="Times New Roman"/>
              </a:rPr>
              <a:t>反</a:t>
            </a:r>
            <a:endParaRPr lang="zh-CN" altLang="en-US" dirty="0">
              <a:solidFill>
                <a:srgbClr val="0070C0"/>
              </a:solidFill>
            </a:endParaRPr>
          </a:p>
        </p:txBody>
      </p:sp>
      <p:sp>
        <p:nvSpPr>
          <p:cNvPr id="7" name="矩形 6"/>
          <p:cNvSpPr/>
          <p:nvPr/>
        </p:nvSpPr>
        <p:spPr>
          <a:xfrm>
            <a:off x="168847" y="2884051"/>
            <a:ext cx="902811" cy="523220"/>
          </a:xfrm>
          <a:prstGeom prst="rect">
            <a:avLst/>
          </a:prstGeom>
        </p:spPr>
        <p:txBody>
          <a:bodyPr wrap="none">
            <a:spAutoFit/>
          </a:bodyPr>
          <a:lstStyle/>
          <a:p>
            <a:pPr lvl="0"/>
            <a:r>
              <a:rPr lang="zh-CN" altLang="zh-CN" sz="2800" kern="100" dirty="0">
                <a:solidFill>
                  <a:srgbClr val="0070C0"/>
                </a:solidFill>
                <a:latin typeface="Times New Roman"/>
                <a:ea typeface="微软雅黑"/>
                <a:cs typeface="Times New Roman"/>
              </a:rPr>
              <a:t>乘积</a:t>
            </a:r>
          </a:p>
        </p:txBody>
      </p:sp>
      <p:sp>
        <p:nvSpPr>
          <p:cNvPr id="8" name="矩形 7"/>
          <p:cNvSpPr/>
          <p:nvPr/>
        </p:nvSpPr>
        <p:spPr>
          <a:xfrm>
            <a:off x="1341165" y="2903215"/>
            <a:ext cx="543739" cy="523220"/>
          </a:xfrm>
          <a:prstGeom prst="rect">
            <a:avLst/>
          </a:prstGeom>
        </p:spPr>
        <p:txBody>
          <a:bodyPr wrap="none">
            <a:spAutoFit/>
          </a:bodyPr>
          <a:lstStyle/>
          <a:p>
            <a:pPr lvl="0"/>
            <a:r>
              <a:rPr lang="zh-CN" altLang="zh-CN" sz="2800" kern="100" dirty="0">
                <a:solidFill>
                  <a:srgbClr val="0070C0"/>
                </a:solidFill>
                <a:latin typeface="Times New Roman"/>
                <a:ea typeface="微软雅黑"/>
                <a:cs typeface="Times New Roman"/>
              </a:rPr>
              <a:t>正</a:t>
            </a:r>
          </a:p>
        </p:txBody>
      </p:sp>
      <p:sp>
        <p:nvSpPr>
          <p:cNvPr id="9" name="矩形 8"/>
          <p:cNvSpPr/>
          <p:nvPr/>
        </p:nvSpPr>
        <p:spPr>
          <a:xfrm>
            <a:off x="5422731" y="2894380"/>
            <a:ext cx="1261884" cy="523220"/>
          </a:xfrm>
          <a:prstGeom prst="rect">
            <a:avLst/>
          </a:prstGeom>
        </p:spPr>
        <p:txBody>
          <a:bodyPr wrap="none">
            <a:spAutoFit/>
          </a:bodyPr>
          <a:lstStyle/>
          <a:p>
            <a:pPr lvl="0"/>
            <a:r>
              <a:rPr lang="zh-CN" altLang="zh-CN" sz="2800" kern="100" dirty="0">
                <a:solidFill>
                  <a:srgbClr val="0070C0"/>
                </a:solidFill>
                <a:latin typeface="Times New Roman"/>
                <a:ea typeface="微软雅黑"/>
                <a:cs typeface="Times New Roman"/>
              </a:rPr>
              <a:t>二次方</a:t>
            </a:r>
          </a:p>
        </p:txBody>
      </p:sp>
    </p:spTree>
    <p:extLst>
      <p:ext uri="{BB962C8B-B14F-4D97-AF65-F5344CB8AC3E}">
        <p14:creationId xmlns:p14="http://schemas.microsoft.com/office/powerpoint/2010/main" val="2690385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19336" y="202099"/>
            <a:ext cx="8472561" cy="4745915"/>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表达式：</a:t>
            </a:r>
            <a:r>
              <a:rPr lang="en-US" altLang="zh-CN" sz="2800" i="1" kern="100" dirty="0">
                <a:latin typeface="Times New Roman"/>
                <a:ea typeface="微软雅黑"/>
                <a:cs typeface="Courier New"/>
              </a:rPr>
              <a:t>F</a:t>
            </a:r>
            <a:r>
              <a:rPr lang="zh-CN" altLang="zh-CN" sz="2800" kern="100" dirty="0" smtClean="0">
                <a:latin typeface="Times New Roman"/>
                <a:ea typeface="微软雅黑"/>
                <a:cs typeface="Times New Roman"/>
              </a:rPr>
              <a:t>＝</a:t>
            </a:r>
            <a:endParaRPr lang="en-US" altLang="zh-CN" sz="2800" kern="100" dirty="0" smtClean="0">
              <a:latin typeface="Times New Roman"/>
              <a:ea typeface="微软雅黑"/>
              <a:cs typeface="Times New Roman"/>
            </a:endParaRPr>
          </a:p>
          <a:p>
            <a:pPr algn="just">
              <a:lnSpc>
                <a:spcPct val="30000"/>
              </a:lnSpc>
              <a:spcAft>
                <a:spcPts val="0"/>
              </a:spcAft>
              <a:tabLst>
                <a:tab pos="2070735" algn="l"/>
              </a:tabLst>
            </a:pPr>
            <a:endParaRPr lang="zh-CN" altLang="zh-CN" sz="280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微软雅黑"/>
                <a:cs typeface="Times New Roman"/>
              </a:rPr>
              <a:t>公式的适用条件</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两</a:t>
            </a:r>
            <a:r>
              <a:rPr lang="zh-CN" altLang="zh-CN" sz="2800" kern="100" dirty="0" smtClean="0">
                <a:latin typeface="Times New Roman"/>
                <a:ea typeface="微软雅黑"/>
                <a:cs typeface="Times New Roman"/>
              </a:rPr>
              <a:t>个</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间</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两个质量分布均匀的球体间，其中</a:t>
            </a:r>
            <a:r>
              <a:rPr lang="en-US" altLang="zh-CN" sz="2800" i="1" kern="100" dirty="0">
                <a:latin typeface="Times New Roman"/>
                <a:ea typeface="微软雅黑"/>
                <a:cs typeface="Courier New"/>
              </a:rPr>
              <a:t>r</a:t>
            </a:r>
            <a:r>
              <a:rPr lang="zh-CN" altLang="zh-CN" sz="2800" kern="100" dirty="0">
                <a:latin typeface="Times New Roman"/>
                <a:ea typeface="微软雅黑"/>
                <a:cs typeface="Times New Roman"/>
              </a:rPr>
              <a:t>为两</a:t>
            </a:r>
            <a:r>
              <a:rPr lang="zh-CN" altLang="zh-CN" sz="2800" kern="100" dirty="0" smtClean="0">
                <a:latin typeface="Times New Roman"/>
                <a:ea typeface="微软雅黑"/>
                <a:cs typeface="Times New Roman"/>
              </a:rPr>
              <a:t>个</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间</a:t>
            </a:r>
            <a:r>
              <a:rPr lang="zh-CN" altLang="zh-CN" sz="2800" kern="100" dirty="0">
                <a:latin typeface="Times New Roman"/>
                <a:ea typeface="微软雅黑"/>
                <a:cs typeface="Times New Roman"/>
              </a:rPr>
              <a:t>的距离</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(3)</a:t>
            </a:r>
            <a:r>
              <a:rPr lang="zh-CN" altLang="zh-CN" sz="2800" kern="100" dirty="0">
                <a:latin typeface="Times New Roman"/>
                <a:ea typeface="微软雅黑"/>
                <a:cs typeface="Times New Roman"/>
              </a:rPr>
              <a:t>一个质量</a:t>
            </a:r>
            <a:r>
              <a:rPr lang="zh-CN" altLang="zh-CN" sz="2800" kern="100" spc="30" dirty="0">
                <a:latin typeface="Times New Roman"/>
                <a:ea typeface="微软雅黑"/>
                <a:cs typeface="Times New Roman"/>
              </a:rPr>
              <a:t>分布均匀的球体与球外一个质点间，</a:t>
            </a:r>
            <a:r>
              <a:rPr lang="en-US" altLang="zh-CN" sz="2800" i="1" kern="100" spc="30" dirty="0">
                <a:latin typeface="Times New Roman"/>
                <a:ea typeface="微软雅黑"/>
                <a:cs typeface="Courier New"/>
              </a:rPr>
              <a:t>r</a:t>
            </a:r>
            <a:r>
              <a:rPr lang="zh-CN" altLang="zh-CN" sz="2800" kern="100" spc="30" dirty="0" smtClean="0">
                <a:latin typeface="Times New Roman"/>
                <a:ea typeface="微软雅黑"/>
                <a:cs typeface="Times New Roman"/>
              </a:rPr>
              <a:t>为</a:t>
            </a:r>
            <a:endParaRPr lang="en-US" altLang="zh-CN" sz="2800" kern="100" spc="30" dirty="0" smtClean="0">
              <a:latin typeface="Times New Roman"/>
              <a:ea typeface="微软雅黑"/>
              <a:cs typeface="Times New Roman"/>
            </a:endParaRPr>
          </a:p>
          <a:p>
            <a:pPr algn="just">
              <a:lnSpc>
                <a:spcPct val="150000"/>
              </a:lnSpc>
              <a:spcAft>
                <a:spcPts val="0"/>
              </a:spcAft>
              <a:tabLst>
                <a:tab pos="2070735" algn="l"/>
              </a:tabLst>
            </a:pP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的</a:t>
            </a:r>
            <a:r>
              <a:rPr lang="zh-CN" altLang="zh-CN" sz="2800" kern="100" dirty="0">
                <a:latin typeface="Times New Roman"/>
                <a:ea typeface="微软雅黑"/>
                <a:cs typeface="Times New Roman"/>
              </a:rPr>
              <a:t>距离</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378064500"/>
              </p:ext>
            </p:extLst>
          </p:nvPr>
        </p:nvGraphicFramePr>
        <p:xfrm>
          <a:off x="2661692" y="85120"/>
          <a:ext cx="1276350" cy="990600"/>
        </p:xfrm>
        <a:graphic>
          <a:graphicData uri="http://schemas.openxmlformats.org/presentationml/2006/ole">
            <mc:AlternateContent xmlns:mc="http://schemas.openxmlformats.org/markup-compatibility/2006">
              <mc:Choice xmlns:v="urn:schemas-microsoft-com:vml" Requires="v">
                <p:oleObj spid="_x0000_s243770" name="文档" r:id="rId4" imgW="1283080" imgH="992300" progId="Word.Document.12">
                  <p:embed/>
                </p:oleObj>
              </mc:Choice>
              <mc:Fallback>
                <p:oleObj name="文档" r:id="rId4" imgW="1283080" imgH="992300" progId="Word.Document.12">
                  <p:embed/>
                  <p:pic>
                    <p:nvPicPr>
                      <p:cNvPr id="0" name=""/>
                      <p:cNvPicPr>
                        <a:picLocks noChangeAspect="1" noChangeArrowheads="1"/>
                      </p:cNvPicPr>
                      <p:nvPr/>
                    </p:nvPicPr>
                    <p:blipFill>
                      <a:blip r:embed="rId5"/>
                      <a:srcRect/>
                      <a:stretch>
                        <a:fillRect/>
                      </a:stretch>
                    </p:blipFill>
                    <p:spPr bwMode="auto">
                      <a:xfrm>
                        <a:off x="2661692" y="85120"/>
                        <a:ext cx="1276350" cy="990600"/>
                      </a:xfrm>
                      <a:prstGeom prst="rect">
                        <a:avLst/>
                      </a:prstGeom>
                      <a:noFill/>
                      <a:ln>
                        <a:noFill/>
                      </a:ln>
                      <a:extLst/>
                    </p:spPr>
                  </p:pic>
                </p:oleObj>
              </mc:Fallback>
            </mc:AlternateContent>
          </a:graphicData>
        </a:graphic>
      </p:graphicFrame>
      <p:cxnSp>
        <p:nvCxnSpPr>
          <p:cNvPr id="4" name="直接连接符 3"/>
          <p:cNvCxnSpPr/>
          <p:nvPr/>
        </p:nvCxnSpPr>
        <p:spPr>
          <a:xfrm>
            <a:off x="2635337" y="975137"/>
            <a:ext cx="111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76486" y="4246984"/>
            <a:ext cx="2286000" cy="523220"/>
          </a:xfrm>
          <a:prstGeom prst="rect">
            <a:avLst/>
          </a:prstGeom>
        </p:spPr>
        <p:txBody>
          <a:bodyPr>
            <a:spAutoFit/>
          </a:bodyPr>
          <a:lstStyle/>
          <a:p>
            <a:pPr lvl="0"/>
            <a:r>
              <a:rPr lang="zh-CN" altLang="zh-CN" sz="2800" kern="100" dirty="0" smtClean="0">
                <a:solidFill>
                  <a:srgbClr val="0070C0"/>
                </a:solidFill>
                <a:latin typeface="Times New Roman"/>
                <a:ea typeface="微软雅黑"/>
                <a:cs typeface="Times New Roman"/>
              </a:rPr>
              <a:t>球心</a:t>
            </a:r>
            <a:r>
              <a:rPr lang="zh-CN" altLang="zh-CN" sz="2800" kern="100" dirty="0">
                <a:solidFill>
                  <a:srgbClr val="0070C0"/>
                </a:solidFill>
                <a:latin typeface="Times New Roman"/>
                <a:ea typeface="微软雅黑"/>
                <a:cs typeface="Times New Roman"/>
              </a:rPr>
              <a:t>到质点</a:t>
            </a:r>
            <a:endParaRPr lang="zh-CN" altLang="en-US" dirty="0">
              <a:solidFill>
                <a:srgbClr val="0070C0"/>
              </a:solidFill>
            </a:endParaRPr>
          </a:p>
        </p:txBody>
      </p:sp>
      <p:sp>
        <p:nvSpPr>
          <p:cNvPr id="9" name="矩形 8"/>
          <p:cNvSpPr/>
          <p:nvPr/>
        </p:nvSpPr>
        <p:spPr>
          <a:xfrm>
            <a:off x="1523807" y="1678965"/>
            <a:ext cx="902811" cy="523220"/>
          </a:xfrm>
          <a:prstGeom prst="rect">
            <a:avLst/>
          </a:prstGeom>
        </p:spPr>
        <p:txBody>
          <a:bodyPr wrap="none">
            <a:spAutoFit/>
          </a:bodyPr>
          <a:lstStyle/>
          <a:p>
            <a:pPr lvl="0"/>
            <a:r>
              <a:rPr lang="zh-CN" altLang="zh-CN" sz="2800" kern="100">
                <a:solidFill>
                  <a:srgbClr val="0070C0"/>
                </a:solidFill>
                <a:latin typeface="Times New Roman"/>
                <a:ea typeface="微软雅黑"/>
                <a:cs typeface="Times New Roman"/>
              </a:rPr>
              <a:t>质点</a:t>
            </a:r>
            <a:endParaRPr lang="zh-CN" altLang="zh-CN" sz="2800" kern="100" dirty="0">
              <a:solidFill>
                <a:srgbClr val="0070C0"/>
              </a:solidFill>
              <a:latin typeface="Times New Roman"/>
              <a:ea typeface="微软雅黑"/>
              <a:cs typeface="Times New Roman"/>
            </a:endParaRPr>
          </a:p>
        </p:txBody>
      </p:sp>
      <p:sp>
        <p:nvSpPr>
          <p:cNvPr id="10" name="矩形 9"/>
          <p:cNvSpPr/>
          <p:nvPr/>
        </p:nvSpPr>
        <p:spPr>
          <a:xfrm>
            <a:off x="7385030" y="2322971"/>
            <a:ext cx="902811" cy="523220"/>
          </a:xfrm>
          <a:prstGeom prst="rect">
            <a:avLst/>
          </a:prstGeom>
        </p:spPr>
        <p:txBody>
          <a:bodyPr wrap="none">
            <a:spAutoFit/>
          </a:bodyPr>
          <a:lstStyle/>
          <a:p>
            <a:pPr lvl="0"/>
            <a:r>
              <a:rPr lang="zh-CN" altLang="zh-CN" sz="2800" kern="100" dirty="0">
                <a:solidFill>
                  <a:srgbClr val="0070C0"/>
                </a:solidFill>
                <a:latin typeface="Times New Roman"/>
                <a:ea typeface="微软雅黑"/>
                <a:cs typeface="Times New Roman"/>
              </a:rPr>
              <a:t>球心</a:t>
            </a:r>
          </a:p>
        </p:txBody>
      </p:sp>
    </p:spTree>
    <p:extLst>
      <p:ext uri="{BB962C8B-B14F-4D97-AF65-F5344CB8AC3E}">
        <p14:creationId xmlns:p14="http://schemas.microsoft.com/office/powerpoint/2010/main" val="2874741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60462" y="8037"/>
            <a:ext cx="8832601" cy="5078313"/>
          </a:xfrm>
          <a:prstGeom prst="rect">
            <a:avLst/>
          </a:prstGeom>
        </p:spPr>
        <p:txBody>
          <a:bodyPr wrap="square">
            <a:spAutoFit/>
          </a:bodyPr>
          <a:lstStyle/>
          <a:p>
            <a:pPr algn="just">
              <a:lnSpc>
                <a:spcPct val="150000"/>
              </a:lnSpc>
              <a:spcAft>
                <a:spcPts val="0"/>
              </a:spcAft>
              <a:tabLst>
                <a:tab pos="2070735" algn="l"/>
              </a:tabLst>
            </a:pPr>
            <a:r>
              <a:rPr lang="en-US" altLang="zh-CN" sz="2700" kern="100" dirty="0">
                <a:latin typeface="Times New Roman"/>
                <a:ea typeface="微软雅黑"/>
                <a:cs typeface="Courier New"/>
              </a:rPr>
              <a:t>3.</a:t>
            </a:r>
            <a:r>
              <a:rPr lang="zh-CN" altLang="zh-CN" sz="2700" kern="100" dirty="0">
                <a:latin typeface="Times New Roman"/>
                <a:ea typeface="微软雅黑"/>
                <a:cs typeface="Times New Roman"/>
              </a:rPr>
              <a:t>引力常量</a:t>
            </a:r>
            <a:r>
              <a:rPr lang="en-US" altLang="zh-CN" sz="2700" i="1" kern="100" dirty="0">
                <a:latin typeface="Times New Roman"/>
                <a:ea typeface="微软雅黑"/>
                <a:cs typeface="Courier New"/>
              </a:rPr>
              <a:t>G</a:t>
            </a:r>
            <a:r>
              <a:rPr lang="zh-CN" altLang="zh-CN" sz="2700" kern="100" dirty="0">
                <a:latin typeface="Times New Roman"/>
                <a:ea typeface="微软雅黑"/>
                <a:cs typeface="Times New Roman"/>
              </a:rPr>
              <a:t>＝</a:t>
            </a:r>
            <a:r>
              <a:rPr lang="en-US" altLang="zh-CN" sz="2700" kern="100" dirty="0">
                <a:latin typeface="Times New Roman"/>
                <a:ea typeface="微软雅黑"/>
                <a:cs typeface="Courier New"/>
              </a:rPr>
              <a:t>6.67</a:t>
            </a:r>
            <a:r>
              <a:rPr lang="en-US" altLang="zh-CN" sz="2700" kern="100" dirty="0">
                <a:latin typeface="宋体"/>
                <a:ea typeface="微软雅黑"/>
                <a:cs typeface="Times New Roman"/>
              </a:rPr>
              <a:t>×</a:t>
            </a:r>
            <a:r>
              <a:rPr lang="en-US" altLang="zh-CN" sz="2700" kern="100" dirty="0">
                <a:latin typeface="Times New Roman"/>
                <a:ea typeface="微软雅黑"/>
                <a:cs typeface="Courier New"/>
              </a:rPr>
              <a:t>10</a:t>
            </a:r>
            <a:r>
              <a:rPr lang="zh-CN" altLang="zh-CN" sz="2700" kern="100" baseline="30000" dirty="0">
                <a:latin typeface="Times New Roman"/>
                <a:ea typeface="微软雅黑"/>
                <a:cs typeface="Times New Roman"/>
              </a:rPr>
              <a:t>－</a:t>
            </a:r>
            <a:r>
              <a:rPr lang="en-US" altLang="zh-CN" sz="2700" kern="100" baseline="30000" dirty="0">
                <a:latin typeface="Times New Roman"/>
                <a:ea typeface="微软雅黑"/>
                <a:cs typeface="Courier New"/>
              </a:rPr>
              <a:t>11</a:t>
            </a:r>
            <a:r>
              <a:rPr lang="en-US" altLang="zh-CN" sz="2700" kern="100" dirty="0">
                <a:latin typeface="Times New Roman"/>
                <a:ea typeface="微软雅黑"/>
                <a:cs typeface="Courier New"/>
              </a:rPr>
              <a:t> </a:t>
            </a:r>
            <a:r>
              <a:rPr lang="en-US" altLang="zh-CN" sz="2700" kern="100" dirty="0" err="1">
                <a:latin typeface="Times New Roman"/>
                <a:ea typeface="微软雅黑"/>
                <a:cs typeface="Courier New"/>
              </a:rPr>
              <a:t>N·m</a:t>
            </a:r>
            <a:r>
              <a:rPr lang="en-US" altLang="zh-CN" sz="2700" kern="100" baseline="30000" dirty="0" err="1">
                <a:latin typeface="Times New Roman"/>
                <a:ea typeface="微软雅黑"/>
                <a:cs typeface="Courier New"/>
              </a:rPr>
              <a:t>2</a:t>
            </a:r>
            <a:r>
              <a:rPr lang="en-US" altLang="zh-CN" sz="2700" kern="100" dirty="0">
                <a:latin typeface="Times New Roman"/>
                <a:ea typeface="微软雅黑"/>
                <a:cs typeface="Courier New"/>
              </a:rPr>
              <a:t>/</a:t>
            </a:r>
            <a:r>
              <a:rPr lang="en-US" altLang="zh-CN" sz="2700" kern="100" dirty="0" err="1">
                <a:latin typeface="Times New Roman"/>
                <a:ea typeface="微软雅黑"/>
                <a:cs typeface="Courier New"/>
              </a:rPr>
              <a:t>kg</a:t>
            </a:r>
            <a:r>
              <a:rPr lang="en-US" altLang="zh-CN" sz="2700" kern="100" baseline="30000" dirty="0" err="1">
                <a:latin typeface="Times New Roman"/>
                <a:ea typeface="微软雅黑"/>
                <a:cs typeface="Courier New"/>
              </a:rPr>
              <a:t>2</a:t>
            </a:r>
            <a:endParaRPr lang="zh-CN" altLang="zh-CN" sz="2700" kern="100" dirty="0">
              <a:latin typeface="宋体"/>
              <a:cs typeface="Courier New"/>
            </a:endParaRPr>
          </a:p>
          <a:p>
            <a:pPr algn="just">
              <a:lnSpc>
                <a:spcPct val="150000"/>
              </a:lnSpc>
              <a:spcAft>
                <a:spcPts val="0"/>
              </a:spcAft>
              <a:tabLst>
                <a:tab pos="2070735" algn="l"/>
              </a:tabLst>
            </a:pPr>
            <a:r>
              <a:rPr lang="en-US" altLang="zh-CN" sz="2700" kern="100" dirty="0">
                <a:latin typeface="Times New Roman"/>
                <a:ea typeface="微软雅黑"/>
                <a:cs typeface="Courier New"/>
              </a:rPr>
              <a:t>(1)</a:t>
            </a:r>
            <a:r>
              <a:rPr lang="zh-CN" altLang="zh-CN" sz="2700" kern="100" dirty="0">
                <a:latin typeface="Times New Roman"/>
                <a:ea typeface="微软雅黑"/>
                <a:cs typeface="Times New Roman"/>
              </a:rPr>
              <a:t>物理意义：引力常量在数值上等于两个质量都是</a:t>
            </a:r>
            <a:r>
              <a:rPr lang="en-US" altLang="zh-CN" sz="2700" kern="100" dirty="0">
                <a:latin typeface="Times New Roman"/>
                <a:ea typeface="微软雅黑"/>
                <a:cs typeface="Courier New"/>
              </a:rPr>
              <a:t>1 kg</a:t>
            </a:r>
            <a:r>
              <a:rPr lang="zh-CN" altLang="zh-CN" sz="2700" kern="100" dirty="0">
                <a:latin typeface="Times New Roman"/>
                <a:ea typeface="微软雅黑"/>
                <a:cs typeface="Times New Roman"/>
              </a:rPr>
              <a:t>的质点相距</a:t>
            </a:r>
            <a:r>
              <a:rPr lang="en-US" altLang="zh-CN" sz="2700" kern="100" dirty="0">
                <a:latin typeface="Times New Roman"/>
                <a:ea typeface="微软雅黑"/>
                <a:cs typeface="Courier New"/>
              </a:rPr>
              <a:t>1 m</a:t>
            </a:r>
            <a:r>
              <a:rPr lang="zh-CN" altLang="zh-CN" sz="2700" kern="100" dirty="0">
                <a:latin typeface="Times New Roman"/>
                <a:ea typeface="微软雅黑"/>
                <a:cs typeface="Times New Roman"/>
              </a:rPr>
              <a:t>时的相互吸引力</a:t>
            </a:r>
            <a:r>
              <a:rPr lang="en-US" altLang="zh-CN" sz="2700" kern="100" dirty="0">
                <a:latin typeface="Times New Roman"/>
                <a:ea typeface="微软雅黑"/>
                <a:cs typeface="Courier New"/>
              </a:rPr>
              <a:t>.</a:t>
            </a:r>
            <a:endParaRPr lang="zh-CN" altLang="zh-CN" sz="2700" kern="100" dirty="0">
              <a:latin typeface="宋体"/>
              <a:cs typeface="Courier New"/>
            </a:endParaRPr>
          </a:p>
          <a:p>
            <a:pPr algn="just">
              <a:lnSpc>
                <a:spcPct val="150000"/>
              </a:lnSpc>
              <a:spcAft>
                <a:spcPts val="0"/>
              </a:spcAft>
              <a:tabLst>
                <a:tab pos="2070735" algn="l"/>
              </a:tabLst>
            </a:pPr>
            <a:r>
              <a:rPr lang="en-US" altLang="zh-CN" sz="2700" kern="100" dirty="0">
                <a:latin typeface="Times New Roman"/>
                <a:ea typeface="微软雅黑"/>
                <a:cs typeface="Courier New"/>
              </a:rPr>
              <a:t>(2)</a:t>
            </a:r>
            <a:r>
              <a:rPr lang="zh-CN" altLang="zh-CN" sz="2700" kern="100" dirty="0">
                <a:latin typeface="Times New Roman"/>
                <a:ea typeface="微软雅黑"/>
                <a:cs typeface="Times New Roman"/>
              </a:rPr>
              <a:t>引力常量测定的意义</a:t>
            </a:r>
            <a:endParaRPr lang="zh-CN" altLang="zh-CN" sz="2700" kern="100" dirty="0">
              <a:latin typeface="宋体"/>
              <a:cs typeface="Courier New"/>
            </a:endParaRPr>
          </a:p>
          <a:p>
            <a:pPr algn="just">
              <a:lnSpc>
                <a:spcPct val="150000"/>
              </a:lnSpc>
              <a:spcAft>
                <a:spcPts val="0"/>
              </a:spcAft>
              <a:tabLst>
                <a:tab pos="2070735" algn="l"/>
              </a:tabLst>
            </a:pPr>
            <a:r>
              <a:rPr lang="en-US" altLang="zh-CN" sz="2700" u="sng" kern="100" dirty="0" smtClean="0">
                <a:latin typeface="Times New Roman"/>
                <a:ea typeface="微软雅黑"/>
                <a:cs typeface="Times New Roman"/>
              </a:rPr>
              <a:t>                  </a:t>
            </a:r>
            <a:r>
              <a:rPr lang="zh-CN" altLang="zh-CN" sz="2700" kern="100" dirty="0" smtClean="0">
                <a:latin typeface="Times New Roman"/>
                <a:ea typeface="微软雅黑"/>
                <a:cs typeface="Times New Roman"/>
              </a:rPr>
              <a:t>利用</a:t>
            </a:r>
            <a:r>
              <a:rPr lang="zh-CN" altLang="zh-CN" sz="2700" kern="100" dirty="0">
                <a:latin typeface="Times New Roman"/>
                <a:ea typeface="微软雅黑"/>
                <a:cs typeface="Times New Roman"/>
              </a:rPr>
              <a:t>扭秤装置通过改变小球的质量和距离，得到了</a:t>
            </a:r>
            <a:r>
              <a:rPr lang="en-US" altLang="zh-CN" sz="2700" i="1" kern="100" dirty="0">
                <a:latin typeface="Times New Roman"/>
                <a:ea typeface="微软雅黑"/>
                <a:cs typeface="Courier New"/>
              </a:rPr>
              <a:t>G</a:t>
            </a:r>
            <a:r>
              <a:rPr lang="zh-CN" altLang="zh-CN" sz="2700" kern="100" dirty="0">
                <a:latin typeface="Times New Roman"/>
                <a:ea typeface="微软雅黑"/>
                <a:cs typeface="Times New Roman"/>
              </a:rPr>
              <a:t>的数值，验证了万有引力定律的正确性</a:t>
            </a:r>
            <a:r>
              <a:rPr lang="en-US" altLang="zh-CN" sz="2700" kern="100" dirty="0">
                <a:latin typeface="Times New Roman"/>
                <a:ea typeface="微软雅黑"/>
                <a:cs typeface="Courier New"/>
              </a:rPr>
              <a:t>.</a:t>
            </a:r>
            <a:r>
              <a:rPr lang="zh-CN" altLang="zh-CN" sz="2700" kern="100" dirty="0">
                <a:latin typeface="Times New Roman"/>
                <a:ea typeface="微软雅黑"/>
                <a:cs typeface="Times New Roman"/>
              </a:rPr>
              <a:t>引力常量的确定使万有引力定律能够进行定量的计算，显示出真正的实用价值</a:t>
            </a:r>
            <a:r>
              <a:rPr lang="en-US" altLang="zh-CN" sz="2700" kern="100" dirty="0">
                <a:latin typeface="Times New Roman"/>
                <a:ea typeface="微软雅黑"/>
                <a:cs typeface="Courier New"/>
              </a:rPr>
              <a:t>.</a:t>
            </a:r>
            <a:endParaRPr lang="zh-CN" altLang="zh-CN" sz="2700" kern="100" dirty="0">
              <a:effectLst/>
              <a:latin typeface="宋体"/>
              <a:cs typeface="Courier New"/>
            </a:endParaRPr>
          </a:p>
        </p:txBody>
      </p:sp>
      <p:sp>
        <p:nvSpPr>
          <p:cNvPr id="7" name="矩形 6"/>
          <p:cNvSpPr/>
          <p:nvPr/>
        </p:nvSpPr>
        <p:spPr>
          <a:xfrm>
            <a:off x="213078" y="2558450"/>
            <a:ext cx="1569660" cy="507831"/>
          </a:xfrm>
          <a:prstGeom prst="rect">
            <a:avLst/>
          </a:prstGeom>
        </p:spPr>
        <p:txBody>
          <a:bodyPr wrap="none">
            <a:spAutoFit/>
          </a:bodyPr>
          <a:lstStyle/>
          <a:p>
            <a:r>
              <a:rPr lang="zh-CN" altLang="zh-CN" sz="2700" kern="100" dirty="0">
                <a:solidFill>
                  <a:srgbClr val="0070C0"/>
                </a:solidFill>
                <a:latin typeface="Times New Roman"/>
                <a:ea typeface="微软雅黑"/>
                <a:cs typeface="Times New Roman"/>
              </a:rPr>
              <a:t>卡文迪许</a:t>
            </a:r>
            <a:endParaRPr lang="zh-CN" altLang="en-US" dirty="0">
              <a:solidFill>
                <a:srgbClr val="0070C0"/>
              </a:solidFill>
            </a:endParaRPr>
          </a:p>
        </p:txBody>
      </p:sp>
    </p:spTree>
    <p:extLst>
      <p:ext uri="{BB962C8B-B14F-4D97-AF65-F5344CB8AC3E}">
        <p14:creationId xmlns:p14="http://schemas.microsoft.com/office/powerpoint/2010/main" val="1708314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60462" y="8037"/>
            <a:ext cx="8832601" cy="5078313"/>
          </a:xfrm>
          <a:prstGeom prst="rect">
            <a:avLst/>
          </a:prstGeom>
        </p:spPr>
        <p:txBody>
          <a:bodyPr wrap="square">
            <a:spAutoFit/>
          </a:bodyPr>
          <a:lstStyle/>
          <a:p>
            <a:pPr algn="just">
              <a:lnSpc>
                <a:spcPct val="150000"/>
              </a:lnSpc>
              <a:spcAft>
                <a:spcPts val="0"/>
              </a:spcAft>
              <a:tabLst>
                <a:tab pos="2070735" algn="l"/>
              </a:tabLst>
            </a:pPr>
            <a:r>
              <a:rPr lang="en-US" altLang="zh-CN" sz="2700" kern="100" dirty="0">
                <a:latin typeface="Times New Roman"/>
                <a:ea typeface="微软雅黑"/>
                <a:cs typeface="Courier New"/>
              </a:rPr>
              <a:t>4.</a:t>
            </a:r>
            <a:r>
              <a:rPr lang="zh-CN" altLang="zh-CN" sz="2700" kern="100" dirty="0">
                <a:latin typeface="Times New Roman"/>
                <a:ea typeface="微软雅黑"/>
                <a:cs typeface="Times New Roman"/>
              </a:rPr>
              <a:t>万有引力的特性</a:t>
            </a:r>
            <a:endParaRPr lang="zh-CN" altLang="zh-CN" sz="2700" kern="100" dirty="0">
              <a:latin typeface="宋体"/>
              <a:cs typeface="Courier New"/>
            </a:endParaRPr>
          </a:p>
          <a:p>
            <a:pPr algn="just">
              <a:lnSpc>
                <a:spcPct val="150000"/>
              </a:lnSpc>
              <a:spcAft>
                <a:spcPts val="0"/>
              </a:spcAft>
              <a:tabLst>
                <a:tab pos="2070735" algn="l"/>
              </a:tabLst>
            </a:pPr>
            <a:r>
              <a:rPr lang="en-US" altLang="zh-CN" sz="2700" kern="100" dirty="0">
                <a:latin typeface="Times New Roman"/>
                <a:ea typeface="微软雅黑"/>
                <a:cs typeface="Courier New"/>
              </a:rPr>
              <a:t>(1)</a:t>
            </a:r>
            <a:r>
              <a:rPr lang="zh-CN" altLang="zh-CN" sz="2700" kern="100" dirty="0">
                <a:latin typeface="Times New Roman"/>
                <a:ea typeface="微软雅黑"/>
                <a:cs typeface="Times New Roman"/>
              </a:rPr>
              <a:t>普遍性：万有引力存在于宇宙中任何两个</a:t>
            </a:r>
            <a:r>
              <a:rPr lang="zh-CN" altLang="zh-CN" sz="2700" kern="100" dirty="0" smtClean="0">
                <a:latin typeface="Times New Roman"/>
                <a:ea typeface="微软雅黑"/>
                <a:cs typeface="Times New Roman"/>
              </a:rPr>
              <a:t>有</a:t>
            </a:r>
            <a:r>
              <a:rPr lang="en-US" altLang="zh-CN" sz="2700" u="sng" kern="100" dirty="0" smtClean="0">
                <a:latin typeface="Times New Roman"/>
                <a:ea typeface="微软雅黑"/>
                <a:cs typeface="Times New Roman"/>
              </a:rPr>
              <a:t>          </a:t>
            </a:r>
            <a:r>
              <a:rPr lang="zh-CN" altLang="zh-CN" sz="2700" kern="100" dirty="0" smtClean="0">
                <a:latin typeface="Times New Roman"/>
                <a:ea typeface="微软雅黑"/>
                <a:cs typeface="Times New Roman"/>
              </a:rPr>
              <a:t>的</a:t>
            </a:r>
            <a:r>
              <a:rPr lang="zh-CN" altLang="zh-CN" sz="2700" kern="100" dirty="0">
                <a:latin typeface="Times New Roman"/>
                <a:ea typeface="微软雅黑"/>
                <a:cs typeface="Times New Roman"/>
              </a:rPr>
              <a:t>物体之间</a:t>
            </a:r>
            <a:r>
              <a:rPr lang="en-US" altLang="zh-CN" sz="2700" kern="100" dirty="0">
                <a:latin typeface="Times New Roman"/>
                <a:ea typeface="微软雅黑"/>
                <a:cs typeface="Courier New"/>
              </a:rPr>
              <a:t>(</a:t>
            </a:r>
            <a:r>
              <a:rPr lang="zh-CN" altLang="zh-CN" sz="2700" kern="100" dirty="0">
                <a:latin typeface="Times New Roman"/>
                <a:ea typeface="微软雅黑"/>
                <a:cs typeface="Times New Roman"/>
              </a:rPr>
              <a:t>天体间、地面物体间、微观粒子间</a:t>
            </a:r>
            <a:r>
              <a:rPr lang="en-US" altLang="zh-CN" sz="2700" kern="100" dirty="0">
                <a:latin typeface="Times New Roman"/>
                <a:ea typeface="微软雅黑"/>
                <a:cs typeface="Courier New"/>
              </a:rPr>
              <a:t>).</a:t>
            </a:r>
            <a:endParaRPr lang="zh-CN" altLang="zh-CN" sz="2700" kern="100" dirty="0">
              <a:latin typeface="宋体"/>
              <a:cs typeface="Courier New"/>
            </a:endParaRPr>
          </a:p>
          <a:p>
            <a:pPr algn="just">
              <a:lnSpc>
                <a:spcPct val="150000"/>
              </a:lnSpc>
              <a:spcAft>
                <a:spcPts val="0"/>
              </a:spcAft>
              <a:tabLst>
                <a:tab pos="2070735" algn="l"/>
              </a:tabLst>
            </a:pPr>
            <a:r>
              <a:rPr lang="en-US" altLang="zh-CN" sz="2700" kern="100" dirty="0">
                <a:latin typeface="Times New Roman"/>
                <a:ea typeface="微软雅黑"/>
                <a:cs typeface="Courier New"/>
              </a:rPr>
              <a:t>(2)</a:t>
            </a:r>
            <a:r>
              <a:rPr lang="zh-CN" altLang="zh-CN" sz="2700" kern="100" dirty="0">
                <a:latin typeface="Times New Roman"/>
                <a:ea typeface="微软雅黑"/>
                <a:cs typeface="Times New Roman"/>
              </a:rPr>
              <a:t>相互性：两个物体间相互作用的引力是一对作用力和反作用力，</a:t>
            </a:r>
            <a:r>
              <a:rPr lang="zh-CN" altLang="zh-CN" sz="2700" kern="100" dirty="0" smtClean="0">
                <a:latin typeface="Times New Roman"/>
                <a:ea typeface="微软雅黑"/>
                <a:cs typeface="Times New Roman"/>
              </a:rPr>
              <a:t>符合</a:t>
            </a:r>
            <a:r>
              <a:rPr lang="en-US" altLang="zh-CN" sz="2700" u="sng" kern="100" dirty="0" smtClean="0">
                <a:latin typeface="Times New Roman"/>
                <a:ea typeface="微软雅黑"/>
                <a:cs typeface="Times New Roman"/>
              </a:rPr>
              <a:t>                          </a:t>
            </a:r>
            <a:r>
              <a:rPr lang="en-US" altLang="zh-CN" sz="2700" kern="100" dirty="0" smtClean="0">
                <a:latin typeface="Times New Roman"/>
                <a:ea typeface="微软雅黑"/>
                <a:cs typeface="Courier New"/>
              </a:rPr>
              <a:t>.</a:t>
            </a:r>
            <a:endParaRPr lang="zh-CN" altLang="zh-CN" sz="2700" kern="100" dirty="0">
              <a:latin typeface="宋体"/>
              <a:cs typeface="Courier New"/>
            </a:endParaRPr>
          </a:p>
          <a:p>
            <a:pPr algn="just">
              <a:lnSpc>
                <a:spcPct val="150000"/>
              </a:lnSpc>
              <a:spcAft>
                <a:spcPts val="0"/>
              </a:spcAft>
              <a:tabLst>
                <a:tab pos="2070735" algn="l"/>
              </a:tabLst>
            </a:pPr>
            <a:r>
              <a:rPr lang="en-US" altLang="zh-CN" sz="2700" kern="100" dirty="0">
                <a:latin typeface="Times New Roman"/>
                <a:ea typeface="微软雅黑"/>
                <a:cs typeface="Courier New"/>
              </a:rPr>
              <a:t>(3)</a:t>
            </a:r>
            <a:r>
              <a:rPr lang="zh-CN" altLang="zh-CN" sz="2700" kern="100" dirty="0">
                <a:latin typeface="Times New Roman"/>
                <a:ea typeface="微软雅黑"/>
                <a:cs typeface="Times New Roman"/>
              </a:rPr>
              <a:t>宏观性：天体间万有引力很大，它是支配天体运动的原因</a:t>
            </a:r>
            <a:r>
              <a:rPr lang="en-US" altLang="zh-CN" sz="2700" kern="100" dirty="0">
                <a:latin typeface="Times New Roman"/>
                <a:ea typeface="微软雅黑"/>
                <a:cs typeface="Courier New"/>
              </a:rPr>
              <a:t>.</a:t>
            </a:r>
            <a:r>
              <a:rPr lang="zh-CN" altLang="zh-CN" sz="2700" kern="100" dirty="0">
                <a:latin typeface="Times New Roman"/>
                <a:ea typeface="微软雅黑"/>
                <a:cs typeface="Times New Roman"/>
              </a:rPr>
              <a:t>地面物体间、微观粒子间的万有引力很小，不足以影响物体的运动，故常忽略不计</a:t>
            </a:r>
            <a:r>
              <a:rPr lang="en-US" altLang="zh-CN" sz="2700" kern="100" dirty="0">
                <a:latin typeface="Times New Roman"/>
                <a:ea typeface="微软雅黑"/>
                <a:cs typeface="Courier New"/>
              </a:rPr>
              <a:t>.</a:t>
            </a:r>
            <a:endParaRPr lang="zh-CN" altLang="zh-CN" sz="2700" kern="100" dirty="0">
              <a:effectLst/>
              <a:latin typeface="宋体"/>
              <a:cs typeface="Courier New"/>
            </a:endParaRPr>
          </a:p>
        </p:txBody>
      </p:sp>
      <p:sp>
        <p:nvSpPr>
          <p:cNvPr id="2" name="矩形 1"/>
          <p:cNvSpPr/>
          <p:nvPr/>
        </p:nvSpPr>
        <p:spPr>
          <a:xfrm>
            <a:off x="2257425" y="2562225"/>
            <a:ext cx="2286000" cy="507831"/>
          </a:xfrm>
          <a:prstGeom prst="rect">
            <a:avLst/>
          </a:prstGeom>
        </p:spPr>
        <p:txBody>
          <a:bodyPr>
            <a:spAutoFit/>
          </a:bodyPr>
          <a:lstStyle/>
          <a:p>
            <a:pPr lvl="0"/>
            <a:r>
              <a:rPr lang="zh-CN" altLang="zh-CN" sz="2700" kern="100" dirty="0" smtClean="0">
                <a:solidFill>
                  <a:srgbClr val="0070C0"/>
                </a:solidFill>
                <a:latin typeface="Times New Roman"/>
                <a:ea typeface="微软雅黑"/>
                <a:cs typeface="Times New Roman"/>
              </a:rPr>
              <a:t>牛顿第三定律</a:t>
            </a:r>
            <a:endParaRPr lang="zh-CN" altLang="en-US" dirty="0">
              <a:solidFill>
                <a:srgbClr val="0070C0"/>
              </a:solidFill>
            </a:endParaRPr>
          </a:p>
        </p:txBody>
      </p:sp>
      <p:sp>
        <p:nvSpPr>
          <p:cNvPr id="3" name="矩形 2"/>
          <p:cNvSpPr/>
          <p:nvPr/>
        </p:nvSpPr>
        <p:spPr>
          <a:xfrm>
            <a:off x="7213704" y="690017"/>
            <a:ext cx="877163" cy="507831"/>
          </a:xfrm>
          <a:prstGeom prst="rect">
            <a:avLst/>
          </a:prstGeom>
        </p:spPr>
        <p:txBody>
          <a:bodyPr wrap="none">
            <a:spAutoFit/>
          </a:bodyPr>
          <a:lstStyle/>
          <a:p>
            <a:pPr lvl="0"/>
            <a:r>
              <a:rPr lang="zh-CN" altLang="zh-CN" sz="2700" kern="100" dirty="0">
                <a:solidFill>
                  <a:srgbClr val="0070C0"/>
                </a:solidFill>
                <a:latin typeface="Times New Roman"/>
                <a:ea typeface="微软雅黑"/>
                <a:cs typeface="Times New Roman"/>
              </a:rPr>
              <a:t>质量</a:t>
            </a:r>
          </a:p>
        </p:txBody>
      </p:sp>
    </p:spTree>
    <p:extLst>
      <p:ext uri="{BB962C8B-B14F-4D97-AF65-F5344CB8AC3E}">
        <p14:creationId xmlns:p14="http://schemas.microsoft.com/office/powerpoint/2010/main" val="3267040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6390" y="264393"/>
            <a:ext cx="7509471" cy="492443"/>
          </a:xfrm>
          <a:prstGeom prst="rect">
            <a:avLst/>
          </a:prstGeom>
        </p:spPr>
        <p:txBody>
          <a:bodyPr wrap="square">
            <a:spAutoFit/>
          </a:bodyPr>
          <a:lstStyle/>
          <a:p>
            <a:pPr algn="just"/>
            <a:r>
              <a:rPr lang="zh-CN" altLang="en-US" sz="2600" b="1" kern="100" dirty="0">
                <a:latin typeface="Times New Roman" pitchFamily="18" charset="0"/>
                <a:ea typeface="微软雅黑" pitchFamily="34" charset="-122"/>
                <a:cs typeface="Times New Roman" pitchFamily="18" charset="0"/>
              </a:rPr>
              <a:t>四、万有引力和重力的关系</a:t>
            </a:r>
            <a:endParaRPr lang="zh-CN" altLang="zh-CN" sz="2600" b="1" kern="100" dirty="0">
              <a:latin typeface="Times New Roman" pitchFamily="18" charset="0"/>
              <a:ea typeface="微软雅黑" pitchFamily="34" charset="-122"/>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271331332"/>
              </p:ext>
            </p:extLst>
          </p:nvPr>
        </p:nvGraphicFramePr>
        <p:xfrm>
          <a:off x="180975" y="874365"/>
          <a:ext cx="6086475" cy="3857625"/>
        </p:xfrm>
        <a:graphic>
          <a:graphicData uri="http://schemas.openxmlformats.org/presentationml/2006/ole">
            <mc:AlternateContent xmlns:mc="http://schemas.openxmlformats.org/markup-compatibility/2006">
              <mc:Choice xmlns:v="urn:schemas-microsoft-com:vml" Requires="v">
                <p:oleObj spid="_x0000_s229546" name="文档" r:id="rId4" imgW="6091293" imgH="3868393" progId="Word.Document.12">
                  <p:embed/>
                </p:oleObj>
              </mc:Choice>
              <mc:Fallback>
                <p:oleObj name="文档" r:id="rId4" imgW="6091293" imgH="3868393" progId="Word.Document.12">
                  <p:embed/>
                  <p:pic>
                    <p:nvPicPr>
                      <p:cNvPr id="0" name="对象 3"/>
                      <p:cNvPicPr>
                        <a:picLocks noChangeAspect="1" noChangeArrowheads="1"/>
                      </p:cNvPicPr>
                      <p:nvPr/>
                    </p:nvPicPr>
                    <p:blipFill>
                      <a:blip r:embed="rId5"/>
                      <a:srcRect/>
                      <a:stretch>
                        <a:fillRect/>
                      </a:stretch>
                    </p:blipFill>
                    <p:spPr bwMode="auto">
                      <a:xfrm>
                        <a:off x="180975" y="874365"/>
                        <a:ext cx="608647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图片 7" descr="F:\2015赵瑊\同步\物理\人教必修2\word\A226.TIF"/>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10300" y="602972"/>
            <a:ext cx="2592288" cy="3576724"/>
          </a:xfrm>
          <a:prstGeom prst="rect">
            <a:avLst/>
          </a:prstGeom>
          <a:noFill/>
          <a:ln>
            <a:noFill/>
          </a:ln>
        </p:spPr>
      </p:pic>
      <p:sp>
        <p:nvSpPr>
          <p:cNvPr id="9" name="矩形 8"/>
          <p:cNvSpPr/>
          <p:nvPr/>
        </p:nvSpPr>
        <p:spPr>
          <a:xfrm>
            <a:off x="7401103" y="4332808"/>
            <a:ext cx="646331" cy="461665"/>
          </a:xfrm>
          <a:prstGeom prst="rect">
            <a:avLst/>
          </a:prstGeom>
        </p:spPr>
        <p:txBody>
          <a:bodyPr wrap="none">
            <a:spAutoFit/>
          </a:bodyPr>
          <a:lstStyle/>
          <a:p>
            <a:r>
              <a:rPr lang="zh-CN" altLang="zh-CN" sz="2400" kern="100" dirty="0">
                <a:solidFill>
                  <a:prstClr val="black"/>
                </a:solidFill>
                <a:latin typeface="Times New Roman"/>
                <a:ea typeface="微软雅黑"/>
                <a:cs typeface="Times New Roman"/>
              </a:rPr>
              <a:t>图</a:t>
            </a:r>
            <a:r>
              <a:rPr lang="en-US" altLang="zh-CN" sz="2400" kern="100" dirty="0">
                <a:solidFill>
                  <a:prstClr val="black"/>
                </a:solidFill>
                <a:latin typeface="Times New Roman"/>
                <a:ea typeface="微软雅黑"/>
                <a:cs typeface="Courier New"/>
              </a:rPr>
              <a:t>1</a:t>
            </a:r>
            <a:endParaRPr lang="zh-CN" altLang="en-US" sz="2400" dirty="0"/>
          </a:p>
        </p:txBody>
      </p:sp>
    </p:spTree>
    <p:extLst>
      <p:ext uri="{BB962C8B-B14F-4D97-AF65-F5344CB8AC3E}">
        <p14:creationId xmlns:p14="http://schemas.microsoft.com/office/powerpoint/2010/main" val="1708314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6389" y="1734703"/>
            <a:ext cx="8964000" cy="3323987"/>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3.</a:t>
            </a:r>
            <a:r>
              <a:rPr lang="zh-CN" altLang="zh-CN" sz="2800" kern="100" dirty="0">
                <a:latin typeface="Times New Roman"/>
                <a:ea typeface="微软雅黑"/>
                <a:cs typeface="Times New Roman"/>
              </a:rPr>
              <a:t>重力与高度的关系：若距离地面的高度为</a:t>
            </a:r>
            <a:r>
              <a:rPr lang="en-US" altLang="zh-CN" sz="2800" i="1" kern="100" dirty="0">
                <a:latin typeface="Times New Roman"/>
                <a:ea typeface="微软雅黑"/>
                <a:cs typeface="Courier New"/>
              </a:rPr>
              <a:t>h</a:t>
            </a:r>
            <a:r>
              <a:rPr lang="zh-CN" altLang="zh-CN" sz="2800" kern="100" dirty="0">
                <a:latin typeface="Times New Roman"/>
                <a:ea typeface="微软雅黑"/>
                <a:cs typeface="Times New Roman"/>
              </a:rPr>
              <a:t>，则</a:t>
            </a:r>
            <a:r>
              <a:rPr lang="en-US" altLang="zh-CN" sz="2800" i="1" kern="100" dirty="0">
                <a:latin typeface="Times New Roman"/>
                <a:ea typeface="微软雅黑"/>
                <a:cs typeface="Courier New"/>
              </a:rPr>
              <a:t>mg</a:t>
            </a:r>
            <a:r>
              <a:rPr lang="en-US" altLang="zh-CN" sz="2800" kern="100" dirty="0">
                <a:latin typeface="宋体"/>
                <a:ea typeface="微软雅黑"/>
                <a:cs typeface="Times New Roman"/>
              </a:rPr>
              <a:t>′</a:t>
            </a:r>
            <a:r>
              <a:rPr lang="zh-CN" altLang="zh-CN" sz="2800" kern="100" dirty="0" smtClean="0">
                <a:latin typeface="Times New Roman"/>
                <a:ea typeface="微软雅黑"/>
                <a:cs typeface="Times New Roman"/>
              </a:rPr>
              <a:t>＝</a:t>
            </a:r>
            <a:endParaRPr lang="en-US" altLang="zh-CN" sz="2800" kern="100" dirty="0" smtClean="0">
              <a:latin typeface="Times New Roman"/>
              <a:ea typeface="微软雅黑"/>
              <a:cs typeface="Times New Roman"/>
            </a:endParaRPr>
          </a:p>
          <a:p>
            <a:pPr algn="just">
              <a:lnSpc>
                <a:spcPct val="123000"/>
              </a:lnSpc>
              <a:spcAft>
                <a:spcPts val="0"/>
              </a:spcAft>
              <a:tabLst>
                <a:tab pos="2070735" algn="l"/>
              </a:tabLst>
            </a:pPr>
            <a:endParaRPr lang="en-US" altLang="zh-CN" sz="2800" i="1" u="sng" kern="100" dirty="0" smtClean="0">
              <a:latin typeface="Times New Roman"/>
              <a:ea typeface="微软雅黑"/>
              <a:cs typeface="Courier New"/>
            </a:endParaRPr>
          </a:p>
          <a:p>
            <a:pPr algn="just">
              <a:lnSpc>
                <a:spcPct val="150000"/>
              </a:lnSpc>
              <a:spcAft>
                <a:spcPts val="0"/>
              </a:spcAft>
              <a:tabLst>
                <a:tab pos="2070735" algn="l"/>
              </a:tabLst>
            </a:pPr>
            <a:r>
              <a:rPr lang="en-US" altLang="zh-CN" sz="2800" i="1" u="sng" kern="100" dirty="0" smtClean="0">
                <a:latin typeface="Times New Roman"/>
                <a:ea typeface="微软雅黑"/>
                <a:cs typeface="Courier New"/>
              </a:rPr>
              <a:t>                 </a:t>
            </a:r>
            <a:r>
              <a:rPr lang="en-US" altLang="zh-CN" sz="2800" kern="100" dirty="0" smtClean="0">
                <a:latin typeface="Times New Roman"/>
                <a:ea typeface="微软雅黑"/>
                <a:cs typeface="Courier New"/>
              </a:rPr>
              <a:t>(</a:t>
            </a:r>
            <a:r>
              <a:rPr lang="en-US" altLang="zh-CN" sz="2800" i="1" kern="100" dirty="0">
                <a:latin typeface="Times New Roman"/>
                <a:ea typeface="微软雅黑"/>
                <a:cs typeface="Courier New"/>
              </a:rPr>
              <a:t>R</a:t>
            </a:r>
            <a:r>
              <a:rPr lang="zh-CN" altLang="zh-CN" sz="2800" kern="100" dirty="0">
                <a:latin typeface="Times New Roman"/>
                <a:ea typeface="微软雅黑"/>
                <a:cs typeface="Times New Roman"/>
              </a:rPr>
              <a:t>为地球半径，</a:t>
            </a:r>
            <a:r>
              <a:rPr lang="en-US" altLang="zh-CN" sz="2800" i="1" kern="100" dirty="0">
                <a:latin typeface="Times New Roman"/>
                <a:ea typeface="微软雅黑"/>
                <a:cs typeface="Courier New"/>
              </a:rPr>
              <a:t>g</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为离地面</a:t>
            </a:r>
            <a:r>
              <a:rPr lang="en-US" altLang="zh-CN" sz="2800" i="1" kern="100" dirty="0">
                <a:latin typeface="Times New Roman"/>
                <a:ea typeface="微软雅黑"/>
                <a:cs typeface="Courier New"/>
              </a:rPr>
              <a:t>h</a:t>
            </a:r>
            <a:r>
              <a:rPr lang="zh-CN" altLang="zh-CN" sz="2800" kern="100" dirty="0">
                <a:latin typeface="Times New Roman"/>
                <a:ea typeface="微软雅黑"/>
                <a:cs typeface="Times New Roman"/>
              </a:rPr>
              <a:t>高度处的重力加速度</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所以距地面越高，物体的重力加速度</a:t>
            </a:r>
            <a:r>
              <a:rPr lang="zh-CN" altLang="zh-CN" sz="2800" kern="100" dirty="0" smtClean="0">
                <a:latin typeface="Times New Roman"/>
                <a:ea typeface="微软雅黑"/>
                <a:cs typeface="Times New Roman"/>
              </a:rPr>
              <a:t>越</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a:t>
            </a:r>
            <a:r>
              <a:rPr lang="zh-CN" altLang="zh-CN" sz="2800" kern="100" dirty="0">
                <a:latin typeface="Times New Roman"/>
                <a:ea typeface="微软雅黑"/>
                <a:cs typeface="Times New Roman"/>
              </a:rPr>
              <a:t>则物体所受的重力也</a:t>
            </a:r>
            <a:r>
              <a:rPr lang="zh-CN" altLang="zh-CN" sz="2800" kern="100" dirty="0" smtClean="0">
                <a:latin typeface="Times New Roman"/>
                <a:ea typeface="微软雅黑"/>
                <a:cs typeface="Times New Roman"/>
              </a:rPr>
              <a:t>越</a:t>
            </a:r>
            <a:r>
              <a:rPr lang="en-US" altLang="zh-CN" sz="2800" u="sng"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872950680"/>
              </p:ext>
            </p:extLst>
          </p:nvPr>
        </p:nvGraphicFramePr>
        <p:xfrm>
          <a:off x="190500" y="176436"/>
          <a:ext cx="8801100" cy="1685925"/>
        </p:xfrm>
        <a:graphic>
          <a:graphicData uri="http://schemas.openxmlformats.org/presentationml/2006/ole">
            <mc:AlternateContent xmlns:mc="http://schemas.openxmlformats.org/markup-compatibility/2006">
              <mc:Choice xmlns:v="urn:schemas-microsoft-com:vml" Requires="v">
                <p:oleObj spid="_x0000_s231635" name="文档" r:id="rId4" imgW="8821136" imgH="1683229" progId="Word.Document.12">
                  <p:embed/>
                </p:oleObj>
              </mc:Choice>
              <mc:Fallback>
                <p:oleObj name="文档" r:id="rId4" imgW="8821136" imgH="1683229" progId="Word.Document.12">
                  <p:embed/>
                  <p:pic>
                    <p:nvPicPr>
                      <p:cNvPr id="0" name=""/>
                      <p:cNvPicPr>
                        <a:picLocks noChangeAspect="1" noChangeArrowheads="1"/>
                      </p:cNvPicPr>
                      <p:nvPr/>
                    </p:nvPicPr>
                    <p:blipFill>
                      <a:blip r:embed="rId5"/>
                      <a:srcRect/>
                      <a:stretch>
                        <a:fillRect/>
                      </a:stretch>
                    </p:blipFill>
                    <p:spPr bwMode="auto">
                      <a:xfrm>
                        <a:off x="190500" y="176436"/>
                        <a:ext cx="88011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3001516" y="4280778"/>
            <a:ext cx="749821" cy="523220"/>
          </a:xfrm>
          <a:prstGeom prst="rect">
            <a:avLst/>
          </a:prstGeom>
        </p:spPr>
        <p:txBody>
          <a:bodyPr wrap="square">
            <a:spAutoFit/>
          </a:bodyPr>
          <a:lstStyle/>
          <a:p>
            <a:pPr lvl="0"/>
            <a:r>
              <a:rPr lang="zh-CN" altLang="zh-CN" sz="2800" kern="100" dirty="0" smtClean="0">
                <a:solidFill>
                  <a:srgbClr val="0070C0"/>
                </a:solidFill>
                <a:latin typeface="Times New Roman"/>
                <a:ea typeface="微软雅黑"/>
                <a:cs typeface="Times New Roman"/>
              </a:rPr>
              <a:t>小</a:t>
            </a:r>
            <a:endParaRPr lang="zh-CN" altLang="en-US" dirty="0">
              <a:solidFill>
                <a:srgbClr val="0070C0"/>
              </a:solidFill>
            </a:endParaRPr>
          </a:p>
        </p:txBody>
      </p:sp>
      <p:sp>
        <p:nvSpPr>
          <p:cNvPr id="4" name="矩形 3"/>
          <p:cNvSpPr/>
          <p:nvPr/>
        </p:nvSpPr>
        <p:spPr>
          <a:xfrm>
            <a:off x="7225188" y="3632820"/>
            <a:ext cx="543739" cy="523220"/>
          </a:xfrm>
          <a:prstGeom prst="rect">
            <a:avLst/>
          </a:prstGeom>
        </p:spPr>
        <p:txBody>
          <a:bodyPr wrap="none">
            <a:spAutoFit/>
          </a:bodyPr>
          <a:lstStyle/>
          <a:p>
            <a:pPr lvl="0"/>
            <a:r>
              <a:rPr lang="zh-CN" altLang="zh-CN" sz="2800" kern="100" dirty="0">
                <a:solidFill>
                  <a:srgbClr val="0070C0"/>
                </a:solidFill>
                <a:latin typeface="Times New Roman"/>
                <a:ea typeface="微软雅黑"/>
                <a:cs typeface="Times New Roman"/>
              </a:rPr>
              <a:t>小</a:t>
            </a:r>
          </a:p>
        </p:txBody>
      </p:sp>
      <p:graphicFrame>
        <p:nvGraphicFramePr>
          <p:cNvPr id="5" name="对象 4"/>
          <p:cNvGraphicFramePr>
            <a:graphicFrameLocks noChangeAspect="1"/>
          </p:cNvGraphicFramePr>
          <p:nvPr>
            <p:extLst>
              <p:ext uri="{D42A27DB-BD31-4B8C-83A1-F6EECF244321}">
                <p14:modId xmlns:p14="http://schemas.microsoft.com/office/powerpoint/2010/main" val="1557503250"/>
              </p:ext>
            </p:extLst>
          </p:nvPr>
        </p:nvGraphicFramePr>
        <p:xfrm>
          <a:off x="206921" y="2408684"/>
          <a:ext cx="1638300" cy="1247775"/>
        </p:xfrm>
        <a:graphic>
          <a:graphicData uri="http://schemas.openxmlformats.org/presentationml/2006/ole">
            <mc:AlternateContent xmlns:mc="http://schemas.openxmlformats.org/markup-compatibility/2006">
              <mc:Choice xmlns:v="urn:schemas-microsoft-com:vml" Requires="v">
                <p:oleObj spid="_x0000_s231636" name="文档" r:id="rId7" imgW="1644790" imgH="1249750" progId="Word.Document.12">
                  <p:embed/>
                </p:oleObj>
              </mc:Choice>
              <mc:Fallback>
                <p:oleObj name="文档" r:id="rId7" imgW="1644790" imgH="1249750" progId="Word.Document.12">
                  <p:embed/>
                  <p:pic>
                    <p:nvPicPr>
                      <p:cNvPr id="0" name="对象 1"/>
                      <p:cNvPicPr>
                        <a:picLocks noChangeAspect="1" noChangeArrowheads="1"/>
                      </p:cNvPicPr>
                      <p:nvPr/>
                    </p:nvPicPr>
                    <p:blipFill>
                      <a:blip r:embed="rId8"/>
                      <a:srcRect/>
                      <a:stretch>
                        <a:fillRect/>
                      </a:stretch>
                    </p:blipFill>
                    <p:spPr bwMode="auto">
                      <a:xfrm>
                        <a:off x="206921" y="2408684"/>
                        <a:ext cx="163830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86099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861" y="-1488"/>
            <a:ext cx="189412" cy="756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99645" y="254326"/>
            <a:ext cx="166256" cy="500882"/>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7" name="矩形 6"/>
          <p:cNvSpPr/>
          <p:nvPr/>
        </p:nvSpPr>
        <p:spPr>
          <a:xfrm>
            <a:off x="557851" y="298955"/>
            <a:ext cx="2003258" cy="482120"/>
          </a:xfrm>
          <a:prstGeom prst="rect">
            <a:avLst/>
          </a:prstGeom>
        </p:spPr>
        <p:txBody>
          <a:bodyPr wrap="square">
            <a:spAutoFit/>
          </a:bodyPr>
          <a:lstStyle/>
          <a:p>
            <a:pPr marL="0" marR="0" lvl="0" indent="0" defTabSz="914400" eaLnBrk="1" fontAlgn="auto" latinLnBrk="0" hangingPunct="1">
              <a:lnSpc>
                <a:spcPct val="112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1D8DE5"/>
                </a:solidFill>
                <a:effectLst/>
                <a:uLnTx/>
                <a:uFillTx/>
                <a:latin typeface="微软雅黑" pitchFamily="34" charset="-122"/>
                <a:ea typeface="微软雅黑" pitchFamily="34" charset="-122"/>
              </a:rPr>
              <a:t>典例精析</a:t>
            </a:r>
            <a:endParaRPr kumimoji="0" lang="zh-CN" altLang="en-US" sz="1800" b="0" i="0" u="none" strike="noStrike" kern="0" cap="none" spc="0" normalizeH="0" baseline="0" noProof="0" dirty="0" smtClean="0">
              <a:ln>
                <a:noFill/>
              </a:ln>
              <a:solidFill>
                <a:schemeClr val="tx1">
                  <a:lumMod val="65000"/>
                  <a:lumOff val="35000"/>
                </a:schemeClr>
              </a:solidFill>
              <a:effectLst/>
              <a:uLnTx/>
              <a:uFillTx/>
            </a:endParaRPr>
          </a:p>
        </p:txBody>
      </p:sp>
      <p:sp>
        <p:nvSpPr>
          <p:cNvPr id="8" name="矩形 7"/>
          <p:cNvSpPr/>
          <p:nvPr/>
        </p:nvSpPr>
        <p:spPr>
          <a:xfrm>
            <a:off x="67815" y="925827"/>
            <a:ext cx="6043341" cy="461665"/>
          </a:xfrm>
          <a:prstGeom prst="rect">
            <a:avLst/>
          </a:prstGeom>
        </p:spPr>
        <p:txBody>
          <a:bodyPr wrap="square">
            <a:spAutoFit/>
          </a:bodyPr>
          <a:lstStyle/>
          <a:p>
            <a:pPr algn="just"/>
            <a:r>
              <a:rPr lang="zh-CN" altLang="en-US" sz="2400" b="1" kern="100" dirty="0">
                <a:latin typeface="Times New Roman" pitchFamily="18" charset="0"/>
                <a:ea typeface="微软雅黑" pitchFamily="34" charset="-122"/>
                <a:cs typeface="Times New Roman" pitchFamily="18" charset="0"/>
              </a:rPr>
              <a:t>一、对万有引力定律的理解</a:t>
            </a:r>
            <a:endParaRPr lang="zh-CN" altLang="zh-CN" sz="2400" b="1" kern="100" dirty="0">
              <a:latin typeface="Times New Roman" pitchFamily="18" charset="0"/>
              <a:ea typeface="微软雅黑" pitchFamily="34" charset="-122"/>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917190331"/>
              </p:ext>
            </p:extLst>
          </p:nvPr>
        </p:nvGraphicFramePr>
        <p:xfrm>
          <a:off x="171450" y="1434083"/>
          <a:ext cx="8810625" cy="1485900"/>
        </p:xfrm>
        <a:graphic>
          <a:graphicData uri="http://schemas.openxmlformats.org/presentationml/2006/ole">
            <mc:AlternateContent xmlns:mc="http://schemas.openxmlformats.org/markup-compatibility/2006">
              <mc:Choice xmlns:v="urn:schemas-microsoft-com:vml" Requires="v">
                <p:oleObj spid="_x0000_s232612" name="文档" r:id="rId4" imgW="8821136" imgH="1483384" progId="Word.Document.12">
                  <p:embed/>
                </p:oleObj>
              </mc:Choice>
              <mc:Fallback>
                <p:oleObj name="文档" r:id="rId4" imgW="8821136" imgH="1483384" progId="Word.Document.12">
                  <p:embed/>
                  <p:pic>
                    <p:nvPicPr>
                      <p:cNvPr id="0" name="对象 1"/>
                      <p:cNvPicPr>
                        <a:picLocks noChangeAspect="1" noChangeArrowheads="1"/>
                      </p:cNvPicPr>
                      <p:nvPr/>
                    </p:nvPicPr>
                    <p:blipFill>
                      <a:blip r:embed="rId5"/>
                      <a:srcRect/>
                      <a:stretch>
                        <a:fillRect/>
                      </a:stretch>
                    </p:blipFill>
                    <p:spPr bwMode="auto">
                      <a:xfrm>
                        <a:off x="171450" y="1434083"/>
                        <a:ext cx="8810625"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88454" y="2677790"/>
            <a:ext cx="8953139" cy="2308324"/>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A.</a:t>
            </a:r>
            <a:r>
              <a:rPr lang="zh-CN" altLang="zh-CN" sz="2400" kern="100" dirty="0">
                <a:latin typeface="Times New Roman"/>
                <a:ea typeface="微软雅黑"/>
                <a:cs typeface="Times New Roman"/>
              </a:rPr>
              <a:t>公式中的</a:t>
            </a:r>
            <a:r>
              <a:rPr lang="en-US" altLang="zh-CN" sz="2400" i="1" kern="100" dirty="0">
                <a:latin typeface="Times New Roman"/>
                <a:ea typeface="微软雅黑"/>
                <a:cs typeface="Courier New"/>
              </a:rPr>
              <a:t>G</a:t>
            </a:r>
            <a:r>
              <a:rPr lang="zh-CN" altLang="zh-CN" sz="2400" kern="100" dirty="0">
                <a:latin typeface="Times New Roman"/>
                <a:ea typeface="微软雅黑"/>
                <a:cs typeface="Times New Roman"/>
              </a:rPr>
              <a:t>是引力常量，它是由实验得出的，而不是人为规定的</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B.</a:t>
            </a:r>
            <a:r>
              <a:rPr lang="zh-CN" altLang="zh-CN" sz="2400" kern="100" dirty="0">
                <a:latin typeface="Times New Roman"/>
                <a:ea typeface="微软雅黑"/>
                <a:cs typeface="Times New Roman"/>
              </a:rPr>
              <a:t>当两物体间的距离</a:t>
            </a:r>
            <a:r>
              <a:rPr lang="en-US" altLang="zh-CN" sz="2400" i="1" kern="100" dirty="0">
                <a:latin typeface="Times New Roman"/>
                <a:ea typeface="微软雅黑"/>
                <a:cs typeface="Courier New"/>
              </a:rPr>
              <a:t>r</a:t>
            </a:r>
            <a:r>
              <a:rPr lang="zh-CN" altLang="zh-CN" sz="2400" kern="100" dirty="0">
                <a:latin typeface="Times New Roman"/>
                <a:ea typeface="微软雅黑"/>
                <a:cs typeface="Times New Roman"/>
              </a:rPr>
              <a:t>趋于零时，万有引力趋于无穷大</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err="1">
                <a:latin typeface="Times New Roman"/>
                <a:ea typeface="微软雅黑"/>
                <a:cs typeface="Courier New"/>
              </a:rPr>
              <a:t>C.</a:t>
            </a:r>
            <a:r>
              <a:rPr lang="en-US" altLang="zh-CN" sz="2400" i="1" kern="100" dirty="0" err="1">
                <a:latin typeface="Times New Roman"/>
                <a:ea typeface="微软雅黑"/>
                <a:cs typeface="Courier New"/>
              </a:rPr>
              <a:t>m</a:t>
            </a:r>
            <a:r>
              <a:rPr lang="en-US" altLang="zh-CN" sz="2400" kern="100" baseline="-25000" dirty="0" err="1">
                <a:latin typeface="Times New Roman"/>
                <a:ea typeface="微软雅黑"/>
                <a:cs typeface="Courier New"/>
              </a:rPr>
              <a:t>1</a:t>
            </a:r>
            <a:r>
              <a:rPr lang="zh-CN" altLang="zh-CN" sz="2400" kern="100" dirty="0">
                <a:latin typeface="Times New Roman"/>
                <a:ea typeface="微软雅黑"/>
                <a:cs typeface="Times New Roman"/>
              </a:rPr>
              <a:t>和</a:t>
            </a:r>
            <a:r>
              <a:rPr lang="en-US" altLang="zh-CN" sz="2400" i="1" kern="100" dirty="0" err="1">
                <a:latin typeface="Times New Roman"/>
                <a:ea typeface="微软雅黑"/>
                <a:cs typeface="Courier New"/>
              </a:rPr>
              <a:t>m</a:t>
            </a:r>
            <a:r>
              <a:rPr lang="en-US" altLang="zh-CN" sz="2400" kern="100" baseline="-25000" dirty="0" err="1">
                <a:latin typeface="Times New Roman"/>
                <a:ea typeface="微软雅黑"/>
                <a:cs typeface="Courier New"/>
              </a:rPr>
              <a:t>2</a:t>
            </a:r>
            <a:r>
              <a:rPr lang="zh-CN" altLang="zh-CN" sz="2400" kern="100" dirty="0">
                <a:latin typeface="Times New Roman"/>
                <a:ea typeface="微软雅黑"/>
                <a:cs typeface="Times New Roman"/>
              </a:rPr>
              <a:t>所受引力大小总是相等的，而与</a:t>
            </a:r>
            <a:r>
              <a:rPr lang="en-US" altLang="zh-CN" sz="2400" i="1" kern="100" dirty="0" err="1">
                <a:latin typeface="Times New Roman"/>
                <a:ea typeface="微软雅黑"/>
                <a:cs typeface="Courier New"/>
              </a:rPr>
              <a:t>m</a:t>
            </a:r>
            <a:r>
              <a:rPr lang="en-US" altLang="zh-CN" sz="2400" kern="100" baseline="-25000" dirty="0" err="1">
                <a:latin typeface="Times New Roman"/>
                <a:ea typeface="微软雅黑"/>
                <a:cs typeface="Courier New"/>
              </a:rPr>
              <a:t>1</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m</a:t>
            </a:r>
            <a:r>
              <a:rPr lang="en-US" altLang="zh-CN" sz="2400" kern="100" baseline="-25000" dirty="0" err="1">
                <a:latin typeface="Times New Roman"/>
                <a:ea typeface="微软雅黑"/>
                <a:cs typeface="Courier New"/>
              </a:rPr>
              <a:t>2</a:t>
            </a:r>
            <a:r>
              <a:rPr lang="zh-CN" altLang="zh-CN" sz="2400" kern="100" dirty="0">
                <a:latin typeface="Times New Roman"/>
                <a:ea typeface="微软雅黑"/>
                <a:cs typeface="Times New Roman"/>
              </a:rPr>
              <a:t>是否相等无关</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D.</a:t>
            </a:r>
            <a:r>
              <a:rPr lang="zh-CN" altLang="zh-CN" sz="2400" kern="100" dirty="0">
                <a:latin typeface="Times New Roman"/>
                <a:ea typeface="微软雅黑"/>
                <a:cs typeface="Times New Roman"/>
              </a:rPr>
              <a:t>两个物体间的引力总是大小相等、方向相反的，是一对平衡力</a:t>
            </a:r>
            <a:endParaRPr lang="zh-CN" altLang="zh-CN" sz="2400" kern="100" dirty="0">
              <a:effectLst/>
              <a:latin typeface="宋体"/>
              <a:cs typeface="Courier New"/>
            </a:endParaRPr>
          </a:p>
        </p:txBody>
      </p:sp>
    </p:spTree>
    <p:extLst>
      <p:ext uri="{BB962C8B-B14F-4D97-AF65-F5344CB8AC3E}">
        <p14:creationId xmlns:p14="http://schemas.microsoft.com/office/powerpoint/2010/main" val="868428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52933" y="1567836"/>
            <a:ext cx="2627784" cy="523220"/>
          </a:xfrm>
          <a:prstGeom prst="rect">
            <a:avLst/>
          </a:prstGeom>
        </p:spPr>
        <p:txBody>
          <a:bodyPr wrap="square">
            <a:spAutoFit/>
          </a:bodyPr>
          <a:lstStyle/>
          <a:p>
            <a:r>
              <a:rPr lang="zh-CN" altLang="zh-CN" sz="2800" b="1" dirty="0">
                <a:solidFill>
                  <a:schemeClr val="accent6">
                    <a:lumMod val="75000"/>
                  </a:schemeClr>
                </a:solidFill>
                <a:latin typeface="微软雅黑" pitchFamily="34" charset="-122"/>
                <a:ea typeface="微软雅黑" pitchFamily="34" charset="-122"/>
              </a:rPr>
              <a:t>目标定位</a:t>
            </a:r>
            <a:endParaRPr lang="zh-CN" altLang="en-US" sz="2800" b="1" dirty="0">
              <a:solidFill>
                <a:schemeClr val="accent6">
                  <a:lumMod val="75000"/>
                </a:schemeClr>
              </a:solidFill>
              <a:latin typeface="微软雅黑" pitchFamily="34" charset="-122"/>
              <a:ea typeface="微软雅黑" pitchFamily="34" charset="-122"/>
            </a:endParaRPr>
          </a:p>
        </p:txBody>
      </p:sp>
      <p:sp>
        <p:nvSpPr>
          <p:cNvPr id="8" name="圆角矩形 7"/>
          <p:cNvSpPr/>
          <p:nvPr/>
        </p:nvSpPr>
        <p:spPr>
          <a:xfrm>
            <a:off x="485406" y="2233148"/>
            <a:ext cx="8172000" cy="2628000"/>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p:cNvSpPr/>
          <p:nvPr/>
        </p:nvSpPr>
        <p:spPr>
          <a:xfrm>
            <a:off x="525521" y="2209523"/>
            <a:ext cx="8089282" cy="2635337"/>
          </a:xfrm>
          <a:prstGeom prst="rect">
            <a:avLst/>
          </a:prstGeom>
        </p:spPr>
        <p:txBody>
          <a:bodyPr wrap="square">
            <a:spAutoFit/>
          </a:bodyPr>
          <a:lstStyle/>
          <a:p>
            <a:pPr algn="just">
              <a:lnSpc>
                <a:spcPct val="141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能根据开普勒定律和牛顿第三定律推导出太阳与行星之间的引力表达式，理解公式的含义</a:t>
            </a:r>
            <a:r>
              <a:rPr lang="en-US" altLang="zh-CN" sz="2400" kern="100" dirty="0" smtClean="0">
                <a:latin typeface="Times New Roman"/>
                <a:ea typeface="微软雅黑"/>
                <a:cs typeface="Courier New"/>
              </a:rPr>
              <a:t>.</a:t>
            </a:r>
          </a:p>
          <a:p>
            <a:pPr algn="just">
              <a:lnSpc>
                <a:spcPct val="141000"/>
              </a:lnSpc>
              <a:spcAft>
                <a:spcPts val="0"/>
              </a:spcAft>
              <a:tabLst>
                <a:tab pos="2070735" algn="l"/>
              </a:tabLst>
            </a:pPr>
            <a:r>
              <a:rPr lang="en-US" altLang="zh-CN" sz="2400" kern="100" dirty="0" smtClean="0">
                <a:latin typeface="Times New Roman"/>
                <a:ea typeface="微软雅黑"/>
                <a:cs typeface="Courier New"/>
              </a:rPr>
              <a:t>2</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掌握万有引力定律，了解引力常量</a:t>
            </a:r>
            <a:r>
              <a:rPr lang="en-US" altLang="zh-CN" sz="2400" kern="100" dirty="0" smtClean="0">
                <a:latin typeface="Times New Roman"/>
                <a:ea typeface="微软雅黑"/>
                <a:cs typeface="Courier New"/>
              </a:rPr>
              <a:t>.</a:t>
            </a:r>
          </a:p>
          <a:p>
            <a:pPr algn="just">
              <a:lnSpc>
                <a:spcPct val="141000"/>
              </a:lnSpc>
              <a:spcAft>
                <a:spcPts val="0"/>
              </a:spcAft>
              <a:tabLst>
                <a:tab pos="2070735" algn="l"/>
              </a:tabLst>
            </a:pPr>
            <a:r>
              <a:rPr lang="en-US" altLang="zh-CN" sz="2400" kern="100" dirty="0" smtClean="0">
                <a:latin typeface="Times New Roman"/>
                <a:ea typeface="微软雅黑"/>
                <a:cs typeface="Courier New"/>
              </a:rPr>
              <a:t>3</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认识万有引力定律的普遍性，能应用万有引力定律分析简单问题</a:t>
            </a:r>
            <a:r>
              <a:rPr lang="en-US" altLang="zh-CN" sz="2400" kern="100" dirty="0">
                <a:latin typeface="Times New Roman"/>
                <a:ea typeface="微软雅黑"/>
                <a:cs typeface="Courier New"/>
              </a:rPr>
              <a:t>.</a:t>
            </a:r>
            <a:endParaRPr lang="zh-CN" altLang="zh-CN" sz="2400" kern="100" dirty="0">
              <a:effectLst/>
              <a:latin typeface="宋体"/>
              <a:cs typeface="Courier New"/>
            </a:endParaRPr>
          </a:p>
        </p:txBody>
      </p:sp>
      <p:sp>
        <p:nvSpPr>
          <p:cNvPr id="10" name="矩形 9"/>
          <p:cNvSpPr/>
          <p:nvPr/>
        </p:nvSpPr>
        <p:spPr>
          <a:xfrm>
            <a:off x="73596" y="60995"/>
            <a:ext cx="9001000" cy="1490152"/>
          </a:xfrm>
          <a:prstGeom prst="rect">
            <a:avLst/>
          </a:prstGeom>
        </p:spPr>
        <p:txBody>
          <a:bodyPr wrap="square">
            <a:spAutoFit/>
          </a:bodyPr>
          <a:lstStyle/>
          <a:p>
            <a:pPr algn="ctr">
              <a:lnSpc>
                <a:spcPct val="137000"/>
              </a:lnSpc>
            </a:pPr>
            <a:r>
              <a:rPr lang="zh-CN" altLang="en-US" sz="3500" b="1" dirty="0">
                <a:latin typeface="Times New Roman" pitchFamily="18" charset="0"/>
                <a:ea typeface="微软雅黑" panose="020B0503020204020204" pitchFamily="34" charset="-122"/>
                <a:cs typeface="Times New Roman" pitchFamily="18" charset="0"/>
              </a:rPr>
              <a:t>学案</a:t>
            </a:r>
            <a:r>
              <a:rPr lang="en-US" altLang="zh-CN" sz="3500" b="1" dirty="0">
                <a:latin typeface="Times New Roman" pitchFamily="18" charset="0"/>
                <a:ea typeface="微软雅黑" panose="020B0503020204020204" pitchFamily="34" charset="-122"/>
                <a:cs typeface="Times New Roman" pitchFamily="18" charset="0"/>
              </a:rPr>
              <a:t>2</a:t>
            </a:r>
            <a:r>
              <a:rPr lang="zh-CN" altLang="en-US" sz="3500" b="1" dirty="0">
                <a:latin typeface="Times New Roman" pitchFamily="18" charset="0"/>
                <a:ea typeface="微软雅黑" panose="020B0503020204020204" pitchFamily="34" charset="-122"/>
                <a:cs typeface="Times New Roman" pitchFamily="18" charset="0"/>
              </a:rPr>
              <a:t>　太阳与行星间的引力</a:t>
            </a:r>
          </a:p>
          <a:p>
            <a:pPr algn="ctr">
              <a:lnSpc>
                <a:spcPct val="137000"/>
              </a:lnSpc>
            </a:pPr>
            <a:r>
              <a:rPr lang="zh-CN" altLang="en-US" sz="3500" b="1" dirty="0">
                <a:latin typeface="Times New Roman" pitchFamily="18" charset="0"/>
                <a:ea typeface="微软雅黑" panose="020B0503020204020204" pitchFamily="34" charset="-122"/>
                <a:cs typeface="Times New Roman" pitchFamily="18" charset="0"/>
              </a:rPr>
              <a:t>学案</a:t>
            </a:r>
            <a:r>
              <a:rPr lang="en-US" altLang="zh-CN" sz="3500" b="1" dirty="0">
                <a:latin typeface="Times New Roman" pitchFamily="18" charset="0"/>
                <a:ea typeface="微软雅黑" panose="020B0503020204020204" pitchFamily="34" charset="-122"/>
                <a:cs typeface="Times New Roman" pitchFamily="18" charset="0"/>
              </a:rPr>
              <a:t>3</a:t>
            </a:r>
            <a:r>
              <a:rPr lang="zh-CN" altLang="en-US" sz="3500" b="1" dirty="0">
                <a:latin typeface="Times New Roman" pitchFamily="18" charset="0"/>
                <a:ea typeface="微软雅黑" panose="020B0503020204020204" pitchFamily="34" charset="-122"/>
                <a:cs typeface="Times New Roman" pitchFamily="18" charset="0"/>
              </a:rPr>
              <a:t>　</a:t>
            </a:r>
            <a:r>
              <a:rPr lang="zh-CN" altLang="en-US" sz="3500" b="1" dirty="0" smtClean="0">
                <a:latin typeface="Times New Roman" pitchFamily="18" charset="0"/>
                <a:ea typeface="微软雅黑" panose="020B0503020204020204" pitchFamily="34" charset="-122"/>
                <a:cs typeface="Times New Roman" pitchFamily="18" charset="0"/>
              </a:rPr>
              <a:t>万有引力定律</a:t>
            </a:r>
            <a:endParaRPr lang="zh-CN" altLang="en-US" sz="3500" b="1" dirty="0">
              <a:latin typeface="Times New Roman" pitchFamily="18" charset="0"/>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267090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17562"/>
            <a:ext cx="8946000" cy="5078313"/>
          </a:xfrm>
          <a:prstGeom prst="rect">
            <a:avLst/>
          </a:prstGeom>
        </p:spPr>
        <p:txBody>
          <a:bodyPr wrap="square">
            <a:spAutoFit/>
          </a:bodyPr>
          <a:lstStyle/>
          <a:p>
            <a:pPr algn="just">
              <a:lnSpc>
                <a:spcPct val="150000"/>
              </a:lnSpc>
              <a:spcAft>
                <a:spcPts val="0"/>
              </a:spcAft>
              <a:tabLst>
                <a:tab pos="2070735" algn="l"/>
              </a:tabLst>
            </a:pPr>
            <a:r>
              <a:rPr lang="zh-CN" altLang="zh-CN" sz="2400" b="1" kern="100" dirty="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引力常量</a:t>
            </a:r>
            <a:r>
              <a:rPr lang="en-US" altLang="zh-CN" sz="2400" i="1" kern="100" dirty="0">
                <a:latin typeface="Times New Roman"/>
                <a:ea typeface="微软雅黑"/>
                <a:cs typeface="Courier New"/>
              </a:rPr>
              <a:t>G</a:t>
            </a:r>
            <a:r>
              <a:rPr lang="zh-CN" altLang="zh-CN" sz="2400" kern="100" dirty="0">
                <a:latin typeface="Times New Roman"/>
                <a:ea typeface="微软雅黑"/>
                <a:cs typeface="Times New Roman"/>
              </a:rPr>
              <a:t>值是由英国物理学家卡文迪许运用构思巧妙的扭秤实验测定出来的，选项</a:t>
            </a:r>
            <a:r>
              <a:rPr lang="en-US" altLang="zh-CN" sz="2400" kern="100" dirty="0">
                <a:latin typeface="Times New Roman"/>
                <a:ea typeface="微软雅黑"/>
                <a:cs typeface="Courier New"/>
              </a:rPr>
              <a:t>A</a:t>
            </a:r>
            <a:r>
              <a:rPr lang="zh-CN" altLang="zh-CN" sz="2400" kern="100" dirty="0">
                <a:latin typeface="Times New Roman"/>
                <a:ea typeface="微软雅黑"/>
                <a:cs typeface="Times New Roman"/>
              </a:rPr>
              <a:t>正确</a:t>
            </a:r>
            <a:r>
              <a:rPr lang="en-US" altLang="zh-CN" sz="2400" kern="100" dirty="0" smtClean="0">
                <a:latin typeface="Times New Roman"/>
                <a:ea typeface="微软雅黑"/>
                <a:cs typeface="Courier New"/>
              </a:rPr>
              <a:t>.</a:t>
            </a:r>
          </a:p>
          <a:p>
            <a:pPr algn="just">
              <a:lnSpc>
                <a:spcPct val="150000"/>
              </a:lnSpc>
              <a:spcAft>
                <a:spcPts val="0"/>
              </a:spcAft>
              <a:tabLst>
                <a:tab pos="2070735" algn="l"/>
              </a:tabLst>
            </a:pPr>
            <a:r>
              <a:rPr lang="zh-CN" altLang="zh-CN" sz="2400" kern="100" dirty="0" smtClean="0">
                <a:latin typeface="Times New Roman"/>
                <a:ea typeface="微软雅黑"/>
                <a:cs typeface="Times New Roman"/>
              </a:rPr>
              <a:t>当</a:t>
            </a:r>
            <a:r>
              <a:rPr lang="zh-CN" altLang="zh-CN" sz="2400" kern="100" dirty="0">
                <a:latin typeface="Times New Roman"/>
                <a:ea typeface="微软雅黑"/>
                <a:cs typeface="Times New Roman"/>
              </a:rPr>
              <a:t>两物体间的距离</a:t>
            </a:r>
            <a:r>
              <a:rPr lang="en-US" altLang="zh-CN" sz="2400" i="1" kern="100" dirty="0">
                <a:latin typeface="Times New Roman"/>
                <a:ea typeface="微软雅黑"/>
                <a:cs typeface="Courier New"/>
              </a:rPr>
              <a:t>r</a:t>
            </a:r>
            <a:r>
              <a:rPr lang="zh-CN" altLang="zh-CN" sz="2400" kern="100" dirty="0">
                <a:latin typeface="Times New Roman"/>
                <a:ea typeface="微软雅黑"/>
                <a:cs typeface="Times New Roman"/>
              </a:rPr>
              <a:t>趋近于零时，物体就不能再视为质点，万有引力定律就不再适用，所以不能得出此时万有引力趋于无穷大的结论，选项</a:t>
            </a:r>
            <a:r>
              <a:rPr lang="en-US" altLang="zh-CN" sz="2400" kern="100" dirty="0">
                <a:latin typeface="Times New Roman"/>
                <a:ea typeface="微软雅黑"/>
                <a:cs typeface="Courier New"/>
              </a:rPr>
              <a:t>B</a:t>
            </a:r>
            <a:r>
              <a:rPr lang="zh-CN" altLang="zh-CN" sz="2400" kern="100" dirty="0">
                <a:latin typeface="Times New Roman"/>
                <a:ea typeface="微软雅黑"/>
                <a:cs typeface="Times New Roman"/>
              </a:rPr>
              <a:t>错误</a:t>
            </a:r>
            <a:r>
              <a:rPr lang="en-US" altLang="zh-CN" sz="2400" kern="100" dirty="0" smtClean="0">
                <a:latin typeface="Times New Roman"/>
                <a:ea typeface="微软雅黑"/>
                <a:cs typeface="Courier New"/>
              </a:rPr>
              <a:t>.</a:t>
            </a:r>
          </a:p>
          <a:p>
            <a:pPr algn="just">
              <a:lnSpc>
                <a:spcPct val="150000"/>
              </a:lnSpc>
              <a:spcAft>
                <a:spcPts val="0"/>
              </a:spcAft>
              <a:tabLst>
                <a:tab pos="2070735" algn="l"/>
              </a:tabLst>
            </a:pPr>
            <a:r>
              <a:rPr lang="zh-CN" altLang="zh-CN" sz="2400" kern="100" dirty="0" smtClean="0">
                <a:latin typeface="Times New Roman"/>
                <a:ea typeface="微软雅黑"/>
                <a:cs typeface="Times New Roman"/>
              </a:rPr>
              <a:t>两</a:t>
            </a:r>
            <a:r>
              <a:rPr lang="zh-CN" altLang="zh-CN" sz="2400" kern="100" dirty="0">
                <a:latin typeface="Times New Roman"/>
                <a:ea typeface="微软雅黑"/>
                <a:cs typeface="Times New Roman"/>
              </a:rPr>
              <a:t>个物体之间的万有引力是一对作用力与反作用力，它们总是大小相等、方向相反，分别作用在两个物体上，所以选项</a:t>
            </a:r>
            <a:r>
              <a:rPr lang="en-US" altLang="zh-CN" sz="2400" kern="100" dirty="0">
                <a:latin typeface="Times New Roman"/>
                <a:ea typeface="微软雅黑"/>
                <a:cs typeface="Courier New"/>
              </a:rPr>
              <a:t>C</a:t>
            </a:r>
            <a:r>
              <a:rPr lang="zh-CN" altLang="zh-CN" sz="2400" kern="100" dirty="0">
                <a:latin typeface="Times New Roman"/>
                <a:ea typeface="微软雅黑"/>
                <a:cs typeface="Times New Roman"/>
              </a:rPr>
              <a:t>正确，</a:t>
            </a:r>
            <a:r>
              <a:rPr lang="en-US" altLang="zh-CN" sz="2400" kern="100" dirty="0">
                <a:latin typeface="Times New Roman"/>
                <a:ea typeface="微软雅黑"/>
                <a:cs typeface="Courier New"/>
              </a:rPr>
              <a:t>D</a:t>
            </a:r>
            <a:r>
              <a:rPr lang="zh-CN" altLang="zh-CN" sz="2400" kern="100" dirty="0">
                <a:latin typeface="Times New Roman"/>
                <a:ea typeface="微软雅黑"/>
                <a:cs typeface="Times New Roman"/>
              </a:rPr>
              <a:t>错误</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50000"/>
              </a:lnSpc>
              <a:spcAft>
                <a:spcPts val="0"/>
              </a:spcAft>
              <a:tabLst>
                <a:tab pos="2070735" algn="l"/>
              </a:tabLst>
            </a:pPr>
            <a:r>
              <a:rPr lang="zh-CN" altLang="zh-CN" sz="2400" b="1" kern="100" dirty="0">
                <a:solidFill>
                  <a:srgbClr val="00B0F0"/>
                </a:solidFill>
                <a:latin typeface="Times New Roman"/>
                <a:ea typeface="微软雅黑"/>
                <a:cs typeface="Times New Roman"/>
              </a:rPr>
              <a:t>答案</a:t>
            </a:r>
            <a:r>
              <a:rPr lang="zh-CN" altLang="zh-CN" sz="2400" kern="100" dirty="0">
                <a:latin typeface="Times New Roman"/>
                <a:ea typeface="微软雅黑"/>
                <a:cs typeface="Times New Roman"/>
              </a:rPr>
              <a:t>　</a:t>
            </a:r>
            <a:r>
              <a:rPr lang="en-US" altLang="zh-CN" sz="2400" kern="100" dirty="0">
                <a:solidFill>
                  <a:srgbClr val="E46C0A"/>
                </a:solidFill>
                <a:latin typeface="Times New Roman"/>
                <a:ea typeface="微软雅黑"/>
                <a:cs typeface="Courier New"/>
              </a:rPr>
              <a:t>AC</a:t>
            </a:r>
            <a:endParaRPr lang="zh-CN" altLang="zh-CN" sz="2400" kern="100" dirty="0">
              <a:effectLst/>
              <a:latin typeface="宋体"/>
              <a:cs typeface="Courier New"/>
            </a:endParaRPr>
          </a:p>
        </p:txBody>
      </p:sp>
    </p:spTree>
    <p:extLst>
      <p:ext uri="{BB962C8B-B14F-4D97-AF65-F5344CB8AC3E}">
        <p14:creationId xmlns:p14="http://schemas.microsoft.com/office/powerpoint/2010/main" val="3036227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15921" y="257969"/>
            <a:ext cx="5176159" cy="2492990"/>
          </a:xfrm>
          <a:prstGeom prst="rect">
            <a:avLst/>
          </a:prstGeom>
        </p:spPr>
        <p:txBody>
          <a:bodyPr wrap="square">
            <a:spAutoFit/>
          </a:bodyPr>
          <a:lstStyle/>
          <a:p>
            <a:pPr algn="just">
              <a:lnSpc>
                <a:spcPct val="150000"/>
              </a:lnSpc>
              <a:spcAft>
                <a:spcPts val="0"/>
              </a:spcAft>
              <a:tabLst>
                <a:tab pos="2070735" algn="l"/>
              </a:tabLst>
            </a:pPr>
            <a:r>
              <a:rPr lang="zh-CN" altLang="en-US" sz="2600" b="1" kern="100" dirty="0" smtClean="0">
                <a:solidFill>
                  <a:srgbClr val="00B050"/>
                </a:solidFill>
                <a:latin typeface="Times New Roman" pitchFamily="18" charset="0"/>
                <a:ea typeface="微软雅黑" pitchFamily="34" charset="-122"/>
                <a:cs typeface="Times New Roman" pitchFamily="18" charset="0"/>
              </a:rPr>
              <a:t>例</a:t>
            </a:r>
            <a:r>
              <a:rPr lang="en-US" altLang="zh-CN" sz="2600" b="1" kern="100" dirty="0" smtClean="0">
                <a:solidFill>
                  <a:srgbClr val="00B050"/>
                </a:solidFill>
                <a:latin typeface="Times New Roman" pitchFamily="18" charset="0"/>
                <a:ea typeface="微软雅黑" pitchFamily="34" charset="-122"/>
                <a:cs typeface="Times New Roman" pitchFamily="18" charset="0"/>
              </a:rPr>
              <a:t>2</a:t>
            </a:r>
            <a:r>
              <a:rPr lang="zh-CN" altLang="zh-CN" sz="2600" kern="100" dirty="0" smtClean="0">
                <a:solidFill>
                  <a:srgbClr val="404040"/>
                </a:solidFill>
                <a:latin typeface="Times New Roman"/>
                <a:ea typeface="微软雅黑"/>
                <a:cs typeface="Times New Roman"/>
              </a:rPr>
              <a:t>　</a:t>
            </a:r>
            <a:r>
              <a:rPr lang="zh-CN" altLang="zh-CN" sz="2600" kern="100" dirty="0">
                <a:latin typeface="Times New Roman"/>
                <a:ea typeface="微软雅黑"/>
                <a:cs typeface="Times New Roman"/>
              </a:rPr>
              <a:t>如图</a:t>
            </a:r>
            <a:r>
              <a:rPr lang="en-US" altLang="zh-CN" sz="2600" kern="100" dirty="0">
                <a:latin typeface="Times New Roman"/>
                <a:ea typeface="微软雅黑"/>
                <a:cs typeface="Courier New"/>
              </a:rPr>
              <a:t>2</a:t>
            </a:r>
            <a:r>
              <a:rPr lang="zh-CN" altLang="zh-CN" sz="2600" kern="100" dirty="0">
                <a:latin typeface="Times New Roman"/>
                <a:ea typeface="微软雅黑"/>
                <a:cs typeface="Times New Roman"/>
              </a:rPr>
              <a:t>所示，操场两边放着半径分别为</a:t>
            </a:r>
            <a:r>
              <a:rPr lang="en-US" altLang="zh-CN" sz="2600" i="1" kern="100" dirty="0" err="1">
                <a:latin typeface="Times New Roman"/>
                <a:ea typeface="微软雅黑"/>
                <a:cs typeface="Courier New"/>
              </a:rPr>
              <a:t>r</a:t>
            </a:r>
            <a:r>
              <a:rPr lang="en-US" altLang="zh-CN" sz="2600" kern="100" baseline="-25000" dirty="0" err="1">
                <a:latin typeface="Times New Roman"/>
                <a:ea typeface="微软雅黑"/>
                <a:cs typeface="Courier New"/>
              </a:rPr>
              <a:t>1</a:t>
            </a:r>
            <a:r>
              <a:rPr lang="zh-CN" altLang="zh-CN" sz="2600" kern="100" dirty="0">
                <a:latin typeface="Times New Roman"/>
                <a:ea typeface="微软雅黑"/>
                <a:cs typeface="Times New Roman"/>
              </a:rPr>
              <a:t>、</a:t>
            </a:r>
            <a:r>
              <a:rPr lang="en-US" altLang="zh-CN" sz="2600" i="1" kern="100" dirty="0" err="1">
                <a:latin typeface="Times New Roman"/>
                <a:ea typeface="微软雅黑"/>
                <a:cs typeface="Courier New"/>
              </a:rPr>
              <a:t>r</a:t>
            </a:r>
            <a:r>
              <a:rPr lang="en-US" altLang="zh-CN" sz="2600" kern="100" baseline="-25000" dirty="0" err="1">
                <a:latin typeface="Times New Roman"/>
                <a:ea typeface="微软雅黑"/>
                <a:cs typeface="Courier New"/>
              </a:rPr>
              <a:t>2</a:t>
            </a:r>
            <a:r>
              <a:rPr lang="zh-CN" altLang="zh-CN" sz="2600" kern="100" dirty="0">
                <a:latin typeface="Times New Roman"/>
                <a:ea typeface="微软雅黑"/>
                <a:cs typeface="Times New Roman"/>
              </a:rPr>
              <a:t>，质量分别为</a:t>
            </a:r>
            <a:r>
              <a:rPr lang="en-US" altLang="zh-CN" sz="2600" i="1" kern="100" dirty="0" err="1">
                <a:latin typeface="Times New Roman"/>
                <a:ea typeface="微软雅黑"/>
                <a:cs typeface="Courier New"/>
              </a:rPr>
              <a:t>m</a:t>
            </a:r>
            <a:r>
              <a:rPr lang="en-US" altLang="zh-CN" sz="2600" kern="100" baseline="-25000" dirty="0" err="1">
                <a:latin typeface="Times New Roman"/>
                <a:ea typeface="微软雅黑"/>
                <a:cs typeface="Courier New"/>
              </a:rPr>
              <a:t>1</a:t>
            </a:r>
            <a:r>
              <a:rPr lang="zh-CN" altLang="zh-CN" sz="2600" kern="100" dirty="0">
                <a:latin typeface="Times New Roman"/>
                <a:ea typeface="微软雅黑"/>
                <a:cs typeface="Times New Roman"/>
              </a:rPr>
              <a:t>、</a:t>
            </a:r>
            <a:r>
              <a:rPr lang="en-US" altLang="zh-CN" sz="2600" i="1" kern="100" dirty="0" err="1">
                <a:latin typeface="Times New Roman"/>
                <a:ea typeface="微软雅黑"/>
                <a:cs typeface="Courier New"/>
              </a:rPr>
              <a:t>m</a:t>
            </a:r>
            <a:r>
              <a:rPr lang="en-US" altLang="zh-CN" sz="2600" kern="100" baseline="-25000" dirty="0" err="1">
                <a:latin typeface="Times New Roman"/>
                <a:ea typeface="微软雅黑"/>
                <a:cs typeface="Courier New"/>
              </a:rPr>
              <a:t>2</a:t>
            </a:r>
            <a:r>
              <a:rPr lang="zh-CN" altLang="zh-CN" sz="2600" kern="100" dirty="0">
                <a:latin typeface="Times New Roman"/>
                <a:ea typeface="微软雅黑"/>
                <a:cs typeface="Times New Roman"/>
              </a:rPr>
              <a:t>的篮球和足球，二者的间距为</a:t>
            </a:r>
            <a:r>
              <a:rPr lang="en-US" altLang="zh-CN" sz="2600" i="1" kern="100" dirty="0">
                <a:latin typeface="Times New Roman"/>
                <a:ea typeface="微软雅黑"/>
                <a:cs typeface="Courier New"/>
              </a:rPr>
              <a:t>r</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则两球间的万有引力大小为</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　　</a:t>
            </a:r>
            <a:r>
              <a:rPr lang="en-US" altLang="zh-CN" sz="2600" kern="100" dirty="0">
                <a:latin typeface="Times New Roman"/>
                <a:ea typeface="微软雅黑"/>
                <a:cs typeface="Courier New"/>
              </a:rPr>
              <a:t>)</a:t>
            </a:r>
            <a:endParaRPr lang="zh-CN" altLang="zh-CN" sz="26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075216664"/>
              </p:ext>
            </p:extLst>
          </p:nvPr>
        </p:nvGraphicFramePr>
        <p:xfrm>
          <a:off x="200025" y="2862039"/>
          <a:ext cx="7067550" cy="2066925"/>
        </p:xfrm>
        <a:graphic>
          <a:graphicData uri="http://schemas.openxmlformats.org/presentationml/2006/ole">
            <mc:AlternateContent xmlns:mc="http://schemas.openxmlformats.org/markup-compatibility/2006">
              <mc:Choice xmlns:v="urn:schemas-microsoft-com:vml" Requires="v">
                <p:oleObj spid="_x0000_s235674" name="文档" r:id="rId4" imgW="7071961" imgH="2069174" progId="Word.Document.12">
                  <p:embed/>
                </p:oleObj>
              </mc:Choice>
              <mc:Fallback>
                <p:oleObj name="文档" r:id="rId4" imgW="7071961" imgH="2069174" progId="Word.Document.12">
                  <p:embed/>
                  <p:pic>
                    <p:nvPicPr>
                      <p:cNvPr id="0" name="对象 3"/>
                      <p:cNvPicPr>
                        <a:picLocks noChangeAspect="1" noChangeArrowheads="1"/>
                      </p:cNvPicPr>
                      <p:nvPr/>
                    </p:nvPicPr>
                    <p:blipFill>
                      <a:blip r:embed="rId5"/>
                      <a:srcRect/>
                      <a:stretch>
                        <a:fillRect/>
                      </a:stretch>
                    </p:blipFill>
                    <p:spPr bwMode="auto">
                      <a:xfrm>
                        <a:off x="200025" y="2862039"/>
                        <a:ext cx="706755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6904831" y="2204273"/>
            <a:ext cx="684803" cy="492443"/>
          </a:xfrm>
          <a:prstGeom prst="rect">
            <a:avLst/>
          </a:prstGeom>
        </p:spPr>
        <p:txBody>
          <a:bodyPr wrap="none">
            <a:spAutoFit/>
          </a:bodyPr>
          <a:lstStyle/>
          <a:p>
            <a:r>
              <a:rPr lang="zh-CN" altLang="zh-CN" sz="2600" kern="100">
                <a:solidFill>
                  <a:prstClr val="black"/>
                </a:solidFill>
                <a:latin typeface="Times New Roman"/>
                <a:ea typeface="微软雅黑"/>
                <a:cs typeface="Times New Roman"/>
              </a:rPr>
              <a:t>图</a:t>
            </a:r>
            <a:r>
              <a:rPr lang="en-US" altLang="zh-CN" sz="2600" kern="100" dirty="0">
                <a:solidFill>
                  <a:prstClr val="black"/>
                </a:solidFill>
                <a:latin typeface="Times New Roman"/>
                <a:ea typeface="微软雅黑"/>
                <a:cs typeface="Courier New"/>
              </a:rPr>
              <a:t>2</a:t>
            </a:r>
            <a:endParaRPr lang="zh-CN" altLang="en-US" sz="2600" dirty="0"/>
          </a:p>
        </p:txBody>
      </p:sp>
      <p:pic>
        <p:nvPicPr>
          <p:cNvPr id="8" name="图片 7" descr="F:\2015赵瑊\同步\物理\人教必修2\word\S42.TIF"/>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15269" y="418371"/>
            <a:ext cx="3592652" cy="1669492"/>
          </a:xfrm>
          <a:prstGeom prst="rect">
            <a:avLst/>
          </a:prstGeom>
          <a:noFill/>
          <a:ln>
            <a:noFill/>
          </a:ln>
        </p:spPr>
      </p:pic>
    </p:spTree>
    <p:extLst>
      <p:ext uri="{BB962C8B-B14F-4D97-AF65-F5344CB8AC3E}">
        <p14:creationId xmlns:p14="http://schemas.microsoft.com/office/powerpoint/2010/main" val="3277162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p:cNvGraphicFramePr>
            <a:graphicFrameLocks noChangeAspect="1"/>
          </p:cNvGraphicFramePr>
          <p:nvPr>
            <p:extLst>
              <p:ext uri="{D42A27DB-BD31-4B8C-83A1-F6EECF244321}">
                <p14:modId xmlns:p14="http://schemas.microsoft.com/office/powerpoint/2010/main" val="3776938846"/>
              </p:ext>
            </p:extLst>
          </p:nvPr>
        </p:nvGraphicFramePr>
        <p:xfrm>
          <a:off x="171450" y="107936"/>
          <a:ext cx="8820150" cy="4333875"/>
        </p:xfrm>
        <a:graphic>
          <a:graphicData uri="http://schemas.openxmlformats.org/presentationml/2006/ole">
            <mc:AlternateContent xmlns:mc="http://schemas.openxmlformats.org/markup-compatibility/2006">
              <mc:Choice xmlns:v="urn:schemas-microsoft-com:vml" Requires="v">
                <p:oleObj spid="_x0000_s236692" name="文档" r:id="rId4" imgW="8830860" imgH="4329382" progId="Word.Document.12">
                  <p:embed/>
                </p:oleObj>
              </mc:Choice>
              <mc:Fallback>
                <p:oleObj name="文档" r:id="rId4" imgW="8830860" imgH="4329382" progId="Word.Document.12">
                  <p:embed/>
                  <p:pic>
                    <p:nvPicPr>
                      <p:cNvPr id="0" name=""/>
                      <p:cNvPicPr>
                        <a:picLocks noChangeAspect="1" noChangeArrowheads="1"/>
                      </p:cNvPicPr>
                      <p:nvPr/>
                    </p:nvPicPr>
                    <p:blipFill>
                      <a:blip r:embed="rId5"/>
                      <a:srcRect/>
                      <a:stretch>
                        <a:fillRect/>
                      </a:stretch>
                    </p:blipFill>
                    <p:spPr bwMode="auto">
                      <a:xfrm>
                        <a:off x="171450" y="107936"/>
                        <a:ext cx="8820150"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a:xfrm>
            <a:off x="49213" y="4340062"/>
            <a:ext cx="8867617" cy="617477"/>
          </a:xfrm>
          <a:prstGeom prst="rect">
            <a:avLst/>
          </a:prstGeom>
        </p:spPr>
        <p:txBody>
          <a:bodyPr wrap="square">
            <a:spAutoFit/>
          </a:bodyPr>
          <a:lstStyle/>
          <a:p>
            <a:pPr algn="just">
              <a:lnSpc>
                <a:spcPct val="150000"/>
              </a:lnSpc>
              <a:spcAft>
                <a:spcPts val="0"/>
              </a:spcAft>
              <a:tabLst>
                <a:tab pos="2070735" algn="l"/>
              </a:tabLst>
            </a:pPr>
            <a:r>
              <a:rPr lang="zh-CN" altLang="zh-CN" sz="2600" b="1" kern="100" dirty="0">
                <a:solidFill>
                  <a:srgbClr val="00B0F0"/>
                </a:solidFill>
                <a:latin typeface="Times New Roman"/>
                <a:ea typeface="微软雅黑"/>
                <a:cs typeface="Times New Roman"/>
              </a:rPr>
              <a:t>答案</a:t>
            </a:r>
            <a:r>
              <a:rPr lang="zh-CN" altLang="zh-CN" sz="2600" kern="100" dirty="0">
                <a:latin typeface="Times New Roman"/>
                <a:ea typeface="微软雅黑"/>
                <a:cs typeface="Times New Roman"/>
              </a:rPr>
              <a:t>　</a:t>
            </a:r>
            <a:r>
              <a:rPr lang="en-US" altLang="zh-CN" sz="2600" kern="100" dirty="0">
                <a:solidFill>
                  <a:srgbClr val="E46C0A"/>
                </a:solidFill>
                <a:latin typeface="Times New Roman"/>
                <a:ea typeface="微软雅黑"/>
                <a:cs typeface="Courier New"/>
              </a:rPr>
              <a:t>D</a:t>
            </a:r>
            <a:endParaRPr lang="zh-CN" altLang="zh-CN" sz="2600" kern="100" dirty="0">
              <a:effectLst/>
              <a:latin typeface="宋体"/>
              <a:cs typeface="Courier New"/>
            </a:endParaRPr>
          </a:p>
        </p:txBody>
      </p:sp>
    </p:spTree>
    <p:extLst>
      <p:ext uri="{BB962C8B-B14F-4D97-AF65-F5344CB8AC3E}">
        <p14:creationId xmlns:p14="http://schemas.microsoft.com/office/powerpoint/2010/main" val="144810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36079" y="90706"/>
            <a:ext cx="6043341" cy="461665"/>
          </a:xfrm>
          <a:prstGeom prst="rect">
            <a:avLst/>
          </a:prstGeom>
        </p:spPr>
        <p:txBody>
          <a:bodyPr wrap="square">
            <a:spAutoFit/>
          </a:bodyPr>
          <a:lstStyle/>
          <a:p>
            <a:pPr algn="just"/>
            <a:r>
              <a:rPr lang="zh-CN" altLang="en-US" sz="2400" b="1" kern="100" dirty="0">
                <a:latin typeface="Times New Roman" pitchFamily="18" charset="0"/>
                <a:ea typeface="微软雅黑" pitchFamily="34" charset="-122"/>
                <a:cs typeface="Times New Roman" pitchFamily="18" charset="0"/>
              </a:rPr>
              <a:t>二、万有引力定律的应用</a:t>
            </a:r>
            <a:endParaRPr lang="zh-CN" altLang="zh-CN" sz="2400" b="1" kern="100" dirty="0">
              <a:latin typeface="Times New Roman" pitchFamily="18" charset="0"/>
              <a:ea typeface="微软雅黑" pitchFamily="34" charset="-122"/>
              <a:cs typeface="Times New Roman" pitchFamily="18" charset="0"/>
            </a:endParaRPr>
          </a:p>
        </p:txBody>
      </p:sp>
      <p:sp>
        <p:nvSpPr>
          <p:cNvPr id="9" name="矩形 8"/>
          <p:cNvSpPr/>
          <p:nvPr/>
        </p:nvSpPr>
        <p:spPr>
          <a:xfrm>
            <a:off x="136078" y="520090"/>
            <a:ext cx="8856985" cy="2308324"/>
          </a:xfrm>
          <a:prstGeom prst="rect">
            <a:avLst/>
          </a:prstGeom>
        </p:spPr>
        <p:txBody>
          <a:bodyPr wrap="square">
            <a:spAutoFit/>
          </a:bodyPr>
          <a:lstStyle/>
          <a:p>
            <a:pPr algn="just">
              <a:lnSpc>
                <a:spcPct val="150000"/>
              </a:lnSpc>
              <a:spcAft>
                <a:spcPts val="0"/>
              </a:spcAft>
              <a:tabLst>
                <a:tab pos="2070735" algn="l"/>
              </a:tabLst>
            </a:pPr>
            <a:r>
              <a:rPr lang="zh-CN" altLang="zh-CN" sz="2400" b="1" kern="100" dirty="0" smtClean="0">
                <a:solidFill>
                  <a:srgbClr val="00B050"/>
                </a:solidFill>
                <a:latin typeface="Times New Roman"/>
                <a:ea typeface="微软雅黑"/>
                <a:cs typeface="Times New Roman"/>
              </a:rPr>
              <a:t>例</a:t>
            </a:r>
            <a:r>
              <a:rPr lang="en-US" altLang="zh-CN" sz="2400" b="1" kern="100" dirty="0" smtClean="0">
                <a:solidFill>
                  <a:srgbClr val="00B050"/>
                </a:solidFill>
                <a:latin typeface="Times New Roman"/>
                <a:ea typeface="微软雅黑"/>
                <a:cs typeface="Courier New"/>
              </a:rPr>
              <a:t>3</a:t>
            </a:r>
            <a:r>
              <a:rPr lang="zh-CN" altLang="zh-CN" sz="2400" kern="100" dirty="0" smtClean="0">
                <a:latin typeface="Times New Roman"/>
                <a:ea typeface="微软雅黑"/>
                <a:cs typeface="Times New Roman"/>
              </a:rPr>
              <a:t>　</a:t>
            </a:r>
            <a:r>
              <a:rPr lang="zh-CN" altLang="zh-CN" sz="2400" kern="100" spc="-100" dirty="0">
                <a:latin typeface="Times New Roman"/>
                <a:ea typeface="微软雅黑"/>
                <a:cs typeface="Times New Roman"/>
              </a:rPr>
              <a:t>一名宇航员来到一个星球上，如果该星球的质量是地球质量的一半，它的直径也是地球直径的一半，那么这名宇航员在该星球上所受的万有引力大小是他在地球上所受万有引力大小的</a:t>
            </a:r>
            <a:r>
              <a:rPr lang="en-US" altLang="zh-CN" sz="2400" kern="100" spc="-100" dirty="0">
                <a:latin typeface="Times New Roman"/>
                <a:ea typeface="微软雅黑"/>
                <a:cs typeface="Courier New"/>
              </a:rPr>
              <a:t>(</a:t>
            </a:r>
            <a:r>
              <a:rPr lang="zh-CN" altLang="zh-CN" sz="2400" kern="100" spc="-100" dirty="0">
                <a:latin typeface="Times New Roman"/>
                <a:ea typeface="微软雅黑"/>
                <a:cs typeface="Times New Roman"/>
              </a:rPr>
              <a:t>　　</a:t>
            </a:r>
            <a:r>
              <a:rPr lang="en-US" altLang="zh-CN" sz="2400" kern="100" spc="-100" dirty="0">
                <a:latin typeface="Times New Roman"/>
                <a:ea typeface="微软雅黑"/>
                <a:cs typeface="Courier New"/>
              </a:rPr>
              <a:t>)</a:t>
            </a:r>
            <a:endParaRPr lang="zh-CN" altLang="zh-CN" sz="2400" kern="100" spc="-100" dirty="0">
              <a:latin typeface="宋体"/>
              <a:cs typeface="Courier New"/>
            </a:endParaRPr>
          </a:p>
          <a:p>
            <a:pPr algn="just">
              <a:lnSpc>
                <a:spcPct val="150000"/>
              </a:lnSpc>
              <a:spcAft>
                <a:spcPts val="0"/>
              </a:spcAft>
              <a:tabLst>
                <a:tab pos="2070735" algn="l"/>
              </a:tabLst>
            </a:pPr>
            <a:r>
              <a:rPr lang="en-US" altLang="zh-CN" sz="2400" kern="100" dirty="0" err="1">
                <a:latin typeface="Times New Roman"/>
                <a:ea typeface="微软雅黑"/>
                <a:cs typeface="Courier New"/>
              </a:rPr>
              <a:t>A.0.25</a:t>
            </a:r>
            <a:r>
              <a:rPr lang="zh-CN" altLang="zh-CN" sz="2400" kern="100" dirty="0" smtClean="0">
                <a:latin typeface="Times New Roman"/>
                <a:ea typeface="微软雅黑"/>
                <a:cs typeface="Times New Roman"/>
              </a:rPr>
              <a:t>倍</a:t>
            </a:r>
            <a:r>
              <a:rPr lang="en-US" altLang="zh-CN" sz="2400" kern="100" dirty="0" smtClean="0">
                <a:latin typeface="Times New Roman"/>
                <a:ea typeface="微软雅黑"/>
                <a:cs typeface="Times New Roman"/>
              </a:rPr>
              <a:t>             </a:t>
            </a:r>
            <a:r>
              <a:rPr lang="en-US" altLang="zh-CN" sz="2400" kern="100" dirty="0" err="1" smtClean="0">
                <a:latin typeface="Times New Roman"/>
                <a:ea typeface="微软雅黑"/>
                <a:cs typeface="Courier New"/>
              </a:rPr>
              <a:t>B.0.5</a:t>
            </a:r>
            <a:r>
              <a:rPr lang="zh-CN" altLang="zh-CN" sz="2400" kern="100" dirty="0" smtClean="0">
                <a:latin typeface="Times New Roman"/>
                <a:ea typeface="微软雅黑"/>
                <a:cs typeface="Times New Roman"/>
              </a:rPr>
              <a:t>倍</a:t>
            </a:r>
            <a:r>
              <a:rPr lang="en-US" altLang="zh-CN" sz="2400" kern="100" dirty="0" smtClean="0">
                <a:latin typeface="Times New Roman"/>
                <a:ea typeface="微软雅黑"/>
                <a:cs typeface="Times New Roman"/>
              </a:rPr>
              <a:t>             </a:t>
            </a:r>
            <a:r>
              <a:rPr lang="en-US" altLang="zh-CN" sz="2400" kern="100" dirty="0" err="1" smtClean="0">
                <a:latin typeface="Times New Roman"/>
                <a:ea typeface="微软雅黑"/>
                <a:cs typeface="Courier New"/>
              </a:rPr>
              <a:t>C.2</a:t>
            </a:r>
            <a:r>
              <a:rPr lang="zh-CN" altLang="zh-CN" sz="2400" kern="100" dirty="0" smtClean="0">
                <a:latin typeface="Times New Roman"/>
                <a:ea typeface="微软雅黑"/>
                <a:cs typeface="Times New Roman"/>
              </a:rPr>
              <a:t>倍</a:t>
            </a:r>
            <a:r>
              <a:rPr lang="en-US" altLang="zh-CN" sz="2400" kern="100" dirty="0" smtClean="0">
                <a:latin typeface="Times New Roman"/>
                <a:ea typeface="微软雅黑"/>
                <a:cs typeface="Times New Roman"/>
              </a:rPr>
              <a:t>             </a:t>
            </a:r>
            <a:r>
              <a:rPr lang="en-US" altLang="zh-CN" sz="2400" kern="100" dirty="0" err="1" smtClean="0">
                <a:latin typeface="Times New Roman"/>
                <a:ea typeface="微软雅黑"/>
                <a:cs typeface="Courier New"/>
              </a:rPr>
              <a:t>D.4</a:t>
            </a:r>
            <a:r>
              <a:rPr lang="zh-CN" altLang="zh-CN" sz="2400" kern="100" dirty="0">
                <a:latin typeface="Times New Roman"/>
                <a:ea typeface="微软雅黑"/>
                <a:cs typeface="Times New Roman"/>
              </a:rPr>
              <a:t>倍</a:t>
            </a:r>
            <a:endParaRPr lang="zh-CN" altLang="zh-CN" sz="24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609386865"/>
              </p:ext>
            </p:extLst>
          </p:nvPr>
        </p:nvGraphicFramePr>
        <p:xfrm>
          <a:off x="219075" y="2819400"/>
          <a:ext cx="8763000" cy="2209800"/>
        </p:xfrm>
        <a:graphic>
          <a:graphicData uri="http://schemas.openxmlformats.org/presentationml/2006/ole">
            <mc:AlternateContent xmlns:mc="http://schemas.openxmlformats.org/markup-compatibility/2006">
              <mc:Choice xmlns:v="urn:schemas-microsoft-com:vml" Requires="v">
                <p:oleObj spid="_x0000_s244766" name="文档" r:id="rId4" imgW="8773596" imgH="2213035" progId="Word.Document.12">
                  <p:embed/>
                </p:oleObj>
              </mc:Choice>
              <mc:Fallback>
                <p:oleObj name="文档" r:id="rId4" imgW="8773596" imgH="2213035" progId="Word.Document.12">
                  <p:embed/>
                  <p:pic>
                    <p:nvPicPr>
                      <p:cNvPr id="0" name="对象 1"/>
                      <p:cNvPicPr>
                        <a:picLocks noChangeAspect="1" noChangeArrowheads="1"/>
                      </p:cNvPicPr>
                      <p:nvPr/>
                    </p:nvPicPr>
                    <p:blipFill>
                      <a:blip r:embed="rId5"/>
                      <a:srcRect/>
                      <a:stretch>
                        <a:fillRect/>
                      </a:stretch>
                    </p:blipFill>
                    <p:spPr bwMode="auto">
                      <a:xfrm>
                        <a:off x="219075" y="2819400"/>
                        <a:ext cx="8763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7433270" y="1775470"/>
            <a:ext cx="389850" cy="461665"/>
          </a:xfrm>
          <a:prstGeom prst="rect">
            <a:avLst/>
          </a:prstGeom>
        </p:spPr>
        <p:txBody>
          <a:bodyPr wrap="none">
            <a:spAutoFit/>
          </a:bodyPr>
          <a:lstStyle/>
          <a:p>
            <a:r>
              <a:rPr lang="en-US" altLang="zh-CN" sz="2400" kern="100" dirty="0">
                <a:solidFill>
                  <a:schemeClr val="accent6">
                    <a:lumMod val="75000"/>
                  </a:schemeClr>
                </a:solidFill>
                <a:latin typeface="Times New Roman"/>
                <a:ea typeface="微软雅黑"/>
                <a:cs typeface="Courier New"/>
              </a:rPr>
              <a:t>C</a:t>
            </a:r>
            <a:endParaRPr lang="zh-CN" altLang="en-US" dirty="0">
              <a:solidFill>
                <a:schemeClr val="accent6">
                  <a:lumMod val="75000"/>
                </a:schemeClr>
              </a:solidFill>
            </a:endParaRPr>
          </a:p>
        </p:txBody>
      </p:sp>
    </p:spTree>
    <p:extLst>
      <p:ext uri="{BB962C8B-B14F-4D97-AF65-F5344CB8AC3E}">
        <p14:creationId xmlns:p14="http://schemas.microsoft.com/office/powerpoint/2010/main" val="901049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7505" y="286544"/>
            <a:ext cx="6043341" cy="492443"/>
          </a:xfrm>
          <a:prstGeom prst="rect">
            <a:avLst/>
          </a:prstGeom>
        </p:spPr>
        <p:txBody>
          <a:bodyPr wrap="square">
            <a:spAutoFit/>
          </a:bodyPr>
          <a:lstStyle/>
          <a:p>
            <a:pPr algn="just"/>
            <a:r>
              <a:rPr lang="zh-CN" altLang="en-US" sz="2600" b="1" kern="100" dirty="0">
                <a:latin typeface="Times New Roman" pitchFamily="18" charset="0"/>
                <a:ea typeface="微软雅黑" pitchFamily="34" charset="-122"/>
                <a:cs typeface="Times New Roman" pitchFamily="18" charset="0"/>
              </a:rPr>
              <a:t>三、万有引力和重力的关系</a:t>
            </a:r>
            <a:endParaRPr lang="zh-CN" altLang="zh-CN" sz="2600" b="1" kern="100" dirty="0">
              <a:latin typeface="Times New Roman" pitchFamily="18" charset="0"/>
              <a:ea typeface="微软雅黑" pitchFamily="34" charset="-122"/>
              <a:cs typeface="Times New Roman" pitchFamily="18" charset="0"/>
            </a:endParaRPr>
          </a:p>
        </p:txBody>
      </p:sp>
      <p:sp>
        <p:nvSpPr>
          <p:cNvPr id="9" name="矩形 8"/>
          <p:cNvSpPr/>
          <p:nvPr/>
        </p:nvSpPr>
        <p:spPr>
          <a:xfrm>
            <a:off x="107503" y="764689"/>
            <a:ext cx="8928000" cy="1217641"/>
          </a:xfrm>
          <a:prstGeom prst="rect">
            <a:avLst/>
          </a:prstGeom>
        </p:spPr>
        <p:txBody>
          <a:bodyPr wrap="square">
            <a:spAutoFit/>
          </a:bodyPr>
          <a:lstStyle/>
          <a:p>
            <a:pPr algn="just">
              <a:lnSpc>
                <a:spcPct val="150000"/>
              </a:lnSpc>
              <a:spcAft>
                <a:spcPts val="0"/>
              </a:spcAft>
              <a:tabLst>
                <a:tab pos="2070735" algn="l"/>
              </a:tabLst>
            </a:pPr>
            <a:r>
              <a:rPr lang="zh-CN" altLang="zh-CN" sz="2600" b="1" kern="100" dirty="0" smtClean="0">
                <a:solidFill>
                  <a:srgbClr val="00B050"/>
                </a:solidFill>
                <a:latin typeface="Times New Roman"/>
                <a:ea typeface="微软雅黑"/>
                <a:cs typeface="Times New Roman"/>
              </a:rPr>
              <a:t>例</a:t>
            </a:r>
            <a:r>
              <a:rPr lang="en-US" altLang="zh-CN" sz="2600" b="1" kern="100" dirty="0" smtClean="0">
                <a:solidFill>
                  <a:srgbClr val="00B050"/>
                </a:solidFill>
                <a:latin typeface="Times New Roman"/>
                <a:ea typeface="微软雅黑"/>
                <a:cs typeface="Courier New"/>
              </a:rPr>
              <a:t>4</a:t>
            </a:r>
            <a:r>
              <a:rPr lang="zh-CN" altLang="zh-CN" sz="2600" kern="100" dirty="0" smtClean="0">
                <a:latin typeface="Times New Roman"/>
                <a:ea typeface="微软雅黑"/>
                <a:cs typeface="Times New Roman"/>
              </a:rPr>
              <a:t>　</a:t>
            </a:r>
            <a:r>
              <a:rPr lang="zh-CN" altLang="zh-CN" sz="2600" kern="100" dirty="0">
                <a:latin typeface="Times New Roman"/>
                <a:ea typeface="微软雅黑"/>
                <a:cs typeface="Times New Roman"/>
              </a:rPr>
              <a:t>在离地面高度等于地球半径的高度处，重力加速度的大小是地球表面的重力加速度大小的</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　　</a:t>
            </a:r>
            <a:r>
              <a:rPr lang="en-US" altLang="zh-CN" sz="2600" kern="100" dirty="0">
                <a:latin typeface="Times New Roman"/>
                <a:ea typeface="微软雅黑"/>
                <a:cs typeface="Courier New"/>
              </a:rPr>
              <a:t>)</a:t>
            </a:r>
            <a:endParaRPr lang="zh-CN" altLang="zh-CN" sz="26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784638085"/>
              </p:ext>
            </p:extLst>
          </p:nvPr>
        </p:nvGraphicFramePr>
        <p:xfrm>
          <a:off x="190500" y="2095500"/>
          <a:ext cx="6219825" cy="1676400"/>
        </p:xfrm>
        <a:graphic>
          <a:graphicData uri="http://schemas.openxmlformats.org/presentationml/2006/ole">
            <mc:AlternateContent xmlns:mc="http://schemas.openxmlformats.org/markup-compatibility/2006">
              <mc:Choice xmlns:v="urn:schemas-microsoft-com:vml" Requires="v">
                <p:oleObj spid="_x0000_s245815" name="文档" r:id="rId4" imgW="6224808" imgH="1680280" progId="Word.Document.12">
                  <p:embed/>
                </p:oleObj>
              </mc:Choice>
              <mc:Fallback>
                <p:oleObj name="文档" r:id="rId4" imgW="6224808" imgH="1680280" progId="Word.Document.12">
                  <p:embed/>
                  <p:pic>
                    <p:nvPicPr>
                      <p:cNvPr id="0" name=""/>
                      <p:cNvPicPr>
                        <a:picLocks noChangeAspect="1" noChangeArrowheads="1"/>
                      </p:cNvPicPr>
                      <p:nvPr/>
                    </p:nvPicPr>
                    <p:blipFill>
                      <a:blip r:embed="rId5"/>
                      <a:srcRect/>
                      <a:stretch>
                        <a:fillRect/>
                      </a:stretch>
                    </p:blipFill>
                    <p:spPr bwMode="auto">
                      <a:xfrm>
                        <a:off x="190500" y="2095500"/>
                        <a:ext cx="62198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5726869" y="1529730"/>
            <a:ext cx="425116" cy="492443"/>
          </a:xfrm>
          <a:prstGeom prst="rect">
            <a:avLst/>
          </a:prstGeom>
        </p:spPr>
        <p:txBody>
          <a:bodyPr wrap="none">
            <a:spAutoFit/>
          </a:bodyPr>
          <a:lstStyle/>
          <a:p>
            <a:r>
              <a:rPr lang="en-US" altLang="zh-CN" sz="2600" kern="100" smtClean="0">
                <a:solidFill>
                  <a:schemeClr val="accent6">
                    <a:lumMod val="75000"/>
                  </a:schemeClr>
                </a:solidFill>
                <a:latin typeface="Times New Roman"/>
                <a:ea typeface="微软雅黑"/>
                <a:cs typeface="Courier New"/>
              </a:rPr>
              <a:t>D</a:t>
            </a:r>
            <a:endParaRPr lang="zh-CN" altLang="en-US" sz="2600" dirty="0">
              <a:solidFill>
                <a:schemeClr val="accent6">
                  <a:lumMod val="75000"/>
                </a:schemeClr>
              </a:solidFill>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854214082"/>
              </p:ext>
            </p:extLst>
          </p:nvPr>
        </p:nvGraphicFramePr>
        <p:xfrm>
          <a:off x="190501" y="3752453"/>
          <a:ext cx="8877300" cy="1076325"/>
        </p:xfrm>
        <a:graphic>
          <a:graphicData uri="http://schemas.openxmlformats.org/presentationml/2006/ole">
            <mc:AlternateContent xmlns:mc="http://schemas.openxmlformats.org/markup-compatibility/2006">
              <mc:Choice xmlns:v="urn:schemas-microsoft-com:vml" Requires="v">
                <p:oleObj spid="_x0000_s245816" name="文档" r:id="rId7" imgW="8888123" imgH="1074348" progId="Word.Document.12">
                  <p:embed/>
                </p:oleObj>
              </mc:Choice>
              <mc:Fallback>
                <p:oleObj name="文档" r:id="rId7" imgW="8888123" imgH="1074348" progId="Word.Document.12">
                  <p:embed/>
                  <p:pic>
                    <p:nvPicPr>
                      <p:cNvPr id="0" name=""/>
                      <p:cNvPicPr>
                        <a:picLocks noChangeAspect="1" noChangeArrowheads="1"/>
                      </p:cNvPicPr>
                      <p:nvPr/>
                    </p:nvPicPr>
                    <p:blipFill>
                      <a:blip r:embed="rId8"/>
                      <a:srcRect/>
                      <a:stretch>
                        <a:fillRect/>
                      </a:stretch>
                    </p:blipFill>
                    <p:spPr bwMode="auto">
                      <a:xfrm>
                        <a:off x="190501" y="3752453"/>
                        <a:ext cx="88773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68312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55576" y="517312"/>
            <a:ext cx="3240360" cy="523220"/>
          </a:xfrm>
          <a:prstGeom prst="rect">
            <a:avLst/>
          </a:prstGeom>
        </p:spPr>
        <p:txBody>
          <a:bodyPr wrap="square">
            <a:spAutoFit/>
          </a:bodyPr>
          <a:lstStyle/>
          <a:p>
            <a:r>
              <a:rPr lang="zh-CN" altLang="en-US" sz="2800" b="1" dirty="0" smtClean="0">
                <a:solidFill>
                  <a:schemeClr val="accent6">
                    <a:lumMod val="75000"/>
                  </a:schemeClr>
                </a:solidFill>
                <a:latin typeface="微软雅黑" pitchFamily="34" charset="-122"/>
                <a:ea typeface="微软雅黑" pitchFamily="34" charset="-122"/>
              </a:rPr>
              <a:t>课堂要点小结</a:t>
            </a:r>
            <a:endParaRPr lang="zh-CN" altLang="en-US" sz="2800" b="1" dirty="0">
              <a:solidFill>
                <a:schemeClr val="accent6">
                  <a:lumMod val="75000"/>
                </a:schemeClr>
              </a:solidFill>
              <a:latin typeface="微软雅黑" pitchFamily="34" charset="-122"/>
              <a:ea typeface="微软雅黑" pitchFamily="34" charset="-122"/>
            </a:endParaRPr>
          </a:p>
        </p:txBody>
      </p:sp>
      <p:sp>
        <p:nvSpPr>
          <p:cNvPr id="8" name="圆角矩形 7"/>
          <p:cNvSpPr/>
          <p:nvPr/>
        </p:nvSpPr>
        <p:spPr>
          <a:xfrm>
            <a:off x="856158" y="1256571"/>
            <a:ext cx="7444011" cy="3115380"/>
          </a:xfrm>
          <a:prstGeom prst="roundRect">
            <a:avLst>
              <a:gd name="adj" fmla="val 3787"/>
            </a:avLst>
          </a:prstGeom>
          <a:noFill/>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3786239918"/>
              </p:ext>
            </p:extLst>
          </p:nvPr>
        </p:nvGraphicFramePr>
        <p:xfrm>
          <a:off x="849438" y="1294656"/>
          <a:ext cx="8439150" cy="3133725"/>
        </p:xfrm>
        <a:graphic>
          <a:graphicData uri="http://schemas.openxmlformats.org/presentationml/2006/ole">
            <mc:AlternateContent xmlns:mc="http://schemas.openxmlformats.org/markup-compatibility/2006">
              <mc:Choice xmlns:v="urn:schemas-microsoft-com:vml" Requires="v">
                <p:oleObj spid="_x0000_s246809" name="文档" r:id="rId4" imgW="8443095" imgH="3137099" progId="Word.Document.12">
                  <p:embed/>
                </p:oleObj>
              </mc:Choice>
              <mc:Fallback>
                <p:oleObj name="文档" r:id="rId4" imgW="8443095" imgH="3137099" progId="Word.Document.12">
                  <p:embed/>
                  <p:pic>
                    <p:nvPicPr>
                      <p:cNvPr id="0" name="对象 1"/>
                      <p:cNvPicPr>
                        <a:picLocks noChangeAspect="1" noChangeArrowheads="1"/>
                      </p:cNvPicPr>
                      <p:nvPr/>
                    </p:nvPicPr>
                    <p:blipFill>
                      <a:blip r:embed="rId5"/>
                      <a:srcRect/>
                      <a:stretch>
                        <a:fillRect/>
                      </a:stretch>
                    </p:blipFill>
                    <p:spPr bwMode="auto">
                      <a:xfrm>
                        <a:off x="849438" y="1294656"/>
                        <a:ext cx="843915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70541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291282" y="626458"/>
            <a:ext cx="8540378" cy="3619435"/>
          </a:xfrm>
          <a:prstGeom prst="roundRect">
            <a:avLst>
              <a:gd name="adj" fmla="val 3787"/>
            </a:avLst>
          </a:prstGeom>
          <a:noFill/>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723315645"/>
              </p:ext>
            </p:extLst>
          </p:nvPr>
        </p:nvGraphicFramePr>
        <p:xfrm>
          <a:off x="136079" y="584101"/>
          <a:ext cx="9944100" cy="3771900"/>
        </p:xfrm>
        <a:graphic>
          <a:graphicData uri="http://schemas.openxmlformats.org/presentationml/2006/ole">
            <mc:AlternateContent xmlns:mc="http://schemas.openxmlformats.org/markup-compatibility/2006">
              <mc:Choice xmlns:v="urn:schemas-microsoft-com:vml" Requires="v">
                <p:oleObj spid="_x0000_s247832" name="文档" r:id="rId4" imgW="9955246" imgH="3765790" progId="Word.Document.12">
                  <p:embed/>
                </p:oleObj>
              </mc:Choice>
              <mc:Fallback>
                <p:oleObj name="文档" r:id="rId4" imgW="9955246" imgH="3765790" progId="Word.Document.12">
                  <p:embed/>
                  <p:pic>
                    <p:nvPicPr>
                      <p:cNvPr id="0" name=""/>
                      <p:cNvPicPr>
                        <a:picLocks noChangeAspect="1" noChangeArrowheads="1"/>
                      </p:cNvPicPr>
                      <p:nvPr/>
                    </p:nvPicPr>
                    <p:blipFill>
                      <a:blip r:embed="rId5"/>
                      <a:srcRect/>
                      <a:stretch>
                        <a:fillRect/>
                      </a:stretch>
                    </p:blipFill>
                    <p:spPr bwMode="auto">
                      <a:xfrm>
                        <a:off x="136079" y="584101"/>
                        <a:ext cx="99441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 name="Picture 2">
            <a:hlinkClick r:id="rId6" action="ppaction://hlinksldjump"/>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5484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flipV="1">
            <a:off x="314003" y="325036"/>
            <a:ext cx="8532000" cy="108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7204166" y="478632"/>
            <a:ext cx="1644881" cy="720000"/>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7317291" y="607442"/>
            <a:ext cx="1531756" cy="461665"/>
          </a:xfrm>
          <a:prstGeom prst="rect">
            <a:avLst/>
          </a:prstGeom>
          <a:noFill/>
        </p:spPr>
        <p:txBody>
          <a:bodyPr wrap="square">
            <a:spAutoFit/>
          </a:bodyPr>
          <a:lstStyle/>
          <a:p>
            <a:pPr lvl="0">
              <a:defRPr/>
            </a:pPr>
            <a:r>
              <a:rPr lang="zh-CN" altLang="en-US" sz="2400" b="1" dirty="0">
                <a:solidFill>
                  <a:schemeClr val="bg1"/>
                </a:solidFill>
                <a:latin typeface="微软雅黑" pitchFamily="34" charset="-122"/>
                <a:ea typeface="微软雅黑" pitchFamily="34" charset="-122"/>
              </a:rPr>
              <a:t>自我检测</a:t>
            </a:r>
          </a:p>
        </p:txBody>
      </p:sp>
      <p:sp>
        <p:nvSpPr>
          <p:cNvPr id="10" name="矩形 9"/>
          <p:cNvSpPr/>
          <p:nvPr/>
        </p:nvSpPr>
        <p:spPr>
          <a:xfrm>
            <a:off x="136079" y="1275173"/>
            <a:ext cx="8856984" cy="3716274"/>
          </a:xfrm>
          <a:prstGeom prst="rect">
            <a:avLst/>
          </a:prstGeom>
        </p:spPr>
        <p:txBody>
          <a:bodyPr wrap="square">
            <a:spAutoFit/>
          </a:bodyPr>
          <a:lstStyle/>
          <a:p>
            <a:pPr algn="just">
              <a:lnSpc>
                <a:spcPct val="143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万有引力定律的发现</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在牛顿发现太阳与行星间引力的过程中，得出太阳对行星的引力表达式后推出行星对太阳的引力表达式，这是一个很关键的论证步骤，这一步骤采用的论证方法是</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43000"/>
              </a:lnSpc>
              <a:spcAft>
                <a:spcPts val="0"/>
              </a:spcAft>
              <a:tabLst>
                <a:tab pos="2070735" algn="l"/>
              </a:tabLst>
            </a:pPr>
            <a:r>
              <a:rPr lang="en-US" altLang="zh-CN" sz="2800" kern="100" dirty="0">
                <a:latin typeface="Times New Roman"/>
                <a:ea typeface="微软雅黑"/>
                <a:cs typeface="Courier New"/>
              </a:rPr>
              <a:t>A.</a:t>
            </a:r>
            <a:r>
              <a:rPr lang="zh-CN" altLang="zh-CN" sz="2800" kern="100" dirty="0">
                <a:latin typeface="Times New Roman"/>
                <a:ea typeface="微软雅黑"/>
                <a:cs typeface="Times New Roman"/>
              </a:rPr>
              <a:t>研究对象的选取</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B</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理想化过程</a:t>
            </a:r>
            <a:endParaRPr lang="zh-CN" altLang="zh-CN" sz="2800" kern="100" dirty="0">
              <a:latin typeface="宋体"/>
              <a:cs typeface="Courier New"/>
            </a:endParaRPr>
          </a:p>
          <a:p>
            <a:pPr algn="just">
              <a:lnSpc>
                <a:spcPct val="143000"/>
              </a:lnSpc>
              <a:spcAft>
                <a:spcPts val="0"/>
              </a:spcAft>
              <a:tabLst>
                <a:tab pos="2070735" algn="l"/>
              </a:tabLst>
            </a:pPr>
            <a:r>
              <a:rPr lang="en-US" altLang="zh-CN" sz="2800" kern="100" dirty="0">
                <a:latin typeface="Times New Roman"/>
                <a:ea typeface="微软雅黑"/>
                <a:cs typeface="Courier New"/>
              </a:rPr>
              <a:t>C.</a:t>
            </a:r>
            <a:r>
              <a:rPr lang="zh-CN" altLang="zh-CN" sz="2800" kern="100" dirty="0">
                <a:latin typeface="Times New Roman"/>
                <a:ea typeface="微软雅黑"/>
                <a:cs typeface="Times New Roman"/>
              </a:rPr>
              <a:t>类比</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D</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等效</a:t>
            </a:r>
            <a:endParaRPr lang="zh-CN" altLang="zh-CN" sz="2800" kern="100" dirty="0">
              <a:effectLst/>
              <a:latin typeface="宋体"/>
              <a:cs typeface="Courier New"/>
            </a:endParaRPr>
          </a:p>
        </p:txBody>
      </p:sp>
      <p:sp>
        <p:nvSpPr>
          <p:cNvPr id="22" name="TextBox 21">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5"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12293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6"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091861797"/>
              </p:ext>
            </p:extLst>
          </p:nvPr>
        </p:nvGraphicFramePr>
        <p:xfrm>
          <a:off x="314647" y="981075"/>
          <a:ext cx="8467725" cy="3352800"/>
        </p:xfrm>
        <a:graphic>
          <a:graphicData uri="http://schemas.openxmlformats.org/presentationml/2006/ole">
            <mc:AlternateContent xmlns:mc="http://schemas.openxmlformats.org/markup-compatibility/2006">
              <mc:Choice xmlns:v="urn:schemas-microsoft-com:vml" Requires="v">
                <p:oleObj spid="_x0000_s248851" name="文档" r:id="rId8" imgW="8471886" imgH="3365966" progId="Word.Document.12">
                  <p:embed/>
                </p:oleObj>
              </mc:Choice>
              <mc:Fallback>
                <p:oleObj name="文档" r:id="rId8" imgW="8471886" imgH="3365966" progId="Word.Document.12">
                  <p:embed/>
                  <p:pic>
                    <p:nvPicPr>
                      <p:cNvPr id="0" name=""/>
                      <p:cNvPicPr>
                        <a:picLocks noChangeAspect="1" noChangeArrowheads="1"/>
                      </p:cNvPicPr>
                      <p:nvPr/>
                    </p:nvPicPr>
                    <p:blipFill>
                      <a:blip r:embed="rId9"/>
                      <a:srcRect/>
                      <a:stretch>
                        <a:fillRect/>
                      </a:stretch>
                    </p:blipFill>
                    <p:spPr bwMode="auto">
                      <a:xfrm>
                        <a:off x="314647" y="981075"/>
                        <a:ext cx="84677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a:xfrm>
            <a:off x="220986" y="4227659"/>
            <a:ext cx="7374532" cy="738664"/>
          </a:xfrm>
          <a:prstGeom prst="rect">
            <a:avLst/>
          </a:prstGeom>
        </p:spPr>
        <p:txBody>
          <a:bodyPr wrap="square">
            <a:spAutoFit/>
          </a:bodyPr>
          <a:lstStyle/>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en-US" altLang="zh-CN" sz="2800" kern="100" dirty="0" smtClean="0">
                <a:solidFill>
                  <a:srgbClr val="E46C0A"/>
                </a:solidFill>
                <a:latin typeface="Times New Roman"/>
                <a:ea typeface="微软雅黑"/>
                <a:cs typeface="Courier New"/>
              </a:rPr>
              <a:t>C</a:t>
            </a:r>
            <a:endParaRPr lang="zh-CN" altLang="zh-CN" sz="2800" kern="100" dirty="0">
              <a:effectLst/>
              <a:latin typeface="宋体"/>
              <a:cs typeface="Courier New"/>
            </a:endParaRPr>
          </a:p>
        </p:txBody>
      </p:sp>
    </p:spTree>
    <p:extLst>
      <p:ext uri="{BB962C8B-B14F-4D97-AF65-F5344CB8AC3E}">
        <p14:creationId xmlns:p14="http://schemas.microsoft.com/office/powerpoint/2010/main" val="2284668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84845" y="968552"/>
            <a:ext cx="4603179" cy="3831818"/>
          </a:xfrm>
          <a:prstGeom prst="rect">
            <a:avLst/>
          </a:prstGeom>
        </p:spPr>
        <p:txBody>
          <a:bodyPr wrap="square">
            <a:spAutoFit/>
          </a:bodyPr>
          <a:lstStyle/>
          <a:p>
            <a:pPr algn="just">
              <a:lnSpc>
                <a:spcPct val="150000"/>
              </a:lnSpc>
              <a:spcAft>
                <a:spcPts val="0"/>
              </a:spcAft>
              <a:tabLst>
                <a:tab pos="2070735" algn="l"/>
              </a:tabLst>
            </a:pPr>
            <a:r>
              <a:rPr lang="en-US" altLang="zh-CN" sz="2700" kern="100" dirty="0">
                <a:latin typeface="Times New Roman"/>
                <a:ea typeface="微软雅黑"/>
                <a:cs typeface="Courier New"/>
              </a:rPr>
              <a:t>2.(</a:t>
            </a:r>
            <a:r>
              <a:rPr lang="zh-CN" altLang="zh-CN" sz="2700" kern="100" dirty="0">
                <a:latin typeface="Times New Roman"/>
                <a:ea typeface="微软雅黑"/>
                <a:cs typeface="Times New Roman"/>
              </a:rPr>
              <a:t>万有引力定律的理解</a:t>
            </a:r>
            <a:r>
              <a:rPr lang="en-US" altLang="zh-CN" sz="2700" kern="100" dirty="0">
                <a:latin typeface="Times New Roman"/>
                <a:ea typeface="微软雅黑"/>
                <a:cs typeface="Courier New"/>
              </a:rPr>
              <a:t>)</a:t>
            </a:r>
            <a:r>
              <a:rPr lang="zh-CN" altLang="zh-CN" sz="2700" kern="100" dirty="0">
                <a:latin typeface="Times New Roman"/>
                <a:ea typeface="微软雅黑"/>
                <a:cs typeface="Times New Roman"/>
              </a:rPr>
              <a:t>如图</a:t>
            </a:r>
            <a:r>
              <a:rPr lang="en-US" altLang="zh-CN" sz="2700" kern="100" dirty="0">
                <a:latin typeface="Times New Roman"/>
                <a:ea typeface="微软雅黑"/>
                <a:cs typeface="Courier New"/>
              </a:rPr>
              <a:t>3</a:t>
            </a:r>
            <a:r>
              <a:rPr lang="zh-CN" altLang="zh-CN" sz="2700" kern="100" dirty="0">
                <a:latin typeface="Times New Roman"/>
                <a:ea typeface="微软雅黑"/>
                <a:cs typeface="Times New Roman"/>
              </a:rPr>
              <a:t>所示，三颗质量均为</a:t>
            </a:r>
            <a:r>
              <a:rPr lang="en-US" altLang="zh-CN" sz="2700" i="1" kern="100" dirty="0">
                <a:latin typeface="Times New Roman"/>
                <a:ea typeface="微软雅黑"/>
                <a:cs typeface="Courier New"/>
              </a:rPr>
              <a:t>m</a:t>
            </a:r>
            <a:r>
              <a:rPr lang="zh-CN" altLang="zh-CN" sz="2700" kern="100" dirty="0">
                <a:latin typeface="Times New Roman"/>
                <a:ea typeface="微软雅黑"/>
                <a:cs typeface="Times New Roman"/>
              </a:rPr>
              <a:t>的地球同步卫星等间隔分布在半径为</a:t>
            </a:r>
            <a:r>
              <a:rPr lang="en-US" altLang="zh-CN" sz="2700" i="1" kern="100" dirty="0">
                <a:latin typeface="Times New Roman"/>
                <a:ea typeface="微软雅黑"/>
                <a:cs typeface="Courier New"/>
              </a:rPr>
              <a:t>r</a:t>
            </a:r>
            <a:r>
              <a:rPr lang="zh-CN" altLang="zh-CN" sz="2700" kern="100" dirty="0">
                <a:latin typeface="Times New Roman"/>
                <a:ea typeface="微软雅黑"/>
                <a:cs typeface="Times New Roman"/>
              </a:rPr>
              <a:t>的圆轨道上，设地球质量为</a:t>
            </a:r>
            <a:r>
              <a:rPr lang="en-US" altLang="zh-CN" sz="2700" i="1" kern="100" dirty="0">
                <a:latin typeface="Times New Roman"/>
                <a:ea typeface="微软雅黑"/>
                <a:cs typeface="Courier New"/>
              </a:rPr>
              <a:t>M</a:t>
            </a:r>
            <a:r>
              <a:rPr lang="zh-CN" altLang="zh-CN" sz="2700" kern="100" dirty="0">
                <a:latin typeface="Times New Roman"/>
                <a:ea typeface="微软雅黑"/>
                <a:cs typeface="Times New Roman"/>
              </a:rPr>
              <a:t>，半径为</a:t>
            </a:r>
            <a:r>
              <a:rPr lang="en-US" altLang="zh-CN" sz="2700" i="1" kern="100" dirty="0">
                <a:latin typeface="Times New Roman"/>
                <a:ea typeface="微软雅黑"/>
                <a:cs typeface="Courier New"/>
              </a:rPr>
              <a:t>R</a:t>
            </a:r>
            <a:r>
              <a:rPr lang="en-US" altLang="zh-CN" sz="2700" kern="100" dirty="0">
                <a:latin typeface="Times New Roman"/>
                <a:ea typeface="微软雅黑"/>
                <a:cs typeface="Courier New"/>
              </a:rPr>
              <a:t>.</a:t>
            </a:r>
            <a:r>
              <a:rPr lang="zh-CN" altLang="zh-CN" sz="2700" kern="100" dirty="0">
                <a:latin typeface="Times New Roman"/>
                <a:ea typeface="微软雅黑"/>
                <a:cs typeface="Times New Roman"/>
              </a:rPr>
              <a:t>下列说法正确的是</a:t>
            </a:r>
            <a:r>
              <a:rPr lang="en-US" altLang="zh-CN" sz="2700" kern="100" dirty="0">
                <a:latin typeface="Times New Roman"/>
                <a:ea typeface="微软雅黑"/>
                <a:cs typeface="Courier New"/>
              </a:rPr>
              <a:t>(</a:t>
            </a:r>
            <a:r>
              <a:rPr lang="zh-CN" altLang="zh-CN" sz="2700" kern="100" dirty="0">
                <a:latin typeface="Times New Roman"/>
                <a:ea typeface="微软雅黑"/>
                <a:cs typeface="Times New Roman"/>
              </a:rPr>
              <a:t>　　</a:t>
            </a:r>
            <a:r>
              <a:rPr lang="en-US" altLang="zh-CN" sz="2700" kern="100" dirty="0" smtClean="0">
                <a:latin typeface="Times New Roman"/>
                <a:ea typeface="微软雅黑"/>
                <a:cs typeface="Courier New"/>
              </a:rPr>
              <a:t>)</a:t>
            </a:r>
            <a:endParaRPr lang="zh-CN" altLang="zh-CN" sz="2700" kern="100" dirty="0">
              <a:latin typeface="宋体"/>
              <a:cs typeface="Courier New"/>
            </a:endParaRPr>
          </a:p>
        </p:txBody>
      </p:sp>
      <p:sp>
        <p:nvSpPr>
          <p:cNvPr id="13" name="TextBox 12">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5"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7" name="图片 6" descr="F:\2015赵瑊\同步\物理\人教必修2\word\s43.TIF"/>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04048" y="403129"/>
            <a:ext cx="3923928" cy="3902676"/>
          </a:xfrm>
          <a:prstGeom prst="rect">
            <a:avLst/>
          </a:prstGeom>
          <a:noFill/>
          <a:ln>
            <a:noFill/>
          </a:ln>
        </p:spPr>
      </p:pic>
      <p:sp>
        <p:nvSpPr>
          <p:cNvPr id="2" name="矩形 1"/>
          <p:cNvSpPr/>
          <p:nvPr/>
        </p:nvSpPr>
        <p:spPr>
          <a:xfrm>
            <a:off x="6666748" y="4421133"/>
            <a:ext cx="704039" cy="507831"/>
          </a:xfrm>
          <a:prstGeom prst="rect">
            <a:avLst/>
          </a:prstGeom>
        </p:spPr>
        <p:txBody>
          <a:bodyPr wrap="none">
            <a:spAutoFit/>
          </a:bodyPr>
          <a:lstStyle/>
          <a:p>
            <a:r>
              <a:rPr lang="zh-CN" altLang="zh-CN" sz="2700" kern="100" dirty="0">
                <a:solidFill>
                  <a:prstClr val="black"/>
                </a:solidFill>
                <a:latin typeface="Times New Roman"/>
                <a:ea typeface="微软雅黑"/>
                <a:cs typeface="Times New Roman"/>
              </a:rPr>
              <a:t>图</a:t>
            </a:r>
            <a:r>
              <a:rPr lang="en-US" altLang="zh-CN" sz="2700" kern="100" dirty="0">
                <a:solidFill>
                  <a:prstClr val="black"/>
                </a:solidFill>
                <a:latin typeface="Times New Roman"/>
                <a:ea typeface="微软雅黑"/>
                <a:cs typeface="Courier New"/>
              </a:rPr>
              <a:t>3</a:t>
            </a:r>
            <a:endParaRPr lang="zh-CN" altLang="en-US" sz="2700" dirty="0"/>
          </a:p>
        </p:txBody>
      </p:sp>
    </p:spTree>
    <p:extLst>
      <p:ext uri="{BB962C8B-B14F-4D97-AF65-F5344CB8AC3E}">
        <p14:creationId xmlns:p14="http://schemas.microsoft.com/office/powerpoint/2010/main" val="181923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a:hlinkClick r:id="rId2" action="ppaction://hlinksldjump"/>
          </p:cNvPr>
          <p:cNvSpPr/>
          <p:nvPr/>
        </p:nvSpPr>
        <p:spPr>
          <a:xfrm>
            <a:off x="2358802" y="1790016"/>
            <a:ext cx="1900800" cy="106976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a:hlinkClick r:id="rId2" action="ppaction://hlinksldjump"/>
          </p:cNvPr>
          <p:cNvSpPr txBox="1"/>
          <p:nvPr/>
        </p:nvSpPr>
        <p:spPr>
          <a:xfrm>
            <a:off x="2519672" y="2055852"/>
            <a:ext cx="1860687" cy="523220"/>
          </a:xfrm>
          <a:prstGeom prst="rect">
            <a:avLst/>
          </a:prstGeom>
          <a:noFill/>
        </p:spPr>
        <p:txBody>
          <a:bodyPr wrap="square">
            <a:spAutoFit/>
          </a:bodyPr>
          <a:lstStyle/>
          <a:p>
            <a:pPr lvl="0">
              <a:defRPr/>
            </a:pPr>
            <a:r>
              <a:rPr lang="zh-CN" altLang="en-US" sz="2800" b="1" dirty="0" smtClean="0">
                <a:solidFill>
                  <a:schemeClr val="bg1"/>
                </a:solidFill>
                <a:latin typeface="微软雅黑" pitchFamily="34" charset="-122"/>
                <a:ea typeface="微软雅黑" pitchFamily="34" charset="-122"/>
              </a:rPr>
              <a:t>知识探究</a:t>
            </a:r>
            <a:endParaRPr lang="zh-CN" altLang="en-US" sz="2800" b="1" dirty="0">
              <a:solidFill>
                <a:schemeClr val="bg1"/>
              </a:solidFill>
              <a:latin typeface="微软雅黑" pitchFamily="34" charset="-122"/>
              <a:ea typeface="微软雅黑" pitchFamily="34" charset="-122"/>
            </a:endParaRPr>
          </a:p>
        </p:txBody>
      </p:sp>
      <p:sp>
        <p:nvSpPr>
          <p:cNvPr id="16" name="圆角矩形 15">
            <a:hlinkClick r:id="rId3" action="ppaction://hlinksldjump"/>
          </p:cNvPr>
          <p:cNvSpPr/>
          <p:nvPr/>
        </p:nvSpPr>
        <p:spPr>
          <a:xfrm>
            <a:off x="4887048" y="1790016"/>
            <a:ext cx="1902342" cy="106976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a:hlinkClick r:id="rId3" action="ppaction://hlinksldjump"/>
          </p:cNvPr>
          <p:cNvSpPr txBox="1"/>
          <p:nvPr/>
        </p:nvSpPr>
        <p:spPr>
          <a:xfrm>
            <a:off x="5033404" y="2053585"/>
            <a:ext cx="1842852" cy="523220"/>
          </a:xfrm>
          <a:prstGeom prst="rect">
            <a:avLst/>
          </a:prstGeom>
          <a:noFill/>
        </p:spPr>
        <p:txBody>
          <a:bodyPr wrap="square">
            <a:spAutoFit/>
          </a:bodyPr>
          <a:lstStyle/>
          <a:p>
            <a:pPr lvl="0">
              <a:defRPr/>
            </a:pPr>
            <a:r>
              <a:rPr lang="zh-CN" altLang="en-US" sz="2800" b="1" dirty="0" smtClean="0">
                <a:solidFill>
                  <a:schemeClr val="bg1"/>
                </a:solidFill>
                <a:latin typeface="微软雅黑" pitchFamily="34" charset="-122"/>
                <a:ea typeface="微软雅黑" pitchFamily="34" charset="-122"/>
              </a:rPr>
              <a:t>自我检测</a:t>
            </a:r>
            <a:endParaRPr lang="zh-CN" altLang="en-US" sz="28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52943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015150424"/>
              </p:ext>
            </p:extLst>
          </p:nvPr>
        </p:nvGraphicFramePr>
        <p:xfrm>
          <a:off x="314325" y="1059582"/>
          <a:ext cx="8467725" cy="3886200"/>
        </p:xfrm>
        <a:graphic>
          <a:graphicData uri="http://schemas.openxmlformats.org/presentationml/2006/ole">
            <mc:AlternateContent xmlns:mc="http://schemas.openxmlformats.org/markup-compatibility/2006">
              <mc:Choice xmlns:v="urn:schemas-microsoft-com:vml" Requires="v">
                <p:oleObj spid="_x0000_s250896" name="文档" r:id="rId8" imgW="8471886" imgH="3893262" progId="Word.Document.12">
                  <p:embed/>
                </p:oleObj>
              </mc:Choice>
              <mc:Fallback>
                <p:oleObj name="文档" r:id="rId8" imgW="8471886" imgH="3893262" progId="Word.Document.12">
                  <p:embed/>
                  <p:pic>
                    <p:nvPicPr>
                      <p:cNvPr id="0" name="对象 2"/>
                      <p:cNvPicPr>
                        <a:picLocks noChangeAspect="1" noChangeArrowheads="1"/>
                      </p:cNvPicPr>
                      <p:nvPr/>
                    </p:nvPicPr>
                    <p:blipFill>
                      <a:blip r:embed="rId9"/>
                      <a:srcRect/>
                      <a:stretch>
                        <a:fillRect/>
                      </a:stretch>
                    </p:blipFill>
                    <p:spPr bwMode="auto">
                      <a:xfrm>
                        <a:off x="314325" y="1059582"/>
                        <a:ext cx="8467725"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69165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610168785"/>
              </p:ext>
            </p:extLst>
          </p:nvPr>
        </p:nvGraphicFramePr>
        <p:xfrm>
          <a:off x="314325" y="867941"/>
          <a:ext cx="8467725" cy="1466850"/>
        </p:xfrm>
        <a:graphic>
          <a:graphicData uri="http://schemas.openxmlformats.org/presentationml/2006/ole">
            <mc:AlternateContent xmlns:mc="http://schemas.openxmlformats.org/markup-compatibility/2006">
              <mc:Choice xmlns:v="urn:schemas-microsoft-com:vml" Requires="v">
                <p:oleObj spid="_x0000_s251928" name="文档" r:id="rId8" imgW="8471886" imgH="1478084" progId="Word.Document.12">
                  <p:embed/>
                </p:oleObj>
              </mc:Choice>
              <mc:Fallback>
                <p:oleObj name="文档" r:id="rId8" imgW="8471886" imgH="1478084" progId="Word.Document.12">
                  <p:embed/>
                  <p:pic>
                    <p:nvPicPr>
                      <p:cNvPr id="0" name=""/>
                      <p:cNvPicPr>
                        <a:picLocks noChangeAspect="1" noChangeArrowheads="1"/>
                      </p:cNvPicPr>
                      <p:nvPr/>
                    </p:nvPicPr>
                    <p:blipFill>
                      <a:blip r:embed="rId9"/>
                      <a:srcRect/>
                      <a:stretch>
                        <a:fillRect/>
                      </a:stretch>
                    </p:blipFill>
                    <p:spPr bwMode="auto">
                      <a:xfrm>
                        <a:off x="314325" y="867941"/>
                        <a:ext cx="8467725"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a:xfrm>
            <a:off x="220986" y="3360812"/>
            <a:ext cx="8676000" cy="1614032"/>
          </a:xfrm>
          <a:prstGeom prst="rect">
            <a:avLst/>
          </a:prstGeom>
        </p:spPr>
        <p:txBody>
          <a:bodyPr wrap="square">
            <a:spAutoFit/>
          </a:bodyPr>
          <a:lstStyle/>
          <a:p>
            <a:pPr algn="just">
              <a:lnSpc>
                <a:spcPct val="143000"/>
              </a:lnSpc>
              <a:spcAft>
                <a:spcPts val="0"/>
              </a:spcAft>
              <a:tabLst>
                <a:tab pos="2070735" algn="l"/>
              </a:tabLst>
            </a:pPr>
            <a:r>
              <a:rPr lang="zh-CN" altLang="zh-CN" sz="2400" kern="100" dirty="0">
                <a:latin typeface="Times New Roman"/>
                <a:ea typeface="微软雅黑"/>
                <a:cs typeface="Times New Roman"/>
              </a:rPr>
              <a:t>三颗卫星对地球的引力大小相等且三个引力互成</a:t>
            </a:r>
            <a:r>
              <a:rPr lang="en-US" altLang="zh-CN" sz="2400" kern="100" dirty="0">
                <a:latin typeface="Times New Roman"/>
                <a:ea typeface="微软雅黑"/>
                <a:cs typeface="Courier New"/>
              </a:rPr>
              <a:t>120°</a:t>
            </a:r>
            <a:r>
              <a:rPr lang="zh-CN" altLang="zh-CN" sz="2400" kern="100" dirty="0">
                <a:latin typeface="Times New Roman"/>
                <a:ea typeface="微软雅黑"/>
                <a:cs typeface="Times New Roman"/>
              </a:rPr>
              <a:t>，其合力为</a:t>
            </a:r>
            <a:r>
              <a:rPr lang="en-US" altLang="zh-CN" sz="2400" kern="100" dirty="0">
                <a:latin typeface="Times New Roman"/>
                <a:ea typeface="微软雅黑"/>
                <a:cs typeface="Courier New"/>
              </a:rPr>
              <a:t>0</a:t>
            </a:r>
            <a:r>
              <a:rPr lang="zh-CN" altLang="zh-CN" sz="2400" kern="100" dirty="0">
                <a:latin typeface="Times New Roman"/>
                <a:ea typeface="微软雅黑"/>
                <a:cs typeface="Times New Roman"/>
              </a:rPr>
              <a:t>，故</a:t>
            </a:r>
            <a:r>
              <a:rPr lang="en-US" altLang="zh-CN" sz="2400" kern="100" dirty="0">
                <a:latin typeface="Times New Roman"/>
                <a:ea typeface="微软雅黑"/>
                <a:cs typeface="Courier New"/>
              </a:rPr>
              <a:t>D</a:t>
            </a:r>
            <a:r>
              <a:rPr lang="zh-CN" altLang="zh-CN" sz="2400" kern="100" dirty="0">
                <a:latin typeface="Times New Roman"/>
                <a:ea typeface="微软雅黑"/>
                <a:cs typeface="Times New Roman"/>
              </a:rPr>
              <a:t>选项错误</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43000"/>
              </a:lnSpc>
              <a:spcAft>
                <a:spcPts val="0"/>
              </a:spcAft>
              <a:tabLst>
                <a:tab pos="2070735" algn="l"/>
              </a:tabLst>
            </a:pPr>
            <a:r>
              <a:rPr lang="zh-CN" altLang="zh-CN" sz="2400" b="1" kern="100" dirty="0">
                <a:solidFill>
                  <a:srgbClr val="00B0F0"/>
                </a:solidFill>
                <a:latin typeface="Times New Roman"/>
                <a:ea typeface="微软雅黑"/>
                <a:cs typeface="Times New Roman"/>
              </a:rPr>
              <a:t>答案</a:t>
            </a:r>
            <a:r>
              <a:rPr lang="zh-CN" altLang="zh-CN" sz="2400" kern="100" dirty="0">
                <a:latin typeface="Times New Roman"/>
                <a:ea typeface="微软雅黑"/>
                <a:cs typeface="Times New Roman"/>
              </a:rPr>
              <a:t>　</a:t>
            </a:r>
            <a:r>
              <a:rPr lang="en-US" altLang="zh-CN" sz="2400" kern="100" dirty="0">
                <a:solidFill>
                  <a:srgbClr val="E46C0A"/>
                </a:solidFill>
                <a:latin typeface="Times New Roman"/>
                <a:ea typeface="微软雅黑"/>
                <a:cs typeface="Courier New"/>
              </a:rPr>
              <a:t>BC</a:t>
            </a:r>
            <a:endParaRPr lang="zh-CN" altLang="zh-CN" sz="2400" kern="100" dirty="0">
              <a:effectLst/>
              <a:latin typeface="宋体"/>
              <a:cs typeface="Courier New"/>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4073976553"/>
              </p:ext>
            </p:extLst>
          </p:nvPr>
        </p:nvGraphicFramePr>
        <p:xfrm>
          <a:off x="314325" y="2132484"/>
          <a:ext cx="8467725" cy="1476375"/>
        </p:xfrm>
        <a:graphic>
          <a:graphicData uri="http://schemas.openxmlformats.org/presentationml/2006/ole">
            <mc:AlternateContent xmlns:mc="http://schemas.openxmlformats.org/markup-compatibility/2006">
              <mc:Choice xmlns:v="urn:schemas-microsoft-com:vml" Requires="v">
                <p:oleObj spid="_x0000_s251929" name="文档" r:id="rId11" imgW="8471886" imgH="1479526" progId="Word.Document.12">
                  <p:embed/>
                </p:oleObj>
              </mc:Choice>
              <mc:Fallback>
                <p:oleObj name="文档" r:id="rId11" imgW="8471886" imgH="1479526" progId="Word.Document.12">
                  <p:embed/>
                  <p:pic>
                    <p:nvPicPr>
                      <p:cNvPr id="0" name=""/>
                      <p:cNvPicPr>
                        <a:picLocks noChangeAspect="1" noChangeArrowheads="1"/>
                      </p:cNvPicPr>
                      <p:nvPr/>
                    </p:nvPicPr>
                    <p:blipFill>
                      <a:blip r:embed="rId12"/>
                      <a:srcRect/>
                      <a:stretch>
                        <a:fillRect/>
                      </a:stretch>
                    </p:blipFill>
                    <p:spPr bwMode="auto">
                      <a:xfrm>
                        <a:off x="314325" y="2132484"/>
                        <a:ext cx="84677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10525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linds(horizontal)">
                                      <p:cBhvr>
                                        <p:cTn id="1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105468519"/>
              </p:ext>
            </p:extLst>
          </p:nvPr>
        </p:nvGraphicFramePr>
        <p:xfrm>
          <a:off x="223267" y="2670398"/>
          <a:ext cx="7353300" cy="771525"/>
        </p:xfrm>
        <a:graphic>
          <a:graphicData uri="http://schemas.openxmlformats.org/presentationml/2006/ole">
            <mc:AlternateContent xmlns:mc="http://schemas.openxmlformats.org/markup-compatibility/2006">
              <mc:Choice xmlns:v="urn:schemas-microsoft-com:vml" Requires="v">
                <p:oleObj spid="_x0000_s252948" name="文档" r:id="rId8" imgW="7357704" imgH="772381" progId="Word.Document.12">
                  <p:embed/>
                </p:oleObj>
              </mc:Choice>
              <mc:Fallback>
                <p:oleObj name="文档" r:id="rId8" imgW="7357704" imgH="772381" progId="Word.Document.12">
                  <p:embed/>
                  <p:pic>
                    <p:nvPicPr>
                      <p:cNvPr id="0" name=""/>
                      <p:cNvPicPr>
                        <a:picLocks noChangeAspect="1" noChangeArrowheads="1"/>
                      </p:cNvPicPr>
                      <p:nvPr/>
                    </p:nvPicPr>
                    <p:blipFill>
                      <a:blip r:embed="rId9"/>
                      <a:srcRect/>
                      <a:stretch>
                        <a:fillRect/>
                      </a:stretch>
                    </p:blipFill>
                    <p:spPr bwMode="auto">
                      <a:xfrm>
                        <a:off x="223267" y="2670398"/>
                        <a:ext cx="73533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矩形 9"/>
          <p:cNvSpPr/>
          <p:nvPr/>
        </p:nvSpPr>
        <p:spPr>
          <a:xfrm>
            <a:off x="129928" y="916425"/>
            <a:ext cx="8887518" cy="1754326"/>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3.(</a:t>
            </a:r>
            <a:r>
              <a:rPr lang="zh-CN" altLang="zh-CN" sz="2400" kern="100" dirty="0">
                <a:latin typeface="Times New Roman"/>
                <a:ea typeface="微软雅黑"/>
                <a:cs typeface="Times New Roman"/>
              </a:rPr>
              <a:t>万有引力与重力的关系</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假设某星球和地球都是球体，该星球的质量是地球质量的</a:t>
            </a: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倍，该星球的半径是地球半径的</a:t>
            </a:r>
            <a:r>
              <a:rPr lang="en-US" altLang="zh-CN" sz="2400" kern="100" dirty="0">
                <a:latin typeface="Times New Roman"/>
                <a:ea typeface="微软雅黑"/>
                <a:cs typeface="Courier New"/>
              </a:rPr>
              <a:t>3</a:t>
            </a:r>
            <a:r>
              <a:rPr lang="zh-CN" altLang="zh-CN" sz="2400" kern="100" dirty="0">
                <a:latin typeface="Times New Roman"/>
                <a:ea typeface="微软雅黑"/>
                <a:cs typeface="Times New Roman"/>
              </a:rPr>
              <a:t>倍，那么该星球表面的重力加速度与地球表面处的重力加速度之比为</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effectLst/>
              <a:latin typeface="宋体"/>
              <a:cs typeface="Courier New"/>
            </a:endParaRPr>
          </a:p>
        </p:txBody>
      </p:sp>
      <p:sp>
        <p:nvSpPr>
          <p:cNvPr id="2" name="矩形 1"/>
          <p:cNvSpPr/>
          <p:nvPr/>
        </p:nvSpPr>
        <p:spPr>
          <a:xfrm>
            <a:off x="8024373" y="2155775"/>
            <a:ext cx="407484" cy="461665"/>
          </a:xfrm>
          <a:prstGeom prst="rect">
            <a:avLst/>
          </a:prstGeom>
        </p:spPr>
        <p:txBody>
          <a:bodyPr wrap="none">
            <a:spAutoFit/>
          </a:bodyPr>
          <a:lstStyle/>
          <a:p>
            <a:r>
              <a:rPr lang="en-US" altLang="zh-CN" sz="2400" dirty="0">
                <a:solidFill>
                  <a:srgbClr val="E46C0A"/>
                </a:solidFill>
                <a:latin typeface="Times New Roman"/>
                <a:ea typeface="微软雅黑"/>
              </a:rPr>
              <a:t>A</a:t>
            </a:r>
            <a:endParaRPr lang="zh-CN" altLang="en-US" dirty="0"/>
          </a:p>
        </p:txBody>
      </p:sp>
      <p:graphicFrame>
        <p:nvGraphicFramePr>
          <p:cNvPr id="12" name="对象 11"/>
          <p:cNvGraphicFramePr>
            <a:graphicFrameLocks noChangeAspect="1"/>
          </p:cNvGraphicFramePr>
          <p:nvPr>
            <p:extLst>
              <p:ext uri="{D42A27DB-BD31-4B8C-83A1-F6EECF244321}">
                <p14:modId xmlns:p14="http://schemas.microsoft.com/office/powerpoint/2010/main" val="464017189"/>
              </p:ext>
            </p:extLst>
          </p:nvPr>
        </p:nvGraphicFramePr>
        <p:xfrm>
          <a:off x="223267" y="3494881"/>
          <a:ext cx="8677275" cy="1390650"/>
        </p:xfrm>
        <a:graphic>
          <a:graphicData uri="http://schemas.openxmlformats.org/presentationml/2006/ole">
            <mc:AlternateContent xmlns:mc="http://schemas.openxmlformats.org/markup-compatibility/2006">
              <mc:Choice xmlns:v="urn:schemas-microsoft-com:vml" Requires="v">
                <p:oleObj spid="_x0000_s252949" name="文档" r:id="rId11" imgW="8687880" imgH="1391009" progId="Word.Document.12">
                  <p:embed/>
                </p:oleObj>
              </mc:Choice>
              <mc:Fallback>
                <p:oleObj name="文档" r:id="rId11" imgW="8687880" imgH="1391009" progId="Word.Document.12">
                  <p:embed/>
                  <p:pic>
                    <p:nvPicPr>
                      <p:cNvPr id="0" name=""/>
                      <p:cNvPicPr>
                        <a:picLocks noChangeAspect="1" noChangeArrowheads="1"/>
                      </p:cNvPicPr>
                      <p:nvPr/>
                    </p:nvPicPr>
                    <p:blipFill>
                      <a:blip r:embed="rId12"/>
                      <a:srcRect/>
                      <a:stretch>
                        <a:fillRect/>
                      </a:stretch>
                    </p:blipFill>
                    <p:spPr bwMode="auto">
                      <a:xfrm>
                        <a:off x="223267" y="3494881"/>
                        <a:ext cx="86772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54647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5"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145603" y="781075"/>
            <a:ext cx="8856985" cy="4218463"/>
          </a:xfrm>
          <a:prstGeom prst="rect">
            <a:avLst/>
          </a:prstGeom>
        </p:spPr>
        <p:txBody>
          <a:bodyPr wrap="square">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4.(</a:t>
            </a:r>
            <a:r>
              <a:rPr lang="zh-CN" altLang="zh-CN" sz="2600" kern="100" dirty="0">
                <a:latin typeface="Times New Roman"/>
                <a:ea typeface="微软雅黑"/>
                <a:cs typeface="Times New Roman"/>
              </a:rPr>
              <a:t>万有引力定律的应用</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宇航员在地球表面以一定初速度竖直上抛一小球，经过时间</a:t>
            </a:r>
            <a:r>
              <a:rPr lang="en-US" altLang="zh-CN" sz="2600" i="1" kern="100" dirty="0">
                <a:latin typeface="Times New Roman"/>
                <a:ea typeface="微软雅黑"/>
                <a:cs typeface="Courier New"/>
              </a:rPr>
              <a:t>t</a:t>
            </a:r>
            <a:r>
              <a:rPr lang="zh-CN" altLang="zh-CN" sz="2600" kern="100" dirty="0">
                <a:latin typeface="Times New Roman"/>
                <a:ea typeface="微软雅黑"/>
                <a:cs typeface="Times New Roman"/>
              </a:rPr>
              <a:t>小球落回原处；若他在某星球表面以相同的初速度竖直上抛同一小球，需经过时间</a:t>
            </a:r>
            <a:r>
              <a:rPr lang="en-US" altLang="zh-CN" sz="2600" kern="100" dirty="0" err="1">
                <a:latin typeface="Times New Roman"/>
                <a:ea typeface="微软雅黑"/>
                <a:cs typeface="Courier New"/>
              </a:rPr>
              <a:t>5</a:t>
            </a:r>
            <a:r>
              <a:rPr lang="en-US" altLang="zh-CN" sz="2600" i="1" kern="100" dirty="0" err="1">
                <a:latin typeface="Times New Roman"/>
                <a:ea typeface="微软雅黑"/>
                <a:cs typeface="Courier New"/>
              </a:rPr>
              <a:t>t</a:t>
            </a:r>
            <a:r>
              <a:rPr lang="zh-CN" altLang="zh-CN" sz="2600" kern="100" dirty="0">
                <a:latin typeface="Times New Roman"/>
                <a:ea typeface="微软雅黑"/>
                <a:cs typeface="Times New Roman"/>
              </a:rPr>
              <a:t>小球落回原处</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取地球表面重力加速度</a:t>
            </a:r>
            <a:r>
              <a:rPr lang="en-US" altLang="zh-CN" sz="2600" i="1" kern="100" dirty="0">
                <a:latin typeface="Times New Roman"/>
                <a:ea typeface="微软雅黑"/>
                <a:cs typeface="Courier New"/>
              </a:rPr>
              <a:t>g</a:t>
            </a:r>
            <a:r>
              <a:rPr lang="zh-CN" altLang="zh-CN" sz="2600" kern="100" dirty="0">
                <a:latin typeface="Times New Roman"/>
                <a:ea typeface="微软雅黑"/>
                <a:cs typeface="Times New Roman"/>
              </a:rPr>
              <a:t>＝</a:t>
            </a:r>
            <a:r>
              <a:rPr lang="en-US" altLang="zh-CN" sz="2600" kern="100" dirty="0">
                <a:latin typeface="Times New Roman"/>
                <a:ea typeface="微软雅黑"/>
                <a:cs typeface="Courier New"/>
              </a:rPr>
              <a:t>10 m/</a:t>
            </a:r>
            <a:r>
              <a:rPr lang="en-US" altLang="zh-CN" sz="2600" kern="100" dirty="0" err="1">
                <a:latin typeface="Times New Roman"/>
                <a:ea typeface="微软雅黑"/>
                <a:cs typeface="Courier New"/>
              </a:rPr>
              <a:t>s</a:t>
            </a:r>
            <a:r>
              <a:rPr lang="en-US" altLang="zh-CN" sz="2600" kern="100" baseline="30000" dirty="0" err="1">
                <a:latin typeface="Times New Roman"/>
                <a:ea typeface="微软雅黑"/>
                <a:cs typeface="Courier New"/>
              </a:rPr>
              <a:t>2</a:t>
            </a:r>
            <a:r>
              <a:rPr lang="zh-CN" altLang="zh-CN" sz="2600" kern="100" dirty="0">
                <a:latin typeface="Times New Roman"/>
                <a:ea typeface="微软雅黑"/>
                <a:cs typeface="Times New Roman"/>
              </a:rPr>
              <a:t>，空气阻力不计</a:t>
            </a:r>
            <a:r>
              <a:rPr lang="en-US" altLang="zh-CN" sz="2600" kern="100" dirty="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(1)</a:t>
            </a:r>
            <a:r>
              <a:rPr lang="zh-CN" altLang="zh-CN" sz="2600" kern="100" dirty="0">
                <a:latin typeface="Times New Roman"/>
                <a:ea typeface="微软雅黑"/>
                <a:cs typeface="Times New Roman"/>
              </a:rPr>
              <a:t>求该星球表面附近的重力加速度</a:t>
            </a:r>
            <a:r>
              <a:rPr lang="en-US" altLang="zh-CN" sz="2600" i="1" kern="100" dirty="0">
                <a:latin typeface="Times New Roman"/>
                <a:ea typeface="微软雅黑"/>
                <a:cs typeface="Courier New"/>
              </a:rPr>
              <a:t>g</a:t>
            </a:r>
            <a:r>
              <a:rPr lang="zh-CN" altLang="zh-CN" sz="2600" kern="100" baseline="-25000" dirty="0">
                <a:latin typeface="Times New Roman"/>
                <a:ea typeface="微软雅黑"/>
                <a:cs typeface="Times New Roman"/>
              </a:rPr>
              <a:t>星</a:t>
            </a:r>
            <a:r>
              <a:rPr lang="zh-CN" altLang="zh-CN" sz="2600" kern="100" dirty="0">
                <a:latin typeface="Times New Roman"/>
                <a:ea typeface="微软雅黑"/>
                <a:cs typeface="Times New Roman"/>
              </a:rPr>
              <a:t>的大小；</a:t>
            </a:r>
            <a:endParaRPr lang="zh-CN" altLang="zh-CN" sz="2600" kern="100" dirty="0">
              <a:latin typeface="宋体"/>
              <a:cs typeface="Courier New"/>
            </a:endParaRPr>
          </a:p>
          <a:p>
            <a:pPr algn="just">
              <a:lnSpc>
                <a:spcPct val="150000"/>
              </a:lnSpc>
              <a:spcAft>
                <a:spcPts val="0"/>
              </a:spcAft>
              <a:tabLst>
                <a:tab pos="2070735" algn="l"/>
              </a:tabLst>
            </a:pPr>
            <a:r>
              <a:rPr lang="zh-CN" altLang="zh-CN" sz="2600" b="1" kern="100" dirty="0">
                <a:solidFill>
                  <a:srgbClr val="00B0F0"/>
                </a:solidFill>
                <a:latin typeface="Times New Roman"/>
                <a:ea typeface="微软雅黑"/>
                <a:cs typeface="Times New Roman"/>
              </a:rPr>
              <a:t>解析</a:t>
            </a:r>
            <a:r>
              <a:rPr lang="zh-CN" altLang="zh-CN" sz="2600" kern="100" dirty="0">
                <a:latin typeface="Times New Roman"/>
                <a:ea typeface="微软雅黑"/>
                <a:cs typeface="Times New Roman"/>
              </a:rPr>
              <a:t>　在地球表面以一定的初速度</a:t>
            </a:r>
            <a:r>
              <a:rPr lang="en-US" altLang="zh-CN" sz="2600" i="1" kern="100" dirty="0" err="1">
                <a:latin typeface="Book Antiqua"/>
                <a:ea typeface="微软雅黑"/>
                <a:cs typeface="Times New Roman"/>
              </a:rPr>
              <a:t>v</a:t>
            </a:r>
            <a:r>
              <a:rPr lang="en-US" altLang="zh-CN" sz="2600" kern="100" baseline="-25000" dirty="0" err="1">
                <a:latin typeface="Times New Roman"/>
                <a:ea typeface="微软雅黑"/>
                <a:cs typeface="Courier New"/>
              </a:rPr>
              <a:t>0</a:t>
            </a:r>
            <a:r>
              <a:rPr lang="zh-CN" altLang="zh-CN" sz="2600" kern="100" dirty="0">
                <a:latin typeface="Times New Roman"/>
                <a:ea typeface="微软雅黑"/>
                <a:cs typeface="Times New Roman"/>
              </a:rPr>
              <a:t>竖直上抛一小球，经过时间</a:t>
            </a:r>
            <a:r>
              <a:rPr lang="en-US" altLang="zh-CN" sz="2600" i="1" kern="100" dirty="0">
                <a:latin typeface="Times New Roman"/>
                <a:ea typeface="微软雅黑"/>
                <a:cs typeface="Courier New"/>
              </a:rPr>
              <a:t>t</a:t>
            </a:r>
            <a:r>
              <a:rPr lang="zh-CN" altLang="zh-CN" sz="2600" kern="100" dirty="0">
                <a:latin typeface="Times New Roman"/>
                <a:ea typeface="微软雅黑"/>
                <a:cs typeface="Times New Roman"/>
              </a:rPr>
              <a:t>小球落回原处，</a:t>
            </a:r>
            <a:endParaRPr lang="zh-CN" altLang="zh-CN" sz="2600" kern="100" dirty="0">
              <a:effectLst/>
              <a:latin typeface="宋体"/>
              <a:cs typeface="Courier New"/>
            </a:endParaRPr>
          </a:p>
        </p:txBody>
      </p:sp>
    </p:spTree>
    <p:extLst>
      <p:ext uri="{BB962C8B-B14F-4D97-AF65-F5344CB8AC3E}">
        <p14:creationId xmlns:p14="http://schemas.microsoft.com/office/powerpoint/2010/main" val="2299601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blinds(horizontal)">
                                      <p:cBhvr>
                                        <p:cTn id="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对象 11"/>
          <p:cNvGraphicFramePr>
            <a:graphicFrameLocks noChangeAspect="1"/>
          </p:cNvGraphicFramePr>
          <p:nvPr>
            <p:extLst>
              <p:ext uri="{D42A27DB-BD31-4B8C-83A1-F6EECF244321}">
                <p14:modId xmlns:p14="http://schemas.microsoft.com/office/powerpoint/2010/main" val="3054476822"/>
              </p:ext>
            </p:extLst>
          </p:nvPr>
        </p:nvGraphicFramePr>
        <p:xfrm>
          <a:off x="142875" y="915566"/>
          <a:ext cx="7448550" cy="819150"/>
        </p:xfrm>
        <a:graphic>
          <a:graphicData uri="http://schemas.openxmlformats.org/presentationml/2006/ole">
            <mc:AlternateContent xmlns:mc="http://schemas.openxmlformats.org/markup-compatibility/2006">
              <mc:Choice xmlns:v="urn:schemas-microsoft-com:vml" Requires="v">
                <p:oleObj spid="_x0000_s204349" name="文档" r:id="rId4" imgW="7453791" imgH="829327" progId="Word.Document.12">
                  <p:embed/>
                </p:oleObj>
              </mc:Choice>
              <mc:Fallback>
                <p:oleObj name="文档" r:id="rId4" imgW="7453791" imgH="829327" progId="Word.Document.12">
                  <p:embed/>
                  <p:pic>
                    <p:nvPicPr>
                      <p:cNvPr id="0" name=""/>
                      <p:cNvPicPr>
                        <a:picLocks noChangeAspect="1" noChangeArrowheads="1"/>
                      </p:cNvPicPr>
                      <p:nvPr/>
                    </p:nvPicPr>
                    <p:blipFill>
                      <a:blip r:embed="rId5"/>
                      <a:srcRect/>
                      <a:stretch>
                        <a:fillRect/>
                      </a:stretch>
                    </p:blipFill>
                    <p:spPr bwMode="auto">
                      <a:xfrm>
                        <a:off x="142875" y="915566"/>
                        <a:ext cx="74485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504751634"/>
              </p:ext>
            </p:extLst>
          </p:nvPr>
        </p:nvGraphicFramePr>
        <p:xfrm>
          <a:off x="142875" y="1793354"/>
          <a:ext cx="8877300" cy="1724025"/>
        </p:xfrm>
        <a:graphic>
          <a:graphicData uri="http://schemas.openxmlformats.org/presentationml/2006/ole">
            <mc:AlternateContent xmlns:mc="http://schemas.openxmlformats.org/markup-compatibility/2006">
              <mc:Choice xmlns:v="urn:schemas-microsoft-com:vml" Requires="v">
                <p:oleObj spid="_x0000_s204350" name="文档" r:id="rId7" imgW="8888484" imgH="1720970" progId="Word.Document.12">
                  <p:embed/>
                </p:oleObj>
              </mc:Choice>
              <mc:Fallback>
                <p:oleObj name="文档" r:id="rId7" imgW="8888484" imgH="1720970" progId="Word.Document.12">
                  <p:embed/>
                  <p:pic>
                    <p:nvPicPr>
                      <p:cNvPr id="0" name=""/>
                      <p:cNvPicPr>
                        <a:picLocks noChangeAspect="1" noChangeArrowheads="1"/>
                      </p:cNvPicPr>
                      <p:nvPr/>
                    </p:nvPicPr>
                    <p:blipFill>
                      <a:blip r:embed="rId8"/>
                      <a:srcRect/>
                      <a:stretch>
                        <a:fillRect/>
                      </a:stretch>
                    </p:blipFill>
                    <p:spPr bwMode="auto">
                      <a:xfrm>
                        <a:off x="142875" y="1793354"/>
                        <a:ext cx="887730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TextBox 19">
            <a:hlinkClick r:id="rId9"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0"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1"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2"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54546" y="4261842"/>
            <a:ext cx="8943850" cy="617477"/>
          </a:xfrm>
          <a:prstGeom prst="rect">
            <a:avLst/>
          </a:prstGeom>
        </p:spPr>
        <p:txBody>
          <a:bodyPr wrap="square">
            <a:spAutoFit/>
          </a:bodyPr>
          <a:lstStyle/>
          <a:p>
            <a:pPr algn="just">
              <a:lnSpc>
                <a:spcPct val="150000"/>
              </a:lnSpc>
              <a:spcAft>
                <a:spcPts val="0"/>
              </a:spcAft>
              <a:tabLst>
                <a:tab pos="2070735" algn="l"/>
              </a:tabLst>
            </a:pPr>
            <a:r>
              <a:rPr lang="zh-CN" altLang="zh-CN" sz="2600" b="1" kern="100" dirty="0">
                <a:solidFill>
                  <a:srgbClr val="00B0F0"/>
                </a:solidFill>
                <a:latin typeface="Times New Roman"/>
                <a:ea typeface="微软雅黑"/>
                <a:cs typeface="Times New Roman"/>
              </a:rPr>
              <a:t>答案</a:t>
            </a:r>
            <a:r>
              <a:rPr lang="zh-CN" altLang="zh-CN" sz="2600" kern="100" dirty="0">
                <a:latin typeface="Times New Roman"/>
                <a:ea typeface="微软雅黑"/>
                <a:cs typeface="Times New Roman"/>
              </a:rPr>
              <a:t>　</a:t>
            </a:r>
            <a:r>
              <a:rPr lang="en-US" altLang="zh-CN" sz="2600" kern="100" dirty="0">
                <a:solidFill>
                  <a:srgbClr val="E46C0A"/>
                </a:solidFill>
                <a:latin typeface="Times New Roman"/>
                <a:ea typeface="微软雅黑"/>
                <a:cs typeface="Courier New"/>
              </a:rPr>
              <a:t>2 m/</a:t>
            </a:r>
            <a:r>
              <a:rPr lang="en-US" altLang="zh-CN" sz="2600" kern="100" dirty="0" err="1">
                <a:solidFill>
                  <a:srgbClr val="E46C0A"/>
                </a:solidFill>
                <a:latin typeface="Times New Roman"/>
                <a:ea typeface="微软雅黑"/>
                <a:cs typeface="Courier New"/>
              </a:rPr>
              <a:t>s</a:t>
            </a:r>
            <a:r>
              <a:rPr lang="en-US" altLang="zh-CN" sz="2600" kern="100" baseline="30000" dirty="0" err="1">
                <a:solidFill>
                  <a:srgbClr val="E46C0A"/>
                </a:solidFill>
                <a:latin typeface="Times New Roman"/>
                <a:ea typeface="微软雅黑"/>
                <a:cs typeface="Courier New"/>
              </a:rPr>
              <a:t>2</a:t>
            </a:r>
            <a:endParaRPr lang="zh-CN" altLang="zh-CN" sz="2600" kern="100" dirty="0">
              <a:effectLst/>
              <a:latin typeface="宋体"/>
              <a:cs typeface="Courier New"/>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1508687361"/>
              </p:ext>
            </p:extLst>
          </p:nvPr>
        </p:nvGraphicFramePr>
        <p:xfrm>
          <a:off x="142875" y="3480792"/>
          <a:ext cx="7610475" cy="819150"/>
        </p:xfrm>
        <a:graphic>
          <a:graphicData uri="http://schemas.openxmlformats.org/presentationml/2006/ole">
            <mc:AlternateContent xmlns:mc="http://schemas.openxmlformats.org/markup-compatibility/2006">
              <mc:Choice xmlns:v="urn:schemas-microsoft-com:vml" Requires="v">
                <p:oleObj spid="_x0000_s204351" name="文档" r:id="rId14" imgW="7615376" imgH="819956" progId="Word.Document.12">
                  <p:embed/>
                </p:oleObj>
              </mc:Choice>
              <mc:Fallback>
                <p:oleObj name="文档" r:id="rId14" imgW="7615376" imgH="819956" progId="Word.Document.12">
                  <p:embed/>
                  <p:pic>
                    <p:nvPicPr>
                      <p:cNvPr id="0" name=""/>
                      <p:cNvPicPr>
                        <a:picLocks noChangeAspect="1" noChangeArrowheads="1"/>
                      </p:cNvPicPr>
                      <p:nvPr/>
                    </p:nvPicPr>
                    <p:blipFill>
                      <a:blip r:embed="rId15"/>
                      <a:srcRect/>
                      <a:stretch>
                        <a:fillRect/>
                      </a:stretch>
                    </p:blipFill>
                    <p:spPr bwMode="auto">
                      <a:xfrm>
                        <a:off x="142875" y="3480792"/>
                        <a:ext cx="761047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05895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blinds(horizontal)">
                                      <p:cBhvr>
                                        <p:cTn id="1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97979" y="2566045"/>
            <a:ext cx="8898840" cy="646331"/>
          </a:xfrm>
          <a:prstGeom prst="rect">
            <a:avLst/>
          </a:prstGeom>
        </p:spPr>
        <p:txBody>
          <a:bodyPr wrap="square">
            <a:spAutoFit/>
          </a:bodyPr>
          <a:lstStyle/>
          <a:p>
            <a:pPr algn="just">
              <a:lnSpc>
                <a:spcPct val="150000"/>
              </a:lnSpc>
              <a:spcAft>
                <a:spcPts val="0"/>
              </a:spcAft>
              <a:tabLst>
                <a:tab pos="2070735" algn="l"/>
              </a:tabLst>
            </a:pPr>
            <a:r>
              <a:rPr lang="zh-CN" altLang="zh-CN" sz="2400" b="1" kern="100" dirty="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在天体表面时，物体的重力近似等于万有引力，即</a:t>
            </a:r>
            <a:endParaRPr lang="zh-CN" altLang="zh-CN" sz="2400" kern="100" dirty="0">
              <a:effectLst/>
              <a:latin typeface="宋体"/>
              <a:cs typeface="Courier New"/>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269880915"/>
              </p:ext>
            </p:extLst>
          </p:nvPr>
        </p:nvGraphicFramePr>
        <p:xfrm>
          <a:off x="200025" y="707529"/>
          <a:ext cx="8743950" cy="1857375"/>
        </p:xfrm>
        <a:graphic>
          <a:graphicData uri="http://schemas.openxmlformats.org/presentationml/2006/ole">
            <mc:AlternateContent xmlns:mc="http://schemas.openxmlformats.org/markup-compatibility/2006">
              <mc:Choice xmlns:v="urn:schemas-microsoft-com:vml" Requires="v">
                <p:oleObj spid="_x0000_s218556" name="文档" r:id="rId4" imgW="8755228" imgH="1854320" progId="Word.Document.12">
                  <p:embed/>
                </p:oleObj>
              </mc:Choice>
              <mc:Fallback>
                <p:oleObj name="文档" r:id="rId4" imgW="8755228" imgH="1854320" progId="Word.Document.12">
                  <p:embed/>
                  <p:pic>
                    <p:nvPicPr>
                      <p:cNvPr id="0" name=""/>
                      <p:cNvPicPr>
                        <a:picLocks noChangeAspect="1" noChangeArrowheads="1"/>
                      </p:cNvPicPr>
                      <p:nvPr/>
                    </p:nvPicPr>
                    <p:blipFill>
                      <a:blip r:embed="rId5"/>
                      <a:srcRect/>
                      <a:stretch>
                        <a:fillRect/>
                      </a:stretch>
                    </p:blipFill>
                    <p:spPr bwMode="auto">
                      <a:xfrm>
                        <a:off x="200025" y="707529"/>
                        <a:ext cx="874395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620161481"/>
              </p:ext>
            </p:extLst>
          </p:nvPr>
        </p:nvGraphicFramePr>
        <p:xfrm>
          <a:off x="200025" y="3267075"/>
          <a:ext cx="5505450" cy="742950"/>
        </p:xfrm>
        <a:graphic>
          <a:graphicData uri="http://schemas.openxmlformats.org/presentationml/2006/ole">
            <mc:AlternateContent xmlns:mc="http://schemas.openxmlformats.org/markup-compatibility/2006">
              <mc:Choice xmlns:v="urn:schemas-microsoft-com:vml" Requires="v">
                <p:oleObj spid="_x0000_s218557" name="文档" r:id="rId7" imgW="5511170" imgH="743547" progId="Word.Document.12">
                  <p:embed/>
                </p:oleObj>
              </mc:Choice>
              <mc:Fallback>
                <p:oleObj name="文档" r:id="rId7" imgW="5511170" imgH="743547" progId="Word.Document.12">
                  <p:embed/>
                  <p:pic>
                    <p:nvPicPr>
                      <p:cNvPr id="0" name=""/>
                      <p:cNvPicPr>
                        <a:picLocks noChangeAspect="1" noChangeArrowheads="1"/>
                      </p:cNvPicPr>
                      <p:nvPr/>
                    </p:nvPicPr>
                    <p:blipFill>
                      <a:blip r:embed="rId8"/>
                      <a:srcRect/>
                      <a:stretch>
                        <a:fillRect/>
                      </a:stretch>
                    </p:blipFill>
                    <p:spPr bwMode="auto">
                      <a:xfrm>
                        <a:off x="200025" y="3267075"/>
                        <a:ext cx="55054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096856465"/>
              </p:ext>
            </p:extLst>
          </p:nvPr>
        </p:nvGraphicFramePr>
        <p:xfrm>
          <a:off x="200025" y="4019897"/>
          <a:ext cx="5505450" cy="1057275"/>
        </p:xfrm>
        <a:graphic>
          <a:graphicData uri="http://schemas.openxmlformats.org/presentationml/2006/ole">
            <mc:AlternateContent xmlns:mc="http://schemas.openxmlformats.org/markup-compatibility/2006">
              <mc:Choice xmlns:v="urn:schemas-microsoft-com:vml" Requires="v">
                <p:oleObj spid="_x0000_s218558" name="文档" r:id="rId10" imgW="5511170" imgH="1059636" progId="Word.Document.12">
                  <p:embed/>
                </p:oleObj>
              </mc:Choice>
              <mc:Fallback>
                <p:oleObj name="文档" r:id="rId10" imgW="5511170" imgH="1059636" progId="Word.Document.12">
                  <p:embed/>
                  <p:pic>
                    <p:nvPicPr>
                      <p:cNvPr id="0" name=""/>
                      <p:cNvPicPr>
                        <a:picLocks noChangeAspect="1" noChangeArrowheads="1"/>
                      </p:cNvPicPr>
                      <p:nvPr/>
                    </p:nvPicPr>
                    <p:blipFill>
                      <a:blip r:embed="rId11"/>
                      <a:srcRect/>
                      <a:stretch>
                        <a:fillRect/>
                      </a:stretch>
                    </p:blipFill>
                    <p:spPr bwMode="auto">
                      <a:xfrm>
                        <a:off x="200025" y="4019897"/>
                        <a:ext cx="550545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883002422"/>
              </p:ext>
            </p:extLst>
          </p:nvPr>
        </p:nvGraphicFramePr>
        <p:xfrm>
          <a:off x="5508104" y="4186014"/>
          <a:ext cx="2152650" cy="742950"/>
        </p:xfrm>
        <a:graphic>
          <a:graphicData uri="http://schemas.openxmlformats.org/presentationml/2006/ole">
            <mc:AlternateContent xmlns:mc="http://schemas.openxmlformats.org/markup-compatibility/2006">
              <mc:Choice xmlns:v="urn:schemas-microsoft-com:vml" Requires="v">
                <p:oleObj spid="_x0000_s218559" name="文档" r:id="rId13" imgW="2159822" imgH="743865" progId="Word.Document.12">
                  <p:embed/>
                </p:oleObj>
              </mc:Choice>
              <mc:Fallback>
                <p:oleObj name="文档" r:id="rId13" imgW="2159822" imgH="743865" progId="Word.Document.12">
                  <p:embed/>
                  <p:pic>
                    <p:nvPicPr>
                      <p:cNvPr id="0" name=""/>
                      <p:cNvPicPr>
                        <a:picLocks noChangeAspect="1" noChangeArrowheads="1"/>
                      </p:cNvPicPr>
                      <p:nvPr/>
                    </p:nvPicPr>
                    <p:blipFill>
                      <a:blip r:embed="rId14"/>
                      <a:srcRect/>
                      <a:stretch>
                        <a:fillRect/>
                      </a:stretch>
                    </p:blipFill>
                    <p:spPr bwMode="auto">
                      <a:xfrm>
                        <a:off x="5508104" y="4186014"/>
                        <a:ext cx="21526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TextBox 20">
            <a:hlinkClick r:id="rId15"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6"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7"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8"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25" name="Picture 2">
            <a:hlinkClick r:id="rId19" action="ppaction://hlinksldjump"/>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957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0767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flipV="1">
            <a:off x="314003" y="324057"/>
            <a:ext cx="8532000" cy="939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7204166" y="472917"/>
            <a:ext cx="1644881" cy="720000"/>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7317291" y="597917"/>
            <a:ext cx="1531756" cy="461665"/>
          </a:xfrm>
          <a:prstGeom prst="rect">
            <a:avLst/>
          </a:prstGeom>
          <a:noFill/>
        </p:spPr>
        <p:txBody>
          <a:bodyPr wrap="square">
            <a:spAutoFit/>
          </a:bodyPr>
          <a:lstStyle/>
          <a:p>
            <a:pPr lvl="0">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
        <p:nvSpPr>
          <p:cNvPr id="9" name="Text Box 44"/>
          <p:cNvSpPr txBox="1">
            <a:spLocks noChangeArrowheads="1"/>
          </p:cNvSpPr>
          <p:nvPr/>
        </p:nvSpPr>
        <p:spPr bwMode="auto">
          <a:xfrm>
            <a:off x="136079" y="541809"/>
            <a:ext cx="5228009" cy="6625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800" b="1" kern="100" dirty="0">
                <a:solidFill>
                  <a:schemeClr val="tx1"/>
                </a:solidFill>
                <a:cs typeface="Times New Roman"/>
              </a:rPr>
              <a:t>一、太阳与行星间的引力</a:t>
            </a:r>
            <a:endParaRPr lang="zh-CN" altLang="zh-CN" sz="2800" b="1" kern="100" dirty="0">
              <a:solidFill>
                <a:schemeClr val="tx1"/>
              </a:solidFill>
              <a:effectLst/>
              <a:cs typeface="Courier New"/>
            </a:endParaRPr>
          </a:p>
        </p:txBody>
      </p:sp>
      <p:sp>
        <p:nvSpPr>
          <p:cNvPr id="10" name="圆角矩形 9"/>
          <p:cNvSpPr/>
          <p:nvPr/>
        </p:nvSpPr>
        <p:spPr>
          <a:xfrm>
            <a:off x="193230" y="1487793"/>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1" name="矩形 10"/>
          <p:cNvSpPr/>
          <p:nvPr/>
        </p:nvSpPr>
        <p:spPr>
          <a:xfrm>
            <a:off x="145603" y="2135634"/>
            <a:ext cx="8818885" cy="1384995"/>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若行星的质量为</a:t>
            </a:r>
            <a:r>
              <a:rPr lang="en-US" altLang="zh-CN" sz="2800" i="1" kern="100" dirty="0">
                <a:latin typeface="Times New Roman"/>
                <a:ea typeface="微软雅黑"/>
                <a:cs typeface="Courier New"/>
              </a:rPr>
              <a:t>m</a:t>
            </a:r>
            <a:r>
              <a:rPr lang="zh-CN" altLang="zh-CN" sz="2800" kern="100" dirty="0">
                <a:latin typeface="Times New Roman"/>
                <a:ea typeface="微软雅黑"/>
                <a:cs typeface="Times New Roman"/>
              </a:rPr>
              <a:t>，行星到太阳的距离为</a:t>
            </a:r>
            <a:r>
              <a:rPr lang="en-US" altLang="zh-CN" sz="2800" i="1" kern="100" dirty="0">
                <a:latin typeface="Times New Roman"/>
                <a:ea typeface="微软雅黑"/>
                <a:cs typeface="Courier New"/>
              </a:rPr>
              <a:t>r</a:t>
            </a:r>
            <a:r>
              <a:rPr lang="zh-CN" altLang="zh-CN" sz="2800" kern="100" dirty="0">
                <a:latin typeface="Times New Roman"/>
                <a:ea typeface="微软雅黑"/>
                <a:cs typeface="Times New Roman"/>
              </a:rPr>
              <a:t>，行星运行周期为</a:t>
            </a:r>
            <a:r>
              <a:rPr lang="en-US" altLang="zh-CN" sz="2800" i="1" kern="100" dirty="0">
                <a:latin typeface="Times New Roman"/>
                <a:ea typeface="微软雅黑"/>
                <a:cs typeface="Courier New"/>
              </a:rPr>
              <a:t>T</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则行星需要的向心力的大小如何表示？</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272751207"/>
              </p:ext>
            </p:extLst>
          </p:nvPr>
        </p:nvGraphicFramePr>
        <p:xfrm>
          <a:off x="247650" y="3639666"/>
          <a:ext cx="6248400" cy="876300"/>
        </p:xfrm>
        <a:graphic>
          <a:graphicData uri="http://schemas.openxmlformats.org/presentationml/2006/ole">
            <mc:AlternateContent xmlns:mc="http://schemas.openxmlformats.org/markup-compatibility/2006">
              <mc:Choice xmlns:v="urn:schemas-microsoft-com:vml" Requires="v">
                <p:oleObj spid="_x0000_s239723" name="文档" r:id="rId4" imgW="6253238" imgH="877263" progId="Word.Document.12">
                  <p:embed/>
                </p:oleObj>
              </mc:Choice>
              <mc:Fallback>
                <p:oleObj name="文档" r:id="rId4" imgW="6253238" imgH="877263" progId="Word.Document.12">
                  <p:embed/>
                  <p:pic>
                    <p:nvPicPr>
                      <p:cNvPr id="0" name="对象 3"/>
                      <p:cNvPicPr>
                        <a:picLocks noChangeAspect="1" noChangeArrowheads="1"/>
                      </p:cNvPicPr>
                      <p:nvPr/>
                    </p:nvPicPr>
                    <p:blipFill>
                      <a:blip r:embed="rId5"/>
                      <a:srcRect/>
                      <a:stretch>
                        <a:fillRect/>
                      </a:stretch>
                    </p:blipFill>
                    <p:spPr bwMode="auto">
                      <a:xfrm>
                        <a:off x="247650" y="3639666"/>
                        <a:ext cx="62484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52943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5603" y="565051"/>
            <a:ext cx="8818885" cy="1304203"/>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根据牛顿第三定律，太阳和行星间的引力与太阳质量</a:t>
            </a:r>
            <a:r>
              <a:rPr lang="en-US" altLang="zh-CN" sz="2800" i="1" kern="100" dirty="0">
                <a:latin typeface="Times New Roman"/>
                <a:ea typeface="微软雅黑"/>
                <a:cs typeface="Courier New"/>
              </a:rPr>
              <a:t>M</a:t>
            </a:r>
            <a:r>
              <a:rPr lang="zh-CN" altLang="zh-CN" sz="2800" kern="100" dirty="0">
                <a:latin typeface="Times New Roman"/>
                <a:ea typeface="微软雅黑"/>
                <a:cs typeface="Times New Roman"/>
              </a:rPr>
              <a:t>、太阳到行星的距离</a:t>
            </a:r>
            <a:r>
              <a:rPr lang="en-US" altLang="zh-CN" sz="2800" i="1" kern="100" dirty="0">
                <a:latin typeface="Times New Roman"/>
                <a:ea typeface="微软雅黑"/>
                <a:cs typeface="Courier New"/>
              </a:rPr>
              <a:t>r</a:t>
            </a:r>
            <a:r>
              <a:rPr lang="zh-CN" altLang="zh-CN" sz="2800" kern="100" dirty="0">
                <a:latin typeface="Times New Roman"/>
                <a:ea typeface="微软雅黑"/>
                <a:cs typeface="Times New Roman"/>
              </a:rPr>
              <a:t>有怎样的关系？</a:t>
            </a:r>
            <a:endParaRPr lang="zh-CN" altLang="zh-CN" sz="28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810380743"/>
              </p:ext>
            </p:extLst>
          </p:nvPr>
        </p:nvGraphicFramePr>
        <p:xfrm>
          <a:off x="247650" y="2026171"/>
          <a:ext cx="8648700" cy="1619250"/>
        </p:xfrm>
        <a:graphic>
          <a:graphicData uri="http://schemas.openxmlformats.org/presentationml/2006/ole">
            <mc:AlternateContent xmlns:mc="http://schemas.openxmlformats.org/markup-compatibility/2006">
              <mc:Choice xmlns:v="urn:schemas-microsoft-com:vml" Requires="v">
                <p:oleObj spid="_x0000_s240742" name="文档" r:id="rId4" imgW="8659429" imgH="1621047" progId="Word.Document.12">
                  <p:embed/>
                </p:oleObj>
              </mc:Choice>
              <mc:Fallback>
                <p:oleObj name="文档" r:id="rId4" imgW="8659429" imgH="1621047" progId="Word.Document.12">
                  <p:embed/>
                  <p:pic>
                    <p:nvPicPr>
                      <p:cNvPr id="0" name=""/>
                      <p:cNvPicPr>
                        <a:picLocks noChangeAspect="1" noChangeArrowheads="1"/>
                      </p:cNvPicPr>
                      <p:nvPr/>
                    </p:nvPicPr>
                    <p:blipFill>
                      <a:blip r:embed="rId5"/>
                      <a:srcRect/>
                      <a:stretch>
                        <a:fillRect/>
                      </a:stretch>
                    </p:blipFill>
                    <p:spPr bwMode="auto">
                      <a:xfrm>
                        <a:off x="247650" y="2026171"/>
                        <a:ext cx="86487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145603" y="3589112"/>
            <a:ext cx="8818885" cy="738664"/>
          </a:xfrm>
          <a:prstGeom prst="rect">
            <a:avLst/>
          </a:prstGeom>
        </p:spPr>
        <p:txBody>
          <a:bodyPr wrap="square">
            <a:spAutoFit/>
          </a:bodyPr>
          <a:lstStyle/>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en-US" altLang="zh-CN" sz="2800" kern="100" dirty="0" smtClean="0">
                <a:solidFill>
                  <a:schemeClr val="accent6">
                    <a:lumMod val="75000"/>
                  </a:schemeClr>
                </a:solidFill>
                <a:latin typeface="Times New Roman"/>
                <a:ea typeface="微软雅黑"/>
                <a:cs typeface="Courier New"/>
              </a:rPr>
              <a:t>(</a:t>
            </a:r>
            <a:r>
              <a:rPr lang="en-US" altLang="zh-CN" sz="2800" kern="100" dirty="0">
                <a:solidFill>
                  <a:schemeClr val="accent6">
                    <a:lumMod val="75000"/>
                  </a:schemeClr>
                </a:solidFill>
                <a:latin typeface="Times New Roman"/>
                <a:ea typeface="微软雅黑"/>
                <a:cs typeface="Courier New"/>
              </a:rPr>
              <a:t>2</a:t>
            </a:r>
            <a:r>
              <a:rPr lang="en-US" altLang="zh-CN" sz="2800" kern="100" dirty="0" smtClean="0">
                <a:solidFill>
                  <a:schemeClr val="accent6">
                    <a:lumMod val="75000"/>
                  </a:schemeClr>
                </a:solidFill>
                <a:latin typeface="Times New Roman"/>
                <a:ea typeface="微软雅黑"/>
                <a:cs typeface="Courier New"/>
              </a:rPr>
              <a:t>)(3)</a:t>
            </a:r>
            <a:r>
              <a:rPr lang="zh-CN" altLang="zh-CN" sz="2800" kern="100" dirty="0" smtClean="0">
                <a:solidFill>
                  <a:srgbClr val="E46C0A"/>
                </a:solidFill>
                <a:latin typeface="Times New Roman"/>
                <a:ea typeface="微软雅黑"/>
                <a:cs typeface="Times New Roman"/>
              </a:rPr>
              <a:t>见</a:t>
            </a:r>
            <a:r>
              <a:rPr lang="zh-CN" altLang="zh-CN" sz="2800" kern="100" dirty="0">
                <a:solidFill>
                  <a:srgbClr val="E46C0A"/>
                </a:solidFill>
                <a:latin typeface="Times New Roman"/>
                <a:ea typeface="微软雅黑"/>
                <a:cs typeface="Times New Roman"/>
              </a:rPr>
              <a:t>要点提练</a:t>
            </a:r>
            <a:endParaRPr lang="zh-CN" altLang="zh-CN" sz="2800" kern="100" dirty="0">
              <a:effectLst/>
              <a:latin typeface="宋体"/>
              <a:cs typeface="Courier New"/>
            </a:endParaRPr>
          </a:p>
        </p:txBody>
      </p:sp>
    </p:spTree>
    <p:extLst>
      <p:ext uri="{BB962C8B-B14F-4D97-AF65-F5344CB8AC3E}">
        <p14:creationId xmlns:p14="http://schemas.microsoft.com/office/powerpoint/2010/main" val="656092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91220" y="1026337"/>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矩形 4"/>
          <p:cNvSpPr/>
          <p:nvPr/>
        </p:nvSpPr>
        <p:spPr>
          <a:xfrm>
            <a:off x="300161" y="1639595"/>
            <a:ext cx="8520311" cy="2031325"/>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两个理想化模型</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将行星绕太阳的椭圆运动</a:t>
            </a:r>
            <a:r>
              <a:rPr lang="zh-CN" altLang="zh-CN" sz="2800" kern="100" dirty="0" smtClean="0">
                <a:latin typeface="Times New Roman"/>
                <a:ea typeface="微软雅黑"/>
                <a:cs typeface="Times New Roman"/>
              </a:rPr>
              <a:t>看成</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运动</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将天体</a:t>
            </a:r>
            <a:r>
              <a:rPr lang="zh-CN" altLang="zh-CN" sz="2800" kern="100" dirty="0" smtClean="0">
                <a:latin typeface="Times New Roman"/>
                <a:ea typeface="微软雅黑"/>
                <a:cs typeface="Times New Roman"/>
              </a:rPr>
              <a:t>看成</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a:t>
            </a:r>
            <a:r>
              <a:rPr lang="zh-CN" altLang="zh-CN" sz="2800" kern="100" dirty="0">
                <a:latin typeface="Times New Roman"/>
                <a:ea typeface="微软雅黑"/>
                <a:cs typeface="Times New Roman"/>
              </a:rPr>
              <a:t>且质量集中在球心上</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
        <p:nvSpPr>
          <p:cNvPr id="2" name="矩形 1"/>
          <p:cNvSpPr/>
          <p:nvPr/>
        </p:nvSpPr>
        <p:spPr>
          <a:xfrm>
            <a:off x="2570609" y="3003798"/>
            <a:ext cx="1353319" cy="523220"/>
          </a:xfrm>
          <a:prstGeom prst="rect">
            <a:avLst/>
          </a:prstGeom>
        </p:spPr>
        <p:txBody>
          <a:bodyPr wrap="square">
            <a:spAutoFit/>
          </a:bodyPr>
          <a:lstStyle/>
          <a:p>
            <a:pPr lvl="0"/>
            <a:r>
              <a:rPr lang="zh-CN" altLang="zh-CN" sz="2800" kern="100" dirty="0" smtClean="0">
                <a:solidFill>
                  <a:srgbClr val="0070C0"/>
                </a:solidFill>
                <a:latin typeface="Times New Roman"/>
                <a:ea typeface="微软雅黑"/>
                <a:cs typeface="Times New Roman"/>
              </a:rPr>
              <a:t>质点</a:t>
            </a:r>
            <a:endParaRPr lang="zh-CN" altLang="en-US" dirty="0">
              <a:solidFill>
                <a:srgbClr val="0070C0"/>
              </a:solidFill>
            </a:endParaRPr>
          </a:p>
        </p:txBody>
      </p:sp>
      <p:sp>
        <p:nvSpPr>
          <p:cNvPr id="4" name="矩形 3"/>
          <p:cNvSpPr/>
          <p:nvPr/>
        </p:nvSpPr>
        <p:spPr>
          <a:xfrm>
            <a:off x="5355882" y="2355726"/>
            <a:ext cx="1620957" cy="523220"/>
          </a:xfrm>
          <a:prstGeom prst="rect">
            <a:avLst/>
          </a:prstGeom>
        </p:spPr>
        <p:txBody>
          <a:bodyPr wrap="none">
            <a:spAutoFit/>
          </a:bodyPr>
          <a:lstStyle/>
          <a:p>
            <a:pPr lvl="0"/>
            <a:r>
              <a:rPr lang="zh-CN" altLang="zh-CN" sz="2800" kern="100" dirty="0">
                <a:solidFill>
                  <a:srgbClr val="0070C0"/>
                </a:solidFill>
                <a:latin typeface="Times New Roman"/>
                <a:ea typeface="微软雅黑"/>
                <a:cs typeface="Times New Roman"/>
              </a:rPr>
              <a:t>匀速圆周</a:t>
            </a:r>
          </a:p>
        </p:txBody>
      </p:sp>
    </p:spTree>
    <p:extLst>
      <p:ext uri="{BB962C8B-B14F-4D97-AF65-F5344CB8AC3E}">
        <p14:creationId xmlns:p14="http://schemas.microsoft.com/office/powerpoint/2010/main" val="3861433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690" name="Picture 26" descr="\\李笑影\李笑影 (f)\a225改.tif"/>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2048" y="190153"/>
            <a:ext cx="8388424" cy="486473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76361" y="8037"/>
            <a:ext cx="8578602" cy="646331"/>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推导过程</a:t>
            </a:r>
            <a:endParaRPr lang="zh-CN" altLang="zh-CN" sz="24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037740763"/>
              </p:ext>
            </p:extLst>
          </p:nvPr>
        </p:nvGraphicFramePr>
        <p:xfrm>
          <a:off x="5680695" y="557643"/>
          <a:ext cx="723900" cy="857250"/>
        </p:xfrm>
        <a:graphic>
          <a:graphicData uri="http://schemas.openxmlformats.org/presentationml/2006/ole">
            <mc:AlternateContent xmlns:mc="http://schemas.openxmlformats.org/markup-compatibility/2006">
              <mc:Choice xmlns:v="urn:schemas-microsoft-com:vml" Requires="v">
                <p:oleObj spid="_x0000_s242071" name="文档" r:id="rId5" imgW="730618" imgH="858527" progId="Word.Document.12">
                  <p:embed/>
                </p:oleObj>
              </mc:Choice>
              <mc:Fallback>
                <p:oleObj name="文档" r:id="rId5" imgW="730618" imgH="858527" progId="Word.Document.12">
                  <p:embed/>
                  <p:pic>
                    <p:nvPicPr>
                      <p:cNvPr id="0" name="对象 3"/>
                      <p:cNvPicPr>
                        <a:picLocks noChangeAspect="1" noChangeArrowheads="1"/>
                      </p:cNvPicPr>
                      <p:nvPr/>
                    </p:nvPicPr>
                    <p:blipFill>
                      <a:blip r:embed="rId6"/>
                      <a:srcRect/>
                      <a:stretch>
                        <a:fillRect/>
                      </a:stretch>
                    </p:blipFill>
                    <p:spPr bwMode="auto">
                      <a:xfrm>
                        <a:off x="5680695" y="557643"/>
                        <a:ext cx="7239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664224683"/>
              </p:ext>
            </p:extLst>
          </p:nvPr>
        </p:nvGraphicFramePr>
        <p:xfrm>
          <a:off x="7467600" y="1362075"/>
          <a:ext cx="1019175" cy="723900"/>
        </p:xfrm>
        <a:graphic>
          <a:graphicData uri="http://schemas.openxmlformats.org/presentationml/2006/ole">
            <mc:AlternateContent xmlns:mc="http://schemas.openxmlformats.org/markup-compatibility/2006">
              <mc:Choice xmlns:v="urn:schemas-microsoft-com:vml" Requires="v">
                <p:oleObj spid="_x0000_s242072" name="文档" r:id="rId7" imgW="1025744" imgH="724754" progId="Word.Document.12">
                  <p:embed/>
                </p:oleObj>
              </mc:Choice>
              <mc:Fallback>
                <p:oleObj name="文档" r:id="rId7" imgW="1025744" imgH="724754" progId="Word.Document.12">
                  <p:embed/>
                  <p:pic>
                    <p:nvPicPr>
                      <p:cNvPr id="0" name="对象 1"/>
                      <p:cNvPicPr>
                        <a:picLocks noChangeAspect="1" noChangeArrowheads="1"/>
                      </p:cNvPicPr>
                      <p:nvPr/>
                    </p:nvPicPr>
                    <p:blipFill>
                      <a:blip r:embed="rId8"/>
                      <a:srcRect/>
                      <a:stretch>
                        <a:fillRect/>
                      </a:stretch>
                    </p:blipFill>
                    <p:spPr bwMode="auto">
                      <a:xfrm>
                        <a:off x="7467600" y="1362075"/>
                        <a:ext cx="101917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89351521"/>
              </p:ext>
            </p:extLst>
          </p:nvPr>
        </p:nvGraphicFramePr>
        <p:xfrm>
          <a:off x="5444852" y="2232273"/>
          <a:ext cx="495300" cy="771525"/>
        </p:xfrm>
        <a:graphic>
          <a:graphicData uri="http://schemas.openxmlformats.org/presentationml/2006/ole">
            <mc:AlternateContent xmlns:mc="http://schemas.openxmlformats.org/markup-compatibility/2006">
              <mc:Choice xmlns:v="urn:schemas-microsoft-com:vml" Requires="v">
                <p:oleObj spid="_x0000_s242073" name="文档" r:id="rId10" imgW="502075" imgH="772710" progId="Word.Document.12">
                  <p:embed/>
                </p:oleObj>
              </mc:Choice>
              <mc:Fallback>
                <p:oleObj name="文档" r:id="rId10" imgW="502075" imgH="772710" progId="Word.Document.12">
                  <p:embed/>
                  <p:pic>
                    <p:nvPicPr>
                      <p:cNvPr id="0" name="对象 3"/>
                      <p:cNvPicPr>
                        <a:picLocks noChangeAspect="1" noChangeArrowheads="1"/>
                      </p:cNvPicPr>
                      <p:nvPr/>
                    </p:nvPicPr>
                    <p:blipFill>
                      <a:blip r:embed="rId11"/>
                      <a:srcRect/>
                      <a:stretch>
                        <a:fillRect/>
                      </a:stretch>
                    </p:blipFill>
                    <p:spPr bwMode="auto">
                      <a:xfrm>
                        <a:off x="5444852" y="2232273"/>
                        <a:ext cx="4953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53743046"/>
              </p:ext>
            </p:extLst>
          </p:nvPr>
        </p:nvGraphicFramePr>
        <p:xfrm>
          <a:off x="5467350" y="3490342"/>
          <a:ext cx="704850" cy="809625"/>
        </p:xfrm>
        <a:graphic>
          <a:graphicData uri="http://schemas.openxmlformats.org/presentationml/2006/ole">
            <mc:AlternateContent xmlns:mc="http://schemas.openxmlformats.org/markup-compatibility/2006">
              <mc:Choice xmlns:v="urn:schemas-microsoft-com:vml" Requires="v">
                <p:oleObj spid="_x0000_s242074" name="文档" r:id="rId13" imgW="711543" imgH="810571" progId="Word.Document.12">
                  <p:embed/>
                </p:oleObj>
              </mc:Choice>
              <mc:Fallback>
                <p:oleObj name="文档" r:id="rId13" imgW="711543" imgH="810571" progId="Word.Document.12">
                  <p:embed/>
                  <p:pic>
                    <p:nvPicPr>
                      <p:cNvPr id="0" name="对象 3"/>
                      <p:cNvPicPr>
                        <a:picLocks noChangeAspect="1" noChangeArrowheads="1"/>
                      </p:cNvPicPr>
                      <p:nvPr/>
                    </p:nvPicPr>
                    <p:blipFill>
                      <a:blip r:embed="rId14"/>
                      <a:srcRect/>
                      <a:stretch>
                        <a:fillRect/>
                      </a:stretch>
                    </p:blipFill>
                    <p:spPr bwMode="auto">
                      <a:xfrm>
                        <a:off x="5467350" y="3490342"/>
                        <a:ext cx="704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866704839"/>
              </p:ext>
            </p:extLst>
          </p:nvPr>
        </p:nvGraphicFramePr>
        <p:xfrm>
          <a:off x="3059063" y="4204717"/>
          <a:ext cx="495300" cy="809625"/>
        </p:xfrm>
        <a:graphic>
          <a:graphicData uri="http://schemas.openxmlformats.org/presentationml/2006/ole">
            <mc:AlternateContent xmlns:mc="http://schemas.openxmlformats.org/markup-compatibility/2006">
              <mc:Choice xmlns:v="urn:schemas-microsoft-com:vml" Requires="v">
                <p:oleObj spid="_x0000_s242075" name="文档" r:id="rId16" imgW="502075" imgH="810571" progId="Word.Document.12">
                  <p:embed/>
                </p:oleObj>
              </mc:Choice>
              <mc:Fallback>
                <p:oleObj name="文档" r:id="rId16" imgW="502075" imgH="810571" progId="Word.Document.12">
                  <p:embed/>
                  <p:pic>
                    <p:nvPicPr>
                      <p:cNvPr id="0" name="对象 7"/>
                      <p:cNvPicPr>
                        <a:picLocks noChangeAspect="1" noChangeArrowheads="1"/>
                      </p:cNvPicPr>
                      <p:nvPr/>
                    </p:nvPicPr>
                    <p:blipFill>
                      <a:blip r:embed="rId17"/>
                      <a:srcRect/>
                      <a:stretch>
                        <a:fillRect/>
                      </a:stretch>
                    </p:blipFill>
                    <p:spPr bwMode="auto">
                      <a:xfrm>
                        <a:off x="3059063" y="4204717"/>
                        <a:ext cx="4953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07666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4"/>
          <p:cNvSpPr txBox="1">
            <a:spLocks noChangeArrowheads="1"/>
          </p:cNvSpPr>
          <p:nvPr/>
        </p:nvSpPr>
        <p:spPr bwMode="auto">
          <a:xfrm>
            <a:off x="184846" y="32420"/>
            <a:ext cx="4156274" cy="6625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800" b="1" kern="100" dirty="0">
                <a:solidFill>
                  <a:schemeClr val="tx1"/>
                </a:solidFill>
                <a:cs typeface="Times New Roman"/>
              </a:rPr>
              <a:t>二、月</a:t>
            </a:r>
            <a:r>
              <a:rPr lang="en-US" altLang="zh-CN" sz="2800" b="1" kern="100" dirty="0">
                <a:solidFill>
                  <a:schemeClr val="tx1"/>
                </a:solidFill>
                <a:cs typeface="Times New Roman"/>
              </a:rPr>
              <a:t>—</a:t>
            </a:r>
            <a:r>
              <a:rPr lang="zh-CN" altLang="en-US" sz="2800" b="1" kern="100" dirty="0">
                <a:solidFill>
                  <a:schemeClr val="tx1"/>
                </a:solidFill>
                <a:cs typeface="Times New Roman"/>
              </a:rPr>
              <a:t>地检验</a:t>
            </a:r>
            <a:endParaRPr lang="zh-CN" altLang="zh-CN" sz="2800" b="1" kern="100" dirty="0">
              <a:solidFill>
                <a:schemeClr val="tx1"/>
              </a:solidFill>
              <a:effectLst/>
              <a:cs typeface="Courier New"/>
            </a:endParaRPr>
          </a:p>
        </p:txBody>
      </p:sp>
      <p:sp>
        <p:nvSpPr>
          <p:cNvPr id="3" name="圆角矩形 2"/>
          <p:cNvSpPr/>
          <p:nvPr/>
        </p:nvSpPr>
        <p:spPr>
          <a:xfrm>
            <a:off x="241997" y="872316"/>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矩形 3"/>
          <p:cNvSpPr/>
          <p:nvPr/>
        </p:nvSpPr>
        <p:spPr>
          <a:xfrm>
            <a:off x="184846" y="1459220"/>
            <a:ext cx="8770117" cy="1685077"/>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已知地球半径</a:t>
            </a:r>
            <a:r>
              <a:rPr lang="en-US" altLang="zh-CN" sz="2400" i="1" kern="100" dirty="0">
                <a:latin typeface="Times New Roman"/>
                <a:ea typeface="微软雅黑"/>
                <a:cs typeface="Courier New"/>
              </a:rPr>
              <a:t>R</a:t>
            </a:r>
            <a:r>
              <a:rPr lang="zh-CN" altLang="zh-CN" sz="2400" kern="100" baseline="-25000" dirty="0">
                <a:latin typeface="Times New Roman"/>
                <a:ea typeface="微软雅黑"/>
                <a:cs typeface="Times New Roman"/>
              </a:rPr>
              <a:t>地</a:t>
            </a:r>
            <a:r>
              <a:rPr lang="zh-CN" altLang="zh-CN" sz="2400" kern="100" dirty="0">
                <a:latin typeface="Times New Roman"/>
                <a:ea typeface="微软雅黑"/>
                <a:cs typeface="Times New Roman"/>
              </a:rPr>
              <a:t>＝</a:t>
            </a:r>
            <a:r>
              <a:rPr lang="en-US" altLang="zh-CN" sz="2400" kern="100" dirty="0">
                <a:latin typeface="Times New Roman"/>
                <a:ea typeface="微软雅黑"/>
                <a:cs typeface="Courier New"/>
              </a:rPr>
              <a:t>6400 km</a:t>
            </a:r>
            <a:r>
              <a:rPr lang="zh-CN" altLang="zh-CN" sz="2400" kern="100" dirty="0">
                <a:latin typeface="Times New Roman"/>
                <a:ea typeface="微软雅黑"/>
                <a:cs typeface="Times New Roman"/>
              </a:rPr>
              <a:t>，月球绕地球做圆周运动的半径</a:t>
            </a:r>
            <a:r>
              <a:rPr lang="en-US" altLang="zh-CN" sz="2400" i="1" kern="100" dirty="0">
                <a:latin typeface="Times New Roman"/>
                <a:ea typeface="微软雅黑"/>
                <a:cs typeface="Courier New"/>
              </a:rPr>
              <a:t>r</a:t>
            </a:r>
            <a:r>
              <a:rPr lang="zh-CN" altLang="zh-CN" sz="2400" kern="100" dirty="0">
                <a:latin typeface="Times New Roman"/>
                <a:ea typeface="微软雅黑"/>
                <a:cs typeface="Times New Roman"/>
              </a:rPr>
              <a:t>＝</a:t>
            </a:r>
            <a:r>
              <a:rPr lang="en-US" altLang="zh-CN" sz="2400" kern="100" dirty="0" err="1">
                <a:latin typeface="Times New Roman"/>
                <a:ea typeface="微软雅黑"/>
                <a:cs typeface="Courier New"/>
              </a:rPr>
              <a:t>60</a:t>
            </a:r>
            <a:r>
              <a:rPr lang="en-US" altLang="zh-CN" sz="2400" i="1" kern="100" dirty="0" err="1">
                <a:latin typeface="Times New Roman"/>
                <a:ea typeface="微软雅黑"/>
                <a:cs typeface="Courier New"/>
              </a:rPr>
              <a:t>R</a:t>
            </a:r>
            <a:r>
              <a:rPr lang="zh-CN" altLang="zh-CN" sz="2400" kern="100" baseline="-25000" dirty="0">
                <a:latin typeface="Times New Roman"/>
                <a:ea typeface="微软雅黑"/>
                <a:cs typeface="Times New Roman"/>
              </a:rPr>
              <a:t>地</a:t>
            </a:r>
            <a:r>
              <a:rPr lang="zh-CN" altLang="zh-CN" sz="2400" kern="100" dirty="0">
                <a:latin typeface="Times New Roman"/>
                <a:ea typeface="微软雅黑"/>
                <a:cs typeface="Times New Roman"/>
              </a:rPr>
              <a:t>，运行周期</a:t>
            </a:r>
            <a:r>
              <a:rPr lang="en-US" altLang="zh-CN" sz="2400" i="1" kern="100" dirty="0">
                <a:latin typeface="Times New Roman"/>
                <a:ea typeface="微软雅黑"/>
                <a:cs typeface="Courier New"/>
              </a:rPr>
              <a:t>T</a:t>
            </a:r>
            <a:r>
              <a:rPr lang="zh-CN" altLang="zh-CN" sz="2400" kern="100" dirty="0">
                <a:latin typeface="Times New Roman"/>
                <a:ea typeface="微软雅黑"/>
                <a:cs typeface="Times New Roman"/>
              </a:rPr>
              <a:t>＝</a:t>
            </a:r>
            <a:r>
              <a:rPr lang="en-US" altLang="zh-CN" sz="2400" kern="100" dirty="0">
                <a:latin typeface="Times New Roman"/>
                <a:ea typeface="微软雅黑"/>
                <a:cs typeface="Courier New"/>
              </a:rPr>
              <a:t>27.3</a:t>
            </a:r>
            <a:r>
              <a:rPr lang="zh-CN" altLang="zh-CN" sz="2400" kern="100" dirty="0">
                <a:latin typeface="Times New Roman"/>
                <a:ea typeface="微软雅黑"/>
                <a:cs typeface="Times New Roman"/>
              </a:rPr>
              <a:t>天，求：月球绕地球做圆周运动的向心加速度</a:t>
            </a:r>
            <a:r>
              <a:rPr lang="en-US" altLang="zh-CN" sz="2400" i="1" kern="100" dirty="0">
                <a:latin typeface="Times New Roman"/>
                <a:ea typeface="微软雅黑"/>
                <a:cs typeface="Courier New"/>
              </a:rPr>
              <a:t>a</a:t>
            </a:r>
            <a:r>
              <a:rPr lang="zh-CN" altLang="zh-CN" sz="2400" kern="100" baseline="-25000" dirty="0">
                <a:latin typeface="Times New Roman"/>
                <a:ea typeface="微软雅黑"/>
                <a:cs typeface="Times New Roman"/>
              </a:rPr>
              <a:t>月</a:t>
            </a:r>
            <a:r>
              <a:rPr lang="zh-CN" altLang="zh-CN" sz="2400" kern="100" dirty="0">
                <a:latin typeface="Times New Roman"/>
                <a:ea typeface="微软雅黑"/>
                <a:cs typeface="Times New Roman"/>
              </a:rPr>
              <a:t>；</a:t>
            </a:r>
            <a:endParaRPr lang="zh-CN" altLang="zh-CN" sz="240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29404297"/>
              </p:ext>
            </p:extLst>
          </p:nvPr>
        </p:nvGraphicFramePr>
        <p:xfrm>
          <a:off x="295275" y="3268985"/>
          <a:ext cx="7800975" cy="771525"/>
        </p:xfrm>
        <a:graphic>
          <a:graphicData uri="http://schemas.openxmlformats.org/presentationml/2006/ole">
            <mc:AlternateContent xmlns:mc="http://schemas.openxmlformats.org/markup-compatibility/2006">
              <mc:Choice xmlns:v="urn:schemas-microsoft-com:vml" Requires="v">
                <p:oleObj spid="_x0000_s242837" name="文档" r:id="rId4" imgW="7805392" imgH="772381" progId="Word.Document.12">
                  <p:embed/>
                </p:oleObj>
              </mc:Choice>
              <mc:Fallback>
                <p:oleObj name="文档" r:id="rId4" imgW="7805392" imgH="772381" progId="Word.Document.12">
                  <p:embed/>
                  <p:pic>
                    <p:nvPicPr>
                      <p:cNvPr id="0" name="对象 4"/>
                      <p:cNvPicPr>
                        <a:picLocks noChangeAspect="1" noChangeArrowheads="1"/>
                      </p:cNvPicPr>
                      <p:nvPr/>
                    </p:nvPicPr>
                    <p:blipFill>
                      <a:blip r:embed="rId5"/>
                      <a:srcRect/>
                      <a:stretch>
                        <a:fillRect/>
                      </a:stretch>
                    </p:blipFill>
                    <p:spPr bwMode="auto">
                      <a:xfrm>
                        <a:off x="295275" y="3268985"/>
                        <a:ext cx="78009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90461524"/>
              </p:ext>
            </p:extLst>
          </p:nvPr>
        </p:nvGraphicFramePr>
        <p:xfrm>
          <a:off x="295275" y="4114006"/>
          <a:ext cx="7724775" cy="800100"/>
        </p:xfrm>
        <a:graphic>
          <a:graphicData uri="http://schemas.openxmlformats.org/presentationml/2006/ole">
            <mc:AlternateContent xmlns:mc="http://schemas.openxmlformats.org/markup-compatibility/2006">
              <mc:Choice xmlns:v="urn:schemas-microsoft-com:vml" Requires="v">
                <p:oleObj spid="_x0000_s242838" name="文档" r:id="rId7" imgW="7729098" imgH="808423" progId="Word.Document.12">
                  <p:embed/>
                </p:oleObj>
              </mc:Choice>
              <mc:Fallback>
                <p:oleObj name="文档" r:id="rId7" imgW="7729098" imgH="808423" progId="Word.Document.12">
                  <p:embed/>
                  <p:pic>
                    <p:nvPicPr>
                      <p:cNvPr id="0" name=""/>
                      <p:cNvPicPr>
                        <a:picLocks noChangeAspect="1" noChangeArrowheads="1"/>
                      </p:cNvPicPr>
                      <p:nvPr/>
                    </p:nvPicPr>
                    <p:blipFill>
                      <a:blip r:embed="rId8"/>
                      <a:srcRect/>
                      <a:stretch>
                        <a:fillRect/>
                      </a:stretch>
                    </p:blipFill>
                    <p:spPr bwMode="auto">
                      <a:xfrm>
                        <a:off x="295275" y="4114006"/>
                        <a:ext cx="77247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4731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5321" y="22895"/>
            <a:ext cx="8770117" cy="577081"/>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地球表面的重力加速度</a:t>
            </a:r>
            <a:r>
              <a:rPr lang="en-US" altLang="zh-CN" sz="2400" i="1" kern="100" dirty="0">
                <a:latin typeface="Times New Roman"/>
                <a:ea typeface="微软雅黑"/>
                <a:cs typeface="Courier New"/>
              </a:rPr>
              <a:t>g</a:t>
            </a:r>
            <a:r>
              <a:rPr lang="zh-CN" altLang="zh-CN" sz="2400" kern="100" dirty="0">
                <a:latin typeface="Times New Roman"/>
                <a:ea typeface="微软雅黑"/>
                <a:cs typeface="Times New Roman"/>
              </a:rPr>
              <a:t>＝</a:t>
            </a:r>
            <a:r>
              <a:rPr lang="en-US" altLang="zh-CN" sz="2400" kern="100" dirty="0">
                <a:latin typeface="Times New Roman"/>
                <a:ea typeface="微软雅黑"/>
                <a:cs typeface="Courier New"/>
              </a:rPr>
              <a:t>9.8 m/</a:t>
            </a:r>
            <a:r>
              <a:rPr lang="en-US" altLang="zh-CN" sz="2400" kern="100" dirty="0" err="1">
                <a:latin typeface="Times New Roman"/>
                <a:ea typeface="微软雅黑"/>
                <a:cs typeface="Courier New"/>
              </a:rPr>
              <a:t>s</a:t>
            </a:r>
            <a:r>
              <a:rPr lang="en-US" altLang="zh-CN" sz="2400" kern="100" baseline="30000" dirty="0" err="1">
                <a:latin typeface="Times New Roman"/>
                <a:ea typeface="微软雅黑"/>
                <a:cs typeface="Courier New"/>
              </a:rPr>
              <a:t>2</a:t>
            </a:r>
            <a:r>
              <a:rPr lang="zh-CN" altLang="zh-CN" sz="2400" kern="100" dirty="0">
                <a:latin typeface="Times New Roman"/>
                <a:ea typeface="微软雅黑"/>
                <a:cs typeface="Times New Roman"/>
              </a:rPr>
              <a:t>，则</a:t>
            </a:r>
            <a:r>
              <a:rPr lang="en-US" altLang="zh-CN" sz="2400" i="1" kern="100" dirty="0">
                <a:latin typeface="Times New Roman"/>
                <a:ea typeface="微软雅黑"/>
                <a:cs typeface="Courier New"/>
              </a:rPr>
              <a:t>a</a:t>
            </a:r>
            <a:r>
              <a:rPr lang="zh-CN" altLang="zh-CN" sz="2400" kern="100" baseline="-25000" dirty="0">
                <a:latin typeface="Times New Roman"/>
                <a:ea typeface="微软雅黑"/>
                <a:cs typeface="Times New Roman"/>
              </a:rPr>
              <a:t>月</a:t>
            </a:r>
            <a:r>
              <a:rPr lang="zh-CN" altLang="zh-CN" sz="2400" kern="100" dirty="0">
                <a:latin typeface="Times New Roman"/>
                <a:ea typeface="微软雅黑"/>
                <a:cs typeface="Times New Roman"/>
              </a:rPr>
              <a:t>与</a:t>
            </a:r>
            <a:r>
              <a:rPr lang="en-US" altLang="zh-CN" sz="2400" i="1" kern="100" dirty="0">
                <a:latin typeface="Times New Roman"/>
                <a:ea typeface="微软雅黑"/>
                <a:cs typeface="Courier New"/>
              </a:rPr>
              <a:t>g</a:t>
            </a:r>
            <a:r>
              <a:rPr lang="zh-CN" altLang="zh-CN" sz="2400" kern="100" dirty="0">
                <a:latin typeface="Times New Roman"/>
                <a:ea typeface="微软雅黑"/>
                <a:cs typeface="Times New Roman"/>
              </a:rPr>
              <a:t>的比值是多大？</a:t>
            </a:r>
            <a:endParaRPr lang="zh-CN" altLang="zh-CN" sz="1050" kern="100" dirty="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114556350"/>
              </p:ext>
            </p:extLst>
          </p:nvPr>
        </p:nvGraphicFramePr>
        <p:xfrm>
          <a:off x="257175" y="590550"/>
          <a:ext cx="6734175" cy="885825"/>
        </p:xfrm>
        <a:graphic>
          <a:graphicData uri="http://schemas.openxmlformats.org/presentationml/2006/ole">
            <mc:AlternateContent xmlns:mc="http://schemas.openxmlformats.org/markup-compatibility/2006">
              <mc:Choice xmlns:v="urn:schemas-microsoft-com:vml" Requires="v">
                <p:oleObj spid="_x0000_s222472" name="文档" r:id="rId4" imgW="6738714" imgH="886995" progId="Word.Document.12">
                  <p:embed/>
                </p:oleObj>
              </mc:Choice>
              <mc:Fallback>
                <p:oleObj name="文档" r:id="rId4" imgW="6738714" imgH="886995" progId="Word.Document.12">
                  <p:embed/>
                  <p:pic>
                    <p:nvPicPr>
                      <p:cNvPr id="0" name=""/>
                      <p:cNvPicPr>
                        <a:picLocks noChangeAspect="1" noChangeArrowheads="1"/>
                      </p:cNvPicPr>
                      <p:nvPr/>
                    </p:nvPicPr>
                    <p:blipFill>
                      <a:blip r:embed="rId5"/>
                      <a:srcRect/>
                      <a:stretch>
                        <a:fillRect/>
                      </a:stretch>
                    </p:blipFill>
                    <p:spPr bwMode="auto">
                      <a:xfrm>
                        <a:off x="257175" y="590550"/>
                        <a:ext cx="67341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a:xfrm>
            <a:off x="175321" y="1527036"/>
            <a:ext cx="8770117" cy="1553054"/>
          </a:xfrm>
          <a:prstGeom prst="rect">
            <a:avLst/>
          </a:prstGeom>
        </p:spPr>
        <p:txBody>
          <a:bodyPr wrap="square">
            <a:spAutoFit/>
          </a:bodyPr>
          <a:lstStyle/>
          <a:p>
            <a:pPr algn="just">
              <a:lnSpc>
                <a:spcPct val="137000"/>
              </a:lnSpc>
              <a:spcAft>
                <a:spcPts val="0"/>
              </a:spcAft>
              <a:tabLst>
                <a:tab pos="2070735" algn="l"/>
              </a:tabLst>
            </a:pPr>
            <a:r>
              <a:rPr lang="en-US" altLang="zh-CN" sz="2400" kern="100" dirty="0">
                <a:latin typeface="Times New Roman"/>
                <a:ea typeface="微软雅黑"/>
                <a:cs typeface="Courier New"/>
              </a:rPr>
              <a:t>(3)</a:t>
            </a:r>
            <a:r>
              <a:rPr lang="zh-CN" altLang="zh-CN" sz="2400" kern="100" dirty="0">
                <a:latin typeface="Times New Roman"/>
                <a:ea typeface="微软雅黑"/>
                <a:cs typeface="Times New Roman"/>
              </a:rPr>
              <a:t>根据万有引力公式及牛顿第二定律推算，月球做匀速圆周运动的向心加速度是地面附近自由落体加速度</a:t>
            </a:r>
            <a:r>
              <a:rPr lang="en-US" altLang="zh-CN" sz="2400" i="1" kern="100" dirty="0">
                <a:latin typeface="Times New Roman"/>
                <a:ea typeface="微软雅黑"/>
                <a:cs typeface="Courier New"/>
              </a:rPr>
              <a:t>g</a:t>
            </a:r>
            <a:r>
              <a:rPr lang="zh-CN" altLang="zh-CN" sz="2400" kern="100" dirty="0">
                <a:latin typeface="Times New Roman"/>
                <a:ea typeface="微软雅黑"/>
                <a:cs typeface="Times New Roman"/>
              </a:rPr>
              <a:t>的多少倍？比较</a:t>
            </a: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a:t>
            </a:r>
            <a:r>
              <a:rPr lang="en-US" altLang="zh-CN" sz="2400" kern="100" dirty="0">
                <a:latin typeface="Times New Roman"/>
                <a:ea typeface="微软雅黑"/>
                <a:cs typeface="Courier New"/>
              </a:rPr>
              <a:t>3</a:t>
            </a:r>
            <a:r>
              <a:rPr lang="zh-CN" altLang="zh-CN" sz="2400" kern="100" dirty="0">
                <a:latin typeface="Times New Roman"/>
                <a:ea typeface="微软雅黑"/>
                <a:cs typeface="Times New Roman"/>
              </a:rPr>
              <a:t>结论说明什么？</a:t>
            </a:r>
            <a:endParaRPr lang="zh-CN" altLang="zh-CN" sz="1050" kern="100" dirty="0">
              <a:effectLst/>
              <a:latin typeface="宋体"/>
              <a:cs typeface="Courier New"/>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40058684"/>
              </p:ext>
            </p:extLst>
          </p:nvPr>
        </p:nvGraphicFramePr>
        <p:xfrm>
          <a:off x="257175" y="3076922"/>
          <a:ext cx="8629650" cy="1943100"/>
        </p:xfrm>
        <a:graphic>
          <a:graphicData uri="http://schemas.openxmlformats.org/presentationml/2006/ole">
            <mc:AlternateContent xmlns:mc="http://schemas.openxmlformats.org/markup-compatibility/2006">
              <mc:Choice xmlns:v="urn:schemas-microsoft-com:vml" Requires="v">
                <p:oleObj spid="_x0000_s222473" name="文档" r:id="rId7" imgW="8640341" imgH="1947054" progId="Word.Document.12">
                  <p:embed/>
                </p:oleObj>
              </mc:Choice>
              <mc:Fallback>
                <p:oleObj name="文档" r:id="rId7" imgW="8640341" imgH="1947054" progId="Word.Document.12">
                  <p:embed/>
                  <p:pic>
                    <p:nvPicPr>
                      <p:cNvPr id="0" name=""/>
                      <p:cNvPicPr>
                        <a:picLocks noChangeAspect="1" noChangeArrowheads="1"/>
                      </p:cNvPicPr>
                      <p:nvPr/>
                    </p:nvPicPr>
                    <p:blipFill>
                      <a:blip r:embed="rId8"/>
                      <a:srcRect/>
                      <a:stretch>
                        <a:fillRect/>
                      </a:stretch>
                    </p:blipFill>
                    <p:spPr bwMode="auto">
                      <a:xfrm>
                        <a:off x="257175" y="3076922"/>
                        <a:ext cx="862965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41475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3007</TotalTime>
  <Words>1282</Words>
  <Application>Microsoft Office PowerPoint</Application>
  <PresentationFormat>全屏显示(16:9)</PresentationFormat>
  <Paragraphs>152</Paragraphs>
  <Slides>36</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36</vt:i4>
      </vt:variant>
    </vt:vector>
  </HeadingPairs>
  <TitlesOfParts>
    <vt:vector size="39" baseType="lpstr">
      <vt:lpstr>Office 主题​​</vt:lpstr>
      <vt:lpstr>文档</vt:lpstr>
      <vt:lpstr>Microsoft Word 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2089</cp:revision>
  <dcterms:created xsi:type="dcterms:W3CDTF">2015-03-06T01:52:29Z</dcterms:created>
  <dcterms:modified xsi:type="dcterms:W3CDTF">2015-09-04T00:14:31Z</dcterms:modified>
</cp:coreProperties>
</file>