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407" r:id="rId6"/>
    <p:sldId id="434" r:id="rId7"/>
    <p:sldId id="360" r:id="rId8"/>
    <p:sldId id="463" r:id="rId9"/>
    <p:sldId id="361" r:id="rId10"/>
    <p:sldId id="465" r:id="rId11"/>
    <p:sldId id="481" r:id="rId12"/>
    <p:sldId id="451" r:id="rId13"/>
    <p:sldId id="482" r:id="rId14"/>
    <p:sldId id="292" r:id="rId15"/>
    <p:sldId id="332" r:id="rId16"/>
    <p:sldId id="483" r:id="rId17"/>
    <p:sldId id="447" r:id="rId18"/>
    <p:sldId id="478" r:id="rId19"/>
    <p:sldId id="485" r:id="rId20"/>
    <p:sldId id="486" r:id="rId21"/>
    <p:sldId id="487" r:id="rId22"/>
    <p:sldId id="484" r:id="rId23"/>
    <p:sldId id="488" r:id="rId24"/>
    <p:sldId id="333" r:id="rId25"/>
    <p:sldId id="479" r:id="rId26"/>
    <p:sldId id="334" r:id="rId27"/>
    <p:sldId id="264" r:id="rId28"/>
    <p:sldId id="340" r:id="rId29"/>
    <p:sldId id="489" r:id="rId30"/>
    <p:sldId id="490" r:id="rId31"/>
    <p:sldId id="271" r:id="rId32"/>
    <p:sldId id="433" r:id="rId33"/>
    <p:sldId id="274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>
      <p:cViewPr>
        <p:scale>
          <a:sx n="100" d="100"/>
          <a:sy n="100" d="100"/>
        </p:scale>
        <p:origin x="-1968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package" Target="../embeddings/Microsoft_Word___10.docx"/><Relationship Id="rId7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__11.docx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package" Target="../embeddings/Microsoft_Word___13.docx"/><Relationship Id="rId7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__14.docx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19.docx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package" Target="../embeddings/Microsoft_Word___20.docx"/><Relationship Id="rId7" Type="http://schemas.openxmlformats.org/officeDocument/2006/relationships/package" Target="../embeddings/Microsoft_Word___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__21.docx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package" Target="../embeddings/Microsoft_Word___23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package" Target="../embeddings/Microsoft_Word___24.docx"/><Relationship Id="rId7" Type="http://schemas.openxmlformats.org/officeDocument/2006/relationships/package" Target="../embeddings/Microsoft_Word___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__25.docx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package" Target="../embeddings/Microsoft_Word___27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package" Target="../embeddings/Microsoft_Word___29.docx"/><Relationship Id="rId7" Type="http://schemas.openxmlformats.org/officeDocument/2006/relationships/package" Target="../embeddings/Microsoft_Word___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__30.docx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package" Target="../embeddings/Microsoft_Word___32.docx"/><Relationship Id="rId7" Type="http://schemas.openxmlformats.org/officeDocument/2006/relationships/package" Target="../embeddings/Microsoft_Word___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Word___33.docx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package" Target="../embeddings/Microsoft_Word___35.docx"/><Relationship Id="rId7" Type="http://schemas.openxmlformats.org/officeDocument/2006/relationships/package" Target="../embeddings/Microsoft_Word___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__36.docx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__39.docx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__42.docx"/><Relationship Id="rId4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png"/><Relationship Id="rId5" Type="http://schemas.openxmlformats.org/officeDocument/2006/relationships/slide" Target="slide3.xml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slide" Target="slide26.xml"/><Relationship Id="rId7" Type="http://schemas.openxmlformats.org/officeDocument/2006/relationships/package" Target="../embeddings/Microsoft_Word___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slide" Target="slide31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slide" Target="slide26.xml"/><Relationship Id="rId7" Type="http://schemas.openxmlformats.org/officeDocument/2006/relationships/package" Target="../embeddings/Microsoft_Word___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slide" Target="slide31.xml"/><Relationship Id="rId5" Type="http://schemas.openxmlformats.org/officeDocument/2006/relationships/slide" Target="slide28.xml"/><Relationship Id="rId10" Type="http://schemas.openxmlformats.org/officeDocument/2006/relationships/image" Target="../media/image49.emf"/><Relationship Id="rId4" Type="http://schemas.openxmlformats.org/officeDocument/2006/relationships/slide" Target="slide27.xml"/><Relationship Id="rId9" Type="http://schemas.openxmlformats.org/officeDocument/2006/relationships/package" Target="../embeddings/Microsoft_Word___47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slide" Target="slide26.xml"/><Relationship Id="rId7" Type="http://schemas.openxmlformats.org/officeDocument/2006/relationships/package" Target="../embeddings/Microsoft_Word___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slide" Target="slide31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slide" Target="slide26.xml"/><Relationship Id="rId7" Type="http://schemas.openxmlformats.org/officeDocument/2006/relationships/package" Target="../embeddings/Microsoft_Word___49.docx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slide" Target="slide31.xml"/><Relationship Id="rId11" Type="http://schemas.openxmlformats.org/officeDocument/2006/relationships/package" Target="../embeddings/Microsoft_Word___51.docx"/><Relationship Id="rId5" Type="http://schemas.openxmlformats.org/officeDocument/2006/relationships/slide" Target="slide28.xml"/><Relationship Id="rId10" Type="http://schemas.openxmlformats.org/officeDocument/2006/relationships/image" Target="../media/image52.emf"/><Relationship Id="rId4" Type="http://schemas.openxmlformats.org/officeDocument/2006/relationships/slide" Target="slide27.xml"/><Relationship Id="rId9" Type="http://schemas.openxmlformats.org/officeDocument/2006/relationships/package" Target="../embeddings/Microsoft_Word___50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slide" Target="slide26.xml"/><Relationship Id="rId7" Type="http://schemas.openxmlformats.org/officeDocument/2006/relationships/package" Target="../embeddings/Microsoft_Word___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slide" Target="slide31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slide" Target="slide26.xml"/><Relationship Id="rId7" Type="http://schemas.openxmlformats.org/officeDocument/2006/relationships/package" Target="../embeddings/Microsoft_Word___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slide" Target="slide31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package" Target="../embeddings/Microsoft_Word___54.docx"/><Relationship Id="rId7" Type="http://schemas.openxmlformats.org/officeDocument/2006/relationships/slide" Target="slide26.xml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emf"/><Relationship Id="rId11" Type="http://schemas.openxmlformats.org/officeDocument/2006/relationships/slide" Target="slide3.xml"/><Relationship Id="rId5" Type="http://schemas.openxmlformats.org/officeDocument/2006/relationships/package" Target="../embeddings/Microsoft_Word___55.docx"/><Relationship Id="rId10" Type="http://schemas.openxmlformats.org/officeDocument/2006/relationships/slide" Target="slide31.xml"/><Relationship Id="rId4" Type="http://schemas.openxmlformats.org/officeDocument/2006/relationships/image" Target="../media/image56.emf"/><Relationship Id="rId9" Type="http://schemas.openxmlformats.org/officeDocument/2006/relationships/slide" Target="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package" Target="../embeddings/Microsoft_Word___3.docx"/><Relationship Id="rId7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__4.docx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9.docx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第六章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132499"/>
            <a:ext cx="529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万有引力与航天</a:t>
            </a:r>
            <a:endParaRPr lang="zh-CN" altLang="en-US" sz="53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300303"/>
              </p:ext>
            </p:extLst>
          </p:nvPr>
        </p:nvGraphicFramePr>
        <p:xfrm>
          <a:off x="171450" y="997793"/>
          <a:ext cx="88106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7" name="文档" r:id="rId3" imgW="8821136" imgH="1930520" progId="Word.Document.12">
                  <p:embed/>
                </p:oleObj>
              </mc:Choice>
              <mc:Fallback>
                <p:oleObj name="文档" r:id="rId3" imgW="8821136" imgH="19305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997793"/>
                        <a:ext cx="881062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8454" y="187474"/>
            <a:ext cx="8953139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天体密度的计算方法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63595"/>
              </p:ext>
            </p:extLst>
          </p:nvPr>
        </p:nvGraphicFramePr>
        <p:xfrm>
          <a:off x="171450" y="3937223"/>
          <a:ext cx="7724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8" name="文档" r:id="rId5" imgW="7729098" imgH="877263" progId="Word.Document.12">
                  <p:embed/>
                </p:oleObj>
              </mc:Choice>
              <mc:Fallback>
                <p:oleObj name="文档" r:id="rId5" imgW="7729098" imgH="8772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3937223"/>
                        <a:ext cx="77247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8454" y="2894928"/>
            <a:ext cx="8953139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由天体表面的重力加速度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和半径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，求此天体的密度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638585"/>
              </p:ext>
            </p:extLst>
          </p:nvPr>
        </p:nvGraphicFramePr>
        <p:xfrm>
          <a:off x="5671170" y="3653383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9" name="文档" r:id="rId7" imgW="1378097" imgH="992300" progId="Word.Document.12">
                  <p:embed/>
                </p:oleObj>
              </mc:Choice>
              <mc:Fallback>
                <p:oleObj name="文档" r:id="rId7" imgW="1378097" imgH="9923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170" y="3653383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9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40475"/>
              </p:ext>
            </p:extLst>
          </p:nvPr>
        </p:nvGraphicFramePr>
        <p:xfrm>
          <a:off x="171450" y="247650"/>
          <a:ext cx="8810625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80" name="文档" r:id="rId3" imgW="8813398" imgH="2699184" progId="Word.Document.12">
                  <p:embed/>
                </p:oleObj>
              </mc:Choice>
              <mc:Fallback>
                <p:oleObj name="文档" r:id="rId3" imgW="8813398" imgH="26991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47650"/>
                        <a:ext cx="8810625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987783"/>
              </p:ext>
            </p:extLst>
          </p:nvPr>
        </p:nvGraphicFramePr>
        <p:xfrm>
          <a:off x="1290092" y="1635646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81" name="文档" r:id="rId5" imgW="1378097" imgH="993742" progId="Word.Document.12">
                  <p:embed/>
                </p:oleObj>
              </mc:Choice>
              <mc:Fallback>
                <p:oleObj name="文档" r:id="rId5" imgW="1378097" imgH="9937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092" y="1635646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30538"/>
              </p:ext>
            </p:extLst>
          </p:nvPr>
        </p:nvGraphicFramePr>
        <p:xfrm>
          <a:off x="179512" y="2819747"/>
          <a:ext cx="881062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82" name="文档" r:id="rId7" imgW="8813398" imgH="2236642" progId="Word.Document.12">
                  <p:embed/>
                </p:oleObj>
              </mc:Choice>
              <mc:Fallback>
                <p:oleObj name="文档" r:id="rId7" imgW="8813398" imgH="2236642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819747"/>
                        <a:ext cx="8810625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1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50355" y="168846"/>
            <a:ext cx="6408712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chemeClr val="tx1"/>
                </a:solidFill>
                <a:cs typeface="Times New Roman"/>
              </a:rPr>
              <a:t>三、天体运动的分析与计算</a:t>
            </a:r>
            <a:endParaRPr lang="zh-CN" altLang="zh-CN" sz="26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885839"/>
              </p:ext>
            </p:extLst>
          </p:nvPr>
        </p:nvGraphicFramePr>
        <p:xfrm>
          <a:off x="133350" y="2576289"/>
          <a:ext cx="886777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0" name="文档" r:id="rId3" imgW="8878399" imgH="2377296" progId="Word.Document.12">
                  <p:embed/>
                </p:oleObj>
              </mc:Choice>
              <mc:Fallback>
                <p:oleObj name="文档" r:id="rId3" imgW="8878399" imgH="23772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2576289"/>
                        <a:ext cx="8867775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0352" y="807393"/>
            <a:ext cx="90555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基本思路：一般行星或卫星的运动可看作匀速圆周运动，所需向心力由中心天体对它的万有引力提供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常用关系：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42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46032"/>
              </p:ext>
            </p:extLst>
          </p:nvPr>
        </p:nvGraphicFramePr>
        <p:xfrm>
          <a:off x="224409" y="1327026"/>
          <a:ext cx="84201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2" name="文档" r:id="rId3" imgW="8424382" imgH="3860463" progId="Word.Document.12">
                  <p:embed/>
                </p:oleObj>
              </mc:Choice>
              <mc:Fallback>
                <p:oleObj name="文档" r:id="rId3" imgW="8424382" imgH="38604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09" y="1327026"/>
                        <a:ext cx="8420100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1412" y="17562"/>
            <a:ext cx="88421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四个重要结论：设质量为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的天体绕另一质量为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的中心天体做半径为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的匀速圆周运动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79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815" y="814983"/>
            <a:ext cx="6043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一、天体质量和密度的计算</a:t>
            </a:r>
            <a:endParaRPr lang="zh-CN" altLang="zh-CN" sz="24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64216"/>
              </p:ext>
            </p:extLst>
          </p:nvPr>
        </p:nvGraphicFramePr>
        <p:xfrm>
          <a:off x="171450" y="2245618"/>
          <a:ext cx="79533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24" name="文档" r:id="rId3" imgW="7957620" imgH="753279" progId="Word.Document.12">
                  <p:embed/>
                </p:oleObj>
              </mc:Choice>
              <mc:Fallback>
                <p:oleObj name="文档" r:id="rId3" imgW="7957620" imgH="753279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245618"/>
                        <a:ext cx="79533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8454" y="1251628"/>
            <a:ext cx="8953139" cy="9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地球表面的平均重力加速度为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，地球半径为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，引力常量为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，可估算地球的平均密度为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51995"/>
              </p:ext>
            </p:extLst>
          </p:nvPr>
        </p:nvGraphicFramePr>
        <p:xfrm>
          <a:off x="180975" y="3004964"/>
          <a:ext cx="884872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25" name="文档" r:id="rId5" imgW="8859311" imgH="2035115" progId="Word.Document.12">
                  <p:embed/>
                </p:oleObj>
              </mc:Choice>
              <mc:Fallback>
                <p:oleObj name="文档" r:id="rId5" imgW="8859311" imgH="20351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3004964"/>
                        <a:ext cx="8848725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251382" y="181357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46C0A"/>
                </a:solidFill>
                <a:latin typeface="Times New Roman"/>
                <a:ea typeface="微软雅黑"/>
              </a:rPr>
              <a:t>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345" y="3845"/>
            <a:ext cx="8964000" cy="1471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假设在半径为</a:t>
            </a:r>
            <a:r>
              <a:rPr lang="en-US" altLang="zh-CN" sz="2400" i="1" kern="100" spc="-90" dirty="0" smtClean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的某天体上发射一颗该天体的卫星</a:t>
            </a:r>
            <a:r>
              <a:rPr lang="en-US" altLang="zh-CN" sz="2400" kern="100" spc="-90" dirty="0" smtClean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若它贴近该天体的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表面做匀速圆周运动的周期为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spc="-9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，已知万有引力常量为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G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spc="-9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则该天体的密度是多少？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209984"/>
              </p:ext>
            </p:extLst>
          </p:nvPr>
        </p:nvGraphicFramePr>
        <p:xfrm>
          <a:off x="180975" y="1444005"/>
          <a:ext cx="88296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1" name="文档" r:id="rId3" imgW="8840224" imgH="1412935" progId="Word.Document.12">
                  <p:embed/>
                </p:oleObj>
              </mc:Choice>
              <mc:Fallback>
                <p:oleObj name="文档" r:id="rId3" imgW="8840224" imgH="1412935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1444005"/>
                        <a:ext cx="882967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91773"/>
              </p:ext>
            </p:extLst>
          </p:nvPr>
        </p:nvGraphicFramePr>
        <p:xfrm>
          <a:off x="180975" y="2764904"/>
          <a:ext cx="74390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2" name="文档" r:id="rId5" imgW="7443354" imgH="772381" progId="Word.Document.12">
                  <p:embed/>
                </p:oleObj>
              </mc:Choice>
              <mc:Fallback>
                <p:oleObj name="文档" r:id="rId5" imgW="7443354" imgH="7723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2764904"/>
                        <a:ext cx="74390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86491"/>
              </p:ext>
            </p:extLst>
          </p:nvPr>
        </p:nvGraphicFramePr>
        <p:xfrm>
          <a:off x="180975" y="3564607"/>
          <a:ext cx="74390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3" name="文档" r:id="rId7" imgW="7443354" imgH="1078018" progId="Word.Document.12">
                  <p:embed/>
                </p:oleObj>
              </mc:Choice>
              <mc:Fallback>
                <p:oleObj name="文档" r:id="rId7" imgW="7443354" imgH="10780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3564607"/>
                        <a:ext cx="74390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238589"/>
              </p:ext>
            </p:extLst>
          </p:nvPr>
        </p:nvGraphicFramePr>
        <p:xfrm>
          <a:off x="180975" y="4330030"/>
          <a:ext cx="36290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4" name="文档" r:id="rId9" imgW="3635094" imgH="772710" progId="Word.Document.12">
                  <p:embed/>
                </p:oleObj>
              </mc:Choice>
              <mc:Fallback>
                <p:oleObj name="文档" r:id="rId9" imgW="3635094" imgH="77271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330030"/>
                        <a:ext cx="36290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0778" y="13370"/>
            <a:ext cx="887714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若这颗卫星距该天体表面的高度为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，测得在该处做圆周运动的周期为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，则该天体的密度又是多少？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卫星距天体表面距离为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时，忽略自转有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30874"/>
              </p:ext>
            </p:extLst>
          </p:nvPr>
        </p:nvGraphicFramePr>
        <p:xfrm>
          <a:off x="224408" y="1820416"/>
          <a:ext cx="5229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2" name="文档" r:id="rId3" imgW="5234895" imgH="896748" progId="Word.Document.12">
                  <p:embed/>
                </p:oleObj>
              </mc:Choice>
              <mc:Fallback>
                <p:oleObj name="文档" r:id="rId3" imgW="5234895" imgH="89674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08" y="1820416"/>
                        <a:ext cx="52292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303312"/>
              </p:ext>
            </p:extLst>
          </p:nvPr>
        </p:nvGraphicFramePr>
        <p:xfrm>
          <a:off x="224408" y="2759968"/>
          <a:ext cx="37623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3" name="文档" r:id="rId5" imgW="3768261" imgH="887373" progId="Word.Document.12">
                  <p:embed/>
                </p:oleObj>
              </mc:Choice>
              <mc:Fallback>
                <p:oleObj name="文档" r:id="rId5" imgW="3768261" imgH="88737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08" y="2759968"/>
                        <a:ext cx="37623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44892"/>
              </p:ext>
            </p:extLst>
          </p:nvPr>
        </p:nvGraphicFramePr>
        <p:xfrm>
          <a:off x="224408" y="3772247"/>
          <a:ext cx="52292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4" name="文档" r:id="rId7" imgW="5234895" imgH="1251192" progId="Word.Document.12">
                  <p:embed/>
                </p:oleObj>
              </mc:Choice>
              <mc:Fallback>
                <p:oleObj name="文档" r:id="rId7" imgW="5234895" imgH="125119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08" y="3772247"/>
                        <a:ext cx="522922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99489"/>
              </p:ext>
            </p:extLst>
          </p:nvPr>
        </p:nvGraphicFramePr>
        <p:xfrm>
          <a:off x="4986089" y="3761978"/>
          <a:ext cx="37623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5" name="文档" r:id="rId9" imgW="3768261" imgH="888815" progId="Word.Document.12">
                  <p:embed/>
                </p:oleObj>
              </mc:Choice>
              <mc:Fallback>
                <p:oleObj name="文档" r:id="rId9" imgW="3768261" imgH="8888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089" y="3761978"/>
                        <a:ext cx="37623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6079" y="172239"/>
            <a:ext cx="60433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二、天体运动的分析与计算</a:t>
            </a:r>
            <a:endParaRPr lang="zh-CN" altLang="zh-CN" sz="26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078" y="664106"/>
            <a:ext cx="8856985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地球的两颗人造卫星质量之比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5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，轨道半径之比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5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求：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线速度大小之比；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设地球的质量为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，两颗人造卫星的线速度分别为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，角速度分别为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，运行周期分别为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，向心力分别为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47622"/>
              </p:ext>
            </p:extLst>
          </p:nvPr>
        </p:nvGraphicFramePr>
        <p:xfrm>
          <a:off x="219075" y="4238972"/>
          <a:ext cx="7753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5" name="文档" r:id="rId3" imgW="7757528" imgH="800854" progId="Word.Document.12">
                  <p:embed/>
                </p:oleObj>
              </mc:Choice>
              <mc:Fallback>
                <p:oleObj name="文档" r:id="rId3" imgW="7757528" imgH="800854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4238972"/>
                        <a:ext cx="77533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0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4165917"/>
            <a:ext cx="65527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292425"/>
              </p:ext>
            </p:extLst>
          </p:nvPr>
        </p:nvGraphicFramePr>
        <p:xfrm>
          <a:off x="550541" y="342925"/>
          <a:ext cx="6219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1" name="文档" r:id="rId3" imgW="6224808" imgH="924839" progId="Word.Document.12">
                  <p:embed/>
                </p:oleObj>
              </mc:Choice>
              <mc:Fallback>
                <p:oleObj name="文档" r:id="rId3" imgW="6224808" imgH="92483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1" y="342925"/>
                        <a:ext cx="62198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211838"/>
              </p:ext>
            </p:extLst>
          </p:nvPr>
        </p:nvGraphicFramePr>
        <p:xfrm>
          <a:off x="550541" y="1529730"/>
          <a:ext cx="700087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2" name="文档" r:id="rId5" imgW="7004516" imgH="1705962" progId="Word.Document.12">
                  <p:embed/>
                </p:oleObj>
              </mc:Choice>
              <mc:Fallback>
                <p:oleObj name="文档" r:id="rId5" imgW="7004516" imgH="170596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1" y="1529730"/>
                        <a:ext cx="7000875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403374"/>
              </p:ext>
            </p:extLst>
          </p:nvPr>
        </p:nvGraphicFramePr>
        <p:xfrm>
          <a:off x="550541" y="3483843"/>
          <a:ext cx="70008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3" name="文档" r:id="rId7" imgW="7005383" imgH="657767" progId="Word.Document.12">
                  <p:embed/>
                </p:oleObj>
              </mc:Choice>
              <mc:Fallback>
                <p:oleObj name="文档" r:id="rId7" imgW="7005383" imgH="65776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1" y="3483843"/>
                        <a:ext cx="70008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3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0094" y="261099"/>
            <a:ext cx="8180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角速度之比；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76003"/>
              </p:ext>
            </p:extLst>
          </p:nvPr>
        </p:nvGraphicFramePr>
        <p:xfrm>
          <a:off x="363090" y="1092815"/>
          <a:ext cx="7753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6" name="文档" r:id="rId3" imgW="7757528" imgH="851313" progId="Word.Document.12">
                  <p:embed/>
                </p:oleObj>
              </mc:Choice>
              <mc:Fallback>
                <p:oleObj name="文档" r:id="rId3" imgW="7757528" imgH="8513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90" y="1092815"/>
                        <a:ext cx="77533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13852"/>
              </p:ext>
            </p:extLst>
          </p:nvPr>
        </p:nvGraphicFramePr>
        <p:xfrm>
          <a:off x="363090" y="2168743"/>
          <a:ext cx="77533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7" name="文档" r:id="rId5" imgW="7757528" imgH="876903" progId="Word.Document.12">
                  <p:embed/>
                </p:oleObj>
              </mc:Choice>
              <mc:Fallback>
                <p:oleObj name="文档" r:id="rId5" imgW="7757528" imgH="87690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90" y="2168743"/>
                        <a:ext cx="77533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84552"/>
              </p:ext>
            </p:extLst>
          </p:nvPr>
        </p:nvGraphicFramePr>
        <p:xfrm>
          <a:off x="363090" y="3283143"/>
          <a:ext cx="77533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8" name="文档" r:id="rId7" imgW="7757528" imgH="657767" progId="Word.Document.12">
                  <p:embed/>
                </p:oleObj>
              </mc:Choice>
              <mc:Fallback>
                <p:oleObj name="文档" r:id="rId7" imgW="7757528" imgH="65776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90" y="3283143"/>
                        <a:ext cx="77533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0094" y="4021901"/>
            <a:ext cx="8180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33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2933" y="1212533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5406" y="1963576"/>
            <a:ext cx="8244000" cy="2700000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4096" y="1980994"/>
            <a:ext cx="8089282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了解万有引力定律在天文学上的重要应用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理解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计算天体质量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的基本思路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掌握运用万有引力定律和圆周运动知识分析天体运动问题的思路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248444"/>
            <a:ext cx="9001000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70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万有引力理论的成就</a:t>
            </a: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0094" y="261099"/>
            <a:ext cx="8180338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运行周期之比；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600922"/>
              </p:ext>
            </p:extLst>
          </p:nvPr>
        </p:nvGraphicFramePr>
        <p:xfrm>
          <a:off x="363090" y="1092815"/>
          <a:ext cx="7753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97" name="文档" r:id="rId3" imgW="7757528" imgH="852034" progId="Word.Document.12">
                  <p:embed/>
                </p:oleObj>
              </mc:Choice>
              <mc:Fallback>
                <p:oleObj name="文档" r:id="rId3" imgW="7757528" imgH="85203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90" y="1092815"/>
                        <a:ext cx="77533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568649"/>
              </p:ext>
            </p:extLst>
          </p:nvPr>
        </p:nvGraphicFramePr>
        <p:xfrm>
          <a:off x="363090" y="2168743"/>
          <a:ext cx="77533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98" name="文档" r:id="rId5" imgW="7757528" imgH="877263" progId="Word.Document.12">
                  <p:embed/>
                </p:oleObj>
              </mc:Choice>
              <mc:Fallback>
                <p:oleObj name="文档" r:id="rId5" imgW="7757528" imgH="8772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90" y="2168743"/>
                        <a:ext cx="77533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32281"/>
              </p:ext>
            </p:extLst>
          </p:nvPr>
        </p:nvGraphicFramePr>
        <p:xfrm>
          <a:off x="363090" y="3283143"/>
          <a:ext cx="77533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99" name="文档" r:id="rId7" imgW="7757528" imgH="658128" progId="Word.Document.12">
                  <p:embed/>
                </p:oleObj>
              </mc:Choice>
              <mc:Fallback>
                <p:oleObj name="文档" r:id="rId7" imgW="7757528" imgH="65812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90" y="3283143"/>
                        <a:ext cx="77533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0094" y="4021901"/>
            <a:ext cx="8180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75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0094" y="387531"/>
            <a:ext cx="8180338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向心力大小之比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80123"/>
              </p:ext>
            </p:extLst>
          </p:nvPr>
        </p:nvGraphicFramePr>
        <p:xfrm>
          <a:off x="363090" y="1219247"/>
          <a:ext cx="7753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6" name="文档" r:id="rId3" imgW="7757528" imgH="852034" progId="Word.Document.12">
                  <p:embed/>
                </p:oleObj>
              </mc:Choice>
              <mc:Fallback>
                <p:oleObj name="文档" r:id="rId3" imgW="7757528" imgH="85203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90" y="1219247"/>
                        <a:ext cx="77533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876772"/>
              </p:ext>
            </p:extLst>
          </p:nvPr>
        </p:nvGraphicFramePr>
        <p:xfrm>
          <a:off x="363090" y="2285650"/>
          <a:ext cx="77533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7" name="文档" r:id="rId5" imgW="7757528" imgH="877263" progId="Word.Document.12">
                  <p:embed/>
                </p:oleObj>
              </mc:Choice>
              <mc:Fallback>
                <p:oleObj name="文档" r:id="rId5" imgW="7757528" imgH="8772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90" y="2285650"/>
                        <a:ext cx="77533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0094" y="3211763"/>
            <a:ext cx="8180338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故二者向心力之比为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75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6078" y="113953"/>
            <a:ext cx="88569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的探月航天器在接近月球表面的轨道上飞行，其运动视为匀速圆周运动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已知月球质量为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，月球半径为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，月球表面重力加速度为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，引力常量为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，不考虑月球自转的影响，则航天器的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537537"/>
              </p:ext>
            </p:extLst>
          </p:nvPr>
        </p:nvGraphicFramePr>
        <p:xfrm>
          <a:off x="219075" y="2867372"/>
          <a:ext cx="879157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1" name="文档" r:id="rId3" imgW="8802048" imgH="2163433" progId="Word.Document.12">
                  <p:embed/>
                </p:oleObj>
              </mc:Choice>
              <mc:Fallback>
                <p:oleObj name="文档" r:id="rId3" imgW="8802048" imgH="21634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867372"/>
                        <a:ext cx="8791575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7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119367"/>
              </p:ext>
            </p:extLst>
          </p:nvPr>
        </p:nvGraphicFramePr>
        <p:xfrm>
          <a:off x="209550" y="180975"/>
          <a:ext cx="87534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2" name="文档" r:id="rId3" imgW="8764232" imgH="2367951" progId="Word.Document.12">
                  <p:embed/>
                </p:oleObj>
              </mc:Choice>
              <mc:Fallback>
                <p:oleObj name="文档" r:id="rId3" imgW="8764232" imgH="236795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80975"/>
                        <a:ext cx="87534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86572"/>
              </p:ext>
            </p:extLst>
          </p:nvPr>
        </p:nvGraphicFramePr>
        <p:xfrm>
          <a:off x="209550" y="2614017"/>
          <a:ext cx="87630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3" name="文档" r:id="rId5" imgW="8773596" imgH="1687183" progId="Word.Document.12">
                  <p:embed/>
                </p:oleObj>
              </mc:Choice>
              <mc:Fallback>
                <p:oleObj name="文档" r:id="rId5" imgW="8773596" imgH="168718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614017"/>
                        <a:ext cx="87630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26554" y="4308450"/>
            <a:ext cx="818033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3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021" y="566807"/>
            <a:ext cx="3240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5603" y="1342371"/>
            <a:ext cx="8856000" cy="2844000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57876"/>
              </p:ext>
            </p:extLst>
          </p:nvPr>
        </p:nvGraphicFramePr>
        <p:xfrm>
          <a:off x="1043608" y="1343000"/>
          <a:ext cx="906780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8" name="文档" r:id="rId3" imgW="9078642" imgH="2985818" progId="Word.Document.12">
                  <p:embed/>
                </p:oleObj>
              </mc:Choice>
              <mc:Fallback>
                <p:oleObj name="文档" r:id="rId3" imgW="9078642" imgH="2985818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43000"/>
                        <a:ext cx="9067800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2032580"/>
            <a:ext cx="1224136" cy="1455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万有引力理论的成就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94370" y="315566"/>
            <a:ext cx="8748000" cy="4392000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773927"/>
              </p:ext>
            </p:extLst>
          </p:nvPr>
        </p:nvGraphicFramePr>
        <p:xfrm>
          <a:off x="1338239" y="142528"/>
          <a:ext cx="877252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1" name="文档" r:id="rId3" imgW="8783320" imgH="4747404" progId="Word.Document.12">
                  <p:embed/>
                </p:oleObj>
              </mc:Choice>
              <mc:Fallback>
                <p:oleObj name="文档" r:id="rId3" imgW="8783320" imgH="474740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39" y="142528"/>
                        <a:ext cx="8772525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45668" y="1754520"/>
            <a:ext cx="1224136" cy="1455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万有引力理论的成就</a:t>
            </a:r>
            <a:endParaRPr lang="zh-CN" altLang="en-US" sz="2400" dirty="0"/>
          </a:p>
        </p:txBody>
      </p:sp>
      <p:pic>
        <p:nvPicPr>
          <p:cNvPr id="8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4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817890"/>
            <a:ext cx="8928000" cy="25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天体质量的计算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已知引力常量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、月球中心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到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地球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中心的距离</a:t>
            </a:r>
            <a:r>
              <a:rPr lang="en-US" altLang="zh-CN" sz="2400" i="1" kern="100" spc="-5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和月球绕地球运行的周期</a:t>
            </a:r>
            <a:r>
              <a:rPr lang="en-US" altLang="zh-CN" sz="2400" i="1" kern="100" spc="-5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，仅利用这三个数据，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可以估算出的物理量有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月球的质量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地球的质量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地球的半径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D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地球的密度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01701"/>
              </p:ext>
            </p:extLst>
          </p:nvPr>
        </p:nvGraphicFramePr>
        <p:xfrm>
          <a:off x="200025" y="3476625"/>
          <a:ext cx="87630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8" name="文档" r:id="rId7" imgW="8773596" imgH="1581869" progId="Word.Document.12">
                  <p:embed/>
                </p:oleObj>
              </mc:Choice>
              <mc:Fallback>
                <p:oleObj name="文档" r:id="rId7" imgW="8773596" imgH="158186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3476625"/>
                        <a:ext cx="87630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462070" y="194272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808365"/>
            <a:ext cx="8928000" cy="2622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天体密度的计算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一艘宇宙飞船绕一个不知名的行星表面飞行，要测定该行星的密度，仅仅需要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测定飞船的运行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周期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测定飞船的环绕半径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测定行星的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体积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测定飞船的运行速度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取飞船为研究对象，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97339"/>
              </p:ext>
            </p:extLst>
          </p:nvPr>
        </p:nvGraphicFramePr>
        <p:xfrm>
          <a:off x="200025" y="3486150"/>
          <a:ext cx="67246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4" name="文档" r:id="rId7" imgW="6729357" imgH="715074" progId="Word.Document.12">
                  <p:embed/>
                </p:oleObj>
              </mc:Choice>
              <mc:Fallback>
                <p:oleObj name="文档" r:id="rId7" imgW="6729357" imgH="7150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3486150"/>
                        <a:ext cx="67246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659047" y="141962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03236"/>
              </p:ext>
            </p:extLst>
          </p:nvPr>
        </p:nvGraphicFramePr>
        <p:xfrm>
          <a:off x="200025" y="4305300"/>
          <a:ext cx="67246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5" name="文档" r:id="rId9" imgW="6729357" imgH="715074" progId="Word.Document.12">
                  <p:embed/>
                </p:oleObj>
              </mc:Choice>
              <mc:Fallback>
                <p:oleObj name="文档" r:id="rId9" imgW="6729357" imgH="7150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305300"/>
                        <a:ext cx="67246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928" y="805458"/>
            <a:ext cx="88875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天体运动分析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把太阳系各行星的运动近似看成匀速圆周运动，则离太阳越远的行星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周期越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小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线速度越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小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角速度越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小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加速度越小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行星绕太阳做匀速圆周运动，所需的向心力由太阳对行星的引力提供，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116003"/>
              </p:ext>
            </p:extLst>
          </p:nvPr>
        </p:nvGraphicFramePr>
        <p:xfrm>
          <a:off x="228600" y="4282405"/>
          <a:ext cx="7505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75" name="文档" r:id="rId7" imgW="7510292" imgH="781752" progId="Word.Document.12">
                  <p:embed/>
                </p:oleObj>
              </mc:Choice>
              <mc:Fallback>
                <p:oleObj name="文档" r:id="rId7" imgW="7510292" imgH="78175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82405"/>
                        <a:ext cx="7505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8978" y="814983"/>
            <a:ext cx="888751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可知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越大，线速度越小，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555831"/>
              </p:ext>
            </p:extLst>
          </p:nvPr>
        </p:nvGraphicFramePr>
        <p:xfrm>
          <a:off x="247650" y="1491630"/>
          <a:ext cx="7505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9" name="文档" r:id="rId7" imgW="7510292" imgH="782112" progId="Word.Document.12">
                  <p:embed/>
                </p:oleObj>
              </mc:Choice>
              <mc:Fallback>
                <p:oleObj name="文档" r:id="rId7" imgW="7510292" imgH="7821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491630"/>
                        <a:ext cx="7505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880809"/>
              </p:ext>
            </p:extLst>
          </p:nvPr>
        </p:nvGraphicFramePr>
        <p:xfrm>
          <a:off x="247650" y="2298576"/>
          <a:ext cx="7505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0" name="文档" r:id="rId9" imgW="7510292" imgH="783554" progId="Word.Document.12">
                  <p:embed/>
                </p:oleObj>
              </mc:Choice>
              <mc:Fallback>
                <p:oleObj name="文档" r:id="rId9" imgW="7510292" imgH="78355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298576"/>
                        <a:ext cx="7505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8978" y="3037706"/>
            <a:ext cx="888751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可知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越大，角速度越小，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14039"/>
              </p:ext>
            </p:extLst>
          </p:nvPr>
        </p:nvGraphicFramePr>
        <p:xfrm>
          <a:off x="247650" y="3715866"/>
          <a:ext cx="7505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1" name="文档" r:id="rId11" imgW="7510292" imgH="784996" progId="Word.Document.12">
                  <p:embed/>
                </p:oleObj>
              </mc:Choice>
              <mc:Fallback>
                <p:oleObj name="文档" r:id="rId11" imgW="7510292" imgH="7849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5866"/>
                        <a:ext cx="7505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48978" y="4414366"/>
            <a:ext cx="888751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越小，周期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越大，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57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41679"/>
              </p:ext>
            </p:extLst>
          </p:nvPr>
        </p:nvGraphicFramePr>
        <p:xfrm>
          <a:off x="882724" y="1550590"/>
          <a:ext cx="75057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4" name="文档" r:id="rId7" imgW="7510292" imgH="831490" progId="Word.Document.12">
                  <p:embed/>
                </p:oleObj>
              </mc:Choice>
              <mc:Fallback>
                <p:oleObj name="文档" r:id="rId7" imgW="7510292" imgH="8314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724" y="1550590"/>
                        <a:ext cx="75057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84052" y="2482899"/>
            <a:ext cx="57911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可知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越大，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越小，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BCD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7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044" y="805458"/>
            <a:ext cx="8455470" cy="231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天体运动的分析与计算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据报道，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嫦娥一号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嫦娥二号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绕月飞行器的圆形工作轨道距月球表面分别约为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200 km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100 km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，运行速度分别为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，那么，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的比值为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月球半径取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1 700 km)(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72192"/>
              </p:ext>
            </p:extLst>
          </p:nvPr>
        </p:nvGraphicFramePr>
        <p:xfrm>
          <a:off x="410716" y="3238500"/>
          <a:ext cx="75057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7" name="文档" r:id="rId7" imgW="7510292" imgH="1899776" progId="Word.Document.12">
                  <p:embed/>
                </p:oleObj>
              </mc:Choice>
              <mc:Fallback>
                <p:oleObj name="文档" r:id="rId7" imgW="7510292" imgH="18997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16" y="3238500"/>
                        <a:ext cx="7505700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68305"/>
              </p:ext>
            </p:extLst>
          </p:nvPr>
        </p:nvGraphicFramePr>
        <p:xfrm>
          <a:off x="571450" y="1041573"/>
          <a:ext cx="7448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52" name="文档" r:id="rId3" imgW="7453791" imgH="858161" progId="Word.Document.12">
                  <p:embed/>
                </p:oleObj>
              </mc:Choice>
              <mc:Fallback>
                <p:oleObj name="文档" r:id="rId3" imgW="7453791" imgH="8581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50" y="1041573"/>
                        <a:ext cx="74485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68378"/>
              </p:ext>
            </p:extLst>
          </p:nvPr>
        </p:nvGraphicFramePr>
        <p:xfrm>
          <a:off x="571450" y="2104553"/>
          <a:ext cx="76009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53" name="文档" r:id="rId5" imgW="7606019" imgH="1315895" progId="Word.Document.12">
                  <p:embed/>
                </p:oleObj>
              </mc:Choice>
              <mc:Fallback>
                <p:oleObj name="文档" r:id="rId5" imgW="7606019" imgH="13158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50" y="2104553"/>
                        <a:ext cx="76009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hlinkClick r:id="rId7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8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>
            <a:hlinkClick r:id="rId9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10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3121" y="3438053"/>
            <a:ext cx="6893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故选项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97979" y="329977"/>
            <a:ext cx="522800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</a:t>
            </a:r>
            <a:r>
              <a:rPr lang="zh-CN" altLang="en-US" sz="2800" b="1" kern="100" dirty="0" smtClean="0">
                <a:solidFill>
                  <a:schemeClr val="tx1"/>
                </a:solidFill>
                <a:cs typeface="Times New Roman"/>
              </a:rPr>
              <a:t>、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称量</a:t>
            </a:r>
            <a:r>
              <a:rPr lang="en-US" altLang="zh-CN" sz="2800" b="1" dirty="0">
                <a:solidFill>
                  <a:schemeClr val="tx1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en-US" sz="2800" b="1" kern="100" dirty="0" smtClean="0">
                <a:solidFill>
                  <a:schemeClr val="tx1"/>
                </a:solidFill>
                <a:cs typeface="Times New Roman"/>
              </a:rPr>
              <a:t>地球</a:t>
            </a: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质量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5130" y="113578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2" y="1654696"/>
            <a:ext cx="8928000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卡文迪许在实验室测量出了引力常量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的值，他自称是可以称量地球质量的人，他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称量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的依据是什么？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437313"/>
              </p:ext>
            </p:extLst>
          </p:nvPr>
        </p:nvGraphicFramePr>
        <p:xfrm>
          <a:off x="200025" y="2921893"/>
          <a:ext cx="87534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92" name="文档" r:id="rId3" imgW="8764232" imgH="2107361" progId="Word.Document.12">
                  <p:embed/>
                </p:oleObj>
              </mc:Choice>
              <mc:Fallback>
                <p:oleObj name="文档" r:id="rId3" imgW="8764232" imgH="2107361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921893"/>
                        <a:ext cx="8753475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128" y="780678"/>
            <a:ext cx="8818885" cy="195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设地面附近的重力加速度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9.8 m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/</a:t>
            </a:r>
            <a:r>
              <a:rPr lang="en-US" altLang="zh-CN" sz="2800" kern="100" dirty="0" err="1">
                <a:latin typeface="IPAPANNEW"/>
                <a:ea typeface="微软雅黑"/>
                <a:cs typeface="Times New Roman"/>
              </a:rPr>
              <a:t>s</a:t>
            </a:r>
            <a:r>
              <a:rPr lang="en-US" altLang="zh-CN" sz="2800" kern="100" baseline="30000" dirty="0" err="1">
                <a:latin typeface="IPAPANNEW"/>
                <a:ea typeface="微软雅黑"/>
                <a:cs typeface="Times New Roman"/>
              </a:rPr>
              <a:t>2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，地球半径</a:t>
            </a:r>
            <a:r>
              <a:rPr lang="en-US" altLang="zh-CN" sz="2800" i="1" kern="100" dirty="0">
                <a:latin typeface="IPAPANNEW"/>
                <a:ea typeface="微软雅黑"/>
                <a:cs typeface="Times New Roman"/>
              </a:rPr>
              <a:t>R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6.4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×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10</a:t>
            </a:r>
            <a:r>
              <a:rPr lang="en-US" altLang="zh-CN" sz="2800" kern="100" baseline="30000" dirty="0">
                <a:latin typeface="IPAPANNEW"/>
                <a:ea typeface="微软雅黑"/>
                <a:cs typeface="Times New Roman"/>
              </a:rPr>
              <a:t>6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 m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，引力常量</a:t>
            </a:r>
            <a:r>
              <a:rPr lang="en-US" altLang="zh-CN" sz="2800" i="1" kern="100" dirty="0">
                <a:latin typeface="IPAPANNEW"/>
                <a:ea typeface="微软雅黑"/>
                <a:cs typeface="Times New Roman"/>
              </a:rPr>
              <a:t>G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6.67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×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10</a:t>
            </a:r>
            <a:r>
              <a:rPr lang="zh-CN" altLang="zh-CN" sz="2800" kern="100" baseline="30000" dirty="0">
                <a:latin typeface="IPAPANNEW"/>
                <a:ea typeface="微软雅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IPAPANNEW"/>
                <a:ea typeface="微软雅黑"/>
                <a:cs typeface="Times New Roman"/>
              </a:rPr>
              <a:t>11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 </a:t>
            </a:r>
            <a:r>
              <a:rPr lang="en-US" altLang="zh-CN" sz="2800" kern="100" dirty="0" err="1">
                <a:latin typeface="IPAPANNEW"/>
                <a:ea typeface="微软雅黑"/>
                <a:cs typeface="Times New Roman"/>
              </a:rPr>
              <a:t>N·m</a:t>
            </a:r>
            <a:r>
              <a:rPr lang="en-US" altLang="zh-CN" sz="2800" kern="100" baseline="30000" dirty="0" err="1">
                <a:latin typeface="IPAPANNEW"/>
                <a:ea typeface="微软雅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/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kg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，试估算地球的质量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42111"/>
              </p:ext>
            </p:extLst>
          </p:nvPr>
        </p:nvGraphicFramePr>
        <p:xfrm>
          <a:off x="257175" y="2859385"/>
          <a:ext cx="86487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11" name="文档" r:id="rId3" imgW="8659429" imgH="1159893" progId="Word.Document.12">
                  <p:embed/>
                </p:oleObj>
              </mc:Choice>
              <mc:Fallback>
                <p:oleObj name="文档" r:id="rId3" imgW="8659429" imgH="115989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859385"/>
                        <a:ext cx="86487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90055" y="205011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411" y="733450"/>
            <a:ext cx="8856000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地球质量的计算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39187"/>
              </p:ext>
            </p:extLst>
          </p:nvPr>
        </p:nvGraphicFramePr>
        <p:xfrm>
          <a:off x="247650" y="1351328"/>
          <a:ext cx="85248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30" name="文档" r:id="rId3" imgW="8529106" imgH="1834180" progId="Word.Document.12">
                  <p:embed/>
                </p:oleObj>
              </mc:Choice>
              <mc:Fallback>
                <p:oleObj name="文档" r:id="rId3" imgW="8529106" imgH="183418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351328"/>
                        <a:ext cx="852487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1411" y="2884853"/>
            <a:ext cx="8856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其他星球质量的计算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若已知天体的半径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和天体表面的重力加速度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，与地球质量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计算方法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类似，即可计算出此天体的质量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4247"/>
              </p:ext>
            </p:extLst>
          </p:nvPr>
        </p:nvGraphicFramePr>
        <p:xfrm>
          <a:off x="2104678" y="2102662"/>
          <a:ext cx="68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31" name="文档" r:id="rId5" imgW="692467" imgH="801196" progId="Word.Document.12">
                  <p:embed/>
                </p:oleObj>
              </mc:Choice>
              <mc:Fallback>
                <p:oleObj name="文档" r:id="rId5" imgW="692467" imgH="8011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678" y="2102662"/>
                        <a:ext cx="685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74990"/>
              </p:ext>
            </p:extLst>
          </p:nvPr>
        </p:nvGraphicFramePr>
        <p:xfrm>
          <a:off x="6516588" y="4147461"/>
          <a:ext cx="68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32" name="文档" r:id="rId7" imgW="692467" imgH="801196" progId="Word.Document.12">
                  <p:embed/>
                </p:oleObj>
              </mc:Choice>
              <mc:Fallback>
                <p:oleObj name="文档" r:id="rId7" imgW="692467" imgH="801196" progId="Word.Document.12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588" y="4147461"/>
                        <a:ext cx="685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4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84846" y="456456"/>
            <a:ext cx="546727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二、计算天体的质量和密度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1997" y="1305877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46" y="1911831"/>
            <a:ext cx="8770117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由天文观察知，某行星绕太阳运行的轨道半径为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，运行周期为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，则太阳的质量多大？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67470"/>
              </p:ext>
            </p:extLst>
          </p:nvPr>
        </p:nvGraphicFramePr>
        <p:xfrm>
          <a:off x="295275" y="3437359"/>
          <a:ext cx="78009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19" name="文档" r:id="rId3" imgW="7805392" imgH="831490" progId="Word.Document.12">
                  <p:embed/>
                </p:oleObj>
              </mc:Choice>
              <mc:Fallback>
                <p:oleObj name="文档" r:id="rId3" imgW="7805392" imgH="831490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3437359"/>
                        <a:ext cx="78009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5321" y="1151384"/>
            <a:ext cx="8770117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已知天体的质量和半径，如何得到天体的平均密度？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014141"/>
              </p:ext>
            </p:extLst>
          </p:nvPr>
        </p:nvGraphicFramePr>
        <p:xfrm>
          <a:off x="257175" y="2188071"/>
          <a:ext cx="67341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57" name="文档" r:id="rId3" imgW="6738714" imgH="1253542" progId="Word.Document.12">
                  <p:embed/>
                </p:oleObj>
              </mc:Choice>
              <mc:Fallback>
                <p:oleObj name="文档" r:id="rId3" imgW="6738714" imgH="12535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188071"/>
                        <a:ext cx="67341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4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8372" y="50256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674110"/>
              </p:ext>
            </p:extLst>
          </p:nvPr>
        </p:nvGraphicFramePr>
        <p:xfrm>
          <a:off x="171450" y="2019350"/>
          <a:ext cx="88106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85" name="文档" r:id="rId3" imgW="8821136" imgH="2751826" progId="Word.Document.12">
                  <p:embed/>
                </p:oleObj>
              </mc:Choice>
              <mc:Fallback>
                <p:oleObj name="文档" r:id="rId3" imgW="8821136" imgH="27518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019350"/>
                        <a:ext cx="8810625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8454" y="1208981"/>
            <a:ext cx="8953139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计算天体质量的方法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631305"/>
              </p:ext>
            </p:extLst>
          </p:nvPr>
        </p:nvGraphicFramePr>
        <p:xfrm>
          <a:off x="6319242" y="3597424"/>
          <a:ext cx="1181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86" name="文档" r:id="rId5" imgW="1187704" imgH="934608" progId="Word.Document.12">
                  <p:embed/>
                </p:oleObj>
              </mc:Choice>
              <mc:Fallback>
                <p:oleObj name="文档" r:id="rId5" imgW="1187704" imgH="93460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242" y="3597424"/>
                        <a:ext cx="11811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701</Words>
  <Application>Microsoft Office PowerPoint</Application>
  <PresentationFormat>全屏显示(16:9)</PresentationFormat>
  <Paragraphs>108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Office 主题​​</vt:lpstr>
      <vt:lpstr>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2156</cp:revision>
  <dcterms:created xsi:type="dcterms:W3CDTF">2015-03-06T01:52:29Z</dcterms:created>
  <dcterms:modified xsi:type="dcterms:W3CDTF">2015-09-01T11:38:22Z</dcterms:modified>
</cp:coreProperties>
</file>