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491" r:id="rId7"/>
    <p:sldId id="434" r:id="rId8"/>
    <p:sldId id="492" r:id="rId9"/>
    <p:sldId id="360" r:id="rId10"/>
    <p:sldId id="493" r:id="rId11"/>
    <p:sldId id="463" r:id="rId12"/>
    <p:sldId id="361" r:id="rId13"/>
    <p:sldId id="465" r:id="rId14"/>
    <p:sldId id="451" r:id="rId15"/>
    <p:sldId id="482" r:id="rId16"/>
    <p:sldId id="494" r:id="rId17"/>
    <p:sldId id="292" r:id="rId18"/>
    <p:sldId id="495" r:id="rId19"/>
    <p:sldId id="332" r:id="rId20"/>
    <p:sldId id="447" r:id="rId21"/>
    <p:sldId id="478" r:id="rId22"/>
    <p:sldId id="485" r:id="rId23"/>
    <p:sldId id="486" r:id="rId24"/>
    <p:sldId id="487" r:id="rId25"/>
    <p:sldId id="333" r:id="rId26"/>
    <p:sldId id="479" r:id="rId27"/>
    <p:sldId id="334" r:id="rId28"/>
    <p:sldId id="496" r:id="rId29"/>
    <p:sldId id="497" r:id="rId30"/>
    <p:sldId id="264" r:id="rId31"/>
    <p:sldId id="498" r:id="rId32"/>
    <p:sldId id="499" r:id="rId33"/>
    <p:sldId id="340" r:id="rId34"/>
    <p:sldId id="489" r:id="rId35"/>
    <p:sldId id="490" r:id="rId36"/>
    <p:sldId id="271" r:id="rId37"/>
    <p:sldId id="433" r:id="rId38"/>
    <p:sldId id="274"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296" autoAdjust="0"/>
  </p:normalViewPr>
  <p:slideViewPr>
    <p:cSldViewPr>
      <p:cViewPr>
        <p:scale>
          <a:sx n="100" d="100"/>
          <a:sy n="100" d="100"/>
        </p:scale>
        <p:origin x="-1422" y="-9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Document7.docx"/><Relationship Id="rId7"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package" Target="../embeddings/Microsoft_Word_Document8.doc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Microsoft_Word_Document10.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package" Target="../embeddings/Microsoft_Word_Document15.docx"/><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package" Target="../embeddings/Microsoft_Word_Document17.docx"/><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png"/><Relationship Id="rId5" Type="http://schemas.openxmlformats.org/officeDocument/2006/relationships/slide" Target="slide3.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slide" Target="slide27.xml"/><Relationship Id="rId7" Type="http://schemas.openxmlformats.org/officeDocument/2006/relationships/package" Target="../embeddings/Microsoft_Word_Document22.doc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36.xml"/><Relationship Id="rId5" Type="http://schemas.openxmlformats.org/officeDocument/2006/relationships/slide" Target="slide33.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slide" Target="slide27.xml"/><Relationship Id="rId7" Type="http://schemas.openxmlformats.org/officeDocument/2006/relationships/package" Target="../embeddings/Microsoft_Word_Document23.doc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slide" Target="slide36.xml"/><Relationship Id="rId5" Type="http://schemas.openxmlformats.org/officeDocument/2006/relationships/slide" Target="slide33.xml"/><Relationship Id="rId10" Type="http://schemas.openxmlformats.org/officeDocument/2006/relationships/image" Target="../media/image29.emf"/><Relationship Id="rId4" Type="http://schemas.openxmlformats.org/officeDocument/2006/relationships/slide" Target="slide30.xml"/><Relationship Id="rId9" Type="http://schemas.openxmlformats.org/officeDocument/2006/relationships/package" Target="../embeddings/Microsoft_Word_Document24.docx"/></Relationships>
</file>

<file path=ppt/slides/_rels/slide2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slide" Target="slide27.xml"/><Relationship Id="rId7" Type="http://schemas.openxmlformats.org/officeDocument/2006/relationships/package" Target="../embeddings/Microsoft_Word_Document25.docx"/><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36.xml"/><Relationship Id="rId5" Type="http://schemas.openxmlformats.org/officeDocument/2006/relationships/slide" Target="slide33.xml"/><Relationship Id="rId10" Type="http://schemas.openxmlformats.org/officeDocument/2006/relationships/image" Target="../media/image31.emf"/><Relationship Id="rId4" Type="http://schemas.openxmlformats.org/officeDocument/2006/relationships/slide" Target="slide30.xml"/><Relationship Id="rId9" Type="http://schemas.openxmlformats.org/officeDocument/2006/relationships/package" Target="../embeddings/Microsoft_Word_Document26.docx"/></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slide" Target="slide27.xml"/><Relationship Id="rId7" Type="http://schemas.openxmlformats.org/officeDocument/2006/relationships/package" Target="../embeddings/Microsoft_Word_Document27.docx"/><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36.xml"/><Relationship Id="rId5" Type="http://schemas.openxmlformats.org/officeDocument/2006/relationships/slide" Target="slide33.xml"/><Relationship Id="rId10" Type="http://schemas.openxmlformats.org/officeDocument/2006/relationships/image" Target="../media/image33.emf"/><Relationship Id="rId4" Type="http://schemas.openxmlformats.org/officeDocument/2006/relationships/slide" Target="slide30.xml"/><Relationship Id="rId9" Type="http://schemas.openxmlformats.org/officeDocument/2006/relationships/package" Target="../embeddings/Microsoft_Word_Document28.docx"/></Relationships>
</file>

<file path=ppt/slides/_rels/slide3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slide" Target="slide27.xml"/><Relationship Id="rId7" Type="http://schemas.openxmlformats.org/officeDocument/2006/relationships/package" Target="../embeddings/Microsoft_Word_Document29.docx"/><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36.xml"/><Relationship Id="rId5" Type="http://schemas.openxmlformats.org/officeDocument/2006/relationships/slide" Target="slide33.xml"/><Relationship Id="rId10" Type="http://schemas.openxmlformats.org/officeDocument/2006/relationships/image" Target="../media/image35.emf"/><Relationship Id="rId4" Type="http://schemas.openxmlformats.org/officeDocument/2006/relationships/slide" Target="slide30.xml"/><Relationship Id="rId9" Type="http://schemas.openxmlformats.org/officeDocument/2006/relationships/package" Target="../embeddings/Microsoft_Word_Document30.docx"/></Relationships>
</file>

<file path=ppt/slides/_rels/slide3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slide" Target="slide36.xml"/><Relationship Id="rId4" Type="http://schemas.openxmlformats.org/officeDocument/2006/relationships/slide" Target="slide33.xml"/></Relationships>
</file>

<file path=ppt/slides/_rels/slide3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slide" Target="slide27.xml"/><Relationship Id="rId7" Type="http://schemas.openxmlformats.org/officeDocument/2006/relationships/package" Target="../embeddings/Microsoft_Word_Document31.docx"/><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slide" Target="slide36.xml"/><Relationship Id="rId5" Type="http://schemas.openxmlformats.org/officeDocument/2006/relationships/slide" Target="slide33.xml"/><Relationship Id="rId10" Type="http://schemas.openxmlformats.org/officeDocument/2006/relationships/image" Target="../media/image38.emf"/><Relationship Id="rId4" Type="http://schemas.openxmlformats.org/officeDocument/2006/relationships/slide" Target="slide30.xml"/><Relationship Id="rId9" Type="http://schemas.openxmlformats.org/officeDocument/2006/relationships/package" Target="../embeddings/Microsoft_Word_Document32.docx"/></Relationships>
</file>

<file path=ppt/slides/_rels/slide3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slide" Target="slide27.xml"/><Relationship Id="rId7" Type="http://schemas.openxmlformats.org/officeDocument/2006/relationships/package" Target="../embeddings/Microsoft_Word_Document33.docx"/><Relationship Id="rId12"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slide" Target="slide36.xml"/><Relationship Id="rId11" Type="http://schemas.openxmlformats.org/officeDocument/2006/relationships/package" Target="../embeddings/Microsoft_Word_Document35.docx"/><Relationship Id="rId5" Type="http://schemas.openxmlformats.org/officeDocument/2006/relationships/slide" Target="slide33.xml"/><Relationship Id="rId10" Type="http://schemas.openxmlformats.org/officeDocument/2006/relationships/image" Target="../media/image40.emf"/><Relationship Id="rId4" Type="http://schemas.openxmlformats.org/officeDocument/2006/relationships/slide" Target="slide30.xml"/><Relationship Id="rId9" Type="http://schemas.openxmlformats.org/officeDocument/2006/relationships/package" Target="../embeddings/Microsoft_Word_Document34.docx"/></Relationships>
</file>

<file path=ppt/slides/_rels/slide3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slide" Target="slide27.xml"/><Relationship Id="rId7" Type="http://schemas.openxmlformats.org/officeDocument/2006/relationships/package" Target="../embeddings/Microsoft_Word_Document36.docx"/><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slide" Target="slide36.xml"/><Relationship Id="rId5" Type="http://schemas.openxmlformats.org/officeDocument/2006/relationships/slide" Target="slide33.xml"/><Relationship Id="rId4" Type="http://schemas.openxmlformats.org/officeDocument/2006/relationships/slide" Target="slide30.xml"/></Relationships>
</file>

<file path=ppt/slides/_rels/slide37.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26.png"/><Relationship Id="rId2"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36.xml"/><Relationship Id="rId4" Type="http://schemas.openxmlformats.org/officeDocument/2006/relationships/slide" Target="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package" Target="../embeddings/Microsoft_Word_Document2.docx"/><Relationship Id="rId7"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Word_Document3.docx"/><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554" y="468307"/>
            <a:ext cx="8895083"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卫星绕地球做匀速圆周运动，</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c</a:t>
            </a:r>
            <a:r>
              <a:rPr lang="zh-CN" altLang="zh-CN" sz="2800" kern="100" dirty="0">
                <a:latin typeface="Times New Roman"/>
                <a:ea typeface="微软雅黑"/>
                <a:cs typeface="Times New Roman"/>
              </a:rPr>
              <a:t>中可以作为卫星轨道的是哪条？为什么？</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i="1" kern="100" dirty="0">
                <a:solidFill>
                  <a:srgbClr val="E46C0A"/>
                </a:solidFill>
                <a:latin typeface="Times New Roman"/>
                <a:ea typeface="微软雅黑"/>
                <a:cs typeface="Courier New"/>
              </a:rPr>
              <a:t>b</a:t>
            </a:r>
            <a:r>
              <a:rPr lang="zh-CN" altLang="zh-CN" sz="2800" kern="100" dirty="0">
                <a:solidFill>
                  <a:srgbClr val="E46C0A"/>
                </a:solidFill>
                <a:latin typeface="Times New Roman"/>
                <a:ea typeface="微软雅黑"/>
                <a:cs typeface="Times New Roman"/>
              </a:rPr>
              <a:t>、</a:t>
            </a:r>
            <a:r>
              <a:rPr lang="en-US" altLang="zh-CN" sz="2800" i="1" kern="100" dirty="0">
                <a:solidFill>
                  <a:srgbClr val="E46C0A"/>
                </a:solidFill>
                <a:latin typeface="Times New Roman"/>
                <a:ea typeface="微软雅黑"/>
                <a:cs typeface="Courier New"/>
              </a:rPr>
              <a:t>c</a:t>
            </a:r>
            <a:r>
              <a:rPr lang="zh-CN" altLang="zh-CN" sz="2800" kern="100" dirty="0">
                <a:solidFill>
                  <a:srgbClr val="E46C0A"/>
                </a:solidFill>
                <a:latin typeface="Times New Roman"/>
                <a:ea typeface="微软雅黑"/>
                <a:cs typeface="Times New Roman"/>
              </a:rPr>
              <a:t>轨</a:t>
            </a:r>
            <a:r>
              <a:rPr lang="zh-CN" altLang="zh-CN" sz="2800" kern="100" spc="-90" dirty="0">
                <a:solidFill>
                  <a:srgbClr val="E46C0A"/>
                </a:solidFill>
                <a:latin typeface="Times New Roman"/>
                <a:ea typeface="微软雅黑"/>
                <a:cs typeface="Times New Roman"/>
              </a:rPr>
              <a:t>道都可以</a:t>
            </a:r>
            <a:r>
              <a:rPr lang="en-US" altLang="zh-CN" sz="2800" kern="100" spc="-90" dirty="0">
                <a:solidFill>
                  <a:srgbClr val="E46C0A"/>
                </a:solidFill>
                <a:latin typeface="Times New Roman"/>
                <a:ea typeface="微软雅黑"/>
                <a:cs typeface="Courier New"/>
              </a:rPr>
              <a:t>.</a:t>
            </a:r>
            <a:r>
              <a:rPr lang="zh-CN" altLang="zh-CN" sz="2800" kern="100" spc="-90" dirty="0">
                <a:solidFill>
                  <a:srgbClr val="E46C0A"/>
                </a:solidFill>
                <a:latin typeface="Times New Roman"/>
                <a:ea typeface="微软雅黑"/>
                <a:cs typeface="Times New Roman"/>
              </a:rPr>
              <a:t>因为卫星绕地球做匀速圆周运</a:t>
            </a:r>
            <a:r>
              <a:rPr lang="zh-CN" altLang="zh-CN" sz="2800" kern="100" spc="-500" dirty="0">
                <a:solidFill>
                  <a:srgbClr val="E46C0A"/>
                </a:solidFill>
                <a:latin typeface="Times New Roman"/>
                <a:ea typeface="微软雅黑"/>
                <a:cs typeface="Times New Roman"/>
              </a:rPr>
              <a:t>动，</a:t>
            </a:r>
            <a:r>
              <a:rPr lang="zh-CN" altLang="zh-CN" sz="2800" kern="100" dirty="0">
                <a:solidFill>
                  <a:srgbClr val="E46C0A"/>
                </a:solidFill>
                <a:latin typeface="Times New Roman"/>
                <a:ea typeface="微软雅黑"/>
                <a:cs typeface="Times New Roman"/>
              </a:rPr>
              <a:t>万有引力提供向心力，而万有引力是始终指向地心的，故卫星做匀速圆周运动的向心力必须指向地心，因此</a:t>
            </a:r>
            <a:r>
              <a:rPr lang="en-US" altLang="zh-CN" sz="2800" i="1" kern="100" dirty="0">
                <a:solidFill>
                  <a:srgbClr val="E46C0A"/>
                </a:solidFill>
                <a:latin typeface="Times New Roman"/>
                <a:ea typeface="微软雅黑"/>
                <a:cs typeface="Courier New"/>
              </a:rPr>
              <a:t>b</a:t>
            </a:r>
            <a:r>
              <a:rPr lang="zh-CN" altLang="zh-CN" sz="2800" kern="100" dirty="0">
                <a:solidFill>
                  <a:srgbClr val="E46C0A"/>
                </a:solidFill>
                <a:latin typeface="Times New Roman"/>
                <a:ea typeface="微软雅黑"/>
                <a:cs typeface="Times New Roman"/>
              </a:rPr>
              <a:t>、</a:t>
            </a:r>
            <a:r>
              <a:rPr lang="en-US" altLang="zh-CN" sz="2800" i="1" kern="100" dirty="0">
                <a:solidFill>
                  <a:srgbClr val="E46C0A"/>
                </a:solidFill>
                <a:latin typeface="Times New Roman"/>
                <a:ea typeface="微软雅黑"/>
                <a:cs typeface="Courier New"/>
              </a:rPr>
              <a:t>c</a:t>
            </a:r>
            <a:r>
              <a:rPr lang="zh-CN" altLang="zh-CN" sz="2800" kern="100" dirty="0">
                <a:solidFill>
                  <a:srgbClr val="E46C0A"/>
                </a:solidFill>
                <a:latin typeface="Times New Roman"/>
                <a:ea typeface="微软雅黑"/>
                <a:cs typeface="Times New Roman"/>
              </a:rPr>
              <a:t>轨道都可以，</a:t>
            </a:r>
            <a:r>
              <a:rPr lang="en-US" altLang="zh-CN" sz="2800" i="1" kern="100" dirty="0">
                <a:solidFill>
                  <a:srgbClr val="E46C0A"/>
                </a:solidFill>
                <a:latin typeface="Times New Roman"/>
                <a:ea typeface="微软雅黑"/>
                <a:cs typeface="Courier New"/>
              </a:rPr>
              <a:t>a</a:t>
            </a:r>
            <a:r>
              <a:rPr lang="zh-CN" altLang="zh-CN" sz="2800" kern="100" dirty="0">
                <a:solidFill>
                  <a:srgbClr val="E46C0A"/>
                </a:solidFill>
                <a:latin typeface="Times New Roman"/>
                <a:ea typeface="微软雅黑"/>
                <a:cs typeface="Times New Roman"/>
              </a:rPr>
              <a:t>轨道不可以</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95443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2838" y="699542"/>
            <a:ext cx="8933183" cy="138499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根据万有引力定律和向心力公式推导卫星的线速度、角速度、周期与轨道半径的关系</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46083460"/>
              </p:ext>
            </p:extLst>
          </p:nvPr>
        </p:nvGraphicFramePr>
        <p:xfrm>
          <a:off x="194692" y="2116832"/>
          <a:ext cx="8839200" cy="2057400"/>
        </p:xfrm>
        <a:graphic>
          <a:graphicData uri="http://schemas.openxmlformats.org/presentationml/2006/ole">
            <mc:AlternateContent xmlns:mc="http://schemas.openxmlformats.org/markup-compatibility/2006">
              <mc:Choice xmlns:v="urn:schemas-microsoft-com:vml" Requires="v">
                <p:oleObj spid="_x0000_s222640" name="文档" r:id="rId3" imgW="8849948" imgH="2062792" progId="Word.Document.12">
                  <p:embed/>
                </p:oleObj>
              </mc:Choice>
              <mc:Fallback>
                <p:oleObj name="文档" r:id="rId3" imgW="8849948" imgH="2062792" progId="Word.Document.12">
                  <p:embed/>
                  <p:pic>
                    <p:nvPicPr>
                      <p:cNvPr id="0" name=""/>
                      <p:cNvPicPr>
                        <a:picLocks noChangeAspect="1" noChangeArrowheads="1"/>
                      </p:cNvPicPr>
                      <p:nvPr/>
                    </p:nvPicPr>
                    <p:blipFill>
                      <a:blip r:embed="rId4"/>
                      <a:srcRect/>
                      <a:stretch>
                        <a:fillRect/>
                      </a:stretch>
                    </p:blipFill>
                    <p:spPr bwMode="auto">
                      <a:xfrm>
                        <a:off x="194692" y="2116832"/>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47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7897" y="421035"/>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79444976"/>
              </p:ext>
            </p:extLst>
          </p:nvPr>
        </p:nvGraphicFramePr>
        <p:xfrm>
          <a:off x="180975" y="3805049"/>
          <a:ext cx="6372225" cy="914400"/>
        </p:xfrm>
        <a:graphic>
          <a:graphicData uri="http://schemas.openxmlformats.org/presentationml/2006/ole">
            <mc:AlternateContent xmlns:mc="http://schemas.openxmlformats.org/markup-compatibility/2006">
              <mc:Choice xmlns:v="urn:schemas-microsoft-com:vml" Requires="v">
                <p:oleObj spid="_x0000_s224791" name="文档" r:id="rId3" imgW="6377036" imgH="915468" progId="Word.Document.12">
                  <p:embed/>
                </p:oleObj>
              </mc:Choice>
              <mc:Fallback>
                <p:oleObj name="文档" r:id="rId3" imgW="6377036" imgH="915468" progId="Word.Document.12">
                  <p:embed/>
                  <p:pic>
                    <p:nvPicPr>
                      <p:cNvPr id="0" name=""/>
                      <p:cNvPicPr>
                        <a:picLocks noChangeAspect="1" noChangeArrowheads="1"/>
                      </p:cNvPicPr>
                      <p:nvPr/>
                    </p:nvPicPr>
                    <p:blipFill>
                      <a:blip r:embed="rId4"/>
                      <a:srcRect/>
                      <a:stretch>
                        <a:fillRect/>
                      </a:stretch>
                    </p:blipFill>
                    <p:spPr bwMode="auto">
                      <a:xfrm>
                        <a:off x="180975" y="3805049"/>
                        <a:ext cx="6372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97979" y="1023849"/>
            <a:ext cx="8953139"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所有卫星的轨道平面均</a:t>
            </a:r>
            <a:r>
              <a:rPr lang="zh-CN" altLang="zh-CN" sz="2800" kern="100" dirty="0" smtClean="0">
                <a:latin typeface="Times New Roman"/>
                <a:ea typeface="微软雅黑"/>
                <a:cs typeface="Times New Roman"/>
              </a:rPr>
              <a:t>过</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卫星的向心加速度、线速度、角速度、周期与轨道半径的关系</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根据万有引力提供卫星绕地球运动的向心力，即有：</a:t>
            </a:r>
            <a:endParaRPr lang="zh-CN" altLang="zh-CN" sz="2800" kern="100" dirty="0">
              <a:effectLst/>
              <a:latin typeface="宋体"/>
              <a:cs typeface="Courier New"/>
            </a:endParaRPr>
          </a:p>
        </p:txBody>
      </p:sp>
      <p:sp>
        <p:nvSpPr>
          <p:cNvPr id="3" name="矩形 2"/>
          <p:cNvSpPr/>
          <p:nvPr/>
        </p:nvSpPr>
        <p:spPr>
          <a:xfrm>
            <a:off x="4332426" y="1109524"/>
            <a:ext cx="902811"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地心</a:t>
            </a:r>
            <a:endParaRPr lang="zh-CN" altLang="en-US" dirty="0">
              <a:solidFill>
                <a:srgbClr val="0070C0"/>
              </a:solidFill>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71389" y="152700"/>
            <a:ext cx="8377075" cy="4745915"/>
          </a:xfrm>
          <a:prstGeom prst="rect">
            <a:avLst/>
          </a:prstGeom>
        </p:spPr>
        <p:txBody>
          <a:bodyPr wrap="square">
            <a:spAutoFit/>
          </a:bodyPr>
          <a:lstStyle/>
          <a:p>
            <a:pPr algn="just">
              <a:lnSpc>
                <a:spcPct val="270000"/>
              </a:lnSpc>
              <a:spcAft>
                <a:spcPts val="0"/>
              </a:spcAft>
              <a:tabLst>
                <a:tab pos="2070735" algn="l"/>
              </a:tabLst>
            </a:pPr>
            <a:r>
              <a:rPr lang="en-US" altLang="zh-CN" sz="2800" kern="100" dirty="0">
                <a:latin typeface="Times New Roman"/>
                <a:ea typeface="微软雅黑"/>
                <a:cs typeface="Courier New"/>
              </a:rPr>
              <a:t>(1)</a:t>
            </a:r>
            <a:r>
              <a:rPr lang="en-US" altLang="zh-CN" sz="2800" i="1" kern="100" dirty="0">
                <a:latin typeface="Times New Roman"/>
                <a:ea typeface="微软雅黑"/>
                <a:cs typeface="Courier New"/>
              </a:rPr>
              <a:t>a</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越大，</a:t>
            </a:r>
            <a:r>
              <a:rPr lang="en-US" altLang="zh-CN" sz="2800" i="1" kern="100" dirty="0">
                <a:latin typeface="Times New Roman"/>
                <a:ea typeface="微软雅黑"/>
                <a:cs typeface="Courier New"/>
              </a:rPr>
              <a:t>a</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70000"/>
              </a:lnSpc>
              <a:spcAft>
                <a:spcPts val="0"/>
              </a:spcAft>
              <a:tabLst>
                <a:tab pos="2070735" algn="l"/>
              </a:tabLst>
            </a:pPr>
            <a:r>
              <a:rPr lang="en-US" altLang="zh-CN" sz="2800" kern="100" dirty="0">
                <a:latin typeface="Times New Roman"/>
                <a:ea typeface="微软雅黑"/>
                <a:cs typeface="Courier New"/>
              </a:rPr>
              <a:t>(2)</a:t>
            </a:r>
            <a:r>
              <a:rPr lang="en-US" altLang="zh-CN" sz="2800" i="1" kern="100" dirty="0">
                <a:latin typeface="Book Antiqua"/>
                <a:ea typeface="微软雅黑"/>
                <a:cs typeface="Times New Roman"/>
              </a:rPr>
              <a:t>v</a:t>
            </a:r>
            <a:r>
              <a:rPr lang="zh-CN" altLang="zh-CN" sz="2800" kern="100" dirty="0">
                <a:latin typeface="Times New Roman"/>
                <a:ea typeface="微软雅黑"/>
                <a:cs typeface="Times New Roman"/>
              </a:rPr>
              <a:t>＝</a:t>
            </a:r>
            <a:r>
              <a:rPr lang="zh-CN" altLang="zh-CN" sz="2800" u="sng" kern="100" dirty="0">
                <a:latin typeface="宋体"/>
                <a:ea typeface="Times New Roman"/>
                <a:cs typeface="Courier New"/>
              </a:rPr>
              <a:t> </a:t>
            </a:r>
            <a:r>
              <a:rPr lang="en-US" altLang="zh-CN" sz="2800" u="sng" kern="100" dirty="0" smtClean="0">
                <a:latin typeface="宋体"/>
                <a:ea typeface="Times New Roman"/>
                <a:cs typeface="Courier New"/>
              </a:rPr>
              <a:t>      </a:t>
            </a:r>
            <a:r>
              <a:rPr lang="zh-CN" altLang="zh-CN" sz="2800" kern="100" dirty="0" smtClean="0">
                <a:latin typeface="Times New Roman"/>
                <a:ea typeface="微软雅黑"/>
                <a:cs typeface="Times New Roman"/>
              </a:rPr>
              <a:t>，</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越大，</a:t>
            </a:r>
            <a:r>
              <a:rPr lang="en-US" altLang="zh-CN" sz="2800" i="1" kern="100" dirty="0">
                <a:latin typeface="Book Antiqua"/>
                <a:ea typeface="微软雅黑"/>
                <a:cs typeface="Times New Roman"/>
              </a:rPr>
              <a:t>v</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70000"/>
              </a:lnSpc>
              <a:spcAft>
                <a:spcPts val="0"/>
              </a:spcAft>
              <a:tabLst>
                <a:tab pos="2070735" algn="l"/>
              </a:tabLst>
            </a:pPr>
            <a:r>
              <a:rPr lang="en-US" altLang="zh-CN" sz="2800" kern="100" dirty="0">
                <a:latin typeface="Times New Roman"/>
                <a:ea typeface="微软雅黑"/>
                <a:cs typeface="Courier New"/>
              </a:rPr>
              <a:t>(3)</a:t>
            </a:r>
            <a:r>
              <a:rPr lang="en-US" altLang="zh-CN" sz="2800" i="1" kern="100" dirty="0">
                <a:latin typeface="Times New Roman"/>
                <a:ea typeface="微软雅黑"/>
                <a:cs typeface="Courier New"/>
              </a:rPr>
              <a:t>ω</a:t>
            </a:r>
            <a:r>
              <a:rPr lang="zh-CN" altLang="zh-CN" sz="2800" kern="100" dirty="0" smtClean="0">
                <a:latin typeface="Times New Roman"/>
                <a:ea typeface="微软雅黑"/>
                <a:cs typeface="Times New Roman"/>
              </a:rPr>
              <a:t>＝</a:t>
            </a:r>
            <a:r>
              <a:rPr lang="en-US" altLang="zh-CN" sz="2800" u="sng" kern="100" dirty="0" smtClean="0">
                <a:latin typeface="宋体"/>
                <a:ea typeface="Times New Roman"/>
                <a:cs typeface="Courier New"/>
              </a:rPr>
              <a:t>       </a:t>
            </a:r>
            <a:r>
              <a:rPr lang="zh-CN" altLang="zh-CN" sz="2800" kern="100" dirty="0" smtClean="0">
                <a:latin typeface="Times New Roman"/>
                <a:ea typeface="微软雅黑"/>
                <a:cs typeface="Times New Roman"/>
              </a:rPr>
              <a:t>，</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越大，</a:t>
            </a:r>
            <a:r>
              <a:rPr lang="en-US" altLang="zh-CN" sz="2800" i="1" kern="100" dirty="0">
                <a:latin typeface="Times New Roman"/>
                <a:ea typeface="微软雅黑"/>
                <a:cs typeface="Courier New"/>
              </a:rPr>
              <a:t>ω</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70000"/>
              </a:lnSpc>
              <a:spcAft>
                <a:spcPts val="0"/>
              </a:spcAft>
              <a:tabLst>
                <a:tab pos="2070735" algn="l"/>
              </a:tabLst>
            </a:pPr>
            <a:r>
              <a:rPr lang="en-US" altLang="zh-CN" sz="2800" kern="100" dirty="0">
                <a:latin typeface="Times New Roman"/>
                <a:ea typeface="微软雅黑"/>
                <a:cs typeface="Courier New"/>
              </a:rPr>
              <a:t>(4)</a:t>
            </a:r>
            <a:r>
              <a:rPr lang="en-US" altLang="zh-CN" sz="2800" i="1" kern="100" dirty="0">
                <a:latin typeface="Times New Roman"/>
                <a:ea typeface="微软雅黑"/>
                <a:cs typeface="Courier New"/>
              </a:rPr>
              <a:t>T</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Courier New"/>
              </a:rPr>
              <a:t>                  </a:t>
            </a:r>
            <a:r>
              <a:rPr lang="zh-CN" altLang="zh-CN" sz="2800" kern="100" dirty="0" smtClean="0">
                <a:latin typeface="Times New Roman"/>
                <a:ea typeface="微软雅黑"/>
                <a:cs typeface="Times New Roman"/>
              </a:rPr>
              <a:t>，</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越大，</a:t>
            </a:r>
            <a:r>
              <a:rPr lang="en-US" altLang="zh-CN" sz="2800" i="1" kern="100" dirty="0">
                <a:latin typeface="Times New Roman"/>
                <a:ea typeface="微软雅黑"/>
                <a:cs typeface="Courier New"/>
              </a:rPr>
              <a:t>T</a:t>
            </a:r>
            <a:r>
              <a:rPr lang="zh-CN" altLang="zh-CN" sz="2800" kern="100" dirty="0" smtClean="0">
                <a:latin typeface="Times New Roman"/>
                <a:ea typeface="微软雅黑"/>
                <a:cs typeface="Times New Roman"/>
              </a:rPr>
              <a:t>越</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24039205"/>
              </p:ext>
            </p:extLst>
          </p:nvPr>
        </p:nvGraphicFramePr>
        <p:xfrm>
          <a:off x="1504950" y="305594"/>
          <a:ext cx="838200" cy="857250"/>
        </p:xfrm>
        <a:graphic>
          <a:graphicData uri="http://schemas.openxmlformats.org/presentationml/2006/ole">
            <mc:AlternateContent xmlns:mc="http://schemas.openxmlformats.org/markup-compatibility/2006">
              <mc:Choice xmlns:v="urn:schemas-microsoft-com:vml" Requires="v">
                <p:oleObj spid="_x0000_s226135" name="文档" r:id="rId3" imgW="845069" imgH="858527" progId="Word.Document.12">
                  <p:embed/>
                </p:oleObj>
              </mc:Choice>
              <mc:Fallback>
                <p:oleObj name="文档" r:id="rId3" imgW="845069" imgH="858527" progId="Word.Document.12">
                  <p:embed/>
                  <p:pic>
                    <p:nvPicPr>
                      <p:cNvPr id="0" name=""/>
                      <p:cNvPicPr>
                        <a:picLocks noChangeAspect="1" noChangeArrowheads="1"/>
                      </p:cNvPicPr>
                      <p:nvPr/>
                    </p:nvPicPr>
                    <p:blipFill>
                      <a:blip r:embed="rId4"/>
                      <a:srcRect/>
                      <a:stretch>
                        <a:fillRect/>
                      </a:stretch>
                    </p:blipFill>
                    <p:spPr bwMode="auto">
                      <a:xfrm>
                        <a:off x="1504950" y="305594"/>
                        <a:ext cx="838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78108507"/>
              </p:ext>
            </p:extLst>
          </p:nvPr>
        </p:nvGraphicFramePr>
        <p:xfrm>
          <a:off x="1456606" y="1354460"/>
          <a:ext cx="1562100" cy="876300"/>
        </p:xfrm>
        <a:graphic>
          <a:graphicData uri="http://schemas.openxmlformats.org/presentationml/2006/ole">
            <mc:AlternateContent xmlns:mc="http://schemas.openxmlformats.org/markup-compatibility/2006">
              <mc:Choice xmlns:v="urn:schemas-microsoft-com:vml" Requires="v">
                <p:oleObj spid="_x0000_s226136" name="文档" r:id="rId5" imgW="1568849" imgH="877638" progId="Word.Document.12">
                  <p:embed/>
                </p:oleObj>
              </mc:Choice>
              <mc:Fallback>
                <p:oleObj name="文档" r:id="rId5" imgW="1568849" imgH="877638" progId="Word.Document.12">
                  <p:embed/>
                  <p:pic>
                    <p:nvPicPr>
                      <p:cNvPr id="0" name=""/>
                      <p:cNvPicPr>
                        <a:picLocks noChangeAspect="1" noChangeArrowheads="1"/>
                      </p:cNvPicPr>
                      <p:nvPr/>
                    </p:nvPicPr>
                    <p:blipFill>
                      <a:blip r:embed="rId6"/>
                      <a:srcRect/>
                      <a:stretch>
                        <a:fillRect/>
                      </a:stretch>
                    </p:blipFill>
                    <p:spPr bwMode="auto">
                      <a:xfrm>
                        <a:off x="1456606" y="1354460"/>
                        <a:ext cx="15621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72993654"/>
              </p:ext>
            </p:extLst>
          </p:nvPr>
        </p:nvGraphicFramePr>
        <p:xfrm>
          <a:off x="1549549" y="2506588"/>
          <a:ext cx="1438275" cy="885825"/>
        </p:xfrm>
        <a:graphic>
          <a:graphicData uri="http://schemas.openxmlformats.org/presentationml/2006/ole">
            <mc:AlternateContent xmlns:mc="http://schemas.openxmlformats.org/markup-compatibility/2006">
              <mc:Choice xmlns:v="urn:schemas-microsoft-com:vml" Requires="v">
                <p:oleObj spid="_x0000_s226137" name="文档" r:id="rId7" imgW="1445040" imgH="887012" progId="Word.Document.12">
                  <p:embed/>
                </p:oleObj>
              </mc:Choice>
              <mc:Fallback>
                <p:oleObj name="文档" r:id="rId7" imgW="1445040" imgH="887012" progId="Word.Document.12">
                  <p:embed/>
                  <p:pic>
                    <p:nvPicPr>
                      <p:cNvPr id="0" name=""/>
                      <p:cNvPicPr>
                        <a:picLocks noChangeAspect="1" noChangeArrowheads="1"/>
                      </p:cNvPicPr>
                      <p:nvPr/>
                    </p:nvPicPr>
                    <p:blipFill>
                      <a:blip r:embed="rId8"/>
                      <a:srcRect/>
                      <a:stretch>
                        <a:fillRect/>
                      </a:stretch>
                    </p:blipFill>
                    <p:spPr bwMode="auto">
                      <a:xfrm>
                        <a:off x="1549549" y="2506588"/>
                        <a:ext cx="14382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73229739"/>
              </p:ext>
            </p:extLst>
          </p:nvPr>
        </p:nvGraphicFramePr>
        <p:xfrm>
          <a:off x="1485181" y="3642345"/>
          <a:ext cx="1609725" cy="876300"/>
        </p:xfrm>
        <a:graphic>
          <a:graphicData uri="http://schemas.openxmlformats.org/presentationml/2006/ole">
            <mc:AlternateContent xmlns:mc="http://schemas.openxmlformats.org/markup-compatibility/2006">
              <mc:Choice xmlns:v="urn:schemas-microsoft-com:vml" Requires="v">
                <p:oleObj spid="_x0000_s226138" name="文档" r:id="rId9" imgW="1616357" imgH="877638" progId="Word.Document.12">
                  <p:embed/>
                </p:oleObj>
              </mc:Choice>
              <mc:Fallback>
                <p:oleObj name="文档" r:id="rId9" imgW="1616357" imgH="877638" progId="Word.Document.12">
                  <p:embed/>
                  <p:pic>
                    <p:nvPicPr>
                      <p:cNvPr id="0" name=""/>
                      <p:cNvPicPr>
                        <a:picLocks noChangeAspect="1" noChangeArrowheads="1"/>
                      </p:cNvPicPr>
                      <p:nvPr/>
                    </p:nvPicPr>
                    <p:blipFill>
                      <a:blip r:embed="rId10"/>
                      <a:srcRect/>
                      <a:stretch>
                        <a:fillRect/>
                      </a:stretch>
                    </p:blipFill>
                    <p:spPr bwMode="auto">
                      <a:xfrm>
                        <a:off x="1485181" y="3642345"/>
                        <a:ext cx="16097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138539" y="4074279"/>
            <a:ext cx="864096"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大</a:t>
            </a:r>
            <a:endParaRPr lang="zh-CN" altLang="en-US" dirty="0">
              <a:solidFill>
                <a:srgbClr val="0070C0"/>
              </a:solidFill>
            </a:endParaRPr>
          </a:p>
        </p:txBody>
      </p:sp>
      <p:sp>
        <p:nvSpPr>
          <p:cNvPr id="4" name="矩形 3"/>
          <p:cNvSpPr/>
          <p:nvPr/>
        </p:nvSpPr>
        <p:spPr>
          <a:xfrm>
            <a:off x="4269006" y="622201"/>
            <a:ext cx="543739"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小</a:t>
            </a:r>
            <a:endParaRPr lang="zh-CN" altLang="zh-CN" sz="2800" kern="100" dirty="0">
              <a:solidFill>
                <a:srgbClr val="0070C0"/>
              </a:solidFill>
              <a:latin typeface="Times New Roman"/>
              <a:ea typeface="微软雅黑"/>
              <a:cs typeface="Times New Roman"/>
            </a:endParaRPr>
          </a:p>
        </p:txBody>
      </p:sp>
      <p:sp>
        <p:nvSpPr>
          <p:cNvPr id="14" name="矩形 13"/>
          <p:cNvSpPr/>
          <p:nvPr/>
        </p:nvSpPr>
        <p:spPr>
          <a:xfrm>
            <a:off x="4750425" y="1779548"/>
            <a:ext cx="543739"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小</a:t>
            </a:r>
            <a:endParaRPr lang="zh-CN" altLang="zh-CN" sz="2800" kern="100" dirty="0">
              <a:solidFill>
                <a:srgbClr val="0070C0"/>
              </a:solidFill>
              <a:latin typeface="Times New Roman"/>
              <a:ea typeface="微软雅黑"/>
              <a:cs typeface="Times New Roman"/>
            </a:endParaRPr>
          </a:p>
        </p:txBody>
      </p:sp>
      <p:sp>
        <p:nvSpPr>
          <p:cNvPr id="15" name="矩形 14"/>
          <p:cNvSpPr/>
          <p:nvPr/>
        </p:nvSpPr>
        <p:spPr>
          <a:xfrm>
            <a:off x="4867588" y="2931676"/>
            <a:ext cx="543739"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小</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421498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4"/>
          <p:cNvSpPr txBox="1">
            <a:spLocks noChangeArrowheads="1"/>
          </p:cNvSpPr>
          <p:nvPr/>
        </p:nvSpPr>
        <p:spPr bwMode="auto">
          <a:xfrm>
            <a:off x="117029" y="-39588"/>
            <a:ext cx="5467274"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三、同步卫星</a:t>
            </a:r>
            <a:endParaRPr lang="zh-CN" altLang="zh-CN" sz="2600" b="1" kern="100" dirty="0">
              <a:solidFill>
                <a:schemeClr val="tx1"/>
              </a:solidFill>
              <a:effectLst/>
              <a:cs typeface="Courier New"/>
            </a:endParaRPr>
          </a:p>
        </p:txBody>
      </p:sp>
      <p:sp>
        <p:nvSpPr>
          <p:cNvPr id="9" name="圆角矩形 8"/>
          <p:cNvSpPr/>
          <p:nvPr/>
        </p:nvSpPr>
        <p:spPr>
          <a:xfrm>
            <a:off x="174180" y="67342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17029" y="1201682"/>
            <a:ext cx="8906196" cy="3853812"/>
          </a:xfrm>
          <a:prstGeom prst="rect">
            <a:avLst/>
          </a:prstGeom>
        </p:spPr>
        <p:txBody>
          <a:bodyPr wrap="square">
            <a:spAutoFit/>
          </a:bodyPr>
          <a:lstStyle/>
          <a:p>
            <a:pPr algn="just">
              <a:lnSpc>
                <a:spcPct val="130000"/>
              </a:lnSpc>
              <a:spcAft>
                <a:spcPts val="0"/>
              </a:spcAft>
              <a:tabLst>
                <a:tab pos="2070735" algn="l"/>
              </a:tabLst>
            </a:pPr>
            <a:r>
              <a:rPr lang="zh-CN" altLang="zh-CN" sz="2400" kern="100" dirty="0">
                <a:latin typeface="Times New Roman"/>
                <a:ea typeface="微软雅黑"/>
                <a:cs typeface="Times New Roman"/>
              </a:rPr>
              <a:t>同</a:t>
            </a:r>
            <a:r>
              <a:rPr lang="zh-CN" altLang="zh-CN" sz="2400" kern="100" spc="-130" dirty="0">
                <a:latin typeface="Times New Roman"/>
                <a:ea typeface="微软雅黑"/>
                <a:cs typeface="Times New Roman"/>
              </a:rPr>
              <a:t>步卫星也叫通讯卫</a:t>
            </a:r>
            <a:r>
              <a:rPr lang="zh-CN" altLang="zh-CN" sz="2400" kern="100" spc="-500" dirty="0">
                <a:latin typeface="Times New Roman"/>
                <a:ea typeface="微软雅黑"/>
                <a:cs typeface="Times New Roman"/>
              </a:rPr>
              <a:t>星，</a:t>
            </a:r>
            <a:r>
              <a:rPr lang="zh-CN" altLang="zh-CN" sz="2400" kern="100" spc="-130" dirty="0">
                <a:latin typeface="Times New Roman"/>
                <a:ea typeface="微软雅黑"/>
                <a:cs typeface="Times New Roman"/>
              </a:rPr>
              <a:t>它相对于地面静</a:t>
            </a:r>
            <a:r>
              <a:rPr lang="zh-CN" altLang="zh-CN" sz="2400" kern="100" spc="-500" dirty="0">
                <a:latin typeface="Times New Roman"/>
                <a:ea typeface="微软雅黑"/>
                <a:cs typeface="Times New Roman"/>
              </a:rPr>
              <a:t>止，</a:t>
            </a:r>
            <a:r>
              <a:rPr lang="zh-CN" altLang="zh-CN" sz="2400" kern="100" spc="-130" dirty="0">
                <a:latin typeface="Times New Roman"/>
                <a:ea typeface="微软雅黑"/>
                <a:cs typeface="Times New Roman"/>
              </a:rPr>
              <a:t>和地球自转的周期相</a:t>
            </a:r>
            <a:r>
              <a:rPr lang="zh-CN" altLang="zh-CN" sz="2400" kern="100" spc="-500" dirty="0">
                <a:latin typeface="Times New Roman"/>
                <a:ea typeface="微软雅黑"/>
                <a:cs typeface="Times New Roman"/>
              </a:rPr>
              <a:t>同，</a:t>
            </a:r>
            <a:r>
              <a:rPr lang="zh-CN" altLang="zh-CN" sz="2400" kern="100" spc="-130" dirty="0">
                <a:latin typeface="Times New Roman"/>
                <a:ea typeface="微软雅黑"/>
                <a:cs typeface="Times New Roman"/>
              </a:rPr>
              <a:t>即</a:t>
            </a:r>
            <a:r>
              <a:rPr lang="en-US" altLang="zh-CN" sz="2400" i="1" kern="100" spc="-130" dirty="0">
                <a:latin typeface="Times New Roman"/>
                <a:ea typeface="微软雅黑"/>
                <a:cs typeface="Courier New"/>
              </a:rPr>
              <a:t>T</a:t>
            </a:r>
            <a:r>
              <a:rPr lang="zh-CN" altLang="zh-CN" sz="2400" kern="100" spc="-130" dirty="0">
                <a:latin typeface="Times New Roman"/>
                <a:ea typeface="微软雅黑"/>
                <a:cs typeface="Times New Roman"/>
              </a:rPr>
              <a:t>＝</a:t>
            </a:r>
            <a:r>
              <a:rPr lang="en-US" altLang="zh-CN" sz="2400" kern="100" spc="-130" dirty="0">
                <a:latin typeface="Times New Roman"/>
                <a:ea typeface="微软雅黑"/>
                <a:cs typeface="Courier New"/>
              </a:rPr>
              <a:t>24 h.</a:t>
            </a:r>
            <a:r>
              <a:rPr lang="zh-CN" altLang="zh-CN" sz="2400" kern="100" spc="-130" dirty="0">
                <a:latin typeface="Times New Roman"/>
                <a:ea typeface="微软雅黑"/>
                <a:cs typeface="Times New Roman"/>
              </a:rPr>
              <a:t>已知地球的质量</a:t>
            </a:r>
            <a:r>
              <a:rPr lang="en-US" altLang="zh-CN" sz="2400" i="1" kern="100" spc="-130" dirty="0">
                <a:latin typeface="Times New Roman"/>
                <a:ea typeface="微软雅黑"/>
                <a:cs typeface="Courier New"/>
              </a:rPr>
              <a:t>M</a:t>
            </a:r>
            <a:r>
              <a:rPr lang="zh-CN" altLang="zh-CN" sz="2400" kern="100" spc="-130" dirty="0">
                <a:latin typeface="Times New Roman"/>
                <a:ea typeface="微软雅黑"/>
                <a:cs typeface="Times New Roman"/>
              </a:rPr>
              <a:t>＝</a:t>
            </a:r>
            <a:r>
              <a:rPr lang="en-US" altLang="zh-CN" sz="2400" kern="100" spc="-130" dirty="0">
                <a:latin typeface="Times New Roman"/>
                <a:ea typeface="微软雅黑"/>
                <a:cs typeface="Courier New"/>
              </a:rPr>
              <a:t>6</a:t>
            </a:r>
            <a:r>
              <a:rPr lang="en-US" altLang="zh-CN" sz="2400" kern="100" spc="-130" dirty="0">
                <a:latin typeface="宋体"/>
                <a:ea typeface="微软雅黑"/>
                <a:cs typeface="Times New Roman"/>
              </a:rPr>
              <a:t>×</a:t>
            </a:r>
            <a:r>
              <a:rPr lang="en-US" altLang="zh-CN" sz="2400" kern="100" spc="-130" dirty="0">
                <a:latin typeface="Times New Roman"/>
                <a:ea typeface="微软雅黑"/>
                <a:cs typeface="Courier New"/>
              </a:rPr>
              <a:t>10</a:t>
            </a:r>
            <a:r>
              <a:rPr lang="en-US" altLang="zh-CN" sz="2400" kern="100" spc="-130" baseline="30000" dirty="0">
                <a:latin typeface="Times New Roman"/>
                <a:ea typeface="微软雅黑"/>
                <a:cs typeface="Courier New"/>
              </a:rPr>
              <a:t>24</a:t>
            </a:r>
            <a:r>
              <a:rPr lang="en-US" altLang="zh-CN" sz="2400" kern="100" spc="-130" dirty="0">
                <a:latin typeface="Times New Roman"/>
                <a:ea typeface="微软雅黑"/>
                <a:cs typeface="Courier New"/>
              </a:rPr>
              <a:t> kg</a:t>
            </a:r>
            <a:r>
              <a:rPr lang="zh-CN" altLang="zh-CN" sz="2400" kern="100" spc="-130" dirty="0">
                <a:latin typeface="Times New Roman"/>
                <a:ea typeface="微软雅黑"/>
                <a:cs typeface="Times New Roman"/>
              </a:rPr>
              <a:t>，地球半径</a:t>
            </a:r>
            <a:r>
              <a:rPr lang="en-US" altLang="zh-CN" sz="2400" i="1" kern="100" spc="-130" dirty="0">
                <a:latin typeface="Times New Roman"/>
                <a:ea typeface="微软雅黑"/>
                <a:cs typeface="Courier New"/>
              </a:rPr>
              <a:t>R</a:t>
            </a:r>
            <a:r>
              <a:rPr lang="zh-CN" altLang="zh-CN" sz="2400" kern="100" spc="-130" dirty="0">
                <a:latin typeface="Times New Roman"/>
                <a:ea typeface="微软雅黑"/>
                <a:cs typeface="Times New Roman"/>
              </a:rPr>
              <a:t>＝</a:t>
            </a:r>
            <a:r>
              <a:rPr lang="en-US" altLang="zh-CN" sz="2400" kern="100" spc="-130" dirty="0">
                <a:latin typeface="Times New Roman"/>
                <a:ea typeface="微软雅黑"/>
                <a:cs typeface="Courier New"/>
              </a:rPr>
              <a:t>6 400 km</a:t>
            </a:r>
            <a:r>
              <a:rPr lang="zh-CN" altLang="zh-CN" sz="2400" kern="100" spc="-130" dirty="0">
                <a:latin typeface="Times New Roman"/>
                <a:ea typeface="微软雅黑"/>
                <a:cs typeface="Times New Roman"/>
              </a:rPr>
              <a:t>，引力常量</a:t>
            </a:r>
            <a:r>
              <a:rPr lang="en-US" altLang="zh-CN" sz="2400" i="1" kern="100" spc="-130" dirty="0">
                <a:latin typeface="Times New Roman"/>
                <a:ea typeface="微软雅黑"/>
                <a:cs typeface="Courier New"/>
              </a:rPr>
              <a:t>G</a:t>
            </a:r>
            <a:r>
              <a:rPr lang="zh-CN" altLang="zh-CN" sz="2400" kern="100" spc="-130" dirty="0">
                <a:latin typeface="Times New Roman"/>
                <a:ea typeface="微软雅黑"/>
                <a:cs typeface="Times New Roman"/>
              </a:rPr>
              <a:t>＝</a:t>
            </a:r>
            <a:r>
              <a:rPr lang="en-US" altLang="zh-CN" sz="2400" kern="100" spc="-130" dirty="0">
                <a:latin typeface="Times New Roman"/>
                <a:ea typeface="微软雅黑"/>
                <a:cs typeface="Courier New"/>
              </a:rPr>
              <a:t>6.67</a:t>
            </a:r>
            <a:r>
              <a:rPr lang="en-US" altLang="zh-CN" sz="2400" kern="100" spc="-130" dirty="0">
                <a:latin typeface="宋体"/>
                <a:ea typeface="微软雅黑"/>
                <a:cs typeface="Times New Roman"/>
              </a:rPr>
              <a:t>×</a:t>
            </a:r>
            <a:r>
              <a:rPr lang="en-US" altLang="zh-CN" sz="2400" kern="100" spc="-130" dirty="0">
                <a:latin typeface="Times New Roman"/>
                <a:ea typeface="微软雅黑"/>
                <a:cs typeface="Courier New"/>
              </a:rPr>
              <a:t>10</a:t>
            </a:r>
            <a:r>
              <a:rPr lang="zh-CN" altLang="zh-CN" sz="2400" kern="100" spc="-130" baseline="30000" dirty="0">
                <a:latin typeface="Times New Roman"/>
                <a:ea typeface="微软雅黑"/>
                <a:cs typeface="Times New Roman"/>
              </a:rPr>
              <a:t>－</a:t>
            </a:r>
            <a:r>
              <a:rPr lang="en-US" altLang="zh-CN" sz="2400" kern="100" spc="-130" baseline="30000" dirty="0">
                <a:latin typeface="Times New Roman"/>
                <a:ea typeface="微软雅黑"/>
                <a:cs typeface="Courier New"/>
              </a:rPr>
              <a:t>11</a:t>
            </a:r>
            <a:r>
              <a:rPr lang="en-US" altLang="zh-CN" sz="2400" kern="100" spc="-130" dirty="0">
                <a:latin typeface="Times New Roman"/>
                <a:ea typeface="微软雅黑"/>
                <a:cs typeface="Courier New"/>
              </a:rPr>
              <a:t> </a:t>
            </a:r>
            <a:r>
              <a:rPr lang="en-US" altLang="zh-CN" sz="2400" kern="100" spc="-130" dirty="0" err="1">
                <a:latin typeface="Times New Roman"/>
                <a:ea typeface="微软雅黑"/>
                <a:cs typeface="Courier New"/>
              </a:rPr>
              <a:t>N·m</a:t>
            </a:r>
            <a:r>
              <a:rPr lang="en-US" altLang="zh-CN" sz="2400" kern="100" spc="-130" baseline="30000" dirty="0" err="1">
                <a:latin typeface="Times New Roman"/>
                <a:ea typeface="微软雅黑"/>
                <a:cs typeface="Courier New"/>
              </a:rPr>
              <a:t>2</a:t>
            </a:r>
            <a:r>
              <a:rPr lang="en-US" altLang="zh-CN" sz="2400" kern="100" spc="-130" dirty="0">
                <a:latin typeface="Times New Roman"/>
                <a:ea typeface="微软雅黑"/>
                <a:cs typeface="Courier New"/>
              </a:rPr>
              <a:t>/</a:t>
            </a:r>
            <a:r>
              <a:rPr lang="en-US" altLang="zh-CN" sz="2400" kern="100" spc="-130" dirty="0" err="1">
                <a:latin typeface="Times New Roman"/>
                <a:ea typeface="微软雅黑"/>
                <a:cs typeface="Courier New"/>
              </a:rPr>
              <a:t>kg</a:t>
            </a:r>
            <a:r>
              <a:rPr lang="en-US" altLang="zh-CN" sz="2400" kern="100" spc="-130" baseline="30000" dirty="0" err="1">
                <a:latin typeface="Times New Roman"/>
                <a:ea typeface="微软雅黑"/>
                <a:cs typeface="Courier New"/>
              </a:rPr>
              <a:t>2</a:t>
            </a:r>
            <a:r>
              <a:rPr lang="en-US" altLang="zh-CN" sz="2400" kern="100" spc="-130" dirty="0">
                <a:latin typeface="Times New Roman"/>
                <a:ea typeface="微软雅黑"/>
                <a:cs typeface="Courier New"/>
              </a:rPr>
              <a:t>.</a:t>
            </a:r>
            <a:r>
              <a:rPr lang="zh-CN" altLang="zh-CN" sz="2400" kern="100" spc="-130" dirty="0">
                <a:latin typeface="Times New Roman"/>
                <a:ea typeface="微软雅黑"/>
                <a:cs typeface="Times New Roman"/>
              </a:rPr>
              <a:t>请根据以上信息以及所学知识探究：</a:t>
            </a:r>
            <a:endParaRPr lang="zh-CN" altLang="zh-CN" sz="2400" kern="100" spc="-130" dirty="0">
              <a:latin typeface="宋体"/>
              <a:cs typeface="Courier New"/>
            </a:endParaRPr>
          </a:p>
          <a:p>
            <a:pPr algn="just">
              <a:lnSpc>
                <a:spcPct val="13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同步卫星所处的轨道平面</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46C0A"/>
                </a:solidFill>
                <a:latin typeface="Times New Roman"/>
                <a:ea typeface="微软雅黑"/>
                <a:cs typeface="Times New Roman"/>
              </a:rPr>
              <a:t>假设卫星的轨道在某一纬线圈的上方跟着地球的自转做同步地匀速圆周运动，卫星运动的向心力由地球对它的引力的一个分力提供</a:t>
            </a:r>
            <a:r>
              <a:rPr lang="en-US" altLang="zh-CN" sz="2400" kern="100" dirty="0">
                <a:solidFill>
                  <a:srgbClr val="E46C0A"/>
                </a:solidFill>
                <a:latin typeface="Times New Roman"/>
                <a:ea typeface="微软雅黑"/>
                <a:cs typeface="Courier New"/>
              </a:rPr>
              <a:t>.</a:t>
            </a:r>
            <a:r>
              <a:rPr lang="zh-CN" altLang="zh-CN" sz="2400" kern="100" dirty="0">
                <a:solidFill>
                  <a:srgbClr val="E46C0A"/>
                </a:solidFill>
                <a:latin typeface="Times New Roman"/>
                <a:ea typeface="微软雅黑"/>
                <a:cs typeface="Times New Roman"/>
              </a:rPr>
              <a:t>由于另一个分力的作用将使卫星轨道靠向赤道，故只有在赤道上方，同步卫星才能稳定的运行</a:t>
            </a:r>
            <a:r>
              <a:rPr lang="en-US" altLang="zh-CN" sz="2400" kern="100" dirty="0">
                <a:solidFill>
                  <a:srgbClr val="E46C0A"/>
                </a:solidFill>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4252766714"/>
              </p:ext>
            </p:extLst>
          </p:nvPr>
        </p:nvGraphicFramePr>
        <p:xfrm>
          <a:off x="497580" y="1371575"/>
          <a:ext cx="7800975" cy="3009900"/>
        </p:xfrm>
        <a:graphic>
          <a:graphicData uri="http://schemas.openxmlformats.org/presentationml/2006/ole">
            <mc:AlternateContent xmlns:mc="http://schemas.openxmlformats.org/markup-compatibility/2006">
              <mc:Choice xmlns:v="urn:schemas-microsoft-com:vml" Requires="v">
                <p:oleObj spid="_x0000_s257155" name="文档" r:id="rId3" imgW="7805392" imgH="2851286" progId="Word.Document.12">
                  <p:embed/>
                </p:oleObj>
              </mc:Choice>
              <mc:Fallback>
                <p:oleObj name="文档" r:id="rId3" imgW="7805392" imgH="2851286" progId="Word.Document.12">
                  <p:embed/>
                  <p:pic>
                    <p:nvPicPr>
                      <p:cNvPr id="0" name=""/>
                      <p:cNvPicPr>
                        <a:picLocks noChangeAspect="1" noChangeArrowheads="1"/>
                      </p:cNvPicPr>
                      <p:nvPr/>
                    </p:nvPicPr>
                    <p:blipFill>
                      <a:blip r:embed="rId4"/>
                      <a:srcRect/>
                      <a:stretch>
                        <a:fillRect/>
                      </a:stretch>
                    </p:blipFill>
                    <p:spPr bwMode="auto">
                      <a:xfrm>
                        <a:off x="497580" y="1371575"/>
                        <a:ext cx="78009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10392" y="522362"/>
            <a:ext cx="7906024" cy="738664"/>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同步卫星的离地高度</a:t>
            </a:r>
            <a:r>
              <a:rPr lang="en-US" altLang="zh-CN" sz="2800" i="1" kern="100" dirty="0">
                <a:latin typeface="Times New Roman"/>
                <a:ea typeface="微软雅黑"/>
                <a:cs typeface="Courier New"/>
              </a:rPr>
              <a:t>h</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9793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9905" y="36807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79512" y="906041"/>
            <a:ext cx="8794501" cy="3970318"/>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同步卫星的特点</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定轨道平面：所有地球同步卫星的轨道平面均在赤道平面内</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定周期：运转周期与地球自转周期相同，</a:t>
            </a:r>
            <a:r>
              <a:rPr lang="en-US" altLang="zh-CN" sz="2800" i="1" kern="100" dirty="0">
                <a:latin typeface="Times New Roman"/>
                <a:ea typeface="微软雅黑"/>
                <a:cs typeface="Courier New"/>
              </a:rPr>
              <a:t>T</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24 h.</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定高度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半径</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：离地面高度为</a:t>
            </a:r>
            <a:r>
              <a:rPr lang="en-US" altLang="zh-CN" sz="2800" kern="100" dirty="0">
                <a:latin typeface="Times New Roman"/>
                <a:ea typeface="微软雅黑"/>
                <a:cs typeface="Courier New"/>
              </a:rPr>
              <a:t>36 000 km.</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定速率：运行速率为</a:t>
            </a:r>
            <a:r>
              <a:rPr lang="en-US" altLang="zh-CN" sz="2800" kern="100" dirty="0">
                <a:latin typeface="Times New Roman"/>
                <a:ea typeface="微软雅黑"/>
                <a:cs typeface="Courier New"/>
              </a:rPr>
              <a:t>3.1</a:t>
            </a:r>
            <a:r>
              <a:rPr lang="en-US" altLang="zh-CN" sz="2800" kern="100" dirty="0">
                <a:latin typeface="宋体"/>
                <a:ea typeface="微软雅黑"/>
                <a:cs typeface="Times New Roman"/>
              </a:rPr>
              <a:t>×</a:t>
            </a:r>
            <a:r>
              <a:rPr lang="en-US" altLang="zh-CN" sz="2800" kern="100" dirty="0">
                <a:latin typeface="Times New Roman"/>
                <a:ea typeface="微软雅黑"/>
                <a:cs typeface="Courier New"/>
              </a:rPr>
              <a:t>10</a:t>
            </a:r>
            <a:r>
              <a:rPr lang="en-US" altLang="zh-CN" sz="2800" kern="100" baseline="30000" dirty="0">
                <a:latin typeface="Times New Roman"/>
                <a:ea typeface="微软雅黑"/>
                <a:cs typeface="Courier New"/>
              </a:rPr>
              <a:t>3</a:t>
            </a:r>
            <a:r>
              <a:rPr lang="en-US" altLang="zh-CN" sz="2800" kern="100" dirty="0">
                <a:latin typeface="Times New Roman"/>
                <a:ea typeface="微软雅黑"/>
                <a:cs typeface="Courier New"/>
              </a:rPr>
              <a:t> m/s.</a:t>
            </a:r>
            <a:endParaRPr lang="zh-CN" altLang="zh-CN" sz="2800" kern="100" dirty="0">
              <a:effectLst/>
              <a:latin typeface="宋体"/>
              <a:cs typeface="Courier New"/>
            </a:endParaRPr>
          </a:p>
        </p:txBody>
      </p:sp>
    </p:spTree>
    <p:extLst>
      <p:ext uri="{BB962C8B-B14F-4D97-AF65-F5344CB8AC3E}">
        <p14:creationId xmlns:p14="http://schemas.microsoft.com/office/powerpoint/2010/main" val="220611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39822" y="1037853"/>
            <a:ext cx="6043341"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一、宇宙速度的理解</a:t>
            </a:r>
            <a:endParaRPr lang="zh-CN" altLang="zh-CN" sz="2800" b="1" kern="100" dirty="0">
              <a:latin typeface="Times New Roman" pitchFamily="18" charset="0"/>
              <a:ea typeface="微软雅黑" pitchFamily="34"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93252561"/>
              </p:ext>
            </p:extLst>
          </p:nvPr>
        </p:nvGraphicFramePr>
        <p:xfrm>
          <a:off x="243457" y="3721199"/>
          <a:ext cx="8096250" cy="866775"/>
        </p:xfrm>
        <a:graphic>
          <a:graphicData uri="http://schemas.openxmlformats.org/presentationml/2006/ole">
            <mc:AlternateContent xmlns:mc="http://schemas.openxmlformats.org/markup-compatibility/2006">
              <mc:Choice xmlns:v="urn:schemas-microsoft-com:vml" Requires="v">
                <p:oleObj spid="_x0000_s232846" name="文档" r:id="rId3" imgW="8100492" imgH="867532" progId="Word.Document.12">
                  <p:embed/>
                </p:oleObj>
              </mc:Choice>
              <mc:Fallback>
                <p:oleObj name="文档" r:id="rId3" imgW="8100492" imgH="867532" progId="Word.Document.12">
                  <p:embed/>
                  <p:pic>
                    <p:nvPicPr>
                      <p:cNvPr id="0" name="对象 1"/>
                      <p:cNvPicPr>
                        <a:picLocks noChangeAspect="1" noChangeArrowheads="1"/>
                      </p:cNvPicPr>
                      <p:nvPr/>
                    </p:nvPicPr>
                    <p:blipFill>
                      <a:blip r:embed="rId4"/>
                      <a:srcRect/>
                      <a:stretch>
                        <a:fillRect/>
                      </a:stretch>
                    </p:blipFill>
                    <p:spPr bwMode="auto">
                      <a:xfrm>
                        <a:off x="243457" y="3721199"/>
                        <a:ext cx="8096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160462" y="1560959"/>
            <a:ext cx="8804026" cy="2031325"/>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smtClean="0">
                <a:solidFill>
                  <a:srgbClr val="00B050"/>
                </a:solidFill>
                <a:latin typeface="Times New Roman"/>
                <a:ea typeface="微软雅黑"/>
                <a:cs typeface="Times New Roman"/>
              </a:rPr>
              <a:t>例</a:t>
            </a:r>
            <a:r>
              <a:rPr lang="en-US" altLang="zh-CN" sz="2800" b="1" kern="100" dirty="0" smtClean="0">
                <a:solidFill>
                  <a:srgbClr val="00B050"/>
                </a:solidFill>
                <a:latin typeface="Times New Roman"/>
                <a:ea typeface="微软雅黑"/>
                <a:cs typeface="Courier New"/>
              </a:rPr>
              <a:t>1</a:t>
            </a:r>
            <a:r>
              <a:rPr lang="zh-CN"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假设地球的质量不变，而地球的半径增大到原来半径的</a:t>
            </a: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倍，那么从地球发射人造卫星的第一宇宙速度的大小应为原来的</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260" y="4193034"/>
            <a:ext cx="5419650" cy="69249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B</a:t>
            </a:r>
            <a:endParaRPr lang="zh-CN" altLang="zh-CN" sz="26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58601594"/>
              </p:ext>
            </p:extLst>
          </p:nvPr>
        </p:nvGraphicFramePr>
        <p:xfrm>
          <a:off x="243780" y="232594"/>
          <a:ext cx="8658225" cy="4000500"/>
        </p:xfrm>
        <a:graphic>
          <a:graphicData uri="http://schemas.openxmlformats.org/presentationml/2006/ole">
            <mc:AlternateContent xmlns:mc="http://schemas.openxmlformats.org/markup-compatibility/2006">
              <mc:Choice xmlns:v="urn:schemas-microsoft-com:vml" Requires="v">
                <p:oleObj spid="_x0000_s270383" name="文档" r:id="rId3" imgW="8668793" imgH="4002297" progId="Word.Document.12">
                  <p:embed/>
                </p:oleObj>
              </mc:Choice>
              <mc:Fallback>
                <p:oleObj name="文档" r:id="rId3" imgW="8668793" imgH="4002297" progId="Word.Document.12">
                  <p:embed/>
                  <p:pic>
                    <p:nvPicPr>
                      <p:cNvPr id="0" name=""/>
                      <p:cNvPicPr>
                        <a:picLocks noChangeAspect="1" noChangeArrowheads="1"/>
                      </p:cNvPicPr>
                      <p:nvPr/>
                    </p:nvPicPr>
                    <p:blipFill>
                      <a:blip r:embed="rId4"/>
                      <a:srcRect/>
                      <a:stretch>
                        <a:fillRect/>
                      </a:stretch>
                    </p:blipFill>
                    <p:spPr bwMode="auto">
                      <a:xfrm>
                        <a:off x="243780" y="232594"/>
                        <a:ext cx="86582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779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5496" y="-15205"/>
            <a:ext cx="9000000" cy="1754326"/>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某人在一星球上以速率</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竖直上抛一物体，经时间</a:t>
            </a:r>
            <a:r>
              <a:rPr lang="en-US" altLang="zh-CN" sz="2400" i="1" kern="100" dirty="0">
                <a:latin typeface="Times New Roman"/>
                <a:ea typeface="微软雅黑"/>
                <a:cs typeface="Courier New"/>
              </a:rPr>
              <a:t>t</a:t>
            </a:r>
            <a:r>
              <a:rPr lang="zh-CN" altLang="zh-CN" sz="2400" kern="100" dirty="0">
                <a:latin typeface="Times New Roman"/>
                <a:ea typeface="微软雅黑"/>
                <a:cs typeface="Times New Roman"/>
              </a:rPr>
              <a:t>后，物体以速率</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落回手中</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已知该星球的半径为</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，求该星球上的第一宇宙速度的大小</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897568"/>
              </p:ext>
            </p:extLst>
          </p:nvPr>
        </p:nvGraphicFramePr>
        <p:xfrm>
          <a:off x="129126" y="1607071"/>
          <a:ext cx="8896350" cy="2533650"/>
        </p:xfrm>
        <a:graphic>
          <a:graphicData uri="http://schemas.openxmlformats.org/presentationml/2006/ole">
            <mc:AlternateContent xmlns:mc="http://schemas.openxmlformats.org/markup-compatibility/2006">
              <mc:Choice xmlns:v="urn:schemas-microsoft-com:vml" Requires="v">
                <p:oleObj spid="_x0000_s236101" name="文档" r:id="rId3" imgW="8906851" imgH="2530415" progId="Word.Document.12">
                  <p:embed/>
                </p:oleObj>
              </mc:Choice>
              <mc:Fallback>
                <p:oleObj name="文档" r:id="rId3" imgW="8906851" imgH="2530415" progId="Word.Document.12">
                  <p:embed/>
                  <p:pic>
                    <p:nvPicPr>
                      <p:cNvPr id="0" name="对象 3"/>
                      <p:cNvPicPr>
                        <a:picLocks noChangeAspect="1" noChangeArrowheads="1"/>
                      </p:cNvPicPr>
                      <p:nvPr/>
                    </p:nvPicPr>
                    <p:blipFill>
                      <a:blip r:embed="rId4"/>
                      <a:srcRect/>
                      <a:stretch>
                        <a:fillRect/>
                      </a:stretch>
                    </p:blipFill>
                    <p:spPr bwMode="auto">
                      <a:xfrm>
                        <a:off x="129126" y="1607071"/>
                        <a:ext cx="88963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58659465"/>
              </p:ext>
            </p:extLst>
          </p:nvPr>
        </p:nvGraphicFramePr>
        <p:xfrm>
          <a:off x="129126" y="4242817"/>
          <a:ext cx="3629025" cy="771525"/>
        </p:xfrm>
        <a:graphic>
          <a:graphicData uri="http://schemas.openxmlformats.org/presentationml/2006/ole">
            <mc:AlternateContent xmlns:mc="http://schemas.openxmlformats.org/markup-compatibility/2006">
              <mc:Choice xmlns:v="urn:schemas-microsoft-com:vml" Requires="v">
                <p:oleObj spid="_x0000_s236102" name="文档" r:id="rId5" imgW="3635094" imgH="774513" progId="Word.Document.12">
                  <p:embed/>
                </p:oleObj>
              </mc:Choice>
              <mc:Fallback>
                <p:oleObj name="文档" r:id="rId5" imgW="3635094" imgH="774513" progId="Word.Document.12">
                  <p:embed/>
                  <p:pic>
                    <p:nvPicPr>
                      <p:cNvPr id="0" name=""/>
                      <p:cNvPicPr>
                        <a:picLocks noChangeAspect="1" noChangeArrowheads="1"/>
                      </p:cNvPicPr>
                      <p:nvPr/>
                    </p:nvPicPr>
                    <p:blipFill>
                      <a:blip r:embed="rId6"/>
                      <a:srcRect/>
                      <a:stretch>
                        <a:fillRect/>
                      </a:stretch>
                    </p:blipFill>
                    <p:spPr bwMode="auto">
                      <a:xfrm>
                        <a:off x="129126" y="4242817"/>
                        <a:ext cx="36290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937" y="125235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283410" y="2003399"/>
            <a:ext cx="8568000" cy="255600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352100" y="1963501"/>
            <a:ext cx="8316000" cy="2507418"/>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知道三个宇宙速度的含义，会推导第一宇宙速度</a:t>
            </a:r>
            <a:r>
              <a:rPr lang="en-US" altLang="zh-CN" sz="2700" kern="100" dirty="0" smtClean="0">
                <a:latin typeface="Times New Roman"/>
                <a:ea typeface="微软雅黑"/>
                <a:cs typeface="Courier New"/>
              </a:rPr>
              <a:t>.</a:t>
            </a:r>
          </a:p>
          <a:p>
            <a:pPr algn="just">
              <a:lnSpc>
                <a:spcPct val="150000"/>
              </a:lnSpc>
              <a:spcAft>
                <a:spcPts val="0"/>
              </a:spcAft>
              <a:tabLst>
                <a:tab pos="2070735" algn="l"/>
              </a:tabLst>
            </a:pPr>
            <a:r>
              <a:rPr lang="en-US" altLang="zh-CN" sz="2700" kern="100" dirty="0" smtClean="0">
                <a:latin typeface="Times New Roman"/>
                <a:ea typeface="微软雅黑"/>
                <a:cs typeface="Courier New"/>
              </a:rPr>
              <a:t>2</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了解人造卫星的有关知识，掌握人造卫星的线速度、角速度、周期与轨道半径的关系</a:t>
            </a:r>
            <a:r>
              <a:rPr lang="en-US" altLang="zh-CN" sz="2700" kern="100" dirty="0" smtClean="0">
                <a:latin typeface="Times New Roman"/>
                <a:ea typeface="微软雅黑"/>
                <a:cs typeface="Courier New"/>
              </a:rPr>
              <a:t>.</a:t>
            </a:r>
          </a:p>
          <a:p>
            <a:pPr algn="just">
              <a:lnSpc>
                <a:spcPct val="150000"/>
              </a:lnSpc>
              <a:spcAft>
                <a:spcPts val="0"/>
              </a:spcAft>
              <a:tabLst>
                <a:tab pos="2070735" algn="l"/>
              </a:tabLst>
            </a:pPr>
            <a:r>
              <a:rPr lang="en-US" altLang="zh-CN" sz="2700" kern="100" dirty="0" smtClean="0">
                <a:latin typeface="Times New Roman"/>
                <a:ea typeface="微软雅黑"/>
                <a:cs typeface="Courier New"/>
              </a:rPr>
              <a:t>3</a:t>
            </a:r>
            <a:r>
              <a:rPr lang="en-US" altLang="zh-CN" sz="2700" kern="100" dirty="0">
                <a:latin typeface="Times New Roman"/>
                <a:ea typeface="微软雅黑"/>
                <a:cs typeface="Courier New"/>
              </a:rPr>
              <a:t>.</a:t>
            </a:r>
            <a:r>
              <a:rPr lang="zh-CN" altLang="zh-CN" sz="2700" kern="100" dirty="0">
                <a:latin typeface="Times New Roman"/>
                <a:ea typeface="微软雅黑"/>
                <a:cs typeface="Times New Roman"/>
              </a:rPr>
              <a:t>了解人类对太空探索的历程及我国卫星发射的情况</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10" name="矩形 9"/>
          <p:cNvSpPr/>
          <p:nvPr/>
        </p:nvSpPr>
        <p:spPr>
          <a:xfrm>
            <a:off x="73596" y="307317"/>
            <a:ext cx="9001000" cy="752257"/>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5</a:t>
            </a:r>
            <a:r>
              <a:rPr lang="zh-CN" altLang="en-US" sz="3500" b="1" dirty="0">
                <a:latin typeface="Times New Roman" pitchFamily="18" charset="0"/>
                <a:ea typeface="微软雅黑" panose="020B0503020204020204" pitchFamily="34" charset="-122"/>
                <a:cs typeface="Times New Roman" pitchFamily="18" charset="0"/>
              </a:rPr>
              <a:t>　宇宙航行</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6079" y="341813"/>
            <a:ext cx="8856984"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二、卫</a:t>
            </a:r>
            <a:r>
              <a:rPr lang="zh-CN" altLang="en-US" sz="2400" b="1" kern="100" spc="-70" dirty="0">
                <a:latin typeface="Times New Roman" pitchFamily="18" charset="0"/>
                <a:ea typeface="微软雅黑" pitchFamily="34" charset="-122"/>
                <a:cs typeface="Times New Roman" pitchFamily="18" charset="0"/>
              </a:rPr>
              <a:t>星的线速度</a:t>
            </a:r>
            <a:r>
              <a:rPr lang="zh-CN" altLang="en-US" sz="2400" b="1" kern="100" spc="-500" dirty="0">
                <a:latin typeface="Times New Roman" pitchFamily="18" charset="0"/>
                <a:ea typeface="微软雅黑" pitchFamily="34" charset="-122"/>
                <a:cs typeface="Times New Roman" pitchFamily="18" charset="0"/>
              </a:rPr>
              <a:t>、</a:t>
            </a:r>
            <a:r>
              <a:rPr lang="zh-CN" altLang="en-US" sz="2400" b="1" kern="100" spc="-70" dirty="0">
                <a:latin typeface="Times New Roman" pitchFamily="18" charset="0"/>
                <a:ea typeface="微软雅黑" pitchFamily="34" charset="-122"/>
                <a:cs typeface="Times New Roman" pitchFamily="18" charset="0"/>
              </a:rPr>
              <a:t>角速度</a:t>
            </a:r>
            <a:r>
              <a:rPr lang="zh-CN" altLang="en-US" sz="2400" b="1" kern="100" spc="-500" dirty="0">
                <a:latin typeface="Times New Roman" pitchFamily="18" charset="0"/>
                <a:ea typeface="微软雅黑" pitchFamily="34" charset="-122"/>
                <a:cs typeface="Times New Roman" pitchFamily="18" charset="0"/>
              </a:rPr>
              <a:t>、</a:t>
            </a:r>
            <a:r>
              <a:rPr lang="zh-CN" altLang="en-US" sz="2400" b="1" kern="100" spc="-70" dirty="0">
                <a:latin typeface="Times New Roman" pitchFamily="18" charset="0"/>
                <a:ea typeface="微软雅黑" pitchFamily="34" charset="-122"/>
                <a:cs typeface="Times New Roman" pitchFamily="18" charset="0"/>
              </a:rPr>
              <a:t>周期</a:t>
            </a:r>
            <a:r>
              <a:rPr lang="zh-CN" altLang="en-US" sz="2400" b="1" kern="100" spc="-500" dirty="0">
                <a:latin typeface="Times New Roman" pitchFamily="18" charset="0"/>
                <a:ea typeface="微软雅黑" pitchFamily="34" charset="-122"/>
                <a:cs typeface="Times New Roman" pitchFamily="18" charset="0"/>
              </a:rPr>
              <a:t>、</a:t>
            </a:r>
            <a:r>
              <a:rPr lang="zh-CN" altLang="en-US" sz="2400" b="1" kern="100" spc="-70" dirty="0">
                <a:latin typeface="Times New Roman" pitchFamily="18" charset="0"/>
                <a:ea typeface="微软雅黑" pitchFamily="34" charset="-122"/>
                <a:cs typeface="Times New Roman" pitchFamily="18" charset="0"/>
              </a:rPr>
              <a:t>向心加速度与轨道半径的</a:t>
            </a:r>
            <a:r>
              <a:rPr lang="zh-CN" altLang="en-US" sz="2400" b="1" kern="100" dirty="0">
                <a:latin typeface="Times New Roman" pitchFamily="18" charset="0"/>
                <a:ea typeface="微软雅黑" pitchFamily="34" charset="-122"/>
                <a:cs typeface="Times New Roman" pitchFamily="18" charset="0"/>
              </a:rPr>
              <a:t>关系</a:t>
            </a:r>
            <a:endParaRPr lang="zh-CN" altLang="zh-CN" sz="24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36079" y="824155"/>
            <a:ext cx="8180337" cy="3970318"/>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3</a:t>
            </a:r>
            <a:r>
              <a:rPr lang="zh-CN"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如图</a:t>
            </a:r>
            <a:r>
              <a:rPr lang="en-US" altLang="zh-CN" sz="2400" kern="100" dirty="0" smtClean="0">
                <a:latin typeface="Times New Roman"/>
                <a:ea typeface="微软雅黑"/>
                <a:cs typeface="Courier New"/>
              </a:rPr>
              <a:t>3</a:t>
            </a:r>
            <a:r>
              <a:rPr lang="zh-CN" altLang="zh-CN" sz="2400" kern="100" dirty="0" smtClean="0">
                <a:latin typeface="Times New Roman"/>
                <a:ea typeface="微软雅黑"/>
                <a:cs typeface="Times New Roman"/>
              </a:rPr>
              <a:t>所</a:t>
            </a:r>
            <a:r>
              <a:rPr lang="zh-CN" altLang="zh-CN" sz="2400" kern="100" dirty="0">
                <a:latin typeface="Times New Roman"/>
                <a:ea typeface="微软雅黑"/>
                <a:cs typeface="Times New Roman"/>
              </a:rPr>
              <a:t>示，</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是地球大气层外</a:t>
            </a:r>
            <a:r>
              <a:rPr lang="zh-CN" altLang="zh-CN" sz="2400" kern="100" dirty="0" smtClean="0">
                <a:latin typeface="Times New Roman"/>
                <a:ea typeface="微软雅黑"/>
                <a:cs typeface="Times New Roman"/>
              </a:rPr>
              <a:t>圆形</a:t>
            </a:r>
            <a:endParaRPr lang="en-US" altLang="zh-CN" sz="24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400" kern="100" dirty="0" smtClean="0">
                <a:latin typeface="Times New Roman"/>
                <a:ea typeface="微软雅黑"/>
                <a:cs typeface="Times New Roman"/>
              </a:rPr>
              <a:t>轨道</a:t>
            </a:r>
            <a:r>
              <a:rPr lang="zh-CN" altLang="zh-CN" sz="2400" kern="100" dirty="0">
                <a:latin typeface="Times New Roman"/>
                <a:ea typeface="微软雅黑"/>
                <a:cs typeface="Times New Roman"/>
              </a:rPr>
              <a:t>上运行的三颗人造卫星，</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和</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的质量相等</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400" kern="100" dirty="0" smtClean="0">
                <a:latin typeface="Times New Roman"/>
                <a:ea typeface="微软雅黑"/>
                <a:cs typeface="Times New Roman"/>
              </a:rPr>
              <a:t>且</a:t>
            </a:r>
            <a:r>
              <a:rPr lang="zh-CN" altLang="zh-CN" sz="2400" kern="100" dirty="0">
                <a:latin typeface="Times New Roman"/>
                <a:ea typeface="微软雅黑"/>
                <a:cs typeface="Times New Roman"/>
              </a:rPr>
              <a:t>小于</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的质量，则</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p>
          <a:p>
            <a:pPr algn="just">
              <a:lnSpc>
                <a:spcPct val="150000"/>
              </a:lnSpc>
              <a:spcAft>
                <a:spcPts val="0"/>
              </a:spcAft>
              <a:tabLst>
                <a:tab pos="2070735" algn="l"/>
              </a:tabLst>
            </a:pPr>
            <a:r>
              <a:rPr lang="en-US" altLang="zh-CN" sz="2400" kern="100" dirty="0" err="1">
                <a:latin typeface="Times New Roman"/>
                <a:ea typeface="微软雅黑"/>
                <a:cs typeface="Courier New"/>
              </a:rPr>
              <a:t>A.</a:t>
            </a:r>
            <a:r>
              <a:rPr lang="en-US" altLang="zh-CN" sz="2400" i="1" kern="100" dirty="0" err="1">
                <a:latin typeface="Times New Roman"/>
                <a:ea typeface="微软雅黑"/>
                <a:cs typeface="Courier New"/>
              </a:rPr>
              <a:t>b</a:t>
            </a:r>
            <a:r>
              <a:rPr lang="zh-CN" altLang="zh-CN" sz="2400" kern="100" dirty="0">
                <a:latin typeface="Times New Roman"/>
                <a:ea typeface="微软雅黑"/>
                <a:cs typeface="Times New Roman"/>
              </a:rPr>
              <a:t>所需向心力最小</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B.</a:t>
            </a:r>
            <a:r>
              <a:rPr lang="en-US" altLang="zh-CN" sz="2400" i="1" kern="100" dirty="0" err="1">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的周期相等且大于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的周期</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C.</a:t>
            </a:r>
            <a:r>
              <a:rPr lang="en-US" altLang="zh-CN" sz="2400" i="1" kern="100" dirty="0" err="1">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的向心加速度大小相等，且大于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的向心加速度</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D.</a:t>
            </a:r>
            <a:r>
              <a:rPr lang="en-US" altLang="zh-CN" sz="2400" i="1" kern="100" dirty="0" err="1">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的线速度大小相等，且小于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的</a:t>
            </a:r>
            <a:r>
              <a:rPr lang="zh-CN" altLang="zh-CN" sz="2400" kern="100" dirty="0" smtClean="0">
                <a:latin typeface="Times New Roman"/>
                <a:ea typeface="微软雅黑"/>
                <a:cs typeface="Times New Roman"/>
              </a:rPr>
              <a:t>线速度</a:t>
            </a:r>
            <a:endParaRPr lang="zh-CN" altLang="zh-CN" sz="2400" kern="100" dirty="0">
              <a:latin typeface="宋体"/>
              <a:cs typeface="Courier New"/>
            </a:endParaRPr>
          </a:p>
        </p:txBody>
      </p:sp>
      <p:pic>
        <p:nvPicPr>
          <p:cNvPr id="5" name="图片 4" descr="F:\2015赵瑊\同步\物理\人教必修2\word\A230.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95601" y="962873"/>
            <a:ext cx="1768887" cy="2405390"/>
          </a:xfrm>
          <a:prstGeom prst="rect">
            <a:avLst/>
          </a:prstGeom>
          <a:noFill/>
          <a:ln>
            <a:noFill/>
          </a:ln>
        </p:spPr>
      </p:pic>
      <p:sp>
        <p:nvSpPr>
          <p:cNvPr id="3" name="矩形 2"/>
          <p:cNvSpPr/>
          <p:nvPr/>
        </p:nvSpPr>
        <p:spPr>
          <a:xfrm>
            <a:off x="7801981" y="3488937"/>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3</a:t>
            </a:r>
            <a:endParaRPr lang="zh-CN" altLang="en-US" sz="2400" dirty="0"/>
          </a:p>
        </p:txBody>
      </p:sp>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360927478"/>
              </p:ext>
            </p:extLst>
          </p:nvPr>
        </p:nvGraphicFramePr>
        <p:xfrm>
          <a:off x="232792" y="1217891"/>
          <a:ext cx="8658225" cy="1914525"/>
        </p:xfrm>
        <a:graphic>
          <a:graphicData uri="http://schemas.openxmlformats.org/presentationml/2006/ole">
            <mc:AlternateContent xmlns:mc="http://schemas.openxmlformats.org/markup-compatibility/2006">
              <mc:Choice xmlns:v="urn:schemas-microsoft-com:vml" Requires="v">
                <p:oleObj spid="_x0000_s246196" name="文档" r:id="rId3" imgW="8668793" imgH="1913267" progId="Word.Document.12">
                  <p:embed/>
                </p:oleObj>
              </mc:Choice>
              <mc:Fallback>
                <p:oleObj name="文档" r:id="rId3" imgW="8668793" imgH="1913267" progId="Word.Document.12">
                  <p:embed/>
                  <p:pic>
                    <p:nvPicPr>
                      <p:cNvPr id="0" name=""/>
                      <p:cNvPicPr>
                        <a:picLocks noChangeAspect="1" noChangeArrowheads="1"/>
                      </p:cNvPicPr>
                      <p:nvPr/>
                    </p:nvPicPr>
                    <p:blipFill>
                      <a:blip r:embed="rId4"/>
                      <a:srcRect/>
                      <a:stretch>
                        <a:fillRect/>
                      </a:stretch>
                    </p:blipFill>
                    <p:spPr bwMode="auto">
                      <a:xfrm>
                        <a:off x="232792" y="1217891"/>
                        <a:ext cx="86582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04917851"/>
              </p:ext>
            </p:extLst>
          </p:nvPr>
        </p:nvGraphicFramePr>
        <p:xfrm>
          <a:off x="232792" y="3139262"/>
          <a:ext cx="8658225" cy="1933575"/>
        </p:xfrm>
        <a:graphic>
          <a:graphicData uri="http://schemas.openxmlformats.org/presentationml/2006/ole">
            <mc:AlternateContent xmlns:mc="http://schemas.openxmlformats.org/markup-compatibility/2006">
              <mc:Choice xmlns:v="urn:schemas-microsoft-com:vml" Requires="v">
                <p:oleObj spid="_x0000_s246197" name="文档" r:id="rId5" imgW="8668793" imgH="1935911" progId="Word.Document.12">
                  <p:embed/>
                </p:oleObj>
              </mc:Choice>
              <mc:Fallback>
                <p:oleObj name="文档" r:id="rId5" imgW="8668793" imgH="1935911" progId="Word.Document.12">
                  <p:embed/>
                  <p:pic>
                    <p:nvPicPr>
                      <p:cNvPr id="0" name=""/>
                      <p:cNvPicPr>
                        <a:picLocks noChangeAspect="1" noChangeArrowheads="1"/>
                      </p:cNvPicPr>
                      <p:nvPr/>
                    </p:nvPicPr>
                    <p:blipFill>
                      <a:blip r:embed="rId6"/>
                      <a:srcRect/>
                      <a:stretch>
                        <a:fillRect/>
                      </a:stretch>
                    </p:blipFill>
                    <p:spPr bwMode="auto">
                      <a:xfrm>
                        <a:off x="232792" y="3139262"/>
                        <a:ext cx="86582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50937" y="-1488"/>
            <a:ext cx="8823076" cy="1200329"/>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因卫星运行的向心力就是它们所受的万有引力，而</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所受的引力最小，故</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对</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76831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12611259"/>
              </p:ext>
            </p:extLst>
          </p:nvPr>
        </p:nvGraphicFramePr>
        <p:xfrm>
          <a:off x="232793" y="915566"/>
          <a:ext cx="8667750" cy="2409825"/>
        </p:xfrm>
        <a:graphic>
          <a:graphicData uri="http://schemas.openxmlformats.org/presentationml/2006/ole">
            <mc:AlternateContent xmlns:mc="http://schemas.openxmlformats.org/markup-compatibility/2006">
              <mc:Choice xmlns:v="urn:schemas-microsoft-com:vml" Requires="v">
                <p:oleObj spid="_x0000_s260361" name="文档" r:id="rId3" imgW="8678156" imgH="2405692" progId="Word.Document.12">
                  <p:embed/>
                </p:oleObj>
              </mc:Choice>
              <mc:Fallback>
                <p:oleObj name="文档" r:id="rId3" imgW="8678156" imgH="2405692" progId="Word.Document.12">
                  <p:embed/>
                  <p:pic>
                    <p:nvPicPr>
                      <p:cNvPr id="0" name=""/>
                      <p:cNvPicPr>
                        <a:picLocks noChangeAspect="1" noChangeArrowheads="1"/>
                      </p:cNvPicPr>
                      <p:nvPr/>
                    </p:nvPicPr>
                    <p:blipFill>
                      <a:blip r:embed="rId4"/>
                      <a:srcRect/>
                      <a:stretch>
                        <a:fillRect/>
                      </a:stretch>
                    </p:blipFill>
                    <p:spPr bwMode="auto">
                      <a:xfrm>
                        <a:off x="232793" y="915566"/>
                        <a:ext cx="86677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50937" y="3275087"/>
            <a:ext cx="8180338"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ABD</a:t>
            </a:r>
            <a:endParaRPr lang="zh-CN" altLang="zh-CN" sz="1100" kern="100" dirty="0">
              <a:effectLst/>
              <a:latin typeface="宋体"/>
              <a:cs typeface="Courier New"/>
            </a:endParaRPr>
          </a:p>
        </p:txBody>
      </p:sp>
    </p:spTree>
    <p:extLst>
      <p:ext uri="{BB962C8B-B14F-4D97-AF65-F5344CB8AC3E}">
        <p14:creationId xmlns:p14="http://schemas.microsoft.com/office/powerpoint/2010/main" val="62332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6079" y="142528"/>
            <a:ext cx="8856984"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三、对同步卫星规律的理解及应用</a:t>
            </a:r>
            <a:endParaRPr lang="zh-CN" altLang="zh-CN" sz="2600" b="1" kern="100" dirty="0">
              <a:latin typeface="Times New Roman" pitchFamily="18" charset="0"/>
              <a:ea typeface="微软雅黑" pitchFamily="34" charset="-122"/>
              <a:cs typeface="Times New Roman" pitchFamily="18" charset="0"/>
            </a:endParaRPr>
          </a:p>
        </p:txBody>
      </p:sp>
      <p:sp>
        <p:nvSpPr>
          <p:cNvPr id="10" name="矩形 9"/>
          <p:cNvSpPr/>
          <p:nvPr/>
        </p:nvSpPr>
        <p:spPr>
          <a:xfrm>
            <a:off x="136079" y="615345"/>
            <a:ext cx="8856984" cy="4524315"/>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4</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我国</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中星</a:t>
            </a:r>
            <a:r>
              <a:rPr lang="en-US" altLang="zh-CN" sz="2400" kern="100" dirty="0">
                <a:latin typeface="Times New Roman"/>
                <a:ea typeface="微软雅黑"/>
                <a:cs typeface="Courier New"/>
              </a:rPr>
              <a:t>11</a:t>
            </a:r>
            <a:r>
              <a:rPr lang="zh-CN" altLang="zh-CN" sz="2400" kern="100" dirty="0">
                <a:latin typeface="Times New Roman"/>
                <a:ea typeface="微软雅黑"/>
                <a:cs typeface="Times New Roman"/>
              </a:rPr>
              <a:t>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商业通信卫星是一颗同步卫星，它定点于东经</a:t>
            </a:r>
            <a:r>
              <a:rPr lang="en-US" altLang="zh-CN" sz="2400" kern="100" dirty="0">
                <a:latin typeface="Times New Roman"/>
                <a:ea typeface="微软雅黑"/>
                <a:cs typeface="Courier New"/>
              </a:rPr>
              <a:t>98.2</a:t>
            </a:r>
            <a:r>
              <a:rPr lang="zh-CN" altLang="zh-CN" sz="2400" kern="100" dirty="0">
                <a:latin typeface="Times New Roman"/>
                <a:ea typeface="微软雅黑"/>
                <a:cs typeface="Times New Roman"/>
              </a:rPr>
              <a:t>度的赤道上空，关于这颗卫星的说法正确的是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运行速度大于</a:t>
            </a:r>
            <a:r>
              <a:rPr lang="en-US" altLang="zh-CN" sz="2400" kern="100" dirty="0">
                <a:latin typeface="Times New Roman"/>
                <a:ea typeface="微软雅黑"/>
                <a:cs typeface="Courier New"/>
              </a:rPr>
              <a:t>7.9 km/s</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离地面高度一定，相对地面静止</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绕地球运行的角速度比月球绕地球运行的角速度大</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向心加速度与静止在赤道上物体的向心加速度大小</a:t>
            </a:r>
            <a:r>
              <a:rPr lang="zh-CN" altLang="zh-CN" sz="2400" kern="100" dirty="0" smtClean="0">
                <a:latin typeface="Times New Roman"/>
                <a:ea typeface="微软雅黑"/>
                <a:cs typeface="Times New Roman"/>
              </a:rPr>
              <a:t>相等</a:t>
            </a:r>
            <a:endParaRPr lang="en-US" altLang="zh-CN" sz="24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中星</a:t>
            </a:r>
            <a:r>
              <a:rPr lang="en-US" altLang="zh-CN" sz="2400" kern="100" dirty="0">
                <a:latin typeface="Times New Roman"/>
                <a:ea typeface="微软雅黑"/>
                <a:cs typeface="Courier New"/>
              </a:rPr>
              <a:t>11</a:t>
            </a:r>
            <a:r>
              <a:rPr lang="zh-CN" altLang="zh-CN" sz="2400" kern="100" dirty="0">
                <a:latin typeface="Times New Roman"/>
                <a:ea typeface="微软雅黑"/>
                <a:cs typeface="Times New Roman"/>
              </a:rPr>
              <a:t>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是地球同步卫星，距地面有一定的高度，运行速度要小于</a:t>
            </a:r>
            <a:r>
              <a:rPr lang="en-US" altLang="zh-CN" sz="2400" kern="100" dirty="0">
                <a:latin typeface="Times New Roman"/>
                <a:ea typeface="微软雅黑"/>
                <a:cs typeface="Courier New"/>
              </a:rPr>
              <a:t>7.9 km/s</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错</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blinds(horizontal)">
                                      <p:cBhvr>
                                        <p:cTn id="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7979" y="185961"/>
            <a:ext cx="8964000" cy="617477"/>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其位置在赤道上空，高度一定，且相对地面静止，</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正确</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24020156"/>
              </p:ext>
            </p:extLst>
          </p:nvPr>
        </p:nvGraphicFramePr>
        <p:xfrm>
          <a:off x="179835" y="930020"/>
          <a:ext cx="8820150" cy="1504950"/>
        </p:xfrm>
        <a:graphic>
          <a:graphicData uri="http://schemas.openxmlformats.org/presentationml/2006/ole">
            <mc:AlternateContent xmlns:mc="http://schemas.openxmlformats.org/markup-compatibility/2006">
              <mc:Choice xmlns:v="urn:schemas-microsoft-com:vml" Requires="v">
                <p:oleObj spid="_x0000_s262333" name="文档" r:id="rId3" imgW="8830860" imgH="1506028" progId="Word.Document.12">
                  <p:embed/>
                </p:oleObj>
              </mc:Choice>
              <mc:Fallback>
                <p:oleObj name="文档" r:id="rId3" imgW="8830860" imgH="1506028" progId="Word.Document.12">
                  <p:embed/>
                  <p:pic>
                    <p:nvPicPr>
                      <p:cNvPr id="0" name=""/>
                      <p:cNvPicPr>
                        <a:picLocks noChangeAspect="1" noChangeArrowheads="1"/>
                      </p:cNvPicPr>
                      <p:nvPr/>
                    </p:nvPicPr>
                    <p:blipFill>
                      <a:blip r:embed="rId4"/>
                      <a:srcRect/>
                      <a:stretch>
                        <a:fillRect/>
                      </a:stretch>
                    </p:blipFill>
                    <p:spPr bwMode="auto">
                      <a:xfrm>
                        <a:off x="179835" y="930020"/>
                        <a:ext cx="88201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97979" y="2370180"/>
            <a:ext cx="8964000" cy="2417970"/>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同步卫星与静止在赤道表面的物体具有相同的角速度，但半径不同，由</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rω</a:t>
            </a:r>
            <a:r>
              <a:rPr lang="en-US" altLang="zh-CN" sz="2600" kern="100" baseline="30000" dirty="0" err="1">
                <a:latin typeface="Times New Roman"/>
                <a:ea typeface="微软雅黑"/>
                <a:cs typeface="Courier New"/>
              </a:rPr>
              <a:t>2</a:t>
            </a:r>
            <a:r>
              <a:rPr lang="zh-CN" altLang="zh-CN" sz="2600" kern="100" dirty="0">
                <a:latin typeface="Times New Roman"/>
                <a:ea typeface="微软雅黑"/>
                <a:cs typeface="Times New Roman"/>
              </a:rPr>
              <a:t>知，同步卫星的向心加速度大，</a:t>
            </a: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错</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综上分析，正确选项为</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C.</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BC</a:t>
            </a:r>
            <a:endParaRPr lang="zh-CN" altLang="zh-CN" sz="2600" kern="100" dirty="0">
              <a:effectLst/>
              <a:latin typeface="宋体"/>
              <a:cs typeface="Courier New"/>
            </a:endParaRPr>
          </a:p>
        </p:txBody>
      </p:sp>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8970" y="301402"/>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639552" y="976383"/>
            <a:ext cx="7882781" cy="3715752"/>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868530813"/>
              </p:ext>
            </p:extLst>
          </p:nvPr>
        </p:nvGraphicFramePr>
        <p:xfrm>
          <a:off x="1240457" y="928668"/>
          <a:ext cx="9020175" cy="4057650"/>
        </p:xfrm>
        <a:graphic>
          <a:graphicData uri="http://schemas.openxmlformats.org/presentationml/2006/ole">
            <mc:AlternateContent xmlns:mc="http://schemas.openxmlformats.org/markup-compatibility/2006">
              <mc:Choice xmlns:v="urn:schemas-microsoft-com:vml" Requires="v">
                <p:oleObj spid="_x0000_s246962" name="文档" r:id="rId3" imgW="9025700" imgH="4054415" progId="Word.Document.12">
                  <p:embed/>
                </p:oleObj>
              </mc:Choice>
              <mc:Fallback>
                <p:oleObj name="文档" r:id="rId3" imgW="9025700" imgH="4054415" progId="Word.Document.12">
                  <p:embed/>
                  <p:pic>
                    <p:nvPicPr>
                      <p:cNvPr id="0" name=""/>
                      <p:cNvPicPr/>
                      <p:nvPr/>
                    </p:nvPicPr>
                    <p:blipFill>
                      <a:blip r:embed="rId4"/>
                      <a:stretch>
                        <a:fillRect/>
                      </a:stretch>
                    </p:blipFill>
                    <p:spPr>
                      <a:xfrm>
                        <a:off x="1240457" y="928668"/>
                        <a:ext cx="9020175" cy="4057650"/>
                      </a:xfrm>
                      <a:prstGeom prst="rect">
                        <a:avLst/>
                      </a:prstGeom>
                    </p:spPr>
                  </p:pic>
                </p:oleObj>
              </mc:Fallback>
            </mc:AlternateContent>
          </a:graphicData>
        </a:graphic>
      </p:graphicFrame>
      <p:sp>
        <p:nvSpPr>
          <p:cNvPr id="4" name="矩形 3"/>
          <p:cNvSpPr/>
          <p:nvPr/>
        </p:nvSpPr>
        <p:spPr>
          <a:xfrm>
            <a:off x="2042070" y="1376393"/>
            <a:ext cx="864096" cy="1719702"/>
          </a:xfrm>
          <a:prstGeom prst="rect">
            <a:avLst/>
          </a:prstGeom>
        </p:spPr>
        <p:txBody>
          <a:bodyPr wrap="square">
            <a:spAutoFit/>
          </a:bodyPr>
          <a:lstStyle/>
          <a:p>
            <a:pPr>
              <a:lnSpc>
                <a:spcPct val="141000"/>
              </a:lnSpc>
            </a:pPr>
            <a:r>
              <a:rPr lang="zh-CN" altLang="zh-CN" sz="2500" dirty="0">
                <a:latin typeface="Times New Roman"/>
                <a:ea typeface="微软雅黑"/>
                <a:cs typeface="Times New Roman"/>
              </a:rPr>
              <a:t>第一宇宙速度</a:t>
            </a:r>
            <a:endParaRPr lang="zh-CN" altLang="en-US" sz="2500" dirty="0"/>
          </a:p>
        </p:txBody>
      </p:sp>
      <p:sp>
        <p:nvSpPr>
          <p:cNvPr id="5" name="矩形 4"/>
          <p:cNvSpPr/>
          <p:nvPr/>
        </p:nvSpPr>
        <p:spPr>
          <a:xfrm>
            <a:off x="1384473" y="1465064"/>
            <a:ext cx="620047" cy="2829749"/>
          </a:xfrm>
          <a:prstGeom prst="rect">
            <a:avLst/>
          </a:prstGeom>
        </p:spPr>
        <p:txBody>
          <a:bodyPr wrap="square">
            <a:spAutoFit/>
          </a:bodyPr>
          <a:lstStyle/>
          <a:p>
            <a:pPr>
              <a:lnSpc>
                <a:spcPct val="120000"/>
              </a:lnSpc>
            </a:pPr>
            <a:r>
              <a:rPr lang="zh-CN" altLang="zh-CN" sz="2500" dirty="0">
                <a:latin typeface="Times New Roman"/>
                <a:ea typeface="微软雅黑"/>
                <a:cs typeface="Times New Roman"/>
              </a:rPr>
              <a:t>三种宇宙速度</a:t>
            </a:r>
            <a:endParaRPr lang="zh-CN" altLang="en-US" sz="2500" dirty="0"/>
          </a:p>
        </p:txBody>
      </p:sp>
      <p:sp>
        <p:nvSpPr>
          <p:cNvPr id="7" name="矩形 6"/>
          <p:cNvSpPr/>
          <p:nvPr/>
        </p:nvSpPr>
        <p:spPr>
          <a:xfrm>
            <a:off x="745469" y="1893863"/>
            <a:ext cx="566996" cy="1906419"/>
          </a:xfrm>
          <a:prstGeom prst="rect">
            <a:avLst/>
          </a:prstGeom>
        </p:spPr>
        <p:txBody>
          <a:bodyPr wrap="square">
            <a:spAutoFit/>
          </a:bodyPr>
          <a:lstStyle/>
          <a:p>
            <a:pPr>
              <a:lnSpc>
                <a:spcPct val="120000"/>
              </a:lnSpc>
            </a:pPr>
            <a:r>
              <a:rPr lang="zh-CN" altLang="zh-CN" sz="2500" dirty="0">
                <a:latin typeface="Times New Roman"/>
                <a:ea typeface="微软雅黑"/>
                <a:cs typeface="Times New Roman"/>
              </a:rPr>
              <a:t>宇宙航行</a:t>
            </a:r>
            <a:endParaRPr lang="zh-CN" altLang="en-US" sz="2500" dirty="0"/>
          </a:p>
        </p:txBody>
      </p:sp>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32470" y="1068710"/>
            <a:ext cx="8676000" cy="2573238"/>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789790565"/>
              </p:ext>
            </p:extLst>
          </p:nvPr>
        </p:nvGraphicFramePr>
        <p:xfrm>
          <a:off x="798034" y="1077069"/>
          <a:ext cx="9020175" cy="2771775"/>
        </p:xfrm>
        <a:graphic>
          <a:graphicData uri="http://schemas.openxmlformats.org/presentationml/2006/ole">
            <mc:AlternateContent xmlns:mc="http://schemas.openxmlformats.org/markup-compatibility/2006">
              <mc:Choice xmlns:v="urn:schemas-microsoft-com:vml" Requires="v">
                <p:oleObj spid="_x0000_s247985" name="文档" r:id="rId3" imgW="9025700" imgH="2767282" progId="Word.Document.12">
                  <p:embed/>
                </p:oleObj>
              </mc:Choice>
              <mc:Fallback>
                <p:oleObj name="文档" r:id="rId3" imgW="9025700" imgH="2767282" progId="Word.Document.12">
                  <p:embed/>
                  <p:pic>
                    <p:nvPicPr>
                      <p:cNvPr id="0" name="对象 8"/>
                      <p:cNvPicPr>
                        <a:picLocks noChangeAspect="1" noChangeArrowheads="1"/>
                      </p:cNvPicPr>
                      <p:nvPr/>
                    </p:nvPicPr>
                    <p:blipFill>
                      <a:blip r:embed="rId4"/>
                      <a:srcRect/>
                      <a:stretch>
                        <a:fillRect/>
                      </a:stretch>
                    </p:blipFill>
                    <p:spPr bwMode="auto">
                      <a:xfrm>
                        <a:off x="798034" y="1077069"/>
                        <a:ext cx="90201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08670" y="1394539"/>
            <a:ext cx="646594" cy="1906419"/>
          </a:xfrm>
          <a:prstGeom prst="rect">
            <a:avLst/>
          </a:prstGeom>
        </p:spPr>
        <p:txBody>
          <a:bodyPr wrap="square">
            <a:spAutoFit/>
          </a:bodyPr>
          <a:lstStyle/>
          <a:p>
            <a:pPr>
              <a:lnSpc>
                <a:spcPct val="120000"/>
              </a:lnSpc>
            </a:pPr>
            <a:r>
              <a:rPr lang="zh-CN" altLang="zh-CN" sz="2500">
                <a:latin typeface="Times New Roman"/>
                <a:ea typeface="微软雅黑"/>
                <a:cs typeface="Times New Roman"/>
              </a:rPr>
              <a:t>宇宙航行</a:t>
            </a:r>
            <a:endParaRPr lang="zh-CN" altLang="en-US" sz="2500"/>
          </a:p>
        </p:txBody>
      </p:sp>
      <p:pic>
        <p:nvPicPr>
          <p:cNvPr id="10"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48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2" name="TextBox 2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35496" y="3801508"/>
            <a:ext cx="8928000" cy="1200329"/>
          </a:xfrm>
          <a:prstGeom prst="rect">
            <a:avLst/>
          </a:prstGeom>
        </p:spPr>
        <p:txBody>
          <a:bodyPr wrap="square">
            <a:spAutoFit/>
          </a:bodyPr>
          <a:lstStyle/>
          <a:p>
            <a:pPr algn="just">
              <a:lnSpc>
                <a:spcPct val="150000"/>
              </a:lnSpc>
              <a:spcAft>
                <a:spcPts val="0"/>
              </a:spcAft>
              <a:tabLst>
                <a:tab pos="2070735" algn="l"/>
              </a:tabLst>
            </a:pPr>
            <a:r>
              <a:rPr lang="en-US" altLang="zh-CN" sz="2400" kern="100" dirty="0" err="1">
                <a:latin typeface="Times New Roman" panose="02020603050405020304" pitchFamily="18" charset="0"/>
                <a:ea typeface="微软雅黑"/>
                <a:cs typeface="Times New Roman" panose="02020603050405020304" pitchFamily="18" charset="0"/>
              </a:rPr>
              <a:t>A.0.4</a:t>
            </a:r>
            <a:r>
              <a:rPr lang="en-US" altLang="zh-CN" sz="2400" kern="100" dirty="0">
                <a:latin typeface="Times New Roman" panose="02020603050405020304" pitchFamily="18" charset="0"/>
                <a:ea typeface="微软雅黑"/>
                <a:cs typeface="Times New Roman" panose="02020603050405020304" pitchFamily="18" charset="0"/>
              </a:rPr>
              <a:t> km/s  	</a:t>
            </a:r>
            <a:r>
              <a:rPr lang="en-US" altLang="zh-CN" sz="2400" kern="100" dirty="0" smtClean="0">
                <a:latin typeface="Times New Roman" panose="02020603050405020304" pitchFamily="18" charset="0"/>
                <a:ea typeface="微软雅黑"/>
                <a:cs typeface="Times New Roman" panose="02020603050405020304" pitchFamily="18" charset="0"/>
              </a:rPr>
              <a:t>		</a:t>
            </a:r>
            <a:r>
              <a:rPr lang="en-US" altLang="zh-CN" sz="2400" kern="100" dirty="0" err="1" smtClean="0">
                <a:latin typeface="Times New Roman" panose="02020603050405020304" pitchFamily="18" charset="0"/>
                <a:ea typeface="微软雅黑"/>
                <a:cs typeface="Times New Roman" panose="02020603050405020304" pitchFamily="18" charset="0"/>
              </a:rPr>
              <a:t>B.1.8</a:t>
            </a:r>
            <a:r>
              <a:rPr lang="en-US" altLang="zh-CN" sz="2400" kern="100" dirty="0" smtClean="0">
                <a:latin typeface="Times New Roman" panose="02020603050405020304" pitchFamily="18" charset="0"/>
                <a:ea typeface="微软雅黑"/>
                <a:cs typeface="Times New Roman" panose="02020603050405020304" pitchFamily="18" charset="0"/>
              </a:rPr>
              <a:t> km/s</a:t>
            </a:r>
          </a:p>
          <a:p>
            <a:pPr algn="just">
              <a:lnSpc>
                <a:spcPct val="150000"/>
              </a:lnSpc>
              <a:spcAft>
                <a:spcPts val="0"/>
              </a:spcAft>
              <a:tabLst>
                <a:tab pos="2070735" algn="l"/>
              </a:tabLst>
            </a:pPr>
            <a:r>
              <a:rPr lang="en-US" altLang="zh-CN" sz="2400" kern="100" dirty="0" err="1" smtClean="0">
                <a:latin typeface="Times New Roman" panose="02020603050405020304" pitchFamily="18" charset="0"/>
                <a:ea typeface="微软雅黑"/>
                <a:cs typeface="Times New Roman" panose="02020603050405020304" pitchFamily="18" charset="0"/>
              </a:rPr>
              <a:t>C.11</a:t>
            </a:r>
            <a:r>
              <a:rPr lang="en-US" altLang="zh-CN" sz="2400" kern="100" dirty="0" smtClean="0">
                <a:latin typeface="Times New Roman" panose="02020603050405020304" pitchFamily="18" charset="0"/>
                <a:ea typeface="微软雅黑"/>
                <a:cs typeface="Times New Roman" panose="02020603050405020304" pitchFamily="18" charset="0"/>
              </a:rPr>
              <a:t> </a:t>
            </a:r>
            <a:r>
              <a:rPr lang="en-US" altLang="zh-CN" sz="2400" kern="100" dirty="0">
                <a:latin typeface="Times New Roman" panose="02020603050405020304" pitchFamily="18" charset="0"/>
                <a:ea typeface="微软雅黑"/>
                <a:cs typeface="Times New Roman" panose="02020603050405020304" pitchFamily="18" charset="0"/>
              </a:rPr>
              <a:t>km/s  	</a:t>
            </a:r>
            <a:r>
              <a:rPr lang="en-US" altLang="zh-CN" sz="2400" kern="100" dirty="0" smtClean="0">
                <a:latin typeface="Times New Roman" panose="02020603050405020304" pitchFamily="18" charset="0"/>
                <a:ea typeface="微软雅黑"/>
                <a:cs typeface="Times New Roman" panose="02020603050405020304" pitchFamily="18" charset="0"/>
              </a:rPr>
              <a:t>		D</a:t>
            </a:r>
            <a:r>
              <a:rPr lang="en-US" altLang="zh-CN" sz="2400" kern="100" dirty="0">
                <a:latin typeface="Times New Roman" panose="02020603050405020304" pitchFamily="18" charset="0"/>
                <a:ea typeface="微软雅黑"/>
                <a:cs typeface="Times New Roman" panose="02020603050405020304" pitchFamily="18" charset="0"/>
              </a:rPr>
              <a:t>. 36 </a:t>
            </a:r>
            <a:r>
              <a:rPr lang="en-US" altLang="zh-CN" sz="2400" kern="100" dirty="0" smtClean="0">
                <a:latin typeface="Times New Roman" panose="02020603050405020304" pitchFamily="18" charset="0"/>
                <a:ea typeface="微软雅黑"/>
                <a:cs typeface="Times New Roman" panose="02020603050405020304" pitchFamily="18" charset="0"/>
              </a:rPr>
              <a:t>km/s</a:t>
            </a:r>
            <a:endParaRPr lang="zh-CN" altLang="zh-CN" sz="2400" kern="100" dirty="0">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680551466"/>
              </p:ext>
            </p:extLst>
          </p:nvPr>
        </p:nvGraphicFramePr>
        <p:xfrm>
          <a:off x="128017" y="1362075"/>
          <a:ext cx="8896350" cy="2505075"/>
        </p:xfrm>
        <a:graphic>
          <a:graphicData uri="http://schemas.openxmlformats.org/presentationml/2006/ole">
            <mc:AlternateContent xmlns:mc="http://schemas.openxmlformats.org/markup-compatibility/2006">
              <mc:Choice xmlns:v="urn:schemas-microsoft-com:vml" Requires="v">
                <p:oleObj spid="_x0000_s264291" name="文档" r:id="rId7" imgW="8906851" imgH="2500942" progId="Word.Document.12">
                  <p:embed/>
                </p:oleObj>
              </mc:Choice>
              <mc:Fallback>
                <p:oleObj name="文档" r:id="rId7" imgW="8906851" imgH="2500942" progId="Word.Document.12">
                  <p:embed/>
                  <p:pic>
                    <p:nvPicPr>
                      <p:cNvPr id="0" name=""/>
                      <p:cNvPicPr>
                        <a:picLocks noChangeAspect="1" noChangeArrowheads="1"/>
                      </p:cNvPicPr>
                      <p:nvPr/>
                    </p:nvPicPr>
                    <p:blipFill>
                      <a:blip r:embed="rId8"/>
                      <a:srcRect/>
                      <a:stretch>
                        <a:fillRect/>
                      </a:stretch>
                    </p:blipFill>
                    <p:spPr bwMode="auto">
                      <a:xfrm>
                        <a:off x="128017" y="1362075"/>
                        <a:ext cx="8896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07504" y="798840"/>
            <a:ext cx="8928000" cy="2239074"/>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星球的第一宇宙速度即为围绕星球做圆周运动的轨道半径为该星球半径时的环绕速度，由万有引力提供向心力即可得出这一最大环绕速度</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卫星所需的向心力由万有引力提供，</a:t>
            </a:r>
            <a:endParaRPr lang="zh-CN" altLang="zh-CN" sz="24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149130090"/>
              </p:ext>
            </p:extLst>
          </p:nvPr>
        </p:nvGraphicFramePr>
        <p:xfrm>
          <a:off x="200025" y="3181722"/>
          <a:ext cx="6134100" cy="733425"/>
        </p:xfrm>
        <a:graphic>
          <a:graphicData uri="http://schemas.openxmlformats.org/presentationml/2006/ole">
            <mc:AlternateContent xmlns:mc="http://schemas.openxmlformats.org/markup-compatibility/2006">
              <mc:Choice xmlns:v="urn:schemas-microsoft-com:vml" Requires="v">
                <p:oleObj spid="_x0000_s271404" name="文档" r:id="rId7" imgW="6139157" imgH="737420" progId="Word.Document.12">
                  <p:embed/>
                </p:oleObj>
              </mc:Choice>
              <mc:Fallback>
                <p:oleObj name="文档" r:id="rId7" imgW="6139157" imgH="737420" progId="Word.Document.12">
                  <p:embed/>
                  <p:pic>
                    <p:nvPicPr>
                      <p:cNvPr id="0" name=""/>
                      <p:cNvPicPr>
                        <a:picLocks noChangeAspect="1" noChangeArrowheads="1"/>
                      </p:cNvPicPr>
                      <p:nvPr/>
                    </p:nvPicPr>
                    <p:blipFill>
                      <a:blip r:embed="rId8"/>
                      <a:srcRect/>
                      <a:stretch>
                        <a:fillRect/>
                      </a:stretch>
                    </p:blipFill>
                    <p:spPr bwMode="auto">
                      <a:xfrm>
                        <a:off x="200025" y="3181722"/>
                        <a:ext cx="61341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10130413"/>
              </p:ext>
            </p:extLst>
          </p:nvPr>
        </p:nvGraphicFramePr>
        <p:xfrm>
          <a:off x="200025" y="3983335"/>
          <a:ext cx="6134100" cy="1057275"/>
        </p:xfrm>
        <a:graphic>
          <a:graphicData uri="http://schemas.openxmlformats.org/presentationml/2006/ole">
            <mc:AlternateContent xmlns:mc="http://schemas.openxmlformats.org/markup-compatibility/2006">
              <mc:Choice xmlns:v="urn:schemas-microsoft-com:vml" Requires="v">
                <p:oleObj spid="_x0000_s271405" name="文档" r:id="rId9" imgW="6139157" imgH="1059636" progId="Word.Document.12">
                  <p:embed/>
                </p:oleObj>
              </mc:Choice>
              <mc:Fallback>
                <p:oleObj name="文档" r:id="rId9" imgW="6139157" imgH="1059636" progId="Word.Document.12">
                  <p:embed/>
                  <p:pic>
                    <p:nvPicPr>
                      <p:cNvPr id="0" name=""/>
                      <p:cNvPicPr>
                        <a:picLocks noChangeAspect="1" noChangeArrowheads="1"/>
                      </p:cNvPicPr>
                      <p:nvPr/>
                    </p:nvPicPr>
                    <p:blipFill>
                      <a:blip r:embed="rId10"/>
                      <a:srcRect/>
                      <a:stretch>
                        <a:fillRect/>
                      </a:stretch>
                    </p:blipFill>
                    <p:spPr bwMode="auto">
                      <a:xfrm>
                        <a:off x="200025" y="3983335"/>
                        <a:ext cx="61341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652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256835911"/>
              </p:ext>
            </p:extLst>
          </p:nvPr>
        </p:nvGraphicFramePr>
        <p:xfrm>
          <a:off x="345033" y="1059582"/>
          <a:ext cx="7162800" cy="1343025"/>
        </p:xfrm>
        <a:graphic>
          <a:graphicData uri="http://schemas.openxmlformats.org/presentationml/2006/ole">
            <mc:AlternateContent xmlns:mc="http://schemas.openxmlformats.org/markup-compatibility/2006">
              <mc:Choice xmlns:v="urn:schemas-microsoft-com:vml" Requires="v">
                <p:oleObj spid="_x0000_s272422" name="文档" r:id="rId7" imgW="7167328" imgH="1344368" progId="Word.Document.12">
                  <p:embed/>
                </p:oleObj>
              </mc:Choice>
              <mc:Fallback>
                <p:oleObj name="文档" r:id="rId7" imgW="7167328" imgH="1344368" progId="Word.Document.12">
                  <p:embed/>
                  <p:pic>
                    <p:nvPicPr>
                      <p:cNvPr id="0" name=""/>
                      <p:cNvPicPr>
                        <a:picLocks noChangeAspect="1" noChangeArrowheads="1"/>
                      </p:cNvPicPr>
                      <p:nvPr/>
                    </p:nvPicPr>
                    <p:blipFill>
                      <a:blip r:embed="rId8"/>
                      <a:srcRect/>
                      <a:stretch>
                        <a:fillRect/>
                      </a:stretch>
                    </p:blipFill>
                    <p:spPr bwMode="auto">
                      <a:xfrm>
                        <a:off x="345033" y="1059582"/>
                        <a:ext cx="71628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81470788"/>
              </p:ext>
            </p:extLst>
          </p:nvPr>
        </p:nvGraphicFramePr>
        <p:xfrm>
          <a:off x="345033" y="2406005"/>
          <a:ext cx="6134100" cy="876300"/>
        </p:xfrm>
        <a:graphic>
          <a:graphicData uri="http://schemas.openxmlformats.org/presentationml/2006/ole">
            <mc:AlternateContent xmlns:mc="http://schemas.openxmlformats.org/markup-compatibility/2006">
              <mc:Choice xmlns:v="urn:schemas-microsoft-com:vml" Requires="v">
                <p:oleObj spid="_x0000_s272423" name="文档" r:id="rId9" imgW="6139157" imgH="877263" progId="Word.Document.12">
                  <p:embed/>
                </p:oleObj>
              </mc:Choice>
              <mc:Fallback>
                <p:oleObj name="文档" r:id="rId9" imgW="6139157" imgH="877263" progId="Word.Document.12">
                  <p:embed/>
                  <p:pic>
                    <p:nvPicPr>
                      <p:cNvPr id="0" name=""/>
                      <p:cNvPicPr>
                        <a:picLocks noChangeAspect="1" noChangeArrowheads="1"/>
                      </p:cNvPicPr>
                      <p:nvPr/>
                    </p:nvPicPr>
                    <p:blipFill>
                      <a:blip r:embed="rId10"/>
                      <a:srcRect/>
                      <a:stretch>
                        <a:fillRect/>
                      </a:stretch>
                    </p:blipFill>
                    <p:spPr bwMode="auto">
                      <a:xfrm>
                        <a:off x="345033" y="2406005"/>
                        <a:ext cx="61341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52512" y="3258294"/>
            <a:ext cx="8423944" cy="138499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因此</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项正确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B</a:t>
            </a:r>
            <a:endParaRPr lang="zh-CN" altLang="zh-CN" sz="2800" kern="100" dirty="0">
              <a:effectLst/>
              <a:latin typeface="宋体"/>
              <a:cs typeface="Courier New"/>
            </a:endParaRPr>
          </a:p>
        </p:txBody>
      </p:sp>
    </p:spTree>
    <p:extLst>
      <p:ext uri="{BB962C8B-B14F-4D97-AF65-F5344CB8AC3E}">
        <p14:creationId xmlns:p14="http://schemas.microsoft.com/office/powerpoint/2010/main" val="231863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107504" y="946363"/>
            <a:ext cx="8928000" cy="3901068"/>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人造卫星的运动规律</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我国发射的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在对接前，</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的运行轨道高度为</a:t>
            </a:r>
            <a:r>
              <a:rPr lang="en-US" altLang="zh-CN" sz="2400" kern="100" dirty="0">
                <a:latin typeface="Times New Roman"/>
                <a:ea typeface="微软雅黑"/>
                <a:cs typeface="Courier New"/>
              </a:rPr>
              <a:t>350 km</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的运行轨道高度为</a:t>
            </a:r>
            <a:r>
              <a:rPr lang="en-US" altLang="zh-CN" sz="2400" kern="100" dirty="0">
                <a:latin typeface="Times New Roman"/>
                <a:ea typeface="微软雅黑"/>
                <a:cs typeface="Courier New"/>
              </a:rPr>
              <a:t>343 km.</a:t>
            </a:r>
            <a:r>
              <a:rPr lang="zh-CN" altLang="zh-CN" sz="2400" kern="100" dirty="0">
                <a:latin typeface="Times New Roman"/>
                <a:ea typeface="微软雅黑"/>
                <a:cs typeface="Times New Roman"/>
              </a:rPr>
              <a:t>它们的运行轨道均视为圆周，则</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速度大</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周期长</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角速度大</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天宫一号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比</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神舟十号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加速度大</a:t>
            </a:r>
            <a:endParaRPr lang="zh-CN" altLang="zh-CN" sz="2400" kern="100" dirty="0">
              <a:effectLst/>
              <a:latin typeface="宋体"/>
              <a:cs typeface="Courier New"/>
            </a:endParaRPr>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34198656"/>
              </p:ext>
            </p:extLst>
          </p:nvPr>
        </p:nvGraphicFramePr>
        <p:xfrm>
          <a:off x="198562" y="886991"/>
          <a:ext cx="8772525" cy="2647950"/>
        </p:xfrm>
        <a:graphic>
          <a:graphicData uri="http://schemas.openxmlformats.org/presentationml/2006/ole">
            <mc:AlternateContent xmlns:mc="http://schemas.openxmlformats.org/markup-compatibility/2006">
              <mc:Choice xmlns:v="urn:schemas-microsoft-com:vml" Requires="v">
                <p:oleObj spid="_x0000_s273440" name="文档" r:id="rId7" imgW="8783320" imgH="2643637" progId="Word.Document.12">
                  <p:embed/>
                </p:oleObj>
              </mc:Choice>
              <mc:Fallback>
                <p:oleObj name="文档" r:id="rId7" imgW="8783320" imgH="2643637" progId="Word.Document.12">
                  <p:embed/>
                  <p:pic>
                    <p:nvPicPr>
                      <p:cNvPr id="0" name=""/>
                      <p:cNvPicPr>
                        <a:picLocks noChangeAspect="1" noChangeArrowheads="1"/>
                      </p:cNvPicPr>
                      <p:nvPr/>
                    </p:nvPicPr>
                    <p:blipFill>
                      <a:blip r:embed="rId8"/>
                      <a:srcRect/>
                      <a:stretch>
                        <a:fillRect/>
                      </a:stretch>
                    </p:blipFill>
                    <p:spPr bwMode="auto">
                      <a:xfrm>
                        <a:off x="198562" y="886991"/>
                        <a:ext cx="8772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26116517"/>
              </p:ext>
            </p:extLst>
          </p:nvPr>
        </p:nvGraphicFramePr>
        <p:xfrm>
          <a:off x="198562" y="3606552"/>
          <a:ext cx="8772525" cy="1447800"/>
        </p:xfrm>
        <a:graphic>
          <a:graphicData uri="http://schemas.openxmlformats.org/presentationml/2006/ole">
            <mc:AlternateContent xmlns:mc="http://schemas.openxmlformats.org/markup-compatibility/2006">
              <mc:Choice xmlns:v="urn:schemas-microsoft-com:vml" Requires="v">
                <p:oleObj spid="_x0000_s273441" name="文档" r:id="rId9" imgW="8783320" imgH="1445284" progId="Word.Document.12">
                  <p:embed/>
                </p:oleObj>
              </mc:Choice>
              <mc:Fallback>
                <p:oleObj name="文档" r:id="rId9" imgW="8783320" imgH="1445284" progId="Word.Document.12">
                  <p:embed/>
                  <p:pic>
                    <p:nvPicPr>
                      <p:cNvPr id="0" name=""/>
                      <p:cNvPicPr>
                        <a:picLocks noChangeAspect="1" noChangeArrowheads="1"/>
                      </p:cNvPicPr>
                      <p:nvPr/>
                    </p:nvPicPr>
                    <p:blipFill>
                      <a:blip r:embed="rId10"/>
                      <a:srcRect/>
                      <a:stretch>
                        <a:fillRect/>
                      </a:stretch>
                    </p:blipFill>
                    <p:spPr bwMode="auto">
                      <a:xfrm>
                        <a:off x="198562" y="3606552"/>
                        <a:ext cx="8772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300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66632786"/>
              </p:ext>
            </p:extLst>
          </p:nvPr>
        </p:nvGraphicFramePr>
        <p:xfrm>
          <a:off x="188367" y="944141"/>
          <a:ext cx="8772525" cy="1743075"/>
        </p:xfrm>
        <a:graphic>
          <a:graphicData uri="http://schemas.openxmlformats.org/presentationml/2006/ole">
            <mc:AlternateContent xmlns:mc="http://schemas.openxmlformats.org/markup-compatibility/2006">
              <mc:Choice xmlns:v="urn:schemas-microsoft-com:vml" Requires="v">
                <p:oleObj spid="_x0000_s274464" name="文档" r:id="rId7" imgW="8783320" imgH="1740020" progId="Word.Document.12">
                  <p:embed/>
                </p:oleObj>
              </mc:Choice>
              <mc:Fallback>
                <p:oleObj name="文档" r:id="rId7" imgW="8783320" imgH="1740020" progId="Word.Document.12">
                  <p:embed/>
                  <p:pic>
                    <p:nvPicPr>
                      <p:cNvPr id="0" name=""/>
                      <p:cNvPicPr>
                        <a:picLocks noChangeAspect="1" noChangeArrowheads="1"/>
                      </p:cNvPicPr>
                      <p:nvPr/>
                    </p:nvPicPr>
                    <p:blipFill>
                      <a:blip r:embed="rId8"/>
                      <a:srcRect/>
                      <a:stretch>
                        <a:fillRect/>
                      </a:stretch>
                    </p:blipFill>
                    <p:spPr bwMode="auto">
                      <a:xfrm>
                        <a:off x="188367" y="944141"/>
                        <a:ext cx="877252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12192868"/>
              </p:ext>
            </p:extLst>
          </p:nvPr>
        </p:nvGraphicFramePr>
        <p:xfrm>
          <a:off x="188367" y="2675781"/>
          <a:ext cx="8763000" cy="1647825"/>
        </p:xfrm>
        <a:graphic>
          <a:graphicData uri="http://schemas.openxmlformats.org/presentationml/2006/ole">
            <mc:AlternateContent xmlns:mc="http://schemas.openxmlformats.org/markup-compatibility/2006">
              <mc:Choice xmlns:v="urn:schemas-microsoft-com:vml" Requires="v">
                <p:oleObj spid="_x0000_s274465" name="文档" r:id="rId9" imgW="8773596" imgH="1646208" progId="Word.Document.12">
                  <p:embed/>
                </p:oleObj>
              </mc:Choice>
              <mc:Fallback>
                <p:oleObj name="文档" r:id="rId9" imgW="8773596" imgH="1646208" progId="Word.Document.12">
                  <p:embed/>
                  <p:pic>
                    <p:nvPicPr>
                      <p:cNvPr id="0" name=""/>
                      <p:cNvPicPr>
                        <a:picLocks noChangeAspect="1" noChangeArrowheads="1"/>
                      </p:cNvPicPr>
                      <p:nvPr/>
                    </p:nvPicPr>
                    <p:blipFill>
                      <a:blip r:embed="rId10"/>
                      <a:srcRect/>
                      <a:stretch>
                        <a:fillRect/>
                      </a:stretch>
                    </p:blipFill>
                    <p:spPr bwMode="auto">
                      <a:xfrm>
                        <a:off x="188367" y="2675781"/>
                        <a:ext cx="87630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97979" y="4229966"/>
            <a:ext cx="8423944"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B</a:t>
            </a:r>
            <a:endParaRPr lang="zh-CN" altLang="zh-CN" sz="2800" kern="100" dirty="0">
              <a:effectLst/>
              <a:latin typeface="宋体"/>
              <a:cs typeface="Courier New"/>
            </a:endParaRPr>
          </a:p>
        </p:txBody>
      </p:sp>
    </p:spTree>
    <p:extLst>
      <p:ext uri="{BB962C8B-B14F-4D97-AF65-F5344CB8AC3E}">
        <p14:creationId xmlns:p14="http://schemas.microsoft.com/office/powerpoint/2010/main" val="410899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29928" y="835543"/>
            <a:ext cx="8887518" cy="4184479"/>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人造卫星运动的规律</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所示，在同一轨道平面上的几个人造地球卫星</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绕地球做匀速圆周运动，某一时刻它们恰好在同一直线上，下列说法中正确的是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p>
          <a:p>
            <a:pPr algn="just">
              <a:lnSpc>
                <a:spcPct val="127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7000"/>
              </a:lnSpc>
              <a:spcAft>
                <a:spcPts val="0"/>
              </a:spcAft>
              <a:tabLst>
                <a:tab pos="2070735" algn="l"/>
              </a:tabLst>
            </a:pPr>
            <a:endParaRPr lang="en-US" altLang="zh-CN" sz="2400" kern="100" dirty="0" smtClean="0">
              <a:latin typeface="Times New Roman"/>
              <a:ea typeface="微软雅黑"/>
              <a:cs typeface="Courier New"/>
            </a:endParaRPr>
          </a:p>
          <a:p>
            <a:pPr algn="just">
              <a:lnSpc>
                <a:spcPct val="127000"/>
              </a:lnSpc>
              <a:spcAft>
                <a:spcPts val="0"/>
              </a:spcAft>
              <a:tabLst>
                <a:tab pos="2070735" algn="l"/>
              </a:tabLst>
            </a:pPr>
            <a:endParaRPr lang="en-US" altLang="zh-CN" sz="2400" kern="100" dirty="0">
              <a:latin typeface="Times New Roman"/>
              <a:ea typeface="微软雅黑"/>
              <a:cs typeface="Courier New"/>
            </a:endParaRPr>
          </a:p>
          <a:p>
            <a:pPr algn="just">
              <a:lnSpc>
                <a:spcPct val="127000"/>
              </a:lnSpc>
              <a:spcAft>
                <a:spcPts val="0"/>
              </a:spcAft>
              <a:tabLst>
                <a:tab pos="2070735" algn="l"/>
              </a:tabLst>
            </a:pPr>
            <a:endParaRPr lang="zh-CN" altLang="zh-CN" sz="2400" kern="100" dirty="0">
              <a:latin typeface="宋体"/>
              <a:cs typeface="Courier New"/>
            </a:endParaRPr>
          </a:p>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4</a:t>
            </a:r>
            <a:endParaRPr lang="zh-CN" altLang="zh-CN" sz="2400" kern="100" dirty="0">
              <a:effectLst/>
              <a:latin typeface="宋体"/>
              <a:cs typeface="Courier New"/>
            </a:endParaRPr>
          </a:p>
        </p:txBody>
      </p:sp>
      <p:pic>
        <p:nvPicPr>
          <p:cNvPr id="8" name="图片 7" descr="F:\2015赵瑊\同步\物理\人教必修2\word\A231.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624" y="2534178"/>
            <a:ext cx="6912768" cy="1817700"/>
          </a:xfrm>
          <a:prstGeom prst="rect">
            <a:avLst/>
          </a:prstGeom>
          <a:noFill/>
          <a:ln>
            <a:noFill/>
          </a:ln>
        </p:spPr>
      </p:pic>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39453" y="1514872"/>
            <a:ext cx="8887518" cy="1817805"/>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运转角速度满足</a:t>
            </a:r>
            <a:r>
              <a:rPr lang="en-US" altLang="zh-CN" sz="2600" i="1" kern="100" dirty="0" err="1">
                <a:latin typeface="Times New Roman"/>
                <a:ea typeface="微软雅黑"/>
                <a:cs typeface="Courier New"/>
              </a:rPr>
              <a:t>ω</a:t>
            </a:r>
            <a:r>
              <a:rPr lang="en-US" altLang="zh-CN" sz="2600" i="1" kern="100" baseline="-25000" dirty="0" err="1">
                <a:latin typeface="Times New Roman"/>
                <a:ea typeface="微软雅黑"/>
                <a:cs typeface="Courier New"/>
              </a:rPr>
              <a:t>A</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ω</a:t>
            </a:r>
            <a:r>
              <a:rPr lang="en-US" altLang="zh-CN" sz="2600" i="1" kern="100" baseline="-25000" dirty="0" err="1">
                <a:latin typeface="Times New Roman"/>
                <a:ea typeface="微软雅黑"/>
                <a:cs typeface="Courier New"/>
              </a:rPr>
              <a:t>B</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ω</a:t>
            </a:r>
            <a:r>
              <a:rPr lang="en-US" altLang="zh-CN" sz="2600" i="1" kern="100" baseline="-25000" dirty="0" err="1">
                <a:latin typeface="Times New Roman"/>
                <a:ea typeface="微软雅黑"/>
                <a:cs typeface="Courier New"/>
              </a:rPr>
              <a:t>C</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向心加速度满足</a:t>
            </a:r>
            <a:r>
              <a:rPr lang="en-US" altLang="zh-CN" sz="2600" i="1" kern="100" dirty="0" err="1">
                <a:latin typeface="Times New Roman"/>
                <a:ea typeface="微软雅黑"/>
                <a:cs typeface="Courier New"/>
              </a:rPr>
              <a:t>a</a:t>
            </a:r>
            <a:r>
              <a:rPr lang="en-US" altLang="zh-CN" sz="2600" i="1" kern="100" baseline="-25000" dirty="0" err="1">
                <a:latin typeface="Times New Roman"/>
                <a:ea typeface="微软雅黑"/>
                <a:cs typeface="Courier New"/>
              </a:rPr>
              <a:t>A</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a</a:t>
            </a:r>
            <a:r>
              <a:rPr lang="en-US" altLang="zh-CN" sz="2600" i="1" kern="100" baseline="-25000" dirty="0" err="1">
                <a:latin typeface="Times New Roman"/>
                <a:ea typeface="微软雅黑"/>
                <a:cs typeface="Courier New"/>
              </a:rPr>
              <a:t>B</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a</a:t>
            </a:r>
            <a:r>
              <a:rPr lang="en-US" altLang="zh-CN" sz="2600" i="1" kern="100" baseline="-25000" dirty="0" err="1">
                <a:latin typeface="Times New Roman"/>
                <a:ea typeface="微软雅黑"/>
                <a:cs typeface="Courier New"/>
              </a:rPr>
              <a:t>C</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运动一周后，</a:t>
            </a:r>
            <a:r>
              <a:rPr lang="en-US" altLang="zh-CN" sz="2600" i="1" kern="100" dirty="0">
                <a:latin typeface="Times New Roman"/>
                <a:ea typeface="微软雅黑"/>
                <a:cs typeface="Courier New"/>
              </a:rPr>
              <a:t>A</a:t>
            </a:r>
            <a:r>
              <a:rPr lang="zh-CN" altLang="zh-CN" sz="2600" kern="100" dirty="0">
                <a:latin typeface="Times New Roman"/>
                <a:ea typeface="微软雅黑"/>
                <a:cs typeface="Times New Roman"/>
              </a:rPr>
              <a:t>最先回到图示位置</a:t>
            </a:r>
            <a:endParaRPr lang="zh-CN" altLang="zh-CN" sz="26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9673145"/>
              </p:ext>
            </p:extLst>
          </p:nvPr>
        </p:nvGraphicFramePr>
        <p:xfrm>
          <a:off x="238125" y="978049"/>
          <a:ext cx="7505700" cy="571500"/>
        </p:xfrm>
        <a:graphic>
          <a:graphicData uri="http://schemas.openxmlformats.org/presentationml/2006/ole">
            <mc:AlternateContent xmlns:mc="http://schemas.openxmlformats.org/markup-compatibility/2006">
              <mc:Choice xmlns:v="urn:schemas-microsoft-com:vml" Requires="v">
                <p:oleObj spid="_x0000_s266507" name="文档" r:id="rId7" imgW="7510292" imgH="581358" progId="Word.Document.12">
                  <p:embed/>
                </p:oleObj>
              </mc:Choice>
              <mc:Fallback>
                <p:oleObj name="文档" r:id="rId7" imgW="7510292" imgH="581358" progId="Word.Document.12">
                  <p:embed/>
                  <p:pic>
                    <p:nvPicPr>
                      <p:cNvPr id="0" name=""/>
                      <p:cNvPicPr>
                        <a:picLocks noChangeAspect="1" noChangeArrowheads="1"/>
                      </p:cNvPicPr>
                      <p:nvPr/>
                    </p:nvPicPr>
                    <p:blipFill>
                      <a:blip r:embed="rId8"/>
                      <a:srcRect/>
                      <a:stretch>
                        <a:fillRect/>
                      </a:stretch>
                    </p:blipFill>
                    <p:spPr bwMode="auto">
                      <a:xfrm>
                        <a:off x="238125" y="978049"/>
                        <a:ext cx="7505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26393222"/>
              </p:ext>
            </p:extLst>
          </p:nvPr>
        </p:nvGraphicFramePr>
        <p:xfrm>
          <a:off x="241995" y="3494137"/>
          <a:ext cx="8172450" cy="1533525"/>
        </p:xfrm>
        <a:graphic>
          <a:graphicData uri="http://schemas.openxmlformats.org/presentationml/2006/ole">
            <mc:AlternateContent xmlns:mc="http://schemas.openxmlformats.org/markup-compatibility/2006">
              <mc:Choice xmlns:v="urn:schemas-microsoft-com:vml" Requires="v">
                <p:oleObj spid="_x0000_s266508" name="文档" r:id="rId9" imgW="8176786" imgH="1538274" progId="Word.Document.12">
                  <p:embed/>
                </p:oleObj>
              </mc:Choice>
              <mc:Fallback>
                <p:oleObj name="文档" r:id="rId9" imgW="8176786" imgH="1538274" progId="Word.Document.12">
                  <p:embed/>
                  <p:pic>
                    <p:nvPicPr>
                      <p:cNvPr id="0" name=""/>
                      <p:cNvPicPr>
                        <a:picLocks noChangeAspect="1" noChangeArrowheads="1"/>
                      </p:cNvPicPr>
                      <p:nvPr/>
                    </p:nvPicPr>
                    <p:blipFill>
                      <a:blip r:embed="rId10"/>
                      <a:srcRect/>
                      <a:stretch>
                        <a:fillRect/>
                      </a:stretch>
                    </p:blipFill>
                    <p:spPr bwMode="auto">
                      <a:xfrm>
                        <a:off x="241995" y="3494137"/>
                        <a:ext cx="81724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5575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696853939"/>
              </p:ext>
            </p:extLst>
          </p:nvPr>
        </p:nvGraphicFramePr>
        <p:xfrm>
          <a:off x="137542" y="906041"/>
          <a:ext cx="8886825" cy="1362075"/>
        </p:xfrm>
        <a:graphic>
          <a:graphicData uri="http://schemas.openxmlformats.org/presentationml/2006/ole">
            <mc:AlternateContent xmlns:mc="http://schemas.openxmlformats.org/markup-compatibility/2006">
              <mc:Choice xmlns:v="urn:schemas-microsoft-com:vml" Requires="v">
                <p:oleObj spid="_x0000_s267377" name="文档" r:id="rId7" imgW="8897487" imgH="1361895" progId="Word.Document.12">
                  <p:embed/>
                </p:oleObj>
              </mc:Choice>
              <mc:Fallback>
                <p:oleObj name="文档" r:id="rId7" imgW="8897487" imgH="1361895" progId="Word.Document.12">
                  <p:embed/>
                  <p:pic>
                    <p:nvPicPr>
                      <p:cNvPr id="0" name=""/>
                      <p:cNvPicPr>
                        <a:picLocks noChangeAspect="1" noChangeArrowheads="1"/>
                      </p:cNvPicPr>
                      <p:nvPr/>
                    </p:nvPicPr>
                    <p:blipFill>
                      <a:blip r:embed="rId8"/>
                      <a:srcRect/>
                      <a:stretch>
                        <a:fillRect/>
                      </a:stretch>
                    </p:blipFill>
                    <p:spPr bwMode="auto">
                      <a:xfrm>
                        <a:off x="137542" y="906041"/>
                        <a:ext cx="88868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35496" y="4389115"/>
            <a:ext cx="5791174"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C</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95815153"/>
              </p:ext>
            </p:extLst>
          </p:nvPr>
        </p:nvGraphicFramePr>
        <p:xfrm>
          <a:off x="137542" y="2264296"/>
          <a:ext cx="8886825" cy="800100"/>
        </p:xfrm>
        <a:graphic>
          <a:graphicData uri="http://schemas.openxmlformats.org/presentationml/2006/ole">
            <mc:AlternateContent xmlns:mc="http://schemas.openxmlformats.org/markup-compatibility/2006">
              <mc:Choice xmlns:v="urn:schemas-microsoft-com:vml" Requires="v">
                <p:oleObj spid="_x0000_s267378" name="文档" r:id="rId9" imgW="8897487" imgH="798662" progId="Word.Document.12">
                  <p:embed/>
                </p:oleObj>
              </mc:Choice>
              <mc:Fallback>
                <p:oleObj name="文档" r:id="rId9" imgW="8897487" imgH="798662" progId="Word.Document.12">
                  <p:embed/>
                  <p:pic>
                    <p:nvPicPr>
                      <p:cNvPr id="0" name=""/>
                      <p:cNvPicPr>
                        <a:picLocks noChangeAspect="1" noChangeArrowheads="1"/>
                      </p:cNvPicPr>
                      <p:nvPr/>
                    </p:nvPicPr>
                    <p:blipFill>
                      <a:blip r:embed="rId10"/>
                      <a:srcRect/>
                      <a:stretch>
                        <a:fillRect/>
                      </a:stretch>
                    </p:blipFill>
                    <p:spPr bwMode="auto">
                      <a:xfrm>
                        <a:off x="137542" y="2264296"/>
                        <a:ext cx="88868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81765350"/>
              </p:ext>
            </p:extLst>
          </p:nvPr>
        </p:nvGraphicFramePr>
        <p:xfrm>
          <a:off x="142875" y="3095625"/>
          <a:ext cx="8886825" cy="1409700"/>
        </p:xfrm>
        <a:graphic>
          <a:graphicData uri="http://schemas.openxmlformats.org/presentationml/2006/ole">
            <mc:AlternateContent xmlns:mc="http://schemas.openxmlformats.org/markup-compatibility/2006">
              <mc:Choice xmlns:v="urn:schemas-microsoft-com:vml" Requires="v">
                <p:oleObj spid="_x0000_s267379" name="文档" r:id="rId11" imgW="8897487" imgH="1414013" progId="Word.Document.12">
                  <p:embed/>
                </p:oleObj>
              </mc:Choice>
              <mc:Fallback>
                <p:oleObj name="文档" r:id="rId11" imgW="8897487" imgH="1414013" progId="Word.Document.12">
                  <p:embed/>
                  <p:pic>
                    <p:nvPicPr>
                      <p:cNvPr id="0" name=""/>
                      <p:cNvPicPr>
                        <a:picLocks noChangeAspect="1" noChangeArrowheads="1"/>
                      </p:cNvPicPr>
                      <p:nvPr/>
                    </p:nvPicPr>
                    <p:blipFill>
                      <a:blip r:embed="rId12"/>
                      <a:srcRect/>
                      <a:stretch>
                        <a:fillRect/>
                      </a:stretch>
                    </p:blipFill>
                    <p:spPr bwMode="auto">
                      <a:xfrm>
                        <a:off x="142875" y="3095625"/>
                        <a:ext cx="88868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972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88454" y="809650"/>
            <a:ext cx="8964000" cy="3347070"/>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对同步卫星的理解及应用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关于我国发射的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亚洲一号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地球同步通讯卫星的说法，正确的是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若其质量加倍，则轨道半径也要加倍</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它在北京上空运行，故可用于我国的电视广播</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它以第一宇宙速度运行</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它运行的角速度与地球自转角速度相同</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42039671"/>
              </p:ext>
            </p:extLst>
          </p:nvPr>
        </p:nvGraphicFramePr>
        <p:xfrm>
          <a:off x="156592" y="4234733"/>
          <a:ext cx="8905875" cy="752475"/>
        </p:xfrm>
        <a:graphic>
          <a:graphicData uri="http://schemas.openxmlformats.org/presentationml/2006/ole">
            <mc:AlternateContent xmlns:mc="http://schemas.openxmlformats.org/markup-compatibility/2006">
              <mc:Choice xmlns:v="urn:schemas-microsoft-com:vml" Requires="v">
                <p:oleObj spid="_x0000_s268380" name="文档" r:id="rId7" imgW="8917296" imgH="751217" progId="Word.Document.12">
                  <p:embed/>
                </p:oleObj>
              </mc:Choice>
              <mc:Fallback>
                <p:oleObj name="文档" r:id="rId7" imgW="8917296" imgH="751217" progId="Word.Document.12">
                  <p:embed/>
                  <p:pic>
                    <p:nvPicPr>
                      <p:cNvPr id="0" name="对象 11"/>
                      <p:cNvPicPr>
                        <a:picLocks noChangeAspect="1" noChangeArrowheads="1"/>
                      </p:cNvPicPr>
                      <p:nvPr/>
                    </p:nvPicPr>
                    <p:blipFill>
                      <a:blip r:embed="rId8"/>
                      <a:srcRect/>
                      <a:stretch>
                        <a:fillRect/>
                      </a:stretch>
                    </p:blipFill>
                    <p:spPr bwMode="auto">
                      <a:xfrm>
                        <a:off x="156592" y="4234733"/>
                        <a:ext cx="89058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4" y="781075"/>
            <a:ext cx="8892480" cy="4293483"/>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同步卫星的轨道平面必须与赤道平面重合，即在赤道上空运行，不能在北京上空运行，</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错</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第一宇宙速度是卫星在最低圆轨道上运行的速度，而同步卫星在高轨道上运行，其运行速度小于第一宇宙速度，</a:t>
            </a: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错</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所谓</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同步</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就是卫星保持与地面赤道上某一点相对静止，所以同步卫星的角速度与地球自转角速度相同，</a:t>
            </a: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对</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D</a:t>
            </a:r>
            <a:endParaRPr lang="zh-CN" altLang="zh-CN" sz="2600" kern="100" dirty="0">
              <a:effectLst/>
              <a:latin typeface="宋体"/>
              <a:cs typeface="Courier New"/>
            </a:endParaRPr>
          </a:p>
        </p:txBody>
      </p:sp>
      <p:sp>
        <p:nvSpPr>
          <p:cNvPr id="14" name="TextBox 13">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8"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97979" y="329977"/>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一、宇宙速度</a:t>
            </a:r>
            <a:endParaRPr lang="zh-CN" altLang="zh-CN" sz="2800" b="1" kern="100" dirty="0">
              <a:solidFill>
                <a:schemeClr val="tx1"/>
              </a:solidFill>
              <a:effectLst/>
              <a:cs typeface="Courier New"/>
            </a:endParaRPr>
          </a:p>
        </p:txBody>
      </p:sp>
      <p:sp>
        <p:nvSpPr>
          <p:cNvPr id="10" name="圆角矩形 9"/>
          <p:cNvSpPr/>
          <p:nvPr/>
        </p:nvSpPr>
        <p:spPr>
          <a:xfrm>
            <a:off x="155130" y="113578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07502" y="1664221"/>
            <a:ext cx="6408714" cy="3323987"/>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牛顿曾提出过一个著名的理想实验：</a:t>
            </a:r>
            <a:r>
              <a:rPr lang="zh-CN" altLang="zh-CN" sz="2800" kern="100" dirty="0" smtClean="0">
                <a:latin typeface="Times New Roman"/>
                <a:ea typeface="微软雅黑"/>
                <a:cs typeface="Times New Roman"/>
              </a:rPr>
              <a:t>如图</a:t>
            </a:r>
            <a:r>
              <a:rPr lang="en-US" altLang="zh-CN" sz="2800" kern="100" dirty="0" smtClean="0">
                <a:latin typeface="Times New Roman"/>
                <a:ea typeface="微软雅黑"/>
                <a:cs typeface="Courier New"/>
              </a:rPr>
              <a:t>1</a:t>
            </a:r>
            <a:r>
              <a:rPr lang="zh-CN" altLang="zh-CN" sz="2800" kern="100" dirty="0" smtClean="0">
                <a:latin typeface="Times New Roman"/>
                <a:ea typeface="微软雅黑"/>
                <a:cs typeface="Times New Roman"/>
              </a:rPr>
              <a:t>所</a:t>
            </a:r>
            <a:r>
              <a:rPr lang="zh-CN" altLang="zh-CN" sz="2800" kern="100" dirty="0">
                <a:latin typeface="Times New Roman"/>
                <a:ea typeface="微软雅黑"/>
                <a:cs typeface="Times New Roman"/>
              </a:rPr>
              <a:t>示，从高山上水平抛出一个物体，当抛出的速度足够大时，物体将环绕地球运动，成为人造地球卫星</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据此思考并讨论以下问题：</a:t>
            </a:r>
            <a:endParaRPr lang="zh-CN" altLang="zh-CN" sz="2800" kern="100" dirty="0">
              <a:effectLst/>
              <a:latin typeface="宋体"/>
              <a:cs typeface="Courier New"/>
            </a:endParaRPr>
          </a:p>
        </p:txBody>
      </p:sp>
      <p:pic>
        <p:nvPicPr>
          <p:cNvPr id="12" name="图片 11" descr="F:\2015赵瑊\同步\物理\人教必修2\word\A228.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0232" y="1544588"/>
            <a:ext cx="2376264" cy="2787105"/>
          </a:xfrm>
          <a:prstGeom prst="rect">
            <a:avLst/>
          </a:prstGeom>
          <a:noFill/>
          <a:ln>
            <a:noFill/>
          </a:ln>
        </p:spPr>
      </p:pic>
      <p:sp>
        <p:nvSpPr>
          <p:cNvPr id="3" name="矩形 2"/>
          <p:cNvSpPr/>
          <p:nvPr/>
        </p:nvSpPr>
        <p:spPr>
          <a:xfrm>
            <a:off x="7545516" y="4415383"/>
            <a:ext cx="723275" cy="523220"/>
          </a:xfrm>
          <a:prstGeom prst="rect">
            <a:avLst/>
          </a:prstGeom>
        </p:spPr>
        <p:txBody>
          <a:bodyPr wrap="none">
            <a:spAutoFit/>
          </a:bodyPr>
          <a:lstStyle/>
          <a:p>
            <a:r>
              <a:rPr lang="zh-CN" altLang="zh-CN" sz="2800" kern="100" dirty="0">
                <a:solidFill>
                  <a:prstClr val="black"/>
                </a:solidFill>
                <a:latin typeface="Times New Roman"/>
                <a:ea typeface="微软雅黑"/>
                <a:cs typeface="Times New Roman"/>
              </a:rPr>
              <a:t>图</a:t>
            </a:r>
            <a:r>
              <a:rPr lang="en-US" altLang="zh-CN" sz="2800" kern="100" dirty="0">
                <a:solidFill>
                  <a:prstClr val="black"/>
                </a:solidFill>
                <a:latin typeface="Times New Roman"/>
                <a:ea typeface="微软雅黑"/>
                <a:cs typeface="Courier New"/>
              </a:rPr>
              <a:t>1</a:t>
            </a:r>
            <a:endParaRPr lang="zh-CN" altLang="en-US" dirty="0"/>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5128" y="987574"/>
            <a:ext cx="8818885" cy="259686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当抛出速度较小时，物体做什么运动？当物体刚好不落回地面时，物体做什么运动？</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当抛出速度较小时，物体做平抛运动</a:t>
            </a:r>
            <a:r>
              <a:rPr lang="en-US" altLang="zh-CN" sz="2800" kern="100" dirty="0">
                <a:solidFill>
                  <a:srgbClr val="E46C0A"/>
                </a:solidFill>
                <a:latin typeface="Times New Roman"/>
                <a:ea typeface="微软雅黑"/>
                <a:cs typeface="Courier New"/>
              </a:rPr>
              <a:t>.</a:t>
            </a:r>
            <a:r>
              <a:rPr lang="zh-CN" altLang="zh-CN" sz="2800" kern="100" dirty="0">
                <a:solidFill>
                  <a:srgbClr val="E46C0A"/>
                </a:solidFill>
                <a:latin typeface="Times New Roman"/>
                <a:ea typeface="微软雅黑"/>
                <a:cs typeface="Times New Roman"/>
              </a:rPr>
              <a:t>当物体刚好不落回地面时，物体绕地球做匀速圆周运动</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454" y="604267"/>
            <a:ext cx="8964000" cy="1754326"/>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若地球的质量为</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，地球半径为</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，引力常量为</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，试推导物体刚好不落回地面时的运行速度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并求此时速度的大小</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已知地球半径</a:t>
            </a: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6 400 km</a:t>
            </a:r>
            <a:r>
              <a:rPr lang="zh-CN" altLang="zh-CN" sz="2400" kern="100" dirty="0">
                <a:latin typeface="Times New Roman"/>
                <a:ea typeface="微软雅黑"/>
                <a:cs typeface="Times New Roman"/>
              </a:rPr>
              <a:t>，地球质量</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5.98</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10</a:t>
            </a:r>
            <a:r>
              <a:rPr lang="en-US" altLang="zh-CN" sz="2400" kern="100" baseline="30000" dirty="0">
                <a:latin typeface="Times New Roman"/>
                <a:ea typeface="微软雅黑"/>
                <a:cs typeface="Courier New"/>
              </a:rPr>
              <a:t>24</a:t>
            </a:r>
            <a:r>
              <a:rPr lang="en-US" altLang="zh-CN" sz="2400" kern="100" dirty="0">
                <a:latin typeface="Times New Roman"/>
                <a:ea typeface="微软雅黑"/>
                <a:cs typeface="Courier New"/>
              </a:rPr>
              <a:t> kg)</a:t>
            </a:r>
            <a:endParaRPr lang="zh-CN" altLang="zh-CN" sz="24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59672696"/>
              </p:ext>
            </p:extLst>
          </p:nvPr>
        </p:nvGraphicFramePr>
        <p:xfrm>
          <a:off x="190501" y="2476475"/>
          <a:ext cx="8829675" cy="1857375"/>
        </p:xfrm>
        <a:graphic>
          <a:graphicData uri="http://schemas.openxmlformats.org/presentationml/2006/ole">
            <mc:AlternateContent xmlns:mc="http://schemas.openxmlformats.org/markup-compatibility/2006">
              <mc:Choice xmlns:v="urn:schemas-microsoft-com:vml" Requires="v">
                <p:oleObj spid="_x0000_s269390" name="文档" r:id="rId3" imgW="8840224" imgH="1857914" progId="Word.Document.12">
                  <p:embed/>
                </p:oleObj>
              </mc:Choice>
              <mc:Fallback>
                <p:oleObj name="文档" r:id="rId3" imgW="8840224" imgH="1857914" progId="Word.Document.12">
                  <p:embed/>
                  <p:pic>
                    <p:nvPicPr>
                      <p:cNvPr id="0" name=""/>
                      <p:cNvPicPr>
                        <a:picLocks noChangeAspect="1" noChangeArrowheads="1"/>
                      </p:cNvPicPr>
                      <p:nvPr/>
                    </p:nvPicPr>
                    <p:blipFill>
                      <a:blip r:embed="rId4"/>
                      <a:srcRect/>
                      <a:stretch>
                        <a:fillRect/>
                      </a:stretch>
                    </p:blipFill>
                    <p:spPr bwMode="auto">
                      <a:xfrm>
                        <a:off x="190501" y="2476475"/>
                        <a:ext cx="88296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498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90055" y="301749"/>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41411" y="896863"/>
            <a:ext cx="8856000" cy="203132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宇宙速度是地球上满足不同要求的卫星发射速度</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第一宇宙速度</a:t>
            </a:r>
            <a:r>
              <a:rPr lang="en-US" altLang="zh-CN" sz="2800" i="1" kern="100" dirty="0" err="1">
                <a:latin typeface="Book Antiqua"/>
                <a:ea typeface="微软雅黑"/>
                <a:cs typeface="Times New Roman"/>
              </a:rPr>
              <a:t>v</a:t>
            </a:r>
            <a:r>
              <a:rPr lang="en-US" altLang="zh-CN" sz="2800" kern="100" baseline="-25000" dirty="0" err="1">
                <a:latin typeface="宋体"/>
                <a:ea typeface="微软雅黑"/>
                <a:cs typeface="Times New Roman"/>
              </a:rPr>
              <a:t>Ⅰ</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km/s</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推导</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647603931"/>
              </p:ext>
            </p:extLst>
          </p:nvPr>
        </p:nvGraphicFramePr>
        <p:xfrm>
          <a:off x="247650" y="2973288"/>
          <a:ext cx="8524875" cy="2181225"/>
        </p:xfrm>
        <a:graphic>
          <a:graphicData uri="http://schemas.openxmlformats.org/presentationml/2006/ole">
            <mc:AlternateContent xmlns:mc="http://schemas.openxmlformats.org/markup-compatibility/2006">
              <mc:Choice xmlns:v="urn:schemas-microsoft-com:vml" Requires="v">
                <p:oleObj spid="_x0000_s254379" name="文档" r:id="rId3" imgW="8529106" imgH="2186671" progId="Word.Document.12">
                  <p:embed/>
                </p:oleObj>
              </mc:Choice>
              <mc:Fallback>
                <p:oleObj name="文档" r:id="rId3" imgW="8529106" imgH="2186671" progId="Word.Document.12">
                  <p:embed/>
                  <p:pic>
                    <p:nvPicPr>
                      <p:cNvPr id="0" name=""/>
                      <p:cNvPicPr>
                        <a:picLocks noChangeAspect="1" noChangeArrowheads="1"/>
                      </p:cNvPicPr>
                      <p:nvPr/>
                    </p:nvPicPr>
                    <p:blipFill>
                      <a:blip r:embed="rId4"/>
                      <a:srcRect/>
                      <a:stretch>
                        <a:fillRect/>
                      </a:stretch>
                    </p:blipFill>
                    <p:spPr bwMode="auto">
                      <a:xfrm>
                        <a:off x="247650" y="2973288"/>
                        <a:ext cx="85248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280100349"/>
              </p:ext>
            </p:extLst>
          </p:nvPr>
        </p:nvGraphicFramePr>
        <p:xfrm>
          <a:off x="4826868" y="2644105"/>
          <a:ext cx="1276350" cy="1028700"/>
        </p:xfrm>
        <a:graphic>
          <a:graphicData uri="http://schemas.openxmlformats.org/presentationml/2006/ole">
            <mc:AlternateContent xmlns:mc="http://schemas.openxmlformats.org/markup-compatibility/2006">
              <mc:Choice xmlns:v="urn:schemas-microsoft-com:vml" Requires="v">
                <p:oleObj spid="_x0000_s254380" name="文档" r:id="rId5" imgW="1283080" imgH="1030160" progId="Word.Document.12">
                  <p:embed/>
                </p:oleObj>
              </mc:Choice>
              <mc:Fallback>
                <p:oleObj name="文档" r:id="rId5" imgW="1283080" imgH="1030160" progId="Word.Document.12">
                  <p:embed/>
                  <p:pic>
                    <p:nvPicPr>
                      <p:cNvPr id="0" name=""/>
                      <p:cNvPicPr>
                        <a:picLocks noChangeAspect="1" noChangeArrowheads="1"/>
                      </p:cNvPicPr>
                      <p:nvPr/>
                    </p:nvPicPr>
                    <p:blipFill>
                      <a:blip r:embed="rId6"/>
                      <a:srcRect/>
                      <a:stretch>
                        <a:fillRect/>
                      </a:stretch>
                    </p:blipFill>
                    <p:spPr bwMode="auto">
                      <a:xfrm>
                        <a:off x="4826868" y="2644105"/>
                        <a:ext cx="12763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5011703"/>
              </p:ext>
            </p:extLst>
          </p:nvPr>
        </p:nvGraphicFramePr>
        <p:xfrm>
          <a:off x="4499992" y="4122365"/>
          <a:ext cx="1152525" cy="666750"/>
        </p:xfrm>
        <a:graphic>
          <a:graphicData uri="http://schemas.openxmlformats.org/presentationml/2006/ole">
            <mc:AlternateContent xmlns:mc="http://schemas.openxmlformats.org/markup-compatibility/2006">
              <mc:Choice xmlns:v="urn:schemas-microsoft-com:vml" Requires="v">
                <p:oleObj spid="_x0000_s254381" name="文档" r:id="rId7" imgW="1159271" imgH="667783" progId="Word.Document.12">
                  <p:embed/>
                </p:oleObj>
              </mc:Choice>
              <mc:Fallback>
                <p:oleObj name="文档" r:id="rId7" imgW="1159271" imgH="667783" progId="Word.Document.12">
                  <p:embed/>
                  <p:pic>
                    <p:nvPicPr>
                      <p:cNvPr id="0" name=""/>
                      <p:cNvPicPr>
                        <a:picLocks noChangeAspect="1" noChangeArrowheads="1"/>
                      </p:cNvPicPr>
                      <p:nvPr/>
                    </p:nvPicPr>
                    <p:blipFill>
                      <a:blip r:embed="rId8"/>
                      <a:srcRect/>
                      <a:stretch>
                        <a:fillRect/>
                      </a:stretch>
                    </p:blipFill>
                    <p:spPr bwMode="auto">
                      <a:xfrm>
                        <a:off x="4499992" y="4122365"/>
                        <a:ext cx="1152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3366914" y="1664568"/>
            <a:ext cx="633507" cy="523220"/>
          </a:xfrm>
          <a:prstGeom prst="rect">
            <a:avLst/>
          </a:prstGeom>
        </p:spPr>
        <p:txBody>
          <a:bodyPr wrap="none">
            <a:spAutoFit/>
          </a:bodyPr>
          <a:lstStyle/>
          <a:p>
            <a:r>
              <a:rPr lang="en-US" altLang="zh-CN" sz="2800" kern="100" dirty="0">
                <a:solidFill>
                  <a:srgbClr val="0070C0"/>
                </a:solidFill>
                <a:latin typeface="Times New Roman"/>
                <a:ea typeface="微软雅黑"/>
                <a:cs typeface="Courier New"/>
              </a:rPr>
              <a:t>7.9</a:t>
            </a:r>
            <a:endParaRPr lang="zh-CN" altLang="en-US" dirty="0">
              <a:solidFill>
                <a:srgbClr val="0070C0"/>
              </a:solidFill>
            </a:endParaRPr>
          </a:p>
        </p:txBody>
      </p:sp>
    </p:spTree>
    <p:extLst>
      <p:ext uri="{BB962C8B-B14F-4D97-AF65-F5344CB8AC3E}">
        <p14:creationId xmlns:p14="http://schemas.microsoft.com/office/powerpoint/2010/main" val="38614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2836" y="445418"/>
            <a:ext cx="8928000"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理解：</a:t>
            </a:r>
            <a:r>
              <a:rPr lang="zh-CN" altLang="zh-CN" sz="2800" kern="100" spc="-90" dirty="0">
                <a:latin typeface="Times New Roman"/>
                <a:ea typeface="微软雅黑"/>
                <a:cs typeface="Times New Roman"/>
              </a:rPr>
              <a:t>第一宇宙速度是人造地球卫星</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zh-CN" altLang="zh-CN" sz="2800" kern="100" spc="-90" dirty="0" smtClean="0">
                <a:latin typeface="Times New Roman"/>
                <a:ea typeface="微软雅黑"/>
                <a:cs typeface="Times New Roman"/>
              </a:rPr>
              <a:t>发射</a:t>
            </a:r>
            <a:r>
              <a:rPr lang="zh-CN" altLang="zh-CN" sz="2800" kern="100" spc="-90" dirty="0">
                <a:latin typeface="Times New Roman"/>
                <a:ea typeface="微软雅黑"/>
                <a:cs typeface="Times New Roman"/>
              </a:rPr>
              <a:t>速</a:t>
            </a:r>
            <a:r>
              <a:rPr lang="zh-CN" altLang="zh-CN" sz="2800" kern="100" spc="-500" dirty="0">
                <a:latin typeface="Times New Roman"/>
                <a:ea typeface="微软雅黑"/>
                <a:cs typeface="Times New Roman"/>
              </a:rPr>
              <a:t>度，</a:t>
            </a:r>
            <a:r>
              <a:rPr lang="zh-CN" altLang="zh-CN" sz="2800" kern="100" dirty="0">
                <a:latin typeface="Times New Roman"/>
                <a:ea typeface="微软雅黑"/>
                <a:cs typeface="Times New Roman"/>
              </a:rPr>
              <a:t>也是卫星绕地球做匀速圆周运动</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运行</a:t>
            </a:r>
            <a:r>
              <a:rPr lang="zh-CN" altLang="zh-CN" sz="2800" kern="100" dirty="0">
                <a:latin typeface="Times New Roman"/>
                <a:ea typeface="微软雅黑"/>
                <a:cs typeface="Times New Roman"/>
              </a:rPr>
              <a:t>速度</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第二宇宙速度</a:t>
            </a:r>
            <a:r>
              <a:rPr lang="en-US" altLang="zh-CN" sz="2800" i="1" kern="100" dirty="0" err="1">
                <a:latin typeface="Book Antiqua"/>
                <a:ea typeface="微软雅黑"/>
                <a:cs typeface="Times New Roman"/>
              </a:rPr>
              <a:t>v</a:t>
            </a:r>
            <a:r>
              <a:rPr lang="en-US" altLang="zh-CN" sz="2800" kern="100" baseline="-25000" dirty="0" err="1">
                <a:latin typeface="宋体"/>
                <a:ea typeface="微软雅黑"/>
                <a:cs typeface="Times New Roman"/>
              </a:rPr>
              <a:t>Ⅱ</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km/s</a:t>
            </a:r>
            <a:r>
              <a:rPr lang="zh-CN" altLang="zh-CN" sz="2800" kern="100" dirty="0">
                <a:latin typeface="Times New Roman"/>
                <a:ea typeface="微软雅黑"/>
                <a:cs typeface="Times New Roman"/>
              </a:rPr>
              <a:t>，是从地面上发射物体并使之</a:t>
            </a:r>
            <a:r>
              <a:rPr lang="zh-CN" altLang="zh-CN" sz="2800" kern="100" dirty="0" smtClean="0">
                <a:latin typeface="Times New Roman"/>
                <a:ea typeface="微软雅黑"/>
                <a:cs typeface="Times New Roman"/>
              </a:rPr>
              <a:t>脱离</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束缚的</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发射</a:t>
            </a:r>
            <a:r>
              <a:rPr lang="zh-CN" altLang="zh-CN" sz="2800" kern="100" dirty="0">
                <a:latin typeface="Times New Roman"/>
                <a:ea typeface="微软雅黑"/>
                <a:cs typeface="Times New Roman"/>
              </a:rPr>
              <a:t>速度，又称脱离速度</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第三宇宙速度</a:t>
            </a:r>
            <a:r>
              <a:rPr lang="en-US" altLang="zh-CN" sz="2800" i="1" kern="100" dirty="0" err="1">
                <a:latin typeface="Book Antiqua"/>
                <a:ea typeface="微软雅黑"/>
                <a:cs typeface="Times New Roman"/>
              </a:rPr>
              <a:t>v</a:t>
            </a:r>
            <a:r>
              <a:rPr lang="en-US" altLang="zh-CN" sz="2800" kern="100" baseline="-25000" dirty="0" err="1">
                <a:latin typeface="宋体"/>
                <a:ea typeface="微软雅黑"/>
                <a:cs typeface="Times New Roman"/>
              </a:rPr>
              <a:t>Ⅲ</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km/s</a:t>
            </a:r>
            <a:r>
              <a:rPr lang="zh-CN" altLang="zh-CN" sz="2800" kern="100" dirty="0">
                <a:latin typeface="Times New Roman"/>
                <a:ea typeface="微软雅黑"/>
                <a:cs typeface="Times New Roman"/>
              </a:rPr>
              <a:t>，是从地面上发射物体并使之</a:t>
            </a:r>
            <a:r>
              <a:rPr lang="zh-CN" altLang="zh-CN" sz="2800" kern="100" dirty="0" smtClean="0">
                <a:latin typeface="Times New Roman"/>
                <a:ea typeface="微软雅黑"/>
                <a:cs typeface="Times New Roman"/>
              </a:rPr>
              <a:t>脱离</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束缚的</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发射</a:t>
            </a:r>
            <a:r>
              <a:rPr lang="zh-CN" altLang="zh-CN" sz="2800" kern="100" dirty="0">
                <a:latin typeface="Times New Roman"/>
                <a:ea typeface="微软雅黑"/>
                <a:cs typeface="Times New Roman"/>
              </a:rPr>
              <a:t>速度，又称逃逸速度</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3604374" y="3723878"/>
            <a:ext cx="1255658"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最小</a:t>
            </a:r>
            <a:endParaRPr lang="zh-CN" altLang="en-US" dirty="0">
              <a:solidFill>
                <a:srgbClr val="0070C0"/>
              </a:solidFill>
            </a:endParaRPr>
          </a:p>
        </p:txBody>
      </p:sp>
      <p:sp>
        <p:nvSpPr>
          <p:cNvPr id="5" name="矩形 4"/>
          <p:cNvSpPr/>
          <p:nvPr/>
        </p:nvSpPr>
        <p:spPr>
          <a:xfrm>
            <a:off x="6467976" y="522963"/>
            <a:ext cx="902811" cy="523220"/>
          </a:xfrm>
          <a:prstGeom prst="rect">
            <a:avLst/>
          </a:prstGeom>
        </p:spPr>
        <p:txBody>
          <a:bodyPr wrap="none">
            <a:spAutoFit/>
          </a:bodyPr>
          <a:lstStyle/>
          <a:p>
            <a:pPr lvl="0"/>
            <a:r>
              <a:rPr lang="zh-CN" altLang="zh-CN" sz="2800" kern="100">
                <a:solidFill>
                  <a:srgbClr val="0070C0"/>
                </a:solidFill>
                <a:latin typeface="Times New Roman"/>
                <a:ea typeface="微软雅黑"/>
                <a:cs typeface="Times New Roman"/>
              </a:rPr>
              <a:t>最小</a:t>
            </a:r>
            <a:endParaRPr lang="zh-CN" altLang="zh-CN" sz="2800" kern="100" dirty="0">
              <a:solidFill>
                <a:srgbClr val="0070C0"/>
              </a:solidFill>
              <a:latin typeface="Times New Roman"/>
              <a:ea typeface="微软雅黑"/>
              <a:cs typeface="Times New Roman"/>
            </a:endParaRPr>
          </a:p>
        </p:txBody>
      </p:sp>
      <p:sp>
        <p:nvSpPr>
          <p:cNvPr id="8" name="矩形 7"/>
          <p:cNvSpPr/>
          <p:nvPr/>
        </p:nvSpPr>
        <p:spPr>
          <a:xfrm>
            <a:off x="5464056" y="116016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最大</a:t>
            </a:r>
            <a:endParaRPr lang="zh-CN" altLang="zh-CN" sz="2800" kern="100" dirty="0">
              <a:solidFill>
                <a:srgbClr val="0070C0"/>
              </a:solidFill>
              <a:latin typeface="Times New Roman"/>
              <a:ea typeface="微软雅黑"/>
              <a:cs typeface="Times New Roman"/>
            </a:endParaRPr>
          </a:p>
        </p:txBody>
      </p:sp>
      <p:sp>
        <p:nvSpPr>
          <p:cNvPr id="10" name="矩形 9"/>
          <p:cNvSpPr/>
          <p:nvPr/>
        </p:nvSpPr>
        <p:spPr>
          <a:xfrm>
            <a:off x="3338339" y="1822981"/>
            <a:ext cx="799706" cy="523220"/>
          </a:xfrm>
          <a:prstGeom prst="rect">
            <a:avLst/>
          </a:prstGeom>
        </p:spPr>
        <p:txBody>
          <a:bodyPr wrap="none">
            <a:spAutoFit/>
          </a:bodyPr>
          <a:lstStyle/>
          <a:p>
            <a:pPr lvl="0"/>
            <a:r>
              <a:rPr lang="en-US" altLang="zh-CN" sz="2800" kern="100" dirty="0">
                <a:solidFill>
                  <a:srgbClr val="0070C0"/>
                </a:solidFill>
                <a:latin typeface="Times New Roman"/>
                <a:ea typeface="微软雅黑"/>
                <a:cs typeface="Courier New"/>
              </a:rPr>
              <a:t>11.2</a:t>
            </a:r>
            <a:endParaRPr lang="en-US" altLang="zh-CN" sz="2800" kern="100" dirty="0">
              <a:solidFill>
                <a:srgbClr val="0070C0"/>
              </a:solidFill>
              <a:latin typeface="Times New Roman"/>
              <a:ea typeface="微软雅黑"/>
              <a:cs typeface="Courier New"/>
            </a:endParaRPr>
          </a:p>
        </p:txBody>
      </p:sp>
      <p:sp>
        <p:nvSpPr>
          <p:cNvPr id="12" name="矩形 11"/>
          <p:cNvSpPr/>
          <p:nvPr/>
        </p:nvSpPr>
        <p:spPr>
          <a:xfrm>
            <a:off x="1609532" y="244612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地球</a:t>
            </a:r>
            <a:endParaRPr lang="zh-CN" altLang="zh-CN" sz="2800" kern="100" dirty="0">
              <a:solidFill>
                <a:srgbClr val="0070C0"/>
              </a:solidFill>
              <a:latin typeface="Times New Roman"/>
              <a:ea typeface="微软雅黑"/>
              <a:cs typeface="Times New Roman"/>
            </a:endParaRPr>
          </a:p>
        </p:txBody>
      </p:sp>
      <p:sp>
        <p:nvSpPr>
          <p:cNvPr id="13" name="矩形 12"/>
          <p:cNvSpPr/>
          <p:nvPr/>
        </p:nvSpPr>
        <p:spPr>
          <a:xfrm>
            <a:off x="3554363" y="2440102"/>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最小</a:t>
            </a:r>
            <a:endParaRPr lang="zh-CN" altLang="zh-CN" sz="2800" kern="100" dirty="0">
              <a:solidFill>
                <a:srgbClr val="0070C0"/>
              </a:solidFill>
              <a:latin typeface="Times New Roman"/>
              <a:ea typeface="微软雅黑"/>
              <a:cs typeface="Times New Roman"/>
            </a:endParaRPr>
          </a:p>
        </p:txBody>
      </p:sp>
      <p:sp>
        <p:nvSpPr>
          <p:cNvPr id="14" name="矩形 13"/>
          <p:cNvSpPr/>
          <p:nvPr/>
        </p:nvSpPr>
        <p:spPr>
          <a:xfrm>
            <a:off x="3345268" y="3104381"/>
            <a:ext cx="813043" cy="523220"/>
          </a:xfrm>
          <a:prstGeom prst="rect">
            <a:avLst/>
          </a:prstGeom>
        </p:spPr>
        <p:txBody>
          <a:bodyPr wrap="none">
            <a:spAutoFit/>
          </a:bodyPr>
          <a:lstStyle/>
          <a:p>
            <a:pPr lvl="0"/>
            <a:r>
              <a:rPr lang="en-US" altLang="zh-CN" sz="2800" kern="100" dirty="0">
                <a:solidFill>
                  <a:srgbClr val="0070C0"/>
                </a:solidFill>
                <a:latin typeface="Times New Roman"/>
                <a:ea typeface="微软雅黑"/>
                <a:cs typeface="Courier New"/>
              </a:rPr>
              <a:t>16.7</a:t>
            </a:r>
            <a:endParaRPr lang="en-US" altLang="zh-CN" sz="2800" kern="100" dirty="0">
              <a:solidFill>
                <a:srgbClr val="0070C0"/>
              </a:solidFill>
              <a:latin typeface="Times New Roman"/>
              <a:ea typeface="微软雅黑"/>
              <a:cs typeface="Courier New"/>
            </a:endParaRPr>
          </a:p>
        </p:txBody>
      </p:sp>
      <p:sp>
        <p:nvSpPr>
          <p:cNvPr id="15" name="矩形 14"/>
          <p:cNvSpPr/>
          <p:nvPr/>
        </p:nvSpPr>
        <p:spPr>
          <a:xfrm>
            <a:off x="1600622" y="3704828"/>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太阳</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27874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213421" y="370731"/>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二、人造地球卫星的运动特点</a:t>
            </a:r>
            <a:endParaRPr lang="zh-CN" altLang="zh-CN" sz="2800" b="1" kern="100" dirty="0">
              <a:solidFill>
                <a:schemeClr val="tx1"/>
              </a:solidFill>
              <a:effectLst/>
              <a:cs typeface="Courier New"/>
            </a:endParaRPr>
          </a:p>
        </p:txBody>
      </p:sp>
      <p:sp>
        <p:nvSpPr>
          <p:cNvPr id="3" name="圆角矩形 2"/>
          <p:cNvSpPr/>
          <p:nvPr/>
        </p:nvSpPr>
        <p:spPr>
          <a:xfrm>
            <a:off x="270572" y="122015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3421" y="1826106"/>
            <a:ext cx="4819201" cy="2031325"/>
          </a:xfrm>
          <a:prstGeom prst="rect">
            <a:avLst/>
          </a:prstGeom>
        </p:spPr>
        <p:txBody>
          <a:bodyPr wrap="square">
            <a:spAutoFit/>
          </a:bodyPr>
          <a:lstStyle/>
          <a:p>
            <a:pPr algn="just">
              <a:lnSpc>
                <a:spcPct val="150000"/>
              </a:lnSpc>
              <a:spcAft>
                <a:spcPts val="0"/>
              </a:spcAft>
              <a:tabLst>
                <a:tab pos="2070735" algn="l"/>
              </a:tabLst>
            </a:pPr>
            <a:r>
              <a:rPr lang="zh-CN" altLang="zh-CN" sz="2800" kern="100" dirty="0" smtClean="0">
                <a:latin typeface="Times New Roman"/>
                <a:ea typeface="微软雅黑"/>
                <a:cs typeface="Times New Roman"/>
              </a:rPr>
              <a:t>如图</a:t>
            </a:r>
            <a:r>
              <a:rPr lang="en-US" altLang="zh-CN" sz="2800" kern="100" dirty="0" smtClean="0">
                <a:latin typeface="Times New Roman"/>
                <a:ea typeface="微软雅黑"/>
                <a:cs typeface="Courier New"/>
              </a:rPr>
              <a:t>2</a:t>
            </a:r>
            <a:r>
              <a:rPr lang="zh-CN" altLang="zh-CN" sz="2800" kern="100" dirty="0" smtClean="0">
                <a:latin typeface="Times New Roman"/>
                <a:ea typeface="微软雅黑"/>
                <a:cs typeface="Times New Roman"/>
              </a:rPr>
              <a:t>所</a:t>
            </a:r>
            <a:r>
              <a:rPr lang="zh-CN" altLang="zh-CN" sz="2800" kern="100" dirty="0">
                <a:latin typeface="Times New Roman"/>
                <a:ea typeface="微软雅黑"/>
                <a:cs typeface="Times New Roman"/>
              </a:rPr>
              <a:t>示，圆</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c</a:t>
            </a:r>
            <a:r>
              <a:rPr lang="zh-CN" altLang="zh-CN" sz="2800" kern="100" dirty="0">
                <a:latin typeface="Times New Roman"/>
                <a:ea typeface="微软雅黑"/>
                <a:cs typeface="Times New Roman"/>
              </a:rPr>
              <a:t>的圆心均在地球的自转轴线上</a:t>
            </a:r>
            <a:r>
              <a:rPr lang="en-US" altLang="zh-CN" sz="2800" kern="100" dirty="0">
                <a:latin typeface="Times New Roman"/>
                <a:ea typeface="微软雅黑"/>
                <a:cs typeface="Courier New"/>
              </a:rPr>
              <a:t>.</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c</a:t>
            </a:r>
            <a:r>
              <a:rPr lang="zh-CN" altLang="zh-CN" sz="2800" kern="100" dirty="0">
                <a:latin typeface="Times New Roman"/>
                <a:ea typeface="微软雅黑"/>
                <a:cs typeface="Times New Roman"/>
              </a:rPr>
              <a:t>的圆心与地心重合</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pic>
        <p:nvPicPr>
          <p:cNvPr id="6" name="图片 5" descr="F:\2015赵瑊\同步\物理\人教必修2\word\A229.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2663" y="896814"/>
            <a:ext cx="3528392" cy="3104519"/>
          </a:xfrm>
          <a:prstGeom prst="rect">
            <a:avLst/>
          </a:prstGeom>
          <a:noFill/>
          <a:ln>
            <a:noFill/>
          </a:ln>
        </p:spPr>
      </p:pic>
      <p:sp>
        <p:nvSpPr>
          <p:cNvPr id="7" name="矩形 6"/>
          <p:cNvSpPr/>
          <p:nvPr/>
        </p:nvSpPr>
        <p:spPr>
          <a:xfrm>
            <a:off x="6730905" y="4113520"/>
            <a:ext cx="723275" cy="523220"/>
          </a:xfrm>
          <a:prstGeom prst="rect">
            <a:avLst/>
          </a:prstGeom>
        </p:spPr>
        <p:txBody>
          <a:bodyPr wrap="none">
            <a:spAutoFit/>
          </a:bodyPr>
          <a:lstStyle/>
          <a:p>
            <a:r>
              <a:rPr lang="zh-CN" altLang="zh-CN" sz="2800" kern="100" dirty="0">
                <a:solidFill>
                  <a:prstClr val="black"/>
                </a:solidFill>
                <a:latin typeface="Times New Roman"/>
                <a:ea typeface="微软雅黑"/>
                <a:cs typeface="Times New Roman"/>
              </a:rPr>
              <a:t>图</a:t>
            </a:r>
            <a:r>
              <a:rPr lang="en-US" altLang="zh-CN" sz="2800" kern="100" dirty="0">
                <a:solidFill>
                  <a:prstClr val="black"/>
                </a:solidFill>
                <a:latin typeface="Times New Roman"/>
                <a:ea typeface="微软雅黑"/>
                <a:cs typeface="Courier New"/>
              </a:rPr>
              <a:t>2</a:t>
            </a:r>
            <a:endParaRPr lang="zh-CN" altLang="en-US" dirty="0"/>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3248</TotalTime>
  <Words>1078</Words>
  <Application>Microsoft Office PowerPoint</Application>
  <PresentationFormat>全屏显示(16:9)</PresentationFormat>
  <Paragraphs>173</Paragraphs>
  <Slides>38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2235</cp:revision>
  <dcterms:created xsi:type="dcterms:W3CDTF">2015-03-06T01:52:29Z</dcterms:created>
  <dcterms:modified xsi:type="dcterms:W3CDTF">2015-08-26T06:54:52Z</dcterms:modified>
</cp:coreProperties>
</file>