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4E0CF-BDAC-479B-8D20-6FCCFE3FA97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6A4FAD-EC5A-4FBA-A095-11D750D02F1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high-ranking%20official" TargetMode="External"/><Relationship Id="rId3" Type="http://schemas.openxmlformats.org/officeDocument/2006/relationships/hyperlink" Target="http://dict.cn/elect%20an%20official" TargetMode="External"/><Relationship Id="rId7" Type="http://schemas.openxmlformats.org/officeDocument/2006/relationships/hyperlink" Target="http://dict.cn/high%20official" TargetMode="External"/><Relationship Id="rId12" Type="http://schemas.openxmlformats.org/officeDocument/2006/relationships/hyperlink" Target="http://dict.cn/upright%20official" TargetMode="External"/><Relationship Id="rId2" Type="http://schemas.openxmlformats.org/officeDocument/2006/relationships/hyperlink" Target="http://dict.cn/dismiss%20an%20offi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executive%20official" TargetMode="External"/><Relationship Id="rId11" Type="http://schemas.openxmlformats.org/officeDocument/2006/relationships/hyperlink" Target="http://dict.cn/responsible%20official" TargetMode="External"/><Relationship Id="rId5" Type="http://schemas.openxmlformats.org/officeDocument/2006/relationships/hyperlink" Target="http://dict.cn/efficient%20official" TargetMode="External"/><Relationship Id="rId10" Type="http://schemas.openxmlformats.org/officeDocument/2006/relationships/hyperlink" Target="http://dict.cn/public%20official" TargetMode="External"/><Relationship Id="rId4" Type="http://schemas.openxmlformats.org/officeDocument/2006/relationships/hyperlink" Target="http://dict.cn/able%20official" TargetMode="External"/><Relationship Id="rId9" Type="http://schemas.openxmlformats.org/officeDocument/2006/relationships/hyperlink" Target="http://dict.cn/local%20officia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cognize%20widely" TargetMode="External"/><Relationship Id="rId3" Type="http://schemas.openxmlformats.org/officeDocument/2006/relationships/hyperlink" Target="http://dict.cn/recognize%20clearly%E3%80%94distinctly%E3%80%95" TargetMode="External"/><Relationship Id="rId7" Type="http://schemas.openxmlformats.org/officeDocument/2006/relationships/hyperlink" Target="http://dict.cn/recognize%20universally" TargetMode="External"/><Relationship Id="rId2" Type="http://schemas.openxmlformats.org/officeDocument/2006/relationships/hyperlink" Target="http://dict.cn/recognize%20old%20frie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cognize%20publicly" TargetMode="External"/><Relationship Id="rId5" Type="http://schemas.openxmlformats.org/officeDocument/2006/relationships/hyperlink" Target="http://dict.cn/recognize%20officially" TargetMode="External"/><Relationship Id="rId4" Type="http://schemas.openxmlformats.org/officeDocument/2006/relationships/hyperlink" Target="http://dict.cn/recognize%20frankly" TargetMode="External"/><Relationship Id="rId9" Type="http://schemas.openxmlformats.org/officeDocument/2006/relationships/hyperlink" Target="http://dict.cn/recognize%20a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straight%20sit%20up" TargetMode="External"/><Relationship Id="rId3" Type="http://schemas.openxmlformats.org/officeDocument/2006/relationships/hyperlink" Target="http://dict.cn/straight%20answer" TargetMode="External"/><Relationship Id="rId7" Type="http://schemas.openxmlformats.org/officeDocument/2006/relationships/hyperlink" Target="http://dict.cn/set%20sb%20straight" TargetMode="External"/><Relationship Id="rId2" Type="http://schemas.openxmlformats.org/officeDocument/2006/relationships/hyperlink" Target="http://dict.cn/straight%20a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keep%20sb%20straight" TargetMode="External"/><Relationship Id="rId5" Type="http://schemas.openxmlformats.org/officeDocument/2006/relationships/hyperlink" Target="http://dict.cn/straight%20line" TargetMode="External"/><Relationship Id="rId10" Type="http://schemas.openxmlformats.org/officeDocument/2006/relationships/hyperlink" Target="http://dict.cn/straight%20walk" TargetMode="External"/><Relationship Id="rId4" Type="http://schemas.openxmlformats.org/officeDocument/2006/relationships/hyperlink" Target="http://dict.cn/straight%20back" TargetMode="External"/><Relationship Id="rId9" Type="http://schemas.openxmlformats.org/officeDocument/2006/relationships/hyperlink" Target="http://dict.cn/straight%20stan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a%20block%20of%20rock" TargetMode="External"/><Relationship Id="rId3" Type="http://schemas.openxmlformats.org/officeDocument/2006/relationships/hyperlink" Target="http://dict.cn/walk%20one%20block" TargetMode="External"/><Relationship Id="rId7" Type="http://schemas.openxmlformats.org/officeDocument/2006/relationships/hyperlink" Target="http://dict.cn/building%20blocks" TargetMode="External"/><Relationship Id="rId2" Type="http://schemas.openxmlformats.org/officeDocument/2006/relationships/hyperlink" Target="http://dict.cn/occupy%20an%20entire%20blo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stumbling%20block" TargetMode="External"/><Relationship Id="rId5" Type="http://schemas.openxmlformats.org/officeDocument/2006/relationships/hyperlink" Target="http://dict.cn/mental%20block" TargetMode="External"/><Relationship Id="rId4" Type="http://schemas.openxmlformats.org/officeDocument/2006/relationships/hyperlink" Target="http://dict.cn/five-storey%20bloc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block%20advance" TargetMode="External"/><Relationship Id="rId7" Type="http://schemas.openxmlformats.org/officeDocument/2006/relationships/hyperlink" Target="http://dict.cn/block%20the%20exit" TargetMode="External"/><Relationship Id="rId2" Type="http://schemas.openxmlformats.org/officeDocument/2006/relationships/hyperlink" Target="http://dict.cn/block%20a%20pa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block%20the%20entrance" TargetMode="External"/><Relationship Id="rId5" Type="http://schemas.openxmlformats.org/officeDocument/2006/relationships/hyperlink" Target="http://dict.cn/block%20sb's%20view" TargetMode="External"/><Relationship Id="rId4" Type="http://schemas.openxmlformats.org/officeDocument/2006/relationships/hyperlink" Target="http://dict.cn/block%20sb's%20promo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official%20duties" TargetMode="External"/><Relationship Id="rId3" Type="http://schemas.openxmlformats.org/officeDocument/2006/relationships/hyperlink" Target="http://dict.cn/city%20official" TargetMode="External"/><Relationship Id="rId7" Type="http://schemas.openxmlformats.org/officeDocument/2006/relationships/hyperlink" Target="http://dict.cn/official%20letter" TargetMode="External"/><Relationship Id="rId12" Type="http://schemas.openxmlformats.org/officeDocument/2006/relationships/hyperlink" Target="http://dict.cn/official%20title" TargetMode="External"/><Relationship Id="rId2" Type="http://schemas.openxmlformats.org/officeDocument/2006/relationships/hyperlink" Target="http://dict.cn/bank%20offic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official%20airs" TargetMode="External"/><Relationship Id="rId11" Type="http://schemas.openxmlformats.org/officeDocument/2006/relationships/hyperlink" Target="http://dict.cn/official%20statement" TargetMode="External"/><Relationship Id="rId5" Type="http://schemas.openxmlformats.org/officeDocument/2006/relationships/hyperlink" Target="http://dict.cn/state%20official" TargetMode="External"/><Relationship Id="rId10" Type="http://schemas.openxmlformats.org/officeDocument/2006/relationships/hyperlink" Target="http://dict.cn/official%20residence" TargetMode="External"/><Relationship Id="rId4" Type="http://schemas.openxmlformats.org/officeDocument/2006/relationships/hyperlink" Target="http://dict.cn/government%20official" TargetMode="External"/><Relationship Id="rId9" Type="http://schemas.openxmlformats.org/officeDocument/2006/relationships/hyperlink" Target="http://dict.cn/official%20red-tap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ound%20voyage" TargetMode="External"/><Relationship Id="rId3" Type="http://schemas.openxmlformats.org/officeDocument/2006/relationships/hyperlink" Target="http://dict.cn/take%20a%20voyage" TargetMode="External"/><Relationship Id="rId7" Type="http://schemas.openxmlformats.org/officeDocument/2006/relationships/hyperlink" Target="http://dict.cn/international%20voyage" TargetMode="External"/><Relationship Id="rId2" Type="http://schemas.openxmlformats.org/officeDocument/2006/relationships/hyperlink" Target="http://dict.cn/go%20on%20a%20voy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homeward%20voyage" TargetMode="External"/><Relationship Id="rId11" Type="http://schemas.openxmlformats.org/officeDocument/2006/relationships/hyperlink" Target="http://dict.cn/voyage%20to" TargetMode="External"/><Relationship Id="rId5" Type="http://schemas.openxmlformats.org/officeDocument/2006/relationships/hyperlink" Target="http://dict.cn/outward%20voyage" TargetMode="External"/><Relationship Id="rId10" Type="http://schemas.openxmlformats.org/officeDocument/2006/relationships/hyperlink" Target="http://dict.cn/voyage%20at%20sea" TargetMode="External"/><Relationship Id="rId4" Type="http://schemas.openxmlformats.org/officeDocument/2006/relationships/hyperlink" Target="http://dict.cn/different%20voyage" TargetMode="External"/><Relationship Id="rId9" Type="http://schemas.openxmlformats.org/officeDocument/2006/relationships/hyperlink" Target="http://dict.cn/voyage%20across%20an%20ocea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go%20native" TargetMode="External"/><Relationship Id="rId3" Type="http://schemas.openxmlformats.org/officeDocument/2006/relationships/hyperlink" Target="http://dict.cn/conquer%20shyness" TargetMode="External"/><Relationship Id="rId7" Type="http://schemas.openxmlformats.org/officeDocument/2006/relationships/hyperlink" Target="http://dict.cn/native%20tongue" TargetMode="External"/><Relationship Id="rId2" Type="http://schemas.openxmlformats.org/officeDocument/2006/relationships/hyperlink" Target="http://dict.cn/conquer%20a%20c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native%20language" TargetMode="External"/><Relationship Id="rId11" Type="http://schemas.openxmlformats.org/officeDocument/2006/relationships/hyperlink" Target="http://dict.cn/hostile%20native" TargetMode="External"/><Relationship Id="rId5" Type="http://schemas.openxmlformats.org/officeDocument/2006/relationships/hyperlink" Target="http://dict.cn/native%20land" TargetMode="External"/><Relationship Id="rId10" Type="http://schemas.openxmlformats.org/officeDocument/2006/relationships/hyperlink" Target="http://dict.cn/friendly%20native" TargetMode="External"/><Relationship Id="rId4" Type="http://schemas.openxmlformats.org/officeDocument/2006/relationships/hyperlink" Target="http://dict.cn/native%20ability" TargetMode="External"/><Relationship Id="rId9" Type="http://schemas.openxmlformats.org/officeDocument/2006/relationships/hyperlink" Target="http://dict.cn/native%20to%20Americ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naval%20base" TargetMode="External"/><Relationship Id="rId13" Type="http://schemas.openxmlformats.org/officeDocument/2006/relationships/hyperlink" Target="http://dict.cn/base%20one's%20argument%20on%20facts" TargetMode="External"/><Relationship Id="rId3" Type="http://schemas.openxmlformats.org/officeDocument/2006/relationships/hyperlink" Target="http://dict.cn/advanced%20base" TargetMode="External"/><Relationship Id="rId7" Type="http://schemas.openxmlformats.org/officeDocument/2006/relationships/hyperlink" Target="http://dict.cn/army%20base" TargetMode="External"/><Relationship Id="rId12" Type="http://schemas.openxmlformats.org/officeDocument/2006/relationships/hyperlink" Target="http://dict.cn/the%20base%20of%20a%20statue" TargetMode="External"/><Relationship Id="rId2" Type="http://schemas.openxmlformats.org/officeDocument/2006/relationships/hyperlink" Target="http://dict.cn/set%20up%20a%20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ir%20base" TargetMode="External"/><Relationship Id="rId11" Type="http://schemas.openxmlformats.org/officeDocument/2006/relationships/hyperlink" Target="http://dict.cn/the%20base%20of%20a%20plan" TargetMode="External"/><Relationship Id="rId5" Type="http://schemas.openxmlformats.org/officeDocument/2006/relationships/hyperlink" Target="http://dict.cn/military%20base" TargetMode="External"/><Relationship Id="rId10" Type="http://schemas.openxmlformats.org/officeDocument/2006/relationships/hyperlink" Target="http://dict.cn/base%20hospital" TargetMode="External"/><Relationship Id="rId4" Type="http://schemas.openxmlformats.org/officeDocument/2006/relationships/hyperlink" Target="http://dict.cn/forward%20base" TargetMode="External"/><Relationship Id="rId9" Type="http://schemas.openxmlformats.org/officeDocument/2006/relationships/hyperlink" Target="http://dict.cn/sea%20ba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under%20sb's%20command" TargetMode="External"/><Relationship Id="rId3" Type="http://schemas.openxmlformats.org/officeDocument/2006/relationships/hyperlink" Target="http://dict.cn/frequent%20visitor" TargetMode="External"/><Relationship Id="rId7" Type="http://schemas.openxmlformats.org/officeDocument/2006/relationships/hyperlink" Target="http://dict.cn/supreme%20command" TargetMode="External"/><Relationship Id="rId2" Type="http://schemas.openxmlformats.org/officeDocument/2006/relationships/hyperlink" Target="http://dict.cn/frequent%20cal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take%20over%20the%20command" TargetMode="External"/><Relationship Id="rId11" Type="http://schemas.openxmlformats.org/officeDocument/2006/relationships/hyperlink" Target="http://dict.cn/command%20unconditionally" TargetMode="External"/><Relationship Id="rId5" Type="http://schemas.openxmlformats.org/officeDocument/2006/relationships/hyperlink" Target="http://dict.cn/frequent%20feature" TargetMode="External"/><Relationship Id="rId10" Type="http://schemas.openxmlformats.org/officeDocument/2006/relationships/hyperlink" Target="http://dict.cn/command%20effectively" TargetMode="External"/><Relationship Id="rId4" Type="http://schemas.openxmlformats.org/officeDocument/2006/relationships/hyperlink" Target="http://dict.cn/frequent%20changes" TargetMode="External"/><Relationship Id="rId9" Type="http://schemas.openxmlformats.org/officeDocument/2006/relationships/hyperlink" Target="http://dict.cn/command%20silenc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make%20a%20request" TargetMode="External"/><Relationship Id="rId13" Type="http://schemas.openxmlformats.org/officeDocument/2006/relationships/hyperlink" Target="http://dict.cn/reject%20a%20request" TargetMode="External"/><Relationship Id="rId3" Type="http://schemas.openxmlformats.org/officeDocument/2006/relationships/hyperlink" Target="http://dict.cn/request%20earnestly" TargetMode="External"/><Relationship Id="rId7" Type="http://schemas.openxmlformats.org/officeDocument/2006/relationships/hyperlink" Target="http://dict.cn/advance%20a%20request" TargetMode="External"/><Relationship Id="rId12" Type="http://schemas.openxmlformats.org/officeDocument/2006/relationships/hyperlink" Target="http://dict.cn/refuse%20a%20request" TargetMode="External"/><Relationship Id="rId2" Type="http://schemas.openxmlformats.org/officeDocument/2006/relationships/hyperlink" Target="http://dict.cn/request%20eager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request%20from" TargetMode="External"/><Relationship Id="rId11" Type="http://schemas.openxmlformats.org/officeDocument/2006/relationships/hyperlink" Target="http://dict.cn/deny%20a%20request" TargetMode="External"/><Relationship Id="rId5" Type="http://schemas.openxmlformats.org/officeDocument/2006/relationships/hyperlink" Target="http://dict.cn/request%20reasonably" TargetMode="External"/><Relationship Id="rId10" Type="http://schemas.openxmlformats.org/officeDocument/2006/relationships/hyperlink" Target="http://dict.cn/decline%20a%20request" TargetMode="External"/><Relationship Id="rId4" Type="http://schemas.openxmlformats.org/officeDocument/2006/relationships/hyperlink" Target="http://dict.cn/request%20formally" TargetMode="External"/><Relationship Id="rId9" Type="http://schemas.openxmlformats.org/officeDocument/2006/relationships/hyperlink" Target="http://dict.cn/file%20a%20request" TargetMode="External"/><Relationship Id="rId14" Type="http://schemas.openxmlformats.org/officeDocument/2006/relationships/hyperlink" Target="http://dict.cn/fulfill%20a%20reques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request%20stop" TargetMode="External"/><Relationship Id="rId3" Type="http://schemas.openxmlformats.org/officeDocument/2006/relationships/hyperlink" Target="http://dict.cn/reasonable%20request" TargetMode="External"/><Relationship Id="rId7" Type="http://schemas.openxmlformats.org/officeDocument/2006/relationships/hyperlink" Target="http://dict.cn/written%20request" TargetMode="External"/><Relationship Id="rId2" Type="http://schemas.openxmlformats.org/officeDocument/2006/relationships/hyperlink" Target="http://dict.cn/moderate%20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urgent%20request" TargetMode="External"/><Relationship Id="rId11" Type="http://schemas.openxmlformats.org/officeDocument/2006/relationships/hyperlink" Target="http://dict.cn/upon%20the%20request%20of" TargetMode="External"/><Relationship Id="rId5" Type="http://schemas.openxmlformats.org/officeDocument/2006/relationships/hyperlink" Target="http://dict.cn/unofficial%20request" TargetMode="External"/><Relationship Id="rId10" Type="http://schemas.openxmlformats.org/officeDocument/2006/relationships/hyperlink" Target="http://dict.cn/in%20answer%20to%20sb's%20request" TargetMode="External"/><Relationship Id="rId4" Type="http://schemas.openxmlformats.org/officeDocument/2006/relationships/hyperlink" Target="http://dict.cn/unreasonable%20request" TargetMode="External"/><Relationship Id="rId9" Type="http://schemas.openxmlformats.org/officeDocument/2006/relationships/hyperlink" Target="http://dict.cn/at%20sb's%20reques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common%20expression" TargetMode="External"/><Relationship Id="rId3" Type="http://schemas.openxmlformats.org/officeDocument/2006/relationships/hyperlink" Target="http://dict.cn/make%20expression" TargetMode="External"/><Relationship Id="rId7" Type="http://schemas.openxmlformats.org/officeDocument/2006/relationships/hyperlink" Target="http://dict.cn/awkward%20expression" TargetMode="External"/><Relationship Id="rId2" Type="http://schemas.openxmlformats.org/officeDocument/2006/relationships/hyperlink" Target="http://dict.cn/have%20an%20expression%20o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wear%20expression" TargetMode="External"/><Relationship Id="rId11" Type="http://schemas.openxmlformats.org/officeDocument/2006/relationships/hyperlink" Target="http://dict.cn/expression%20of%20thanks" TargetMode="External"/><Relationship Id="rId5" Type="http://schemas.openxmlformats.org/officeDocument/2006/relationships/hyperlink" Target="http://dict.cn/watch%20sb's%20expression" TargetMode="External"/><Relationship Id="rId10" Type="http://schemas.openxmlformats.org/officeDocument/2006/relationships/hyperlink" Target="http://dict.cn/modern%20expression" TargetMode="External"/><Relationship Id="rId4" Type="http://schemas.openxmlformats.org/officeDocument/2006/relationships/hyperlink" Target="http://dict.cn/offer%20an%20expression" TargetMode="External"/><Relationship Id="rId9" Type="http://schemas.openxmlformats.org/officeDocument/2006/relationships/hyperlink" Target="http://dict.cn/idiomatic%20expre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Official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n.</a:t>
            </a:r>
            <a:r>
              <a:rPr lang="zh-CN" altLang="en-US" b="1" dirty="0" smtClean="0">
                <a:solidFill>
                  <a:srgbClr val="FF0000"/>
                </a:solidFill>
              </a:rPr>
              <a:t>官员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effectLst/>
              </a:rPr>
              <a:t>解除某官员的职务 </a:t>
            </a:r>
          </a:p>
          <a:p>
            <a:r>
              <a:rPr lang="en-US" altLang="zh-CN" dirty="0" smtClean="0">
                <a:effectLst/>
                <a:hlinkClick r:id="rId2"/>
              </a:rPr>
              <a:t>dismiss an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选举官员 </a:t>
            </a:r>
          </a:p>
          <a:p>
            <a:r>
              <a:rPr lang="en-US" altLang="zh-CN" dirty="0" smtClean="0">
                <a:effectLst/>
                <a:hlinkClick r:id="rId3"/>
              </a:rPr>
              <a:t>elect an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形容词</a:t>
            </a:r>
            <a:r>
              <a:rPr lang="en-US" altLang="zh-CN" b="1" dirty="0" smtClean="0">
                <a:effectLst/>
              </a:rPr>
              <a:t>+</a:t>
            </a:r>
            <a:r>
              <a:rPr lang="zh-CN" altLang="en-US" b="1" dirty="0" smtClean="0">
                <a:effectLst/>
              </a:rPr>
              <a:t>～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4"/>
              </a:rPr>
              <a:t>able official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有能力的官员 </a:t>
            </a:r>
          </a:p>
          <a:p>
            <a:r>
              <a:rPr lang="zh-CN" altLang="en-US" dirty="0" smtClean="0">
                <a:effectLst/>
              </a:rPr>
              <a:t>有能力的官员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5"/>
              </a:rPr>
              <a:t>efficient official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行政官员 </a:t>
            </a:r>
          </a:p>
          <a:p>
            <a:r>
              <a:rPr lang="en-US" altLang="zh-CN" dirty="0" smtClean="0">
                <a:effectLst/>
                <a:hlinkClick r:id="rId6"/>
              </a:rPr>
              <a:t>executive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高级官员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7"/>
              </a:rPr>
              <a:t>high official</a:t>
            </a:r>
            <a:r>
              <a:rPr lang="zh-CN" altLang="en-US" dirty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effectLst/>
                <a:hlinkClick r:id="rId8"/>
              </a:rPr>
              <a:t>high-ranking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地方官员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9"/>
              </a:rPr>
              <a:t>local official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公务员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10"/>
              </a:rPr>
              <a:t>public official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负责官员 </a:t>
            </a:r>
          </a:p>
          <a:p>
            <a:r>
              <a:rPr lang="en-US" altLang="zh-CN" dirty="0" smtClean="0">
                <a:effectLst/>
                <a:hlinkClick r:id="rId11"/>
              </a:rPr>
              <a:t>responsible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正直的官员 </a:t>
            </a:r>
          </a:p>
          <a:p>
            <a:r>
              <a:rPr lang="en-US" altLang="zh-CN" dirty="0" smtClean="0">
                <a:effectLst/>
                <a:hlinkClick r:id="rId12"/>
              </a:rPr>
              <a:t>upright official</a:t>
            </a:r>
            <a:r>
              <a:rPr lang="en-US" altLang="zh-CN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Recognize</a:t>
            </a:r>
            <a:r>
              <a:rPr lang="zh-CN" altLang="en-US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vt</a:t>
            </a:r>
            <a:r>
              <a:rPr lang="en-US" altLang="zh-CN" b="1" dirty="0" err="1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承认；认出</a:t>
            </a:r>
            <a:r>
              <a:rPr lang="zh-CN" altLang="en-US" b="1" dirty="0" smtClean="0">
                <a:solidFill>
                  <a:srgbClr val="FF0000"/>
                </a:solidFill>
              </a:rPr>
              <a:t>；表示</a:t>
            </a:r>
            <a:r>
              <a:rPr lang="zh-CN" altLang="en-US" b="1" dirty="0">
                <a:solidFill>
                  <a:srgbClr val="FF0000"/>
                </a:solidFill>
              </a:rPr>
              <a:t>感激；</a:t>
            </a:r>
            <a:r>
              <a:rPr lang="zh-CN" altLang="en-US" b="1" dirty="0" smtClean="0">
                <a:solidFill>
                  <a:srgbClr val="FF0000"/>
                </a:solidFill>
              </a:rPr>
              <a:t>识别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认出老朋友 </a:t>
            </a:r>
          </a:p>
          <a:p>
            <a:r>
              <a:rPr lang="en-US" altLang="zh-CN" dirty="0" smtClean="0">
                <a:hlinkClick r:id="rId2"/>
              </a:rPr>
              <a:t>recognize </a:t>
            </a:r>
            <a:r>
              <a:rPr lang="en-US" altLang="zh-CN" dirty="0">
                <a:hlinkClick r:id="rId2"/>
              </a:rPr>
              <a:t>old friend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清楚地认识 </a:t>
            </a:r>
          </a:p>
          <a:p>
            <a:r>
              <a:rPr lang="en-US" altLang="zh-CN" dirty="0" smtClean="0">
                <a:hlinkClick r:id="rId3"/>
              </a:rPr>
              <a:t>recognize </a:t>
            </a:r>
            <a:r>
              <a:rPr lang="en-US" altLang="zh-CN" dirty="0" err="1">
                <a:hlinkClick r:id="rId3"/>
              </a:rPr>
              <a:t>clearly〔distinctly</a:t>
            </a:r>
            <a:r>
              <a:rPr lang="en-US" altLang="zh-CN" dirty="0">
                <a:hlinkClick r:id="rId3"/>
              </a:rPr>
              <a:t>〕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直率地承认  </a:t>
            </a:r>
          </a:p>
          <a:p>
            <a:r>
              <a:rPr lang="en-US" altLang="zh-CN" dirty="0" smtClean="0">
                <a:hlinkClick r:id="rId4"/>
              </a:rPr>
              <a:t>recognize </a:t>
            </a:r>
            <a:r>
              <a:rPr lang="en-US" altLang="zh-CN" dirty="0">
                <a:hlinkClick r:id="rId4"/>
              </a:rPr>
              <a:t>frankly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正式承认</a:t>
            </a:r>
            <a:r>
              <a:rPr lang="en-US" altLang="zh-CN" dirty="0"/>
              <a:t>,</a:t>
            </a:r>
            <a:r>
              <a:rPr lang="zh-CN" altLang="en-US" dirty="0"/>
              <a:t>官方公认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recognize officially</a:t>
            </a:r>
            <a:endParaRPr lang="zh-CN" altLang="en-US" dirty="0"/>
          </a:p>
          <a:p>
            <a:r>
              <a:rPr lang="zh-CN" altLang="en-US" dirty="0"/>
              <a:t>公开地承认 </a:t>
            </a:r>
          </a:p>
          <a:p>
            <a:r>
              <a:rPr lang="en-US" altLang="zh-CN" dirty="0" smtClean="0">
                <a:hlinkClick r:id="rId6"/>
              </a:rPr>
              <a:t>recognize </a:t>
            </a:r>
            <a:r>
              <a:rPr lang="en-US" altLang="zh-CN" dirty="0">
                <a:hlinkClick r:id="rId6"/>
              </a:rPr>
              <a:t>publicly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普遍地承认 </a:t>
            </a:r>
          </a:p>
          <a:p>
            <a:r>
              <a:rPr lang="en-US" altLang="zh-CN" dirty="0" smtClean="0">
                <a:hlinkClick r:id="rId7"/>
              </a:rPr>
              <a:t>recognize </a:t>
            </a:r>
            <a:r>
              <a:rPr lang="en-US" altLang="zh-CN" dirty="0">
                <a:hlinkClick r:id="rId7"/>
              </a:rPr>
              <a:t>universally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广泛地承认 </a:t>
            </a:r>
          </a:p>
          <a:p>
            <a:r>
              <a:rPr lang="en-US" altLang="zh-CN" dirty="0" smtClean="0">
                <a:hlinkClick r:id="rId8"/>
              </a:rPr>
              <a:t>recognize </a:t>
            </a:r>
            <a:r>
              <a:rPr lang="en-US" altLang="zh-CN" dirty="0">
                <a:hlinkClick r:id="rId8"/>
              </a:rPr>
              <a:t>widely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认为是</a:t>
            </a:r>
            <a:r>
              <a:rPr lang="en-US" altLang="zh-CN" dirty="0"/>
              <a:t>… </a:t>
            </a:r>
          </a:p>
          <a:p>
            <a:r>
              <a:rPr lang="en-US" altLang="zh-CN" dirty="0" smtClean="0">
                <a:hlinkClick r:id="rId9"/>
              </a:rPr>
              <a:t>recognize as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straight</a:t>
            </a:r>
            <a:r>
              <a:rPr lang="zh-CN" altLang="en-US" b="1" dirty="0">
                <a:solidFill>
                  <a:srgbClr val="FF0000"/>
                </a:solidFill>
              </a:rPr>
              <a:t>　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adj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直的；坦率的；正直的；准的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演技朴实的男演员 </a:t>
            </a:r>
          </a:p>
          <a:p>
            <a:r>
              <a:rPr lang="en-US" altLang="zh-CN" dirty="0" smtClean="0">
                <a:hlinkClick r:id="rId2"/>
              </a:rPr>
              <a:t>straight </a:t>
            </a:r>
            <a:r>
              <a:rPr lang="en-US" altLang="zh-CN" dirty="0">
                <a:hlinkClick r:id="rId2"/>
              </a:rPr>
              <a:t>actor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坦诚的回答 </a:t>
            </a:r>
          </a:p>
          <a:p>
            <a:r>
              <a:rPr lang="en-US" altLang="zh-CN" dirty="0" smtClean="0">
                <a:hlinkClick r:id="rId3"/>
              </a:rPr>
              <a:t>straight </a:t>
            </a:r>
            <a:r>
              <a:rPr lang="en-US" altLang="zh-CN" dirty="0">
                <a:hlinkClick r:id="rId3"/>
              </a:rPr>
              <a:t>answer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笔直的</a:t>
            </a:r>
            <a:r>
              <a:rPr lang="zh-CN" altLang="en-US" dirty="0" smtClean="0"/>
              <a:t>背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straight back</a:t>
            </a:r>
            <a:endParaRPr lang="zh-CN" altLang="en-US" dirty="0"/>
          </a:p>
          <a:p>
            <a:r>
              <a:rPr lang="zh-CN" altLang="en-US" dirty="0"/>
              <a:t>直线 </a:t>
            </a:r>
          </a:p>
          <a:p>
            <a:r>
              <a:rPr lang="en-US" altLang="zh-CN" dirty="0" smtClean="0">
                <a:hlinkClick r:id="rId5"/>
              </a:rPr>
              <a:t>straight </a:t>
            </a:r>
            <a:r>
              <a:rPr lang="en-US" altLang="zh-CN" dirty="0">
                <a:hlinkClick r:id="rId5"/>
              </a:rPr>
              <a:t>line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使某人端正自己的行为 </a:t>
            </a:r>
          </a:p>
          <a:p>
            <a:r>
              <a:rPr lang="en-US" altLang="zh-CN" dirty="0" smtClean="0">
                <a:hlinkClick r:id="rId6"/>
              </a:rPr>
              <a:t>keep </a:t>
            </a:r>
            <a:r>
              <a:rPr lang="en-US" altLang="zh-CN" dirty="0" err="1">
                <a:hlinkClick r:id="rId6"/>
              </a:rPr>
              <a:t>sb</a:t>
            </a:r>
            <a:r>
              <a:rPr lang="en-US" altLang="zh-CN" dirty="0">
                <a:hlinkClick r:id="rId6"/>
              </a:rPr>
              <a:t> straight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去除某人的错误想法</a:t>
            </a:r>
            <a:r>
              <a:rPr lang="en-US" altLang="zh-CN" dirty="0"/>
              <a:t>,</a:t>
            </a:r>
            <a:r>
              <a:rPr lang="zh-CN" altLang="en-US" dirty="0"/>
              <a:t>纠正某人 </a:t>
            </a:r>
          </a:p>
          <a:p>
            <a:r>
              <a:rPr lang="en-US" altLang="zh-CN" dirty="0" smtClean="0">
                <a:hlinkClick r:id="rId7"/>
              </a:rPr>
              <a:t>set </a:t>
            </a:r>
            <a:r>
              <a:rPr lang="en-US" altLang="zh-CN" dirty="0" err="1">
                <a:hlinkClick r:id="rId7"/>
              </a:rPr>
              <a:t>sb</a:t>
            </a:r>
            <a:r>
              <a:rPr lang="en-US" altLang="zh-CN" dirty="0">
                <a:hlinkClick r:id="rId7"/>
              </a:rPr>
              <a:t> straight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adv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笔直地；直接；坦率地；连续不断地 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坐正 </a:t>
            </a:r>
          </a:p>
          <a:p>
            <a:r>
              <a:rPr lang="en-US" altLang="zh-CN" dirty="0" smtClean="0">
                <a:hlinkClick r:id="rId8"/>
              </a:rPr>
              <a:t>straight </a:t>
            </a:r>
            <a:r>
              <a:rPr lang="en-US" altLang="zh-CN" dirty="0">
                <a:hlinkClick r:id="rId8"/>
              </a:rPr>
              <a:t>sit up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站直 </a:t>
            </a:r>
          </a:p>
          <a:p>
            <a:r>
              <a:rPr lang="en-US" altLang="zh-CN" dirty="0" smtClean="0">
                <a:hlinkClick r:id="rId9"/>
              </a:rPr>
              <a:t>straight </a:t>
            </a:r>
            <a:r>
              <a:rPr lang="en-US" altLang="zh-CN" dirty="0">
                <a:hlinkClick r:id="rId9"/>
              </a:rPr>
              <a:t>stand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向前走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straight walk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block</a:t>
            </a:r>
            <a:r>
              <a:rPr lang="zh-CN" altLang="en-US" b="1" dirty="0">
                <a:solidFill>
                  <a:srgbClr val="FF0000"/>
                </a:solidFill>
              </a:rPr>
              <a:t>　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街区；木块；石块；大楼；一组；阻塞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物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；障碍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物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占整个街区 </a:t>
            </a:r>
          </a:p>
          <a:p>
            <a:r>
              <a:rPr lang="en-US" altLang="zh-CN" dirty="0" smtClean="0">
                <a:hlinkClick r:id="rId2"/>
              </a:rPr>
              <a:t>occupy </a:t>
            </a:r>
            <a:r>
              <a:rPr lang="en-US" altLang="zh-CN" dirty="0">
                <a:hlinkClick r:id="rId2"/>
              </a:rPr>
              <a:t>an entire block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走一个街区 </a:t>
            </a:r>
          </a:p>
          <a:p>
            <a:r>
              <a:rPr lang="en-US" altLang="zh-CN" dirty="0" smtClean="0">
                <a:hlinkClick r:id="rId3"/>
              </a:rPr>
              <a:t>walk </a:t>
            </a:r>
            <a:r>
              <a:rPr lang="en-US" altLang="zh-CN" dirty="0">
                <a:hlinkClick r:id="rId3"/>
              </a:rPr>
              <a:t>one block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五层大厦 </a:t>
            </a:r>
          </a:p>
          <a:p>
            <a:r>
              <a:rPr lang="en-US" altLang="zh-CN" dirty="0" smtClean="0">
                <a:hlinkClick r:id="rId4"/>
              </a:rPr>
              <a:t>five-</a:t>
            </a:r>
            <a:r>
              <a:rPr lang="en-US" altLang="zh-CN" dirty="0" err="1" smtClean="0">
                <a:hlinkClick r:id="rId4"/>
              </a:rPr>
              <a:t>storey</a:t>
            </a:r>
            <a:r>
              <a:rPr lang="en-US" altLang="zh-CN" dirty="0" smtClean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block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智能障碍 </a:t>
            </a:r>
          </a:p>
          <a:p>
            <a:r>
              <a:rPr lang="en-US" altLang="zh-CN" dirty="0" smtClean="0">
                <a:hlinkClick r:id="rId5"/>
              </a:rPr>
              <a:t>mental </a:t>
            </a:r>
            <a:r>
              <a:rPr lang="en-US" altLang="zh-CN" dirty="0">
                <a:hlinkClick r:id="rId5"/>
              </a:rPr>
              <a:t>block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绊脚石 </a:t>
            </a:r>
          </a:p>
          <a:p>
            <a:r>
              <a:rPr lang="en-US" altLang="zh-CN" dirty="0" smtClean="0">
                <a:hlinkClick r:id="rId6"/>
              </a:rPr>
              <a:t>stumbling </a:t>
            </a:r>
            <a:r>
              <a:rPr lang="en-US" altLang="zh-CN" dirty="0">
                <a:hlinkClick r:id="rId6"/>
              </a:rPr>
              <a:t>block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玩具积木 </a:t>
            </a:r>
          </a:p>
          <a:p>
            <a:r>
              <a:rPr lang="en-US" altLang="zh-CN" dirty="0" smtClean="0">
                <a:hlinkClick r:id="rId7"/>
              </a:rPr>
              <a:t>building </a:t>
            </a:r>
            <a:r>
              <a:rPr lang="en-US" altLang="zh-CN" dirty="0">
                <a:hlinkClick r:id="rId7"/>
              </a:rPr>
              <a:t>blocks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一大块岩石 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a </a:t>
            </a:r>
            <a:r>
              <a:rPr lang="en-US" altLang="zh-CN" dirty="0">
                <a:hlinkClick r:id="rId8"/>
              </a:rPr>
              <a:t>block of </a:t>
            </a:r>
            <a:r>
              <a:rPr lang="en-US" altLang="zh-CN" dirty="0" smtClean="0">
                <a:hlinkClick r:id="rId8"/>
              </a:rPr>
              <a:t>rock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v.</a:t>
            </a:r>
            <a:r>
              <a:rPr lang="zh-CN" altLang="en-US" b="1" dirty="0">
                <a:solidFill>
                  <a:srgbClr val="FF0000"/>
                </a:solidFill>
              </a:rPr>
              <a:t>阻塞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封锁道路 </a:t>
            </a:r>
          </a:p>
          <a:p>
            <a:r>
              <a:rPr lang="en-US" altLang="zh-CN" dirty="0">
                <a:hlinkClick r:id="rId2"/>
              </a:rPr>
              <a:t>block a path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阻挡某人前进 </a:t>
            </a:r>
          </a:p>
          <a:p>
            <a:r>
              <a:rPr lang="en-US" altLang="zh-CN" dirty="0">
                <a:hlinkClick r:id="rId3"/>
              </a:rPr>
              <a:t>block advance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阻碍某人的晋升 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block </a:t>
            </a:r>
            <a:r>
              <a:rPr lang="en-US" altLang="zh-CN" dirty="0" err="1">
                <a:hlinkClick r:id="rId4"/>
              </a:rPr>
              <a:t>sb's</a:t>
            </a:r>
            <a:r>
              <a:rPr lang="en-US" altLang="zh-CN" dirty="0">
                <a:hlinkClick r:id="rId4"/>
              </a:rPr>
              <a:t> promotion</a:t>
            </a:r>
            <a:endParaRPr lang="zh-CN" altLang="en-US" dirty="0"/>
          </a:p>
          <a:p>
            <a:r>
              <a:rPr lang="zh-CN" altLang="en-US" dirty="0"/>
              <a:t>挡住某人的视线 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block </a:t>
            </a:r>
            <a:r>
              <a:rPr lang="en-US" altLang="zh-CN" dirty="0" err="1">
                <a:hlinkClick r:id="rId5"/>
              </a:rPr>
              <a:t>sb's</a:t>
            </a:r>
            <a:r>
              <a:rPr lang="en-US" altLang="zh-CN" dirty="0">
                <a:hlinkClick r:id="rId5"/>
              </a:rPr>
              <a:t> view</a:t>
            </a:r>
            <a:endParaRPr lang="zh-CN" altLang="en-US" dirty="0"/>
          </a:p>
          <a:p>
            <a:r>
              <a:rPr lang="zh-CN" altLang="en-US" dirty="0"/>
              <a:t>堵住入口 </a:t>
            </a:r>
          </a:p>
          <a:p>
            <a:r>
              <a:rPr lang="en-US" altLang="zh-CN" dirty="0">
                <a:hlinkClick r:id="rId6"/>
              </a:rPr>
              <a:t>block the entrance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封锁出口 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block the exit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effectLst/>
              </a:rPr>
              <a:t>名词</a:t>
            </a:r>
            <a:r>
              <a:rPr lang="en-US" altLang="zh-CN" b="1" dirty="0" smtClean="0">
                <a:effectLst/>
              </a:rPr>
              <a:t>+</a:t>
            </a:r>
            <a:r>
              <a:rPr lang="zh-CN" altLang="en-US" b="1" dirty="0" smtClean="0">
                <a:effectLst/>
              </a:rPr>
              <a:t>～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2"/>
              </a:rPr>
              <a:t>bank official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银行职员 </a:t>
            </a:r>
          </a:p>
          <a:p>
            <a:r>
              <a:rPr lang="zh-CN" altLang="en-US" dirty="0" smtClean="0">
                <a:effectLst/>
              </a:rPr>
              <a:t>市政府官员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3"/>
              </a:rPr>
              <a:t>city official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政府官员 </a:t>
            </a:r>
          </a:p>
          <a:p>
            <a:r>
              <a:rPr lang="en-US" altLang="zh-CN" dirty="0" smtClean="0">
                <a:effectLst/>
                <a:hlinkClick r:id="rId4"/>
              </a:rPr>
              <a:t>government official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国家官员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5"/>
              </a:rPr>
              <a:t>state official</a:t>
            </a:r>
            <a:endParaRPr lang="en-US" altLang="zh-CN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adj.</a:t>
            </a:r>
            <a:r>
              <a:rPr lang="zh-CN" altLang="en-US" b="1" dirty="0" smtClean="0">
                <a:solidFill>
                  <a:srgbClr val="FF0000"/>
                </a:solidFill>
              </a:rPr>
              <a:t>正式的；官方的；公务上的</a:t>
            </a:r>
            <a:endParaRPr lang="zh-CN" altLang="en-US" b="1" dirty="0" smtClean="0">
              <a:solidFill>
                <a:srgbClr val="FF0000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～</a:t>
            </a:r>
            <a:r>
              <a:rPr lang="en-US" altLang="zh-CN" b="1" dirty="0" smtClean="0">
                <a:effectLst/>
              </a:rPr>
              <a:t>+</a:t>
            </a:r>
            <a:r>
              <a:rPr lang="zh-CN" altLang="en-US" b="1" dirty="0" smtClean="0">
                <a:effectLst/>
              </a:rPr>
              <a:t>名词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6"/>
              </a:rPr>
              <a:t>official airs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官架子 </a:t>
            </a:r>
          </a:p>
          <a:p>
            <a:r>
              <a:rPr lang="zh-CN" altLang="en-US" dirty="0" smtClean="0">
                <a:effectLst/>
              </a:rPr>
              <a:t>公函 </a:t>
            </a:r>
          </a:p>
          <a:p>
            <a:r>
              <a:rPr lang="en-US" altLang="zh-CN" dirty="0" smtClean="0">
                <a:effectLst/>
                <a:hlinkClick r:id="rId7"/>
              </a:rPr>
              <a:t>official letter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公务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8"/>
              </a:rPr>
              <a:t>official duties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官僚作风 </a:t>
            </a:r>
          </a:p>
          <a:p>
            <a:r>
              <a:rPr lang="en-US" altLang="zh-CN" dirty="0" smtClean="0">
                <a:effectLst/>
                <a:hlinkClick r:id="rId9"/>
              </a:rPr>
              <a:t>official red-tape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官邸 </a:t>
            </a:r>
          </a:p>
          <a:p>
            <a:r>
              <a:rPr lang="en-US" altLang="zh-CN" dirty="0" smtClean="0">
                <a:effectLst/>
                <a:hlinkClick r:id="rId10"/>
              </a:rPr>
              <a:t>official residence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正式声明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11"/>
              </a:rPr>
              <a:t>official statement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官衔 </a:t>
            </a:r>
          </a:p>
          <a:p>
            <a:r>
              <a:rPr lang="en-US" altLang="zh-CN" dirty="0" smtClean="0">
                <a:effectLst/>
                <a:hlinkClick r:id="rId12"/>
              </a:rPr>
              <a:t>official title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voyage</a:t>
            </a:r>
            <a:r>
              <a:rPr lang="zh-CN" altLang="en-US" b="1" dirty="0" smtClean="0">
                <a:solidFill>
                  <a:srgbClr val="FF0000"/>
                </a:solidFill>
              </a:rPr>
              <a:t>　 </a:t>
            </a:r>
            <a:r>
              <a:rPr lang="en-US" altLang="zh-CN" b="1" dirty="0" smtClean="0">
                <a:solidFill>
                  <a:srgbClr val="FF0000"/>
                </a:solidFill>
              </a:rPr>
              <a:t>n.</a:t>
            </a:r>
            <a:r>
              <a:rPr lang="zh-CN" altLang="en-US" b="1" dirty="0" smtClean="0">
                <a:solidFill>
                  <a:srgbClr val="FF0000"/>
                </a:solidFill>
              </a:rPr>
              <a:t>航行；旅程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effectLst/>
              </a:rPr>
              <a:t>出航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出国旅行 </a:t>
            </a:r>
          </a:p>
          <a:p>
            <a:r>
              <a:rPr lang="en-US" altLang="zh-CN" dirty="0" smtClean="0">
                <a:effectLst/>
                <a:hlinkClick r:id="rId2"/>
              </a:rPr>
              <a:t>go on a voyage</a:t>
            </a:r>
            <a:r>
              <a:rPr lang="en-US" altLang="zh-CN" dirty="0" smtClean="0">
                <a:effectLst/>
              </a:rPr>
              <a:t>  / </a:t>
            </a:r>
            <a:r>
              <a:rPr lang="en-US" altLang="zh-CN" dirty="0" smtClean="0">
                <a:effectLst/>
                <a:hlinkClick r:id="rId3"/>
              </a:rPr>
              <a:t>take a voyage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b="1" dirty="0" smtClean="0">
                <a:effectLst/>
              </a:rPr>
              <a:t>形容词</a:t>
            </a:r>
            <a:r>
              <a:rPr lang="en-US" altLang="zh-CN" b="1" dirty="0" smtClean="0">
                <a:effectLst/>
              </a:rPr>
              <a:t>+</a:t>
            </a:r>
            <a:r>
              <a:rPr lang="zh-CN" altLang="en-US" b="1" dirty="0" smtClean="0">
                <a:effectLst/>
              </a:rPr>
              <a:t>～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4"/>
              </a:rPr>
              <a:t>different voyage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不同航程 </a:t>
            </a:r>
          </a:p>
          <a:p>
            <a:r>
              <a:rPr lang="zh-CN" altLang="en-US" dirty="0" smtClean="0">
                <a:effectLst/>
              </a:rPr>
              <a:t>出国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向国外的航行 </a:t>
            </a:r>
          </a:p>
          <a:p>
            <a:r>
              <a:rPr lang="en-US" altLang="zh-CN" dirty="0" smtClean="0">
                <a:effectLst/>
                <a:hlinkClick r:id="rId5"/>
              </a:rPr>
              <a:t>outward voyage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返航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回程 </a:t>
            </a:r>
          </a:p>
          <a:p>
            <a:r>
              <a:rPr lang="en-US" altLang="zh-CN" dirty="0" smtClean="0">
                <a:effectLst/>
                <a:hlinkClick r:id="rId6"/>
              </a:rPr>
              <a:t>homeward voyage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国际航行 </a:t>
            </a:r>
          </a:p>
          <a:p>
            <a:r>
              <a:rPr lang="en-US" altLang="zh-CN" dirty="0" smtClean="0">
                <a:effectLst/>
                <a:hlinkClick r:id="rId7"/>
              </a:rPr>
              <a:t>international voyage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往返航程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8"/>
              </a:rPr>
              <a:t>round voyage</a:t>
            </a:r>
            <a:endParaRPr lang="zh-CN" altLang="en-US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v.</a:t>
            </a:r>
            <a:r>
              <a:rPr lang="zh-CN" altLang="en-US" b="1" dirty="0" smtClean="0">
                <a:solidFill>
                  <a:srgbClr val="FF0000"/>
                </a:solidFill>
              </a:rPr>
              <a:t>航行；旅行 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r>
              <a:rPr lang="zh-CN" altLang="en-US" b="1" dirty="0" smtClean="0">
                <a:effectLst/>
              </a:rPr>
              <a:t>～</a:t>
            </a:r>
            <a:r>
              <a:rPr lang="en-US" altLang="zh-CN" b="1" dirty="0" smtClean="0">
                <a:effectLst/>
              </a:rPr>
              <a:t>+</a:t>
            </a:r>
            <a:r>
              <a:rPr lang="zh-CN" altLang="en-US" b="1" dirty="0" smtClean="0">
                <a:effectLst/>
              </a:rPr>
              <a:t>介词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9"/>
              </a:rPr>
              <a:t>voyage across an ocean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横跨大洋的航行 </a:t>
            </a:r>
          </a:p>
          <a:p>
            <a:r>
              <a:rPr lang="zh-CN" altLang="en-US" dirty="0" smtClean="0">
                <a:effectLst/>
              </a:rPr>
              <a:t>航海 </a:t>
            </a:r>
          </a:p>
          <a:p>
            <a:r>
              <a:rPr lang="en-US" altLang="zh-CN" dirty="0" smtClean="0">
                <a:effectLst/>
                <a:hlinkClick r:id="rId10"/>
              </a:rPr>
              <a:t>voyage at sea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航行</a:t>
            </a:r>
            <a:r>
              <a:rPr lang="en-US" altLang="zh-CN" dirty="0" smtClean="0">
                <a:effectLst/>
              </a:rPr>
              <a:t>…</a:t>
            </a:r>
            <a:r>
              <a:rPr lang="zh-CN" altLang="en-US" dirty="0" smtClean="0">
                <a:effectLst/>
              </a:rPr>
              <a:t>到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11"/>
              </a:rPr>
              <a:t>voyage to</a:t>
            </a:r>
            <a:endParaRPr lang="zh-CN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conquer</a:t>
            </a:r>
            <a:r>
              <a:rPr lang="zh-CN" altLang="en-US" b="1" dirty="0" smtClean="0">
                <a:solidFill>
                  <a:srgbClr val="FF0000"/>
                </a:solidFill>
              </a:rPr>
              <a:t>　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vt.</a:t>
            </a:r>
            <a:r>
              <a:rPr lang="zh-CN" altLang="en-US" b="1" dirty="0" smtClean="0">
                <a:solidFill>
                  <a:srgbClr val="FF0000"/>
                </a:solidFill>
              </a:rPr>
              <a:t>征服；克服；战胜 </a:t>
            </a:r>
            <a:r>
              <a:rPr lang="en-US" altLang="zh-CN" b="1" dirty="0" smtClean="0">
                <a:solidFill>
                  <a:srgbClr val="FF0000"/>
                </a:solidFill>
              </a:rPr>
              <a:t>vi.</a:t>
            </a:r>
            <a:r>
              <a:rPr lang="zh-CN" altLang="en-US" b="1" dirty="0" smtClean="0">
                <a:solidFill>
                  <a:srgbClr val="FF0000"/>
                </a:solidFill>
              </a:rPr>
              <a:t>得胜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effectLst/>
              </a:rPr>
              <a:t>攻克一座城市 </a:t>
            </a:r>
          </a:p>
          <a:p>
            <a:r>
              <a:rPr lang="en-US" altLang="zh-CN" dirty="0" smtClean="0">
                <a:effectLst/>
                <a:hlinkClick r:id="rId2"/>
              </a:rPr>
              <a:t>conquer a city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克服羞怯心理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3"/>
              </a:rPr>
              <a:t>conquer shyness</a:t>
            </a:r>
            <a:endParaRPr lang="en-US" altLang="zh-CN" dirty="0" smtClean="0">
              <a:effectLst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ffectLst/>
              </a:rPr>
              <a:t>native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　  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adj.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本国的；本土的；当地的 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r>
              <a:rPr lang="zh-CN" altLang="en-US" dirty="0" smtClean="0">
                <a:effectLst/>
              </a:rPr>
              <a:t>天生的才能 </a:t>
            </a:r>
          </a:p>
          <a:p>
            <a:r>
              <a:rPr lang="en-US" altLang="zh-CN" dirty="0" smtClean="0">
                <a:effectLst/>
                <a:hlinkClick r:id="rId4"/>
              </a:rPr>
              <a:t>native ability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本国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祖国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5"/>
              </a:rPr>
              <a:t>native land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本族语言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母语</a:t>
            </a:r>
          </a:p>
          <a:p>
            <a:r>
              <a:rPr lang="en-US" altLang="zh-CN" dirty="0" smtClean="0">
                <a:effectLst/>
                <a:hlinkClick r:id="rId6"/>
              </a:rPr>
              <a:t>native language</a:t>
            </a:r>
            <a:r>
              <a:rPr lang="en-US" altLang="zh-CN" dirty="0" smtClean="0">
                <a:effectLst/>
              </a:rPr>
              <a:t>  / </a:t>
            </a:r>
            <a:r>
              <a:rPr lang="en-US" altLang="zh-CN" dirty="0" smtClean="0">
                <a:effectLst/>
                <a:hlinkClick r:id="rId7"/>
              </a:rPr>
              <a:t>native tongue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ffectLst/>
              </a:rPr>
              <a:t>n.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土著；本地人；本国人</a:t>
            </a:r>
            <a:r>
              <a:rPr lang="zh-CN" altLang="en-US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入乡随俗 </a:t>
            </a:r>
          </a:p>
          <a:p>
            <a:r>
              <a:rPr lang="en-US" altLang="zh-CN" dirty="0" smtClean="0">
                <a:effectLst/>
                <a:hlinkClick r:id="rId8"/>
              </a:rPr>
              <a:t>go native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原产于美洲的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9"/>
              </a:rPr>
              <a:t>native to America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友好的本地人 </a:t>
            </a:r>
          </a:p>
          <a:p>
            <a:r>
              <a:rPr lang="en-US" altLang="zh-CN" dirty="0" smtClean="0">
                <a:effectLst/>
                <a:hlinkClick r:id="rId10"/>
              </a:rPr>
              <a:t>friendly native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不友好的本地人 </a:t>
            </a:r>
          </a:p>
          <a:p>
            <a:r>
              <a:rPr lang="en-US" altLang="zh-CN" dirty="0" smtClean="0">
                <a:effectLst/>
                <a:hlinkClick r:id="rId11"/>
              </a:rPr>
              <a:t>hostile native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base</a:t>
            </a:r>
            <a:r>
              <a:rPr lang="zh-CN" altLang="en-US" b="1" dirty="0" smtClean="0">
                <a:solidFill>
                  <a:srgbClr val="FF0000"/>
                </a:solidFill>
              </a:rPr>
              <a:t>　 </a:t>
            </a:r>
            <a:r>
              <a:rPr lang="en-US" altLang="zh-CN" b="1" dirty="0" smtClean="0">
                <a:solidFill>
                  <a:srgbClr val="FF0000"/>
                </a:solidFill>
              </a:rPr>
              <a:t>n.</a:t>
            </a:r>
            <a:r>
              <a:rPr lang="zh-CN" altLang="en-US" b="1" dirty="0" smtClean="0">
                <a:solidFill>
                  <a:srgbClr val="FF0000"/>
                </a:solidFill>
              </a:rPr>
              <a:t>底部；基地；基础；基数；基线；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棒球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垒；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effectLst/>
              </a:rPr>
              <a:t>建立基地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2"/>
              </a:rPr>
              <a:t>set up a base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前沿基地 </a:t>
            </a:r>
          </a:p>
          <a:p>
            <a:r>
              <a:rPr lang="en-US" altLang="zh-CN" dirty="0" smtClean="0">
                <a:effectLst/>
                <a:hlinkClick r:id="rId3"/>
              </a:rPr>
              <a:t>advanced base</a:t>
            </a:r>
            <a:r>
              <a:rPr lang="en-US" altLang="zh-CN" dirty="0" smtClean="0">
                <a:effectLst/>
              </a:rPr>
              <a:t>  / </a:t>
            </a:r>
            <a:r>
              <a:rPr lang="en-US" altLang="zh-CN" dirty="0" smtClean="0">
                <a:effectLst/>
                <a:hlinkClick r:id="rId4"/>
              </a:rPr>
              <a:t>forward base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军事基地 </a:t>
            </a:r>
          </a:p>
          <a:p>
            <a:r>
              <a:rPr lang="en-US" altLang="zh-CN" dirty="0" smtClean="0">
                <a:effectLst/>
                <a:hlinkClick r:id="rId5"/>
              </a:rPr>
              <a:t>military base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空军基地 </a:t>
            </a:r>
          </a:p>
          <a:p>
            <a:r>
              <a:rPr lang="en-US" altLang="zh-CN" dirty="0" smtClean="0">
                <a:effectLst/>
                <a:hlinkClick r:id="rId6"/>
              </a:rPr>
              <a:t>air base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陆军基地 </a:t>
            </a:r>
          </a:p>
          <a:p>
            <a:r>
              <a:rPr lang="en-US" altLang="zh-CN" dirty="0" smtClean="0">
                <a:effectLst/>
                <a:hlinkClick r:id="rId7"/>
              </a:rPr>
              <a:t>army base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海军基地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8"/>
              </a:rPr>
              <a:t>naval base</a:t>
            </a:r>
            <a:r>
              <a:rPr lang="en-US" altLang="zh-CN" dirty="0" smtClean="0">
                <a:effectLst/>
              </a:rPr>
              <a:t> /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  <a:hlinkClick r:id="rId9"/>
              </a:rPr>
              <a:t>sea base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后方医院 </a:t>
            </a:r>
          </a:p>
          <a:p>
            <a:r>
              <a:rPr lang="en-US" altLang="zh-CN" dirty="0" smtClean="0">
                <a:effectLst/>
                <a:hlinkClick r:id="rId10"/>
              </a:rPr>
              <a:t>base hospital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dirty="0" smtClean="0">
                <a:effectLst/>
                <a:hlinkClick r:id="rId11"/>
              </a:rPr>
              <a:t>the base of a plan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塑像的基座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12"/>
              </a:rPr>
              <a:t>the base of a statue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vt.</a:t>
            </a:r>
            <a:r>
              <a:rPr lang="zh-CN" altLang="en-US" b="1" dirty="0" smtClean="0">
                <a:solidFill>
                  <a:srgbClr val="FF0000"/>
                </a:solidFill>
              </a:rPr>
              <a:t>以 </a:t>
            </a:r>
            <a:r>
              <a:rPr lang="en-US" altLang="zh-CN" b="1" dirty="0" smtClean="0">
                <a:solidFill>
                  <a:srgbClr val="FF0000"/>
                </a:solidFill>
              </a:rPr>
              <a:t>... </a:t>
            </a:r>
            <a:r>
              <a:rPr lang="zh-CN" altLang="en-US" b="1" dirty="0" smtClean="0">
                <a:solidFill>
                  <a:srgbClr val="FF0000"/>
                </a:solidFill>
              </a:rPr>
              <a:t>作基础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使自己的论点有事实根据 </a:t>
            </a:r>
          </a:p>
          <a:p>
            <a:r>
              <a:rPr lang="en-US" altLang="zh-CN" dirty="0" smtClean="0">
                <a:effectLst/>
                <a:hlinkClick r:id="rId13"/>
              </a:rPr>
              <a:t>base one's argument on facts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frequent</a:t>
            </a:r>
            <a:r>
              <a:rPr lang="zh-CN" altLang="en-US" b="1" dirty="0" smtClean="0">
                <a:solidFill>
                  <a:srgbClr val="FF0000"/>
                </a:solidFill>
              </a:rPr>
              <a:t>　 </a:t>
            </a:r>
            <a:r>
              <a:rPr lang="en-US" altLang="zh-CN" b="1" dirty="0" smtClean="0">
                <a:solidFill>
                  <a:srgbClr val="FF0000"/>
                </a:solidFill>
              </a:rPr>
              <a:t>adj.</a:t>
            </a:r>
            <a:r>
              <a:rPr lang="zh-CN" altLang="en-US" b="1" dirty="0" smtClean="0">
                <a:solidFill>
                  <a:srgbClr val="FF0000"/>
                </a:solidFill>
              </a:rPr>
              <a:t>频繁的；经常的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vt.</a:t>
            </a:r>
            <a:r>
              <a:rPr lang="zh-CN" altLang="en-US" b="1" dirty="0" smtClean="0">
                <a:solidFill>
                  <a:srgbClr val="FF0000"/>
                </a:solidFill>
              </a:rPr>
              <a:t>常到；常去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effectLst/>
              </a:rPr>
              <a:t>常客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2"/>
              </a:rPr>
              <a:t>frequent caller</a:t>
            </a:r>
            <a:r>
              <a:rPr lang="en-US" altLang="zh-CN" dirty="0" smtClean="0">
                <a:effectLst/>
              </a:rPr>
              <a:t> / </a:t>
            </a:r>
            <a:r>
              <a:rPr lang="en-US" altLang="zh-CN" dirty="0" smtClean="0">
                <a:effectLst/>
                <a:hlinkClick r:id="rId3"/>
              </a:rPr>
              <a:t>frequent visitor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经常变换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4"/>
              </a:rPr>
              <a:t>frequent changes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常见的特征 </a:t>
            </a:r>
          </a:p>
          <a:p>
            <a:r>
              <a:rPr lang="en-US" altLang="zh-CN" dirty="0" smtClean="0">
                <a:effectLst/>
                <a:hlinkClick r:id="rId5"/>
              </a:rPr>
              <a:t>frequent feature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ffectLst/>
              </a:rPr>
              <a:t>command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　 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n.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命令；指挥；掌握；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计算机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] DOS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命令 </a:t>
            </a:r>
            <a:r>
              <a:rPr lang="en-US" altLang="zh-CN" b="1" dirty="0" smtClean="0">
                <a:solidFill>
                  <a:srgbClr val="FF0000"/>
                </a:solidFill>
                <a:effectLst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引用辅助命令处理器</a:t>
            </a:r>
            <a:endParaRPr lang="en-US" altLang="zh-CN" b="1" dirty="0" smtClean="0">
              <a:solidFill>
                <a:srgbClr val="FF0000"/>
              </a:solidFill>
              <a:effectLst/>
            </a:endParaRPr>
          </a:p>
          <a:p>
            <a:r>
              <a:rPr lang="zh-CN" altLang="en-US" dirty="0" smtClean="0">
                <a:effectLst/>
              </a:rPr>
              <a:t>移交指挥权 </a:t>
            </a:r>
          </a:p>
          <a:p>
            <a:r>
              <a:rPr lang="en-US" altLang="zh-CN" dirty="0" smtClean="0">
                <a:effectLst/>
                <a:hlinkClick r:id="rId6"/>
              </a:rPr>
              <a:t>take over the command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最高指挥权 </a:t>
            </a:r>
          </a:p>
          <a:p>
            <a:r>
              <a:rPr lang="en-US" altLang="zh-CN" dirty="0" smtClean="0">
                <a:effectLst/>
                <a:hlinkClick r:id="rId7"/>
              </a:rPr>
              <a:t>supreme command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在某人的指挥下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  <a:hlinkClick r:id="rId8"/>
              </a:rPr>
              <a:t>under </a:t>
            </a:r>
            <a:r>
              <a:rPr lang="en-US" altLang="zh-CN" dirty="0" err="1" smtClean="0">
                <a:effectLst/>
                <a:hlinkClick r:id="rId8"/>
              </a:rPr>
              <a:t>sb's</a:t>
            </a:r>
            <a:r>
              <a:rPr lang="en-US" altLang="zh-CN" dirty="0" smtClean="0">
                <a:effectLst/>
                <a:hlinkClick r:id="rId8"/>
              </a:rPr>
              <a:t> command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ffectLst/>
              </a:rPr>
              <a:t>v.</a:t>
            </a:r>
            <a:r>
              <a:rPr lang="zh-CN" altLang="en-US" b="1" dirty="0" smtClean="0">
                <a:solidFill>
                  <a:srgbClr val="FF0000"/>
                </a:solidFill>
                <a:effectLst/>
              </a:rPr>
              <a:t>命令；指挥；掌握；博得 </a:t>
            </a:r>
          </a:p>
          <a:p>
            <a:r>
              <a:rPr lang="zh-CN" altLang="en-US" dirty="0" smtClean="0">
                <a:effectLst/>
              </a:rPr>
              <a:t>命令肃静 </a:t>
            </a:r>
          </a:p>
          <a:p>
            <a:r>
              <a:rPr lang="en-US" altLang="zh-CN" dirty="0" smtClean="0">
                <a:effectLst/>
                <a:hlinkClick r:id="rId9"/>
              </a:rPr>
              <a:t>command silence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有效地指挥 </a:t>
            </a:r>
          </a:p>
          <a:p>
            <a:r>
              <a:rPr lang="en-US" altLang="zh-CN" dirty="0" smtClean="0">
                <a:effectLst/>
                <a:hlinkClick r:id="rId10"/>
              </a:rPr>
              <a:t>command effectively</a:t>
            </a:r>
            <a:r>
              <a:rPr lang="en-US" altLang="zh-CN" dirty="0" smtClean="0">
                <a:effectLst/>
              </a:rPr>
              <a:t> </a:t>
            </a:r>
          </a:p>
          <a:p>
            <a:r>
              <a:rPr lang="zh-CN" altLang="en-US" dirty="0" smtClean="0">
                <a:effectLst/>
              </a:rPr>
              <a:t>无条件地指挥 </a:t>
            </a:r>
          </a:p>
          <a:p>
            <a:r>
              <a:rPr lang="en-US" altLang="zh-CN" dirty="0" smtClean="0">
                <a:effectLst/>
                <a:hlinkClick r:id="rId11"/>
              </a:rPr>
              <a:t>command unconditionally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request</a:t>
            </a:r>
            <a:r>
              <a:rPr lang="zh-CN" altLang="en-US" b="1" dirty="0">
                <a:solidFill>
                  <a:srgbClr val="FF0000"/>
                </a:solidFill>
              </a:rPr>
              <a:t>　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vt</a:t>
            </a:r>
            <a:r>
              <a:rPr lang="en-US" altLang="zh-CN" b="1" dirty="0" err="1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请求；</a:t>
            </a:r>
            <a:r>
              <a:rPr lang="zh-CN" altLang="en-US" b="1" dirty="0" smtClean="0">
                <a:solidFill>
                  <a:srgbClr val="FF0000"/>
                </a:solidFill>
              </a:rPr>
              <a:t>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迫切要求 </a:t>
            </a:r>
          </a:p>
          <a:p>
            <a:r>
              <a:rPr lang="en-US" altLang="zh-CN" dirty="0" smtClean="0">
                <a:hlinkClick r:id="rId2"/>
              </a:rPr>
              <a:t>request </a:t>
            </a:r>
            <a:r>
              <a:rPr lang="en-US" altLang="zh-CN" dirty="0">
                <a:hlinkClick r:id="rId2"/>
              </a:rPr>
              <a:t>eagerly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恳求 </a:t>
            </a:r>
          </a:p>
          <a:p>
            <a:r>
              <a:rPr lang="en-US" altLang="zh-CN" dirty="0" smtClean="0">
                <a:hlinkClick r:id="rId3"/>
              </a:rPr>
              <a:t>request </a:t>
            </a:r>
            <a:r>
              <a:rPr lang="en-US" altLang="zh-CN" dirty="0">
                <a:hlinkClick r:id="rId3"/>
              </a:rPr>
              <a:t>earnestly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正式邀请 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request formally</a:t>
            </a:r>
            <a:endParaRPr lang="zh-CN" altLang="en-US" dirty="0"/>
          </a:p>
          <a:p>
            <a:r>
              <a:rPr lang="zh-CN" altLang="en-US" dirty="0"/>
              <a:t>合理地请求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request reasonably</a:t>
            </a:r>
            <a:endParaRPr lang="zh-CN" altLang="en-US" dirty="0"/>
          </a:p>
          <a:p>
            <a:r>
              <a:rPr lang="zh-CN" altLang="en-US" dirty="0"/>
              <a:t>向</a:t>
            </a:r>
            <a:r>
              <a:rPr lang="en-US" altLang="zh-CN" dirty="0"/>
              <a:t>…</a:t>
            </a:r>
            <a:r>
              <a:rPr lang="zh-CN" altLang="en-US" dirty="0"/>
              <a:t>请求</a:t>
            </a:r>
            <a:r>
              <a:rPr lang="en-US" altLang="zh-CN" dirty="0"/>
              <a:t>,</a:t>
            </a:r>
            <a:r>
              <a:rPr lang="zh-CN" altLang="en-US" dirty="0"/>
              <a:t>向</a:t>
            </a:r>
            <a:r>
              <a:rPr lang="en-US" altLang="zh-CN" dirty="0"/>
              <a:t>…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 smtClean="0">
                <a:hlinkClick r:id="rId6"/>
              </a:rPr>
              <a:t>request </a:t>
            </a:r>
            <a:r>
              <a:rPr lang="en-US" altLang="zh-CN" dirty="0">
                <a:hlinkClick r:id="rId6"/>
              </a:rPr>
              <a:t>from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请求；要求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提出要求 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advance </a:t>
            </a:r>
            <a:r>
              <a:rPr lang="en-US" altLang="zh-CN" dirty="0">
                <a:hlinkClick r:id="rId7"/>
              </a:rPr>
              <a:t>a request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/ </a:t>
            </a:r>
            <a:r>
              <a:rPr lang="en-US" altLang="zh-CN" dirty="0" smtClean="0">
                <a:hlinkClick r:id="rId8"/>
              </a:rPr>
              <a:t>make </a:t>
            </a:r>
            <a:r>
              <a:rPr lang="en-US" altLang="zh-CN" dirty="0">
                <a:hlinkClick r:id="rId8"/>
              </a:rPr>
              <a:t>a request</a:t>
            </a:r>
            <a:r>
              <a:rPr lang="en-US" altLang="zh-CN" dirty="0"/>
              <a:t> </a:t>
            </a:r>
            <a:r>
              <a:rPr lang="en-US" altLang="zh-CN" dirty="0" smtClean="0"/>
              <a:t> / </a:t>
            </a:r>
            <a:r>
              <a:rPr lang="en-US" altLang="zh-CN" dirty="0" smtClean="0">
                <a:hlinkClick r:id="rId9"/>
              </a:rPr>
              <a:t>file </a:t>
            </a:r>
            <a:r>
              <a:rPr lang="en-US" altLang="zh-CN" dirty="0">
                <a:hlinkClick r:id="rId9"/>
              </a:rPr>
              <a:t>a request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驳回要求</a:t>
            </a:r>
            <a:r>
              <a:rPr lang="en-US" altLang="zh-CN" dirty="0"/>
              <a:t>,</a:t>
            </a:r>
            <a:r>
              <a:rPr lang="zh-CN" altLang="en-US" dirty="0"/>
              <a:t>拒绝要求 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decline </a:t>
            </a:r>
            <a:r>
              <a:rPr lang="en-US" altLang="zh-CN" dirty="0">
                <a:hlinkClick r:id="rId10"/>
              </a:rPr>
              <a:t>a </a:t>
            </a:r>
            <a:r>
              <a:rPr lang="en-US" altLang="zh-CN" dirty="0" smtClean="0">
                <a:hlinkClick r:id="rId10"/>
              </a:rPr>
              <a:t>request</a:t>
            </a:r>
            <a:r>
              <a:rPr lang="en-US" altLang="zh-CN" dirty="0" smtClean="0"/>
              <a:t> / </a:t>
            </a:r>
            <a:r>
              <a:rPr lang="en-US" altLang="zh-CN" dirty="0" smtClean="0">
                <a:hlinkClick r:id="rId11"/>
              </a:rPr>
              <a:t>deny </a:t>
            </a:r>
            <a:r>
              <a:rPr lang="en-US" altLang="zh-CN" dirty="0">
                <a:hlinkClick r:id="rId11"/>
              </a:rPr>
              <a:t>a request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r>
              <a:rPr lang="en-US" altLang="zh-CN" dirty="0" smtClean="0">
                <a:hlinkClick r:id="rId12"/>
              </a:rPr>
              <a:t>refuse </a:t>
            </a:r>
            <a:r>
              <a:rPr lang="en-US" altLang="zh-CN" dirty="0">
                <a:hlinkClick r:id="rId12"/>
              </a:rPr>
              <a:t>a request</a:t>
            </a:r>
            <a:r>
              <a:rPr lang="en-US" altLang="zh-CN" dirty="0"/>
              <a:t> </a:t>
            </a:r>
            <a:r>
              <a:rPr lang="en-US" altLang="zh-CN" dirty="0" smtClean="0"/>
              <a:t>/</a:t>
            </a:r>
            <a:r>
              <a:rPr lang="en-US" altLang="zh-CN" dirty="0" smtClean="0">
                <a:hlinkClick r:id="rId13"/>
              </a:rPr>
              <a:t>reject </a:t>
            </a:r>
            <a:r>
              <a:rPr lang="en-US" altLang="zh-CN" dirty="0">
                <a:hlinkClick r:id="rId13"/>
              </a:rPr>
              <a:t>a </a:t>
            </a:r>
            <a:r>
              <a:rPr lang="en-US" altLang="zh-CN" dirty="0" smtClean="0">
                <a:hlinkClick r:id="rId13"/>
              </a:rPr>
              <a:t>request</a:t>
            </a:r>
            <a:endParaRPr lang="zh-CN" altLang="en-US" dirty="0"/>
          </a:p>
          <a:p>
            <a:r>
              <a:rPr lang="zh-CN" altLang="en-US" dirty="0"/>
              <a:t>满足要求</a:t>
            </a:r>
            <a:r>
              <a:rPr lang="en-US" altLang="zh-CN" dirty="0"/>
              <a:t>,</a:t>
            </a:r>
            <a:r>
              <a:rPr lang="zh-CN" altLang="en-US" dirty="0"/>
              <a:t>达到要求 </a:t>
            </a:r>
          </a:p>
          <a:p>
            <a:r>
              <a:rPr lang="en-US" altLang="zh-CN" dirty="0" smtClean="0">
                <a:hlinkClick r:id="rId14"/>
              </a:rPr>
              <a:t>fulfill </a:t>
            </a:r>
            <a:r>
              <a:rPr lang="en-US" altLang="zh-CN" dirty="0">
                <a:hlinkClick r:id="rId14"/>
              </a:rPr>
              <a:t>a request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适当的要求 </a:t>
            </a:r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moderate request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合理的要求 </a:t>
            </a:r>
          </a:p>
          <a:p>
            <a:r>
              <a:rPr lang="en-US" altLang="zh-CN" dirty="0">
                <a:hlinkClick r:id="rId3"/>
              </a:rPr>
              <a:t>reasonable request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不合理的要求 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unreasonable request</a:t>
            </a:r>
            <a:endParaRPr lang="zh-CN" altLang="en-US" dirty="0"/>
          </a:p>
          <a:p>
            <a:r>
              <a:rPr lang="zh-CN" altLang="en-US" dirty="0"/>
              <a:t>非官方的要求 </a:t>
            </a:r>
          </a:p>
          <a:p>
            <a:r>
              <a:rPr lang="en-US" altLang="zh-CN" dirty="0">
                <a:hlinkClick r:id="rId5"/>
              </a:rPr>
              <a:t>unofficial request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急迫的要求 </a:t>
            </a:r>
          </a:p>
          <a:p>
            <a:r>
              <a:rPr lang="en-US" altLang="zh-CN" dirty="0">
                <a:hlinkClick r:id="rId6"/>
              </a:rPr>
              <a:t>urgent request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书面请求 </a:t>
            </a:r>
          </a:p>
          <a:p>
            <a:r>
              <a:rPr lang="en-US" altLang="zh-CN" dirty="0">
                <a:hlinkClick r:id="rId7"/>
              </a:rPr>
              <a:t>written request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公共汽车的</a:t>
            </a:r>
            <a:r>
              <a:rPr lang="en-US" altLang="zh-CN" dirty="0"/>
              <a:t>)</a:t>
            </a:r>
            <a:r>
              <a:rPr lang="zh-CN" altLang="en-US" dirty="0"/>
              <a:t>招呼站 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request stop</a:t>
            </a:r>
            <a:endParaRPr lang="zh-CN" altLang="en-US" dirty="0"/>
          </a:p>
          <a:p>
            <a:r>
              <a:rPr lang="zh-CN" altLang="en-US" dirty="0"/>
              <a:t>应某人的请求 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at </a:t>
            </a:r>
            <a:r>
              <a:rPr lang="en-US" altLang="zh-CN" dirty="0" err="1">
                <a:hlinkClick r:id="rId9"/>
              </a:rPr>
              <a:t>sb</a:t>
            </a:r>
            <a:r>
              <a:rPr lang="en-US" altLang="zh-CN" dirty="0" err="1">
                <a:hlinkClick r:id="rId10"/>
              </a:rPr>
              <a:t>‘</a:t>
            </a:r>
            <a:r>
              <a:rPr lang="en-US" altLang="zh-CN" dirty="0" err="1">
                <a:hlinkClick r:id="rId9"/>
              </a:rPr>
              <a:t>s</a:t>
            </a:r>
            <a:r>
              <a:rPr lang="en-US" altLang="zh-CN" dirty="0">
                <a:hlinkClick r:id="rId9"/>
              </a:rPr>
              <a:t> request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>
                <a:hlinkClick r:id="rId10"/>
              </a:rPr>
              <a:t>in answer to </a:t>
            </a:r>
            <a:r>
              <a:rPr lang="en-US" altLang="zh-CN" dirty="0" err="1">
                <a:hlinkClick r:id="rId10"/>
              </a:rPr>
              <a:t>sb's</a:t>
            </a:r>
            <a:r>
              <a:rPr lang="en-US" altLang="zh-CN" dirty="0">
                <a:hlinkClick r:id="rId10"/>
              </a:rPr>
              <a:t> request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…</a:t>
            </a:r>
            <a:r>
              <a:rPr lang="zh-CN" altLang="en-US" dirty="0"/>
              <a:t>的要求  </a:t>
            </a:r>
          </a:p>
          <a:p>
            <a:r>
              <a:rPr lang="en-US" altLang="zh-CN" dirty="0">
                <a:hlinkClick r:id="rId11"/>
              </a:rPr>
              <a:t>upon the request of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967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Expression  n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表情；表示</a:t>
            </a:r>
            <a:r>
              <a:rPr lang="zh-CN" altLang="en-US" b="1" dirty="0" smtClean="0">
                <a:solidFill>
                  <a:srgbClr val="FF0000"/>
                </a:solidFill>
              </a:rPr>
              <a:t>；词句</a:t>
            </a:r>
            <a:r>
              <a:rPr lang="zh-CN" altLang="en-US" b="1" dirty="0">
                <a:solidFill>
                  <a:srgbClr val="FF0000"/>
                </a:solidFill>
              </a:rPr>
              <a:t>；措辞；表现；</a:t>
            </a:r>
            <a:r>
              <a:rPr lang="zh-CN" altLang="en-US" b="1" dirty="0" smtClean="0">
                <a:solidFill>
                  <a:srgbClr val="FF0000"/>
                </a:solidFill>
              </a:rPr>
              <a:t>挤压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有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zh-CN" altLang="en-US" b="1" dirty="0">
                <a:solidFill>
                  <a:srgbClr val="FF0000"/>
                </a:solidFill>
              </a:rPr>
              <a:t>表情 </a:t>
            </a:r>
          </a:p>
          <a:p>
            <a:r>
              <a:rPr lang="en-US" altLang="zh-CN" dirty="0" smtClean="0">
                <a:hlinkClick r:id="rId2"/>
              </a:rPr>
              <a:t>have </a:t>
            </a:r>
            <a:r>
              <a:rPr lang="en-US" altLang="zh-CN" dirty="0">
                <a:hlinkClick r:id="rId2"/>
              </a:rPr>
              <a:t>an expression of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表示 </a:t>
            </a:r>
          </a:p>
          <a:p>
            <a:r>
              <a:rPr lang="en-US" altLang="zh-CN" dirty="0" smtClean="0">
                <a:hlinkClick r:id="rId3"/>
              </a:rPr>
              <a:t>make </a:t>
            </a:r>
            <a:r>
              <a:rPr lang="en-US" altLang="zh-CN" dirty="0">
                <a:hlinkClick r:id="rId3"/>
              </a:rPr>
              <a:t>expression</a:t>
            </a:r>
            <a:r>
              <a:rPr lang="en-US" altLang="zh-CN" dirty="0"/>
              <a:t> </a:t>
            </a:r>
            <a:r>
              <a:rPr lang="en-US" altLang="zh-CN" dirty="0" smtClean="0"/>
              <a:t> / </a:t>
            </a:r>
            <a:r>
              <a:rPr lang="en-US" altLang="zh-CN" dirty="0" smtClean="0">
                <a:hlinkClick r:id="rId4"/>
              </a:rPr>
              <a:t>offer </a:t>
            </a:r>
            <a:r>
              <a:rPr lang="en-US" altLang="zh-CN" dirty="0">
                <a:hlinkClick r:id="rId4"/>
              </a:rPr>
              <a:t>an </a:t>
            </a:r>
            <a:r>
              <a:rPr lang="en-US" altLang="zh-CN" dirty="0" smtClean="0">
                <a:hlinkClick r:id="rId4"/>
              </a:rPr>
              <a:t>expression</a:t>
            </a:r>
            <a:endParaRPr lang="zh-CN" altLang="en-US" dirty="0"/>
          </a:p>
          <a:p>
            <a:r>
              <a:rPr lang="zh-CN" altLang="en-US" dirty="0"/>
              <a:t>观察某人的表情 </a:t>
            </a:r>
          </a:p>
          <a:p>
            <a:r>
              <a:rPr lang="en-US" altLang="zh-CN" dirty="0" smtClean="0">
                <a:hlinkClick r:id="rId5"/>
              </a:rPr>
              <a:t>watch </a:t>
            </a:r>
            <a:r>
              <a:rPr lang="en-US" altLang="zh-CN" dirty="0" err="1">
                <a:hlinkClick r:id="rId5"/>
              </a:rPr>
              <a:t>sb's</a:t>
            </a:r>
            <a:r>
              <a:rPr lang="en-US" altLang="zh-CN" dirty="0">
                <a:hlinkClick r:id="rId5"/>
              </a:rPr>
              <a:t> expression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带着表情 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wear expression</a:t>
            </a:r>
            <a:endParaRPr lang="zh-CN" altLang="en-US" dirty="0"/>
          </a:p>
          <a:p>
            <a:r>
              <a:rPr lang="zh-CN" altLang="en-US" dirty="0"/>
              <a:t>笨拙的措词 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awkward expression</a:t>
            </a:r>
            <a:endParaRPr lang="zh-CN" altLang="en-US" dirty="0"/>
          </a:p>
          <a:p>
            <a:r>
              <a:rPr lang="zh-CN" altLang="en-US" dirty="0"/>
              <a:t>通常说法 </a:t>
            </a:r>
            <a:endParaRPr lang="en-US" altLang="zh-CN" dirty="0" smtClean="0"/>
          </a:p>
          <a:p>
            <a:r>
              <a:rPr lang="en-US" altLang="zh-CN" dirty="0" smtClean="0">
                <a:hlinkClick r:id="rId8"/>
              </a:rPr>
              <a:t>common expression</a:t>
            </a:r>
            <a:endParaRPr lang="zh-CN" altLang="en-US" dirty="0"/>
          </a:p>
          <a:p>
            <a:r>
              <a:rPr lang="zh-CN" altLang="en-US" dirty="0"/>
              <a:t>习惯表达方式 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idiomatic expression</a:t>
            </a:r>
            <a:endParaRPr lang="zh-CN" altLang="en-US" dirty="0"/>
          </a:p>
          <a:p>
            <a:r>
              <a:rPr lang="zh-CN" altLang="en-US" dirty="0"/>
              <a:t>时髦说法</a:t>
            </a:r>
            <a:r>
              <a:rPr lang="en-US" altLang="zh-CN" dirty="0"/>
              <a:t>,</a:t>
            </a:r>
            <a:r>
              <a:rPr lang="zh-CN" altLang="en-US" dirty="0"/>
              <a:t>流行词语 </a:t>
            </a:r>
          </a:p>
          <a:p>
            <a:r>
              <a:rPr lang="en-US" altLang="zh-CN" dirty="0" smtClean="0">
                <a:hlinkClick r:id="rId10"/>
              </a:rPr>
              <a:t>modern </a:t>
            </a:r>
            <a:r>
              <a:rPr lang="en-US" altLang="zh-CN" dirty="0">
                <a:hlinkClick r:id="rId10"/>
              </a:rPr>
              <a:t>expression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/>
              <a:t>谢意 </a:t>
            </a:r>
          </a:p>
          <a:p>
            <a:r>
              <a:rPr lang="en-US" altLang="zh-CN" dirty="0" smtClean="0">
                <a:hlinkClick r:id="rId11"/>
              </a:rPr>
              <a:t>expression </a:t>
            </a:r>
            <a:r>
              <a:rPr lang="en-US" altLang="zh-CN" dirty="0">
                <a:hlinkClick r:id="rId11"/>
              </a:rPr>
              <a:t>of </a:t>
            </a:r>
            <a:r>
              <a:rPr lang="en-US" altLang="zh-CN" dirty="0" smtClean="0">
                <a:hlinkClick r:id="rId11"/>
              </a:rPr>
              <a:t>thanks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2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329</Words>
  <Application>Microsoft Office PowerPoint</Application>
  <PresentationFormat>全屏显示(4:3)</PresentationFormat>
  <Paragraphs>241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</cp:revision>
  <dcterms:created xsi:type="dcterms:W3CDTF">2015-09-22T01:32:38Z</dcterms:created>
  <dcterms:modified xsi:type="dcterms:W3CDTF">2015-09-23T00:39:00Z</dcterms:modified>
</cp:coreProperties>
</file>