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80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4" r:id="rId17"/>
    <p:sldId id="276" r:id="rId18"/>
    <p:sldId id="278" r:id="rId19"/>
    <p:sldId id="279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043D04-D87F-488A-910B-D12B94A010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E6367-A2D9-489E-9E7A-BCC1A9C5F1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743248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7B6E7-C042-4CEE-AF45-84B85BFFDA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964562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228600"/>
            <a:ext cx="8540750" cy="5870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6565D4B7-F041-468F-8624-C6BC37DBCD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605042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337B9-E225-4667-9B1F-805D011E10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206231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40711-42A9-4BA3-83A2-BE925868AB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2536902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D0409B-051E-4258-9113-8E3831ECCF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672336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C6DCF5-09D6-497F-8CBE-0044BCF1A9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959526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6EB9F-D31A-4018-ABAC-8DA1068067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791674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26A61-C48F-4CDF-83F6-9D686B01DA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0159487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90BF3-6E44-4A82-B8EF-9D045846E1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229644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32454-FEEF-499E-B078-5C94A89628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7758703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09993F7-5DC3-4E2C-99D9-97AE3AAA27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advClick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&#26925;&#22278;&#24102;&#31508;&#21160;&#30011;.g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file:///F:\2012-04-19%20&#26472;&#20029;&#20029;\&#27491;&#22312;&#20351;&#29992;&#30340;&#25991;&#20214;&#22841;\&#29289;&#29702;%20&#35838;&#20214;\&#29289;&#29702;%20&#20154;&#25945;&#29256;&#24517;&#20462;2\6.1\&#23270;&#23077;&#19968;&#21495;&#21457;&#23556;&#20840;&#36807;&#31243;.wmv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066800" y="4924425"/>
            <a:ext cx="71437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第六章  万有引力与航天</a:t>
            </a:r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第一节  行星的运动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pPr algn="l"/>
            <a:r>
              <a:rPr lang="zh-CN" altLang="en-US" sz="3200" b="1">
                <a:solidFill>
                  <a:srgbClr val="FF0000"/>
                </a:solidFill>
              </a:rPr>
              <a:t>材料</a:t>
            </a:r>
            <a:r>
              <a:rPr lang="en-US" altLang="zh-CN" sz="3200" b="1">
                <a:solidFill>
                  <a:srgbClr val="FF0000"/>
                </a:solidFill>
              </a:rPr>
              <a:t>1</a:t>
            </a:r>
            <a:r>
              <a:rPr lang="zh-CN" altLang="en-US" sz="3200" b="1">
                <a:solidFill>
                  <a:srgbClr val="FF0000"/>
                </a:solidFill>
              </a:rPr>
              <a:t>：</a:t>
            </a:r>
            <a:r>
              <a:rPr lang="zh-CN" altLang="en-US" sz="3200" b="1">
                <a:solidFill>
                  <a:srgbClr val="0000FF"/>
                </a:solidFill>
              </a:rPr>
              <a:t>“哥白尼坚信宇宙与自然是美的，而                        美的东西是简单与和谐的。”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2362200"/>
            <a:ext cx="8540750" cy="2363788"/>
          </a:xfrm>
        </p:spPr>
        <p:txBody>
          <a:bodyPr/>
          <a:lstStyle/>
          <a:p>
            <a:endParaRPr lang="en-US" altLang="zh-CN">
              <a:ea typeface="迷你简中特广告" pitchFamily="33" charset="-122"/>
            </a:endParaRPr>
          </a:p>
          <a:p>
            <a:r>
              <a:rPr lang="zh-CN" altLang="en-US">
                <a:ea typeface="迷你简中特广告" pitchFamily="33" charset="-122"/>
              </a:rPr>
              <a:t>对描述自然追求简单和谐是科学研究的动力之一。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458200" cy="1143000"/>
          </a:xfrm>
        </p:spPr>
        <p:txBody>
          <a:bodyPr/>
          <a:lstStyle/>
          <a:p>
            <a:pPr algn="l"/>
            <a:r>
              <a:rPr lang="zh-CN" altLang="en-US" sz="4000" b="1">
                <a:solidFill>
                  <a:schemeClr val="tx1"/>
                </a:solidFill>
                <a:ea typeface="黑体" pitchFamily="2" charset="-122"/>
              </a:rPr>
              <a:t>二、探究开普勒行星运动定律的建立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2286000"/>
            <a:ext cx="8229600" cy="3581400"/>
          </a:xfrm>
        </p:spPr>
        <p:txBody>
          <a:bodyPr/>
          <a:lstStyle/>
          <a:p>
            <a:r>
              <a:rPr lang="en-US" altLang="zh-CN" b="1">
                <a:solidFill>
                  <a:srgbClr val="0000FF"/>
                </a:solidFill>
              </a:rPr>
              <a:t>1</a:t>
            </a:r>
            <a:r>
              <a:rPr lang="zh-CN" altLang="en-US" b="1">
                <a:solidFill>
                  <a:srgbClr val="0000FF"/>
                </a:solidFill>
              </a:rPr>
              <a:t>、</a:t>
            </a:r>
            <a:r>
              <a:rPr lang="en-US" b="1">
                <a:solidFill>
                  <a:srgbClr val="0000FF"/>
                </a:solidFill>
              </a:rPr>
              <a:t>古人认为天体做什么运动？</a:t>
            </a:r>
            <a:endParaRPr lang="zh-CN" altLang="en-US" b="1">
              <a:solidFill>
                <a:srgbClr val="0000FF"/>
              </a:solidFill>
            </a:endParaRPr>
          </a:p>
          <a:p>
            <a:r>
              <a:rPr lang="zh-CN" altLang="zh-CN" b="1">
                <a:solidFill>
                  <a:srgbClr val="0000FF"/>
                </a:solidFill>
              </a:rPr>
              <a:t>2</a:t>
            </a:r>
            <a:r>
              <a:rPr lang="zh-CN" altLang="en-US" b="1">
                <a:solidFill>
                  <a:srgbClr val="0000FF"/>
                </a:solidFill>
              </a:rPr>
              <a:t>、开普勒的导师是谁，他做了哪些工作，</a:t>
            </a:r>
          </a:p>
          <a:p>
            <a:r>
              <a:rPr lang="zh-CN" altLang="en-US" b="1">
                <a:solidFill>
                  <a:srgbClr val="0000FF"/>
                </a:solidFill>
              </a:rPr>
              <a:t>      </a:t>
            </a:r>
            <a:r>
              <a:rPr lang="en-US" b="1">
                <a:solidFill>
                  <a:srgbClr val="0000FF"/>
                </a:solidFill>
              </a:rPr>
              <a:t>他认为天体做什么样的运动？</a:t>
            </a:r>
          </a:p>
          <a:p>
            <a:r>
              <a:rPr lang="zh-CN" altLang="zh-CN" b="1">
                <a:solidFill>
                  <a:srgbClr val="0000FF"/>
                </a:solidFill>
              </a:rPr>
              <a:t>3</a:t>
            </a:r>
            <a:r>
              <a:rPr lang="zh-CN" altLang="en-US" b="1">
                <a:solidFill>
                  <a:srgbClr val="0000FF"/>
                </a:solidFill>
              </a:rPr>
              <a:t>、开普勒开始认为天体做何</a:t>
            </a:r>
            <a:r>
              <a:rPr lang="en-US" b="1">
                <a:solidFill>
                  <a:srgbClr val="0000FF"/>
                </a:solidFill>
              </a:rPr>
              <a:t>运动</a:t>
            </a:r>
            <a:r>
              <a:rPr lang="zh-CN" altLang="en-US" b="1">
                <a:solidFill>
                  <a:srgbClr val="0000FF"/>
                </a:solidFill>
              </a:rPr>
              <a:t>？最后研 </a:t>
            </a:r>
          </a:p>
          <a:p>
            <a:r>
              <a:rPr lang="zh-CN" altLang="en-US" b="1">
                <a:solidFill>
                  <a:srgbClr val="0000FF"/>
                </a:solidFill>
              </a:rPr>
              <a:t>      究的结论是什么？</a:t>
            </a:r>
          </a:p>
          <a:p>
            <a:r>
              <a:rPr lang="en-US" altLang="zh-CN" b="1">
                <a:solidFill>
                  <a:srgbClr val="0000FF"/>
                </a:solidFill>
              </a:rPr>
              <a:t>4</a:t>
            </a:r>
            <a:r>
              <a:rPr lang="zh-CN" altLang="en-US" b="1">
                <a:solidFill>
                  <a:srgbClr val="0000FF"/>
                </a:solidFill>
              </a:rPr>
              <a:t>、你从开普勒和其导师身上学到了什么？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6200" y="1373188"/>
            <a:ext cx="9077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迷你简少儿" pitchFamily="65" charset="-122"/>
                <a:ea typeface="迷你简少儿" pitchFamily="65" charset="-122"/>
              </a:rPr>
              <a:t>请同学们阅读课本</a:t>
            </a:r>
            <a:r>
              <a:rPr lang="en-US" altLang="zh-CN" sz="2800">
                <a:latin typeface="迷你简少儿" pitchFamily="65" charset="-122"/>
                <a:ea typeface="迷你简少儿" pitchFamily="65" charset="-122"/>
              </a:rPr>
              <a:t>29</a:t>
            </a:r>
            <a:r>
              <a:rPr lang="zh-CN" altLang="en-US" sz="2800">
                <a:latin typeface="迷你简少儿" pitchFamily="65" charset="-122"/>
                <a:ea typeface="迷你简少儿" pitchFamily="65" charset="-122"/>
              </a:rPr>
              <a:t>页第二段和</a:t>
            </a:r>
            <a:r>
              <a:rPr lang="en-US" altLang="zh-CN" sz="2800">
                <a:latin typeface="迷你简少儿" pitchFamily="65" charset="-122"/>
                <a:ea typeface="迷你简少儿" pitchFamily="65" charset="-122"/>
              </a:rPr>
              <a:t>32</a:t>
            </a:r>
            <a:r>
              <a:rPr lang="zh-CN" altLang="en-US" sz="2800">
                <a:latin typeface="迷你简少儿" pitchFamily="65" charset="-122"/>
                <a:ea typeface="迷你简少儿" pitchFamily="65" charset="-122"/>
              </a:rPr>
              <a:t>页内容，回答下列问题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81000"/>
            <a:ext cx="8382000" cy="2514600"/>
          </a:xfrm>
        </p:spPr>
        <p:txBody>
          <a:bodyPr/>
          <a:lstStyle/>
          <a:p>
            <a:pPr algn="l"/>
            <a:r>
              <a:rPr lang="zh-CN" altLang="en-US" sz="3200" b="1">
                <a:solidFill>
                  <a:srgbClr val="0000FF"/>
                </a:solidFill>
              </a:rPr>
              <a:t>材料</a:t>
            </a:r>
            <a:r>
              <a:rPr lang="en-US" altLang="zh-CN" sz="3200" b="1">
                <a:solidFill>
                  <a:srgbClr val="0000FF"/>
                </a:solidFill>
              </a:rPr>
              <a:t>2</a:t>
            </a:r>
            <a:r>
              <a:rPr lang="zh-CN" altLang="en-US" sz="3200" b="1">
                <a:solidFill>
                  <a:srgbClr val="0000FF"/>
                </a:solidFill>
              </a:rPr>
              <a:t>：“第谷</a:t>
            </a:r>
            <a:r>
              <a:rPr lang="en-US" altLang="zh-CN" sz="3200" b="1">
                <a:solidFill>
                  <a:srgbClr val="0000FF"/>
                </a:solidFill>
              </a:rPr>
              <a:t>20</a:t>
            </a:r>
            <a:r>
              <a:rPr lang="zh-CN" altLang="en-US" sz="3200" b="1">
                <a:solidFill>
                  <a:srgbClr val="0000FF"/>
                </a:solidFill>
              </a:rPr>
              <a:t>余年一直观测火星，在他以前测量天体位置的误差大约是</a:t>
            </a:r>
            <a:r>
              <a:rPr lang="en-US" altLang="zh-CN" sz="3200" b="1">
                <a:solidFill>
                  <a:srgbClr val="0000FF"/>
                </a:solidFill>
              </a:rPr>
              <a:t>10’</a:t>
            </a:r>
            <a:r>
              <a:rPr lang="zh-CN" altLang="en-US" sz="3200" b="1">
                <a:solidFill>
                  <a:srgbClr val="0000FF"/>
                </a:solidFill>
              </a:rPr>
              <a:t>，第谷把这个不确定性减小到</a:t>
            </a:r>
            <a:r>
              <a:rPr lang="en-US" altLang="zh-CN" sz="3200" b="1">
                <a:solidFill>
                  <a:srgbClr val="0000FF"/>
                </a:solidFill>
              </a:rPr>
              <a:t>2’</a:t>
            </a:r>
            <a:r>
              <a:rPr lang="zh-CN" altLang="en-US" sz="3200" b="1">
                <a:solidFill>
                  <a:srgbClr val="0000FF"/>
                </a:solidFill>
              </a:rPr>
              <a:t>，为哥白尼的学说提供了关健性支持。”</a:t>
            </a:r>
            <a:br>
              <a:rPr lang="zh-CN" altLang="en-US" sz="3200" b="1">
                <a:solidFill>
                  <a:srgbClr val="0000FF"/>
                </a:solidFill>
              </a:rPr>
            </a:br>
            <a:endParaRPr lang="zh-CN" altLang="en-US" sz="3200" b="1">
              <a:solidFill>
                <a:srgbClr val="0000FF"/>
              </a:solidFill>
            </a:endParaRP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2743200"/>
            <a:ext cx="8382000" cy="1219200"/>
          </a:xfrm>
        </p:spPr>
        <p:txBody>
          <a:bodyPr/>
          <a:lstStyle/>
          <a:p>
            <a:r>
              <a:rPr lang="zh-CN" altLang="en-US">
                <a:ea typeface="迷你简中特广告" pitchFamily="33" charset="-122"/>
              </a:rPr>
              <a:t>对自然奥秘不屈不挠探索的精神和对待科学研究一丝不苟的态度。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85800" y="4495800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zh-CN" altLang="en-US" sz="3200">
                <a:ea typeface="迷你简中特广告" pitchFamily="33" charset="-122"/>
              </a:rPr>
              <a:t>实验观察手段是科学研究的重要方法之一。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63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87363"/>
            <a:ext cx="8229600" cy="23622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0000FF"/>
                </a:solidFill>
              </a:rPr>
              <a:t>材料</a:t>
            </a:r>
            <a:r>
              <a:rPr lang="en-US" altLang="zh-CN" sz="2800" b="1">
                <a:solidFill>
                  <a:srgbClr val="0000FF"/>
                </a:solidFill>
              </a:rPr>
              <a:t>3</a:t>
            </a:r>
            <a:r>
              <a:rPr lang="zh-CN" altLang="en-US" sz="2800" b="1">
                <a:solidFill>
                  <a:srgbClr val="0000FF"/>
                </a:solidFill>
              </a:rPr>
              <a:t>：“开普</a:t>
            </a:r>
            <a:r>
              <a:rPr lang="zh-CN" altLang="zh-CN" sz="2800" b="1">
                <a:solidFill>
                  <a:srgbClr val="0000FF"/>
                </a:solidFill>
              </a:rPr>
              <a:t>勒</a:t>
            </a:r>
            <a:r>
              <a:rPr lang="zh-CN" altLang="en-US" sz="2800" b="1">
                <a:solidFill>
                  <a:srgbClr val="0000FF"/>
                </a:solidFill>
              </a:rPr>
              <a:t>七十余次尝试所得的结果都与第谷的观测数据有至少</a:t>
            </a:r>
            <a:r>
              <a:rPr lang="en-US" altLang="zh-CN" sz="2800" b="1">
                <a:solidFill>
                  <a:srgbClr val="0000FF"/>
                </a:solidFill>
              </a:rPr>
              <a:t>8’</a:t>
            </a:r>
            <a:r>
              <a:rPr lang="zh-CN" altLang="en-US" sz="2800" b="1">
                <a:solidFill>
                  <a:srgbClr val="0000FF"/>
                </a:solidFill>
              </a:rPr>
              <a:t>的角度偏差” </a:t>
            </a:r>
            <a:br>
              <a:rPr lang="zh-CN" altLang="en-US" sz="2800" b="1">
                <a:solidFill>
                  <a:srgbClr val="0000FF"/>
                </a:solidFill>
              </a:rPr>
            </a:br>
            <a:r>
              <a:rPr lang="zh-CN" altLang="en-US" sz="2800" b="1">
                <a:solidFill>
                  <a:srgbClr val="0000FF"/>
                </a:solidFill>
              </a:rPr>
              <a:t>         “对第谷的数据的精确性深信不疑</a:t>
            </a:r>
            <a:r>
              <a:rPr lang="en-US" altLang="zh-CN" sz="2800" b="1">
                <a:solidFill>
                  <a:srgbClr val="0000FF"/>
                </a:solidFill>
                <a:latin typeface="宋体" pitchFamily="2" charset="-122"/>
              </a:rPr>
              <a:t>……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这不容忽视的</a:t>
            </a:r>
            <a:r>
              <a:rPr lang="en-US" altLang="zh-CN" sz="2800" b="1">
                <a:solidFill>
                  <a:srgbClr val="0000FF"/>
                </a:solidFill>
                <a:latin typeface="宋体" pitchFamily="2" charset="-122"/>
              </a:rPr>
              <a:t>8’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也许正是因为行星并非做完美的匀速圆周运动”</a:t>
            </a:r>
            <a:b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</a:b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    “把几千个数据归纳成如此简洁的几句话。</a:t>
            </a:r>
            <a:r>
              <a:rPr lang="zh-CN" altLang="en-US" sz="2800" b="1">
                <a:solidFill>
                  <a:srgbClr val="0000FF"/>
                </a:solidFill>
              </a:rPr>
              <a:t>”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3001963"/>
            <a:ext cx="8229600" cy="1676400"/>
          </a:xfrm>
        </p:spPr>
        <p:txBody>
          <a:bodyPr/>
          <a:lstStyle/>
          <a:p>
            <a:r>
              <a:rPr lang="zh-CN" altLang="en-US">
                <a:ea typeface="迷你简中特广告" pitchFamily="33" charset="-122"/>
              </a:rPr>
              <a:t>实事求是、尊重客观事实、不迷信权威、敢于坚持真理和勇于探索的科学态度和科学精神。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09600" y="4800600"/>
            <a:ext cx="815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zh-CN" altLang="en-US" sz="3200">
                <a:ea typeface="迷你简中特广告" pitchFamily="33" charset="-122"/>
              </a:rPr>
              <a:t>实验归纳和数学演绎相结合是科学研究中的重要方法。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pPr algn="l"/>
            <a:r>
              <a:rPr lang="zh-CN" altLang="en-US" sz="4000" b="1">
                <a:solidFill>
                  <a:srgbClr val="0000FF"/>
                </a:solidFill>
                <a:ea typeface="隶书" pitchFamily="49" charset="-122"/>
              </a:rPr>
              <a:t>探究椭圆轨道特征：</a:t>
            </a:r>
            <a:endParaRPr lang="zh-CN" altLang="en-US" sz="4000" b="1">
              <a:solidFill>
                <a:srgbClr val="0000FF"/>
              </a:solidFill>
              <a:ea typeface="隶书" pitchFamily="49" charset="-122"/>
              <a:hlinkClick r:id="rId2" action="ppaction://hlinkfile"/>
            </a:endParaRP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2176463" y="3635375"/>
            <a:ext cx="142875" cy="92075"/>
          </a:xfrm>
          <a:prstGeom prst="flowChartConnector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ea typeface="华文新魏" pitchFamily="2" charset="-122"/>
            </a:endParaRP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2133600" y="2425700"/>
            <a:ext cx="5410200" cy="2679700"/>
            <a:chOff x="1344" y="1528"/>
            <a:chExt cx="3408" cy="1688"/>
          </a:xfrm>
        </p:grpSpPr>
        <p:grpSp>
          <p:nvGrpSpPr>
            <p:cNvPr id="19461" name="Group 5"/>
            <p:cNvGrpSpPr>
              <a:grpSpLocks/>
            </p:cNvGrpSpPr>
            <p:nvPr/>
          </p:nvGrpSpPr>
          <p:grpSpPr bwMode="auto">
            <a:xfrm>
              <a:off x="1344" y="1528"/>
              <a:ext cx="3408" cy="1688"/>
              <a:chOff x="738" y="1164"/>
              <a:chExt cx="3888" cy="2448"/>
            </a:xfrm>
          </p:grpSpPr>
          <p:grpSp>
            <p:nvGrpSpPr>
              <p:cNvPr id="19462" name="Group 6"/>
              <p:cNvGrpSpPr>
                <a:grpSpLocks/>
              </p:cNvGrpSpPr>
              <p:nvPr/>
            </p:nvGrpSpPr>
            <p:grpSpPr bwMode="auto">
              <a:xfrm>
                <a:off x="738" y="1164"/>
                <a:ext cx="3888" cy="2448"/>
                <a:chOff x="1200" y="2544"/>
                <a:chExt cx="3888" cy="2448"/>
              </a:xfrm>
            </p:grpSpPr>
            <p:grpSp>
              <p:nvGrpSpPr>
                <p:cNvPr id="19463" name="Group 7"/>
                <p:cNvGrpSpPr>
                  <a:grpSpLocks/>
                </p:cNvGrpSpPr>
                <p:nvPr/>
              </p:nvGrpSpPr>
              <p:grpSpPr bwMode="auto">
                <a:xfrm>
                  <a:off x="1200" y="2544"/>
                  <a:ext cx="3888" cy="2448"/>
                  <a:chOff x="768" y="816"/>
                  <a:chExt cx="3888" cy="2448"/>
                </a:xfrm>
              </p:grpSpPr>
              <p:sp>
                <p:nvSpPr>
                  <p:cNvPr id="19464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16"/>
                    <a:ext cx="3840" cy="24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6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016"/>
                    <a:ext cx="38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6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1920"/>
                    <a:ext cx="96" cy="14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67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39" y="1631"/>
                    <a:ext cx="673" cy="3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zh-CN" altLang="en-US" b="1">
                        <a:latin typeface="Times New Roman" pitchFamily="18" charset="0"/>
                      </a:rPr>
                      <a:t>图钉</a:t>
                    </a:r>
                  </a:p>
                </p:txBody>
              </p:sp>
            </p:grpSp>
            <p:grpSp>
              <p:nvGrpSpPr>
                <p:cNvPr id="19468" name="Group 12"/>
                <p:cNvGrpSpPr>
                  <a:grpSpLocks/>
                </p:cNvGrpSpPr>
                <p:nvPr/>
              </p:nvGrpSpPr>
              <p:grpSpPr bwMode="auto">
                <a:xfrm>
                  <a:off x="1968" y="2640"/>
                  <a:ext cx="2304" cy="1134"/>
                  <a:chOff x="1488" y="930"/>
                  <a:chExt cx="2304" cy="1134"/>
                </a:xfrm>
              </p:grpSpPr>
              <p:sp>
                <p:nvSpPr>
                  <p:cNvPr id="19469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00" y="930"/>
                    <a:ext cx="2112" cy="10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7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960"/>
                    <a:ext cx="192" cy="10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7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1920"/>
                    <a:ext cx="96" cy="14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472" name="Text Box 16"/>
              <p:cNvSpPr txBox="1">
                <a:spLocks noChangeArrowheads="1"/>
              </p:cNvSpPr>
              <p:nvPr/>
            </p:nvSpPr>
            <p:spPr bwMode="auto">
              <a:xfrm>
                <a:off x="3695" y="1920"/>
                <a:ext cx="673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b="1">
                    <a:latin typeface="Times New Roman" pitchFamily="18" charset="0"/>
                  </a:rPr>
                  <a:t>图钉</a:t>
                </a:r>
              </a:p>
            </p:txBody>
          </p:sp>
        </p:grp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>
              <a:off x="3069" y="1528"/>
              <a:ext cx="0" cy="168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3024188" y="3897313"/>
            <a:ext cx="731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latin typeface="Arial Black" pitchFamily="34" charset="0"/>
                <a:ea typeface="华文新魏" pitchFamily="2" charset="-122"/>
              </a:rPr>
              <a:t>F</a:t>
            </a:r>
            <a:r>
              <a:rPr lang="en-US" altLang="zh-CN" sz="2800" baseline="-25000">
                <a:latin typeface="Arial Black" pitchFamily="34" charset="0"/>
                <a:ea typeface="华文新魏" pitchFamily="2" charset="-122"/>
              </a:rPr>
              <a:t>1</a:t>
            </a: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6096000" y="3914775"/>
            <a:ext cx="81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latin typeface="Arial Black" pitchFamily="34" charset="0"/>
                <a:ea typeface="华文新魏" pitchFamily="2" charset="-122"/>
              </a:rPr>
              <a:t>F</a:t>
            </a:r>
            <a:r>
              <a:rPr lang="en-US" altLang="zh-CN" sz="2800" baseline="-25000">
                <a:latin typeface="Arial Black" pitchFamily="34" charset="0"/>
                <a:ea typeface="华文新魏" pitchFamily="2" charset="-122"/>
              </a:rPr>
              <a:t>2</a:t>
            </a: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6172200" y="2057400"/>
            <a:ext cx="468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latin typeface="Arial Black" pitchFamily="34" charset="0"/>
                <a:ea typeface="华文新魏" pitchFamily="2" charset="-122"/>
              </a:rPr>
              <a:t>P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4921250" y="3897313"/>
            <a:ext cx="48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latin typeface="Arial Black" pitchFamily="34" charset="0"/>
                <a:ea typeface="华文新魏" pitchFamily="2" charset="-122"/>
              </a:rPr>
              <a:t>O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609600" y="17526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华文新魏" pitchFamily="2" charset="-122"/>
              </a:rPr>
              <a:t>做一做：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1749425" y="3519488"/>
            <a:ext cx="46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Arial Black" pitchFamily="34" charset="0"/>
              </a:rPr>
              <a:t>A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7696200" y="3505200"/>
            <a:ext cx="46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Arial Black" pitchFamily="34" charset="0"/>
              </a:rPr>
              <a:t>B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4645025" y="1752600"/>
            <a:ext cx="46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Arial Black" pitchFamily="34" charset="0"/>
              </a:rPr>
              <a:t>C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4724400" y="5257800"/>
            <a:ext cx="46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Arial Black" pitchFamily="34" charset="0"/>
              </a:rPr>
              <a:t>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 descr="开普勒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12636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0" y="2590800"/>
            <a:ext cx="1512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b="1">
                <a:latin typeface="Times New Roman" pitchFamily="18" charset="0"/>
              </a:rPr>
              <a:t>开普勒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04800" y="2819400"/>
            <a:ext cx="7334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ea typeface="隶书" pitchFamily="49" charset="-122"/>
              </a:rPr>
              <a:t>开普勒第二定律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600200" y="5257800"/>
            <a:ext cx="7239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0000FF"/>
                </a:solidFill>
                <a:ea typeface="黑体" pitchFamily="2" charset="-122"/>
              </a:rPr>
              <a:t>   </a:t>
            </a:r>
            <a:r>
              <a:rPr kumimoji="1" lang="zh-CN" altLang="en-US" sz="3200" b="1">
                <a:solidFill>
                  <a:srgbClr val="0000FF"/>
                </a:solidFill>
                <a:ea typeface="黑体" pitchFamily="2" charset="-122"/>
              </a:rPr>
              <a:t>对于每一个行星而言，太阳和行星的联线在相等的时间内扫过相等的面积</a:t>
            </a:r>
            <a:endParaRPr lang="zh-CN" altLang="en-US" sz="3200" b="1">
              <a:solidFill>
                <a:srgbClr val="0000FF"/>
              </a:solidFill>
              <a:ea typeface="黑体" pitchFamily="2" charset="-122"/>
            </a:endParaRPr>
          </a:p>
        </p:txBody>
      </p:sp>
      <p:pic>
        <p:nvPicPr>
          <p:cNvPr id="21511" name="Picture 7" descr="面积定律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09600"/>
            <a:ext cx="70485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28600" y="-76200"/>
            <a:ext cx="678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ea typeface="华文新魏" pitchFamily="2" charset="-122"/>
              </a:rPr>
              <a:t>开普勒行星运动定律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306388" y="3429000"/>
            <a:ext cx="671512" cy="202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迷你简少儿" pitchFamily="65" charset="-122"/>
              </a:rPr>
              <a:t>面 积 定 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10" grpId="0"/>
      <p:bldP spid="215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990600" y="3886200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ea typeface="黑体" pitchFamily="2" charset="-122"/>
              </a:rPr>
              <a:t>离太阳近时速度快，离太阳远时速度慢．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09600" y="2590800"/>
            <a:ext cx="8077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/>
              <a:t>行星运行的速度变化有什么规律呢</a:t>
            </a:r>
            <a:r>
              <a:rPr lang="en-US" altLang="zh-CN" sz="4000"/>
              <a:t>?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914400" y="914400"/>
            <a:ext cx="274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0000"/>
                </a:solidFill>
              </a:rPr>
              <a:t>思考？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69875" y="196850"/>
            <a:ext cx="8569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solidFill>
                  <a:srgbClr val="0000FF"/>
                </a:solidFill>
                <a:latin typeface="Tahoma" pitchFamily="34" charset="0"/>
                <a:ea typeface="隶书" pitchFamily="49" charset="-122"/>
              </a:rPr>
              <a:t>高中阶段对行星运动的近似化研究：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38138" y="1524000"/>
            <a:ext cx="842486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72072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9001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0795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600" b="1">
                <a:latin typeface="Tahoma" pitchFamily="34" charset="0"/>
                <a:ea typeface="隶书" pitchFamily="49" charset="-122"/>
              </a:rPr>
              <a:t>把行星的运动看作为匀速圆周运动处理，对应的半长轴即为圆的半径。</a:t>
            </a:r>
          </a:p>
        </p:txBody>
      </p:sp>
      <p:graphicFrame>
        <p:nvGraphicFramePr>
          <p:cNvPr id="24580" name="Object 4"/>
          <p:cNvGraphicFramePr>
            <a:graphicFrameLocks noGrp="1" noChangeAspect="1"/>
          </p:cNvGraphicFramePr>
          <p:nvPr>
            <p:ph/>
          </p:nvPr>
        </p:nvGraphicFramePr>
        <p:xfrm>
          <a:off x="1012825" y="3698875"/>
          <a:ext cx="7196138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公式" r:id="rId3" imgW="2819160" imgH="419040" progId="Equation.3">
                  <p:embed/>
                </p:oleObj>
              </mc:Choice>
              <mc:Fallback>
                <p:oleObj name="公式" r:id="rId3" imgW="2819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698875"/>
                        <a:ext cx="7196138" cy="10302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155950" y="212725"/>
            <a:ext cx="2552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>
                <a:solidFill>
                  <a:srgbClr val="FF0000"/>
                </a:solidFill>
                <a:ea typeface="迷你简少儿" pitchFamily="65" charset="-122"/>
              </a:rPr>
              <a:t>小    结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1584325"/>
            <a:ext cx="8566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4000" b="1">
                <a:solidFill>
                  <a:srgbClr val="0000FF"/>
                </a:solidFill>
                <a:latin typeface="迷你简丫丫" pitchFamily="2" charset="-122"/>
                <a:ea typeface="迷你简丫丫" pitchFamily="2" charset="-122"/>
              </a:rPr>
              <a:t>一、探究古代对行星运动规律的认识 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81000" y="2498725"/>
            <a:ext cx="8458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000" b="1">
                <a:solidFill>
                  <a:srgbClr val="0000FF"/>
                </a:solidFill>
                <a:latin typeface="迷你简丫丫" pitchFamily="2" charset="-122"/>
                <a:ea typeface="迷你简丫丫" pitchFamily="2" charset="-122"/>
              </a:rPr>
              <a:t>二、探究开普勒行星运动定律的建立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81000" y="3870325"/>
            <a:ext cx="882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4000" b="1">
                <a:solidFill>
                  <a:srgbClr val="0000FF"/>
                </a:solidFill>
                <a:latin typeface="迷你简丫丫" pitchFamily="2" charset="-122"/>
                <a:ea typeface="迷你简丫丫" pitchFamily="2" charset="-122"/>
              </a:rPr>
              <a:t>三、开普勒行星运动定律的物理意义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太阳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56"/>
          <a:stretch>
            <a:fillRect/>
          </a:stretch>
        </p:blipFill>
        <p:spPr bwMode="auto">
          <a:xfrm>
            <a:off x="0" y="1684338"/>
            <a:ext cx="9144000" cy="39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银河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915400" cy="676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太阳系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21875"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048000" y="4343400"/>
            <a:ext cx="990600" cy="579438"/>
          </a:xfrm>
          <a:prstGeom prst="rect">
            <a:avLst/>
          </a:prstGeom>
          <a:solidFill>
            <a:srgbClr val="08080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 b="1">
              <a:ea typeface="楷体_GB2312" pitchFamily="49" charset="-122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153400" y="4343400"/>
            <a:ext cx="990600" cy="579438"/>
          </a:xfrm>
          <a:prstGeom prst="rect">
            <a:avLst/>
          </a:prstGeom>
          <a:solidFill>
            <a:srgbClr val="08080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 b="1">
              <a:ea typeface="楷体_GB2312" pitchFamily="49" charset="-122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066800" y="4800600"/>
            <a:ext cx="1371600" cy="579438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太阳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295400" y="381000"/>
            <a:ext cx="6340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黑体" pitchFamily="2" charset="-122"/>
              </a:rPr>
              <a:t>中国古代已经开始观测行星的运动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24200" y="12954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ea typeface="黑体" pitchFamily="2" charset="-122"/>
              </a:rPr>
              <a:t>《</a:t>
            </a:r>
            <a:r>
              <a:rPr lang="zh-CN" altLang="en-US" sz="3200" b="1">
                <a:ea typeface="黑体" pitchFamily="2" charset="-122"/>
              </a:rPr>
              <a:t>夏小正</a:t>
            </a:r>
            <a:r>
              <a:rPr lang="en-US" altLang="zh-CN" sz="3200" b="1">
                <a:ea typeface="黑体" pitchFamily="2" charset="-122"/>
              </a:rPr>
              <a:t>》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81000" y="2224088"/>
            <a:ext cx="8382000" cy="375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ea typeface="楷体_GB2312" pitchFamily="49" charset="-122"/>
              </a:rPr>
              <a:t>《</a:t>
            </a:r>
            <a:r>
              <a:rPr lang="zh-CN" altLang="en-US" sz="3200" b="1">
                <a:ea typeface="楷体_GB2312" pitchFamily="49" charset="-122"/>
              </a:rPr>
              <a:t>夏小正</a:t>
            </a:r>
            <a:r>
              <a:rPr lang="en-US" altLang="zh-CN" sz="3200" b="1">
                <a:ea typeface="楷体_GB2312" pitchFamily="49" charset="-122"/>
              </a:rPr>
              <a:t>》</a:t>
            </a:r>
            <a:r>
              <a:rPr lang="zh-CN" altLang="en-US" sz="3200" b="1">
                <a:ea typeface="楷体_GB2312" pitchFamily="49" charset="-122"/>
              </a:rPr>
              <a:t>是夏代</a:t>
            </a:r>
            <a:r>
              <a:rPr lang="en-US" altLang="zh-CN" sz="3200" b="1">
                <a:ea typeface="楷体_GB2312" pitchFamily="49" charset="-122"/>
              </a:rPr>
              <a:t>(</a:t>
            </a:r>
            <a:r>
              <a:rPr lang="zh-CN" altLang="en-US" sz="3200" b="1">
                <a:ea typeface="楷体_GB2312" pitchFamily="49" charset="-122"/>
              </a:rPr>
              <a:t>约公元前二十 一世纪到公元前十六世纪</a:t>
            </a:r>
            <a:r>
              <a:rPr lang="en-US" altLang="zh-CN" sz="3200" b="1">
                <a:ea typeface="楷体_GB2312" pitchFamily="49" charset="-122"/>
              </a:rPr>
              <a:t>)</a:t>
            </a:r>
            <a:r>
              <a:rPr lang="zh-CN" altLang="en-US" sz="3200" b="1">
                <a:ea typeface="楷体_GB2312" pitchFamily="49" charset="-122"/>
              </a:rPr>
              <a:t>的历书</a:t>
            </a:r>
            <a:r>
              <a:rPr lang="en-US" altLang="zh-CN" sz="3200" b="1">
                <a:ea typeface="楷体_GB2312" pitchFamily="49" charset="-122"/>
              </a:rPr>
              <a:t>.</a:t>
            </a:r>
            <a:r>
              <a:rPr lang="zh-CN" altLang="en-US" sz="3200" b="1">
                <a:ea typeface="楷体_GB2312" pitchFamily="49" charset="-122"/>
              </a:rPr>
              <a:t>它按十二个月的顺序记述了每月的星象</a:t>
            </a:r>
            <a:r>
              <a:rPr lang="en-US" altLang="zh-CN" sz="3200" b="1">
                <a:ea typeface="楷体_GB2312" pitchFamily="49" charset="-122"/>
              </a:rPr>
              <a:t>,</a:t>
            </a:r>
            <a:r>
              <a:rPr lang="zh-CN" altLang="en-US" sz="3200" b="1">
                <a:ea typeface="楷体_GB2312" pitchFamily="49" charset="-122"/>
              </a:rPr>
              <a:t>如早晨和黄昏出现在南方的星星</a:t>
            </a:r>
            <a:r>
              <a:rPr lang="en-US" altLang="zh-CN" sz="3200" b="1">
                <a:ea typeface="楷体_GB2312" pitchFamily="49" charset="-122"/>
              </a:rPr>
              <a:t>,</a:t>
            </a:r>
            <a:r>
              <a:rPr lang="zh-CN" altLang="en-US" sz="3200" b="1">
                <a:ea typeface="楷体_GB2312" pitchFamily="49" charset="-122"/>
              </a:rPr>
              <a:t>北斗柄的指向</a:t>
            </a:r>
            <a:r>
              <a:rPr lang="en-US" altLang="zh-CN" sz="3200" b="1">
                <a:ea typeface="楷体_GB2312" pitchFamily="49" charset="-122"/>
              </a:rPr>
              <a:t>,</a:t>
            </a:r>
            <a:r>
              <a:rPr lang="zh-CN" altLang="en-US" sz="3200" b="1">
                <a:ea typeface="楷体_GB2312" pitchFamily="49" charset="-122"/>
              </a:rPr>
              <a:t>银河在天空的位置</a:t>
            </a:r>
            <a:r>
              <a:rPr lang="en-US" altLang="zh-CN" sz="3200" b="1">
                <a:ea typeface="楷体_GB2312" pitchFamily="49" charset="-122"/>
              </a:rPr>
              <a:t>,</a:t>
            </a:r>
            <a:r>
              <a:rPr lang="zh-CN" altLang="en-US" sz="3200" b="1">
                <a:ea typeface="楷体_GB2312" pitchFamily="49" charset="-122"/>
              </a:rPr>
              <a:t>太阳到了恒星间什么地方等</a:t>
            </a:r>
            <a:r>
              <a:rPr lang="en-US" altLang="zh-CN" sz="3200" b="1"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295400" y="381000"/>
            <a:ext cx="6340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a typeface="黑体" pitchFamily="2" charset="-122"/>
              </a:rPr>
              <a:t>现代的中国已经开始向深空探测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8600" y="1371600"/>
            <a:ext cx="868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>
                <a:ea typeface="楷体_GB2312" pitchFamily="49" charset="-122"/>
              </a:rPr>
              <a:t>2007</a:t>
            </a:r>
            <a:r>
              <a:rPr lang="zh-CN" altLang="en-US" sz="3200">
                <a:ea typeface="楷体_GB2312" pitchFamily="49" charset="-122"/>
              </a:rPr>
              <a:t>年</a:t>
            </a:r>
            <a:r>
              <a:rPr lang="en-US" altLang="zh-CN" sz="3200">
                <a:ea typeface="楷体_GB2312" pitchFamily="49" charset="-122"/>
              </a:rPr>
              <a:t>10</a:t>
            </a:r>
            <a:r>
              <a:rPr lang="zh-CN" altLang="en-US" sz="3200">
                <a:ea typeface="楷体_GB2312" pitchFamily="49" charset="-122"/>
              </a:rPr>
              <a:t>月</a:t>
            </a:r>
            <a:r>
              <a:rPr lang="en-US" altLang="zh-CN" sz="3200">
                <a:ea typeface="楷体_GB2312" pitchFamily="49" charset="-122"/>
              </a:rPr>
              <a:t>24</a:t>
            </a:r>
            <a:r>
              <a:rPr lang="zh-CN" altLang="en-US" sz="3200">
                <a:ea typeface="楷体_GB2312" pitchFamily="49" charset="-122"/>
              </a:rPr>
              <a:t>日</a:t>
            </a:r>
            <a:r>
              <a:rPr lang="en-US" altLang="zh-CN" sz="3200">
                <a:ea typeface="楷体_GB2312" pitchFamily="49" charset="-122"/>
              </a:rPr>
              <a:t>18</a:t>
            </a:r>
            <a:r>
              <a:rPr lang="zh-CN" altLang="en-US" sz="3200">
                <a:ea typeface="楷体_GB2312" pitchFamily="49" charset="-122"/>
              </a:rPr>
              <a:t>时</a:t>
            </a:r>
            <a:r>
              <a:rPr lang="en-US" altLang="zh-CN" sz="3200">
                <a:ea typeface="楷体_GB2312" pitchFamily="49" charset="-122"/>
              </a:rPr>
              <a:t>05</a:t>
            </a:r>
            <a:r>
              <a:rPr lang="zh-CN" altLang="en-US" sz="3200">
                <a:ea typeface="楷体_GB2312" pitchFamily="49" charset="-122"/>
              </a:rPr>
              <a:t>分，嫦娥一号探测器从西昌卫星发射中心成功发射。</a:t>
            </a:r>
            <a:r>
              <a:rPr lang="zh-CN" altLang="en-US" sz="3200" b="1">
                <a:ea typeface="楷体_GB2312" pitchFamily="49" charset="-122"/>
              </a:rPr>
              <a:t>  </a:t>
            </a:r>
          </a:p>
        </p:txBody>
      </p:sp>
      <p:pic>
        <p:nvPicPr>
          <p:cNvPr id="8196" name="Picture 4" descr="嫦娥1号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9144000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82550" y="3657600"/>
            <a:ext cx="8920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我国首个火星探测器“萤火一号”将于</a:t>
            </a:r>
            <a:r>
              <a:rPr lang="en-US" altLang="zh-CN" sz="3200" b="1">
                <a:ea typeface="楷体_GB2312" pitchFamily="49" charset="-122"/>
              </a:rPr>
              <a:t>2011</a:t>
            </a:r>
            <a:r>
              <a:rPr lang="zh-CN" altLang="en-US" sz="3200" b="1">
                <a:ea typeface="楷体_GB2312" pitchFamily="49" charset="-122"/>
              </a:rPr>
              <a:t>年发射 </a:t>
            </a:r>
          </a:p>
        </p:txBody>
      </p:sp>
      <p:pic>
        <p:nvPicPr>
          <p:cNvPr id="8198" name="嫦娥一号发射全过程.wmv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8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81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 nodeType="clickPar">
                      <p:stCondLst>
                        <p:cond delay="0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81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98"/>
                  </p:tgtEl>
                </p:cond>
              </p:nextCondLst>
            </p:seq>
            <p:video>
              <p:cMediaNode>
                <p:cTn id="2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198"/>
                </p:tgtEl>
              </p:cMediaNode>
            </p:video>
          </p:childTnLst>
        </p:cTn>
      </p:par>
    </p:tnLst>
    <p:bldLst>
      <p:bldP spid="81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2286000"/>
            <a:ext cx="8540750" cy="3660775"/>
          </a:xfrm>
        </p:spPr>
        <p:txBody>
          <a:bodyPr/>
          <a:lstStyle/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b="1">
                <a:solidFill>
                  <a:srgbClr val="0000FF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地心说</a:t>
            </a:r>
            <a:r>
              <a:rPr lang="zh-CN" altLang="en-US" b="1">
                <a:solidFill>
                  <a:srgbClr val="0000FF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的基本观点是什么？</a:t>
            </a:r>
          </a:p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b="1">
                <a:solidFill>
                  <a:srgbClr val="0000FF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日心说</a:t>
            </a:r>
            <a:r>
              <a:rPr lang="zh-CN" altLang="en-US" b="1">
                <a:solidFill>
                  <a:srgbClr val="0000FF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的基本观点是什么？</a:t>
            </a:r>
          </a:p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b="1">
                <a:solidFill>
                  <a:srgbClr val="0000FF"/>
                </a:solidFill>
                <a:latin typeface="Arial"/>
                <a:ea typeface="黑体" pitchFamily="2" charset="-122"/>
              </a:rPr>
              <a:t>“</a:t>
            </a:r>
            <a:r>
              <a:rPr 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日心说</a:t>
            </a:r>
            <a:r>
              <a:rPr lang="zh-CN" altLang="en-US" b="1">
                <a:solidFill>
                  <a:srgbClr val="0000FF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zh-CN" altLang="en-US" b="1">
                <a:solidFill>
                  <a:srgbClr val="0000FF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地心说</a:t>
            </a:r>
            <a:r>
              <a:rPr lang="zh-CN" altLang="en-US" b="1">
                <a:solidFill>
                  <a:srgbClr val="0000FF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哪个更正确呢？</a:t>
            </a:r>
          </a:p>
          <a:p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试举例说明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b="1">
                <a:solidFill>
                  <a:srgbClr val="0000FF"/>
                </a:solidFill>
                <a:latin typeface="Arial"/>
                <a:ea typeface="黑体" pitchFamily="2" charset="-122"/>
              </a:rPr>
              <a:t>“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日心说</a:t>
            </a:r>
            <a:r>
              <a:rPr lang="zh-CN" altLang="en-US" b="1">
                <a:solidFill>
                  <a:srgbClr val="0000FF"/>
                </a:solidFill>
                <a:latin typeface="Arial"/>
                <a:ea typeface="黑体" pitchFamily="2" charset="-122"/>
              </a:rPr>
              <a:t>”</a:t>
            </a:r>
            <a:r>
              <a:rPr lang="zh-CN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的观点是否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绝对</a:t>
            </a:r>
            <a:r>
              <a:rPr 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正确</a:t>
            </a:r>
            <a:r>
              <a:rPr 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？</a:t>
            </a:r>
            <a:endParaRPr lang="zh-CN" altLang="en-US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、你从哥白尼身上学到了什么？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81000" y="427038"/>
            <a:ext cx="8566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一、探究古代对行星运动规律的认识 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6200" y="1373188"/>
            <a:ext cx="908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迷你简少儿" pitchFamily="65" charset="-122"/>
                <a:ea typeface="迷你简少儿" pitchFamily="65" charset="-122"/>
              </a:rPr>
              <a:t>请同学们阅读课本</a:t>
            </a:r>
            <a:r>
              <a:rPr lang="en-US" altLang="zh-CN" sz="2800">
                <a:latin typeface="迷你简少儿" pitchFamily="65" charset="-122"/>
                <a:ea typeface="迷你简少儿" pitchFamily="65" charset="-122"/>
              </a:rPr>
              <a:t>29</a:t>
            </a:r>
            <a:r>
              <a:rPr lang="zh-CN" altLang="en-US" sz="2800">
                <a:latin typeface="迷你简少儿" pitchFamily="65" charset="-122"/>
                <a:ea typeface="迷你简少儿" pitchFamily="65" charset="-122"/>
              </a:rPr>
              <a:t>页第一段和</a:t>
            </a:r>
            <a:r>
              <a:rPr lang="en-US" altLang="zh-CN" sz="2800">
                <a:latin typeface="迷你简少儿" pitchFamily="65" charset="-122"/>
                <a:ea typeface="迷你简少儿" pitchFamily="65" charset="-122"/>
              </a:rPr>
              <a:t>31</a:t>
            </a:r>
            <a:r>
              <a:rPr lang="zh-CN" altLang="en-US" sz="2800">
                <a:latin typeface="迷你简少儿" pitchFamily="65" charset="-122"/>
                <a:ea typeface="迷你简少儿" pitchFamily="65" charset="-122"/>
              </a:rPr>
              <a:t>页内容，回答下列问题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Grp="1" noChangeArrowheads="1"/>
          </p:cNvSpPr>
          <p:nvPr>
            <p:ph type="title"/>
          </p:nvPr>
        </p:nvSpPr>
        <p:spPr>
          <a:xfrm>
            <a:off x="609600" y="1219200"/>
            <a:ext cx="7772400" cy="45720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zh-CN" sz="2800" b="1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b="1">
                <a:latin typeface="Arial"/>
                <a:ea typeface="黑体" pitchFamily="2" charset="-122"/>
              </a:rPr>
              <a:t>“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日心说</a:t>
            </a:r>
            <a:r>
              <a:rPr lang="zh-CN" altLang="en-US" sz="2800" b="1">
                <a:latin typeface="Arial"/>
                <a:ea typeface="黑体" pitchFamily="2" charset="-122"/>
              </a:rPr>
              <a:t>”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所以能够战胜</a:t>
            </a:r>
            <a:r>
              <a:rPr lang="zh-CN" altLang="en-US" sz="2800" b="1">
                <a:latin typeface="Arial"/>
                <a:ea typeface="黑体" pitchFamily="2" charset="-122"/>
              </a:rPr>
              <a:t>“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地心说</a:t>
            </a:r>
            <a:r>
              <a:rPr lang="zh-CN" altLang="en-US" sz="2800" b="1">
                <a:latin typeface="Arial"/>
                <a:ea typeface="黑体" pitchFamily="2" charset="-122"/>
              </a:rPr>
              <a:t>”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是因为好多</a:t>
            </a:r>
            <a:r>
              <a:rPr lang="zh-CN" altLang="en-US" sz="2800" b="1">
                <a:latin typeface="Arial"/>
                <a:ea typeface="黑体" pitchFamily="2" charset="-122"/>
              </a:rPr>
              <a:t>“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地心说</a:t>
            </a:r>
            <a:r>
              <a:rPr lang="zh-CN" altLang="en-US" sz="2800" b="1">
                <a:latin typeface="Arial"/>
                <a:ea typeface="黑体" pitchFamily="2" charset="-122"/>
              </a:rPr>
              <a:t>”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不能解释的现象</a:t>
            </a:r>
            <a:r>
              <a:rPr lang="zh-CN" altLang="en-US" sz="2800" b="1">
                <a:latin typeface="Arial"/>
                <a:ea typeface="黑体" pitchFamily="2" charset="-122"/>
              </a:rPr>
              <a:t>“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日心说</a:t>
            </a:r>
            <a:r>
              <a:rPr lang="zh-CN" altLang="en-US" sz="2800" b="1">
                <a:latin typeface="Arial"/>
                <a:ea typeface="黑体" pitchFamily="2" charset="-122"/>
              </a:rPr>
              <a:t>”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则能说明，就是说</a:t>
            </a:r>
            <a:r>
              <a:rPr lang="zh-CN" altLang="en-US" sz="2800" b="1">
                <a:latin typeface="Arial"/>
                <a:ea typeface="黑体" pitchFamily="2" charset="-122"/>
              </a:rPr>
              <a:t>“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日心说</a:t>
            </a:r>
            <a:r>
              <a:rPr lang="zh-CN" altLang="en-US" sz="2800" b="1">
                <a:latin typeface="Arial"/>
                <a:ea typeface="黑体" pitchFamily="2" charset="-122"/>
              </a:rPr>
              <a:t>”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比</a:t>
            </a:r>
            <a:r>
              <a:rPr lang="zh-CN" altLang="en-US" sz="2800" b="1">
                <a:latin typeface="Arial"/>
                <a:ea typeface="黑体" pitchFamily="2" charset="-122"/>
              </a:rPr>
              <a:t>“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地心说</a:t>
            </a:r>
            <a:r>
              <a:rPr lang="zh-CN" altLang="en-US" sz="2800" b="1">
                <a:latin typeface="Arial"/>
                <a:ea typeface="黑体" pitchFamily="2" charset="-122"/>
              </a:rPr>
              <a:t>”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更科学、更接近事实。例如：若地球不运动，昼夜交替是太阳绕地球运动形成的，那么每天的情况就应是相同，事实上，每天白天的长短不同，冷暖不同，而</a:t>
            </a:r>
            <a:r>
              <a:rPr lang="zh-CN" altLang="en-US" sz="2800" b="1">
                <a:latin typeface="Arial"/>
                <a:ea typeface="黑体" pitchFamily="2" charset="-122"/>
              </a:rPr>
              <a:t>“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日心说</a:t>
            </a:r>
            <a:r>
              <a:rPr lang="zh-CN" altLang="en-US" sz="2800" b="1">
                <a:latin typeface="Arial"/>
                <a:ea typeface="黑体" pitchFamily="2" charset="-122"/>
              </a:rPr>
              <a:t>”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则能说明这种情况；白昼是地球自转形成的，而四季是地球绕太阳公转形成的。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09600" y="381000"/>
            <a:ext cx="502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ea typeface="黑体" pitchFamily="2" charset="-122"/>
              </a:rPr>
              <a:t>真理最终战胜了谬误：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0000FF"/>
                </a:solidFill>
              </a:rPr>
              <a:t>“日心说”也并不是绝对正确的：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1851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latin typeface="Times New Roman" pitchFamily="18" charset="0"/>
              </a:rPr>
              <a:t>      </a:t>
            </a:r>
            <a:r>
              <a:rPr lang="zh-CN" altLang="en-US" sz="3600" b="1">
                <a:latin typeface="Times New Roman" pitchFamily="18" charset="0"/>
              </a:rPr>
              <a:t>“日心说”也并不是绝对正确的，因为</a:t>
            </a:r>
          </a:p>
          <a:p>
            <a:r>
              <a:rPr lang="zh-CN" altLang="en-US" sz="3600" b="1">
                <a:latin typeface="Times New Roman" pitchFamily="18" charset="0"/>
              </a:rPr>
              <a:t>太阳只是太阳系的一个中心天体，而太</a:t>
            </a:r>
          </a:p>
          <a:p>
            <a:r>
              <a:rPr lang="zh-CN" altLang="en-US" sz="3600" b="1">
                <a:latin typeface="Times New Roman" pitchFamily="18" charset="0"/>
              </a:rPr>
              <a:t>阳系只是宇宙中众多星系之一，所以太</a:t>
            </a:r>
          </a:p>
          <a:p>
            <a:r>
              <a:rPr lang="zh-CN" altLang="en-US" sz="3600" b="1">
                <a:latin typeface="Times New Roman" pitchFamily="18" charset="0"/>
              </a:rPr>
              <a:t>阳并不是宇宙的中心，也不是静止不动</a:t>
            </a:r>
          </a:p>
          <a:p>
            <a:r>
              <a:rPr lang="zh-CN" altLang="en-US" sz="3600" b="1">
                <a:latin typeface="Times New Roman" pitchFamily="18" charset="0"/>
              </a:rPr>
              <a:t>的。“日心说”，只是比“地心说”更准确</a:t>
            </a:r>
          </a:p>
          <a:p>
            <a:r>
              <a:rPr lang="zh-CN" altLang="en-US" sz="3600" b="1">
                <a:latin typeface="Times New Roman" pitchFamily="18" charset="0"/>
              </a:rPr>
              <a:t>一些罢了。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95</TotalTime>
  <Words>767</Words>
  <Application>Microsoft Office PowerPoint</Application>
  <PresentationFormat>全屏显示(4:3)</PresentationFormat>
  <Paragraphs>70</Paragraphs>
  <Slides>19</Slides>
  <Notes>0</Notes>
  <HiddenSlides>4</HiddenSlides>
  <MMClips>1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砖雕艺术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“日心说”所以能够战胜“地心说”是因为好多“地心说”不能解释的现象“日心说”则能说明，就是说“日心说”比“地心说”更科学、更接近事实。例如：若地球不运动，昼夜交替是太阳绕地球运动形成的，那么每天的情况就应是相同，事实上，每天白天的长短不同，冷暖不同，而“日心说”则能说明这种情况；白昼是地球自转形成的，而四季是地球绕太阳公转形成的。</vt:lpstr>
      <vt:lpstr>“日心说”也并不是绝对正确的：</vt:lpstr>
      <vt:lpstr>材料1：“哥白尼坚信宇宙与自然是美的，而                        美的东西是简单与和谐的。”</vt:lpstr>
      <vt:lpstr>二、探究开普勒行星运动定律的建立</vt:lpstr>
      <vt:lpstr>材料2：“第谷20余年一直观测火星，在他以前测量天体位置的误差大约是10’，第谷把这个不确定性减小到2’，为哥白尼的学说提供了关健性支持。” </vt:lpstr>
      <vt:lpstr>材料3：“开普勒七十余次尝试所得的结果都与第谷的观测数据有至少8’的角度偏差”           “对第谷的数据的精确性深信不疑……这不容忽视的8’也许正是因为行星并非做完美的匀速圆周运动”     “把几千个数据归纳成如此简洁的几句话。”</vt:lpstr>
      <vt:lpstr>探究椭圆轨道特征：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deeplm</cp:lastModifiedBy>
  <cp:revision>22</cp:revision>
  <cp:lastPrinted>1601-01-01T00:00:00Z</cp:lastPrinted>
  <dcterms:created xsi:type="dcterms:W3CDTF">1601-01-01T00:00:00Z</dcterms:created>
  <dcterms:modified xsi:type="dcterms:W3CDTF">2014-10-13T08:05:07Z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