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2"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9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8.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355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3555"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23556" name="Rectangle 4"/>
          <p:cNvSpPr>
            <a:spLocks noGrp="1" noChangeArrowheads="1"/>
          </p:cNvSpPr>
          <p:nvPr>
            <p:ph type="dt" sz="half" idx="2"/>
          </p:nvPr>
        </p:nvSpPr>
        <p:spPr/>
        <p:txBody>
          <a:bodyPr/>
          <a:lstStyle>
            <a:lvl1pPr>
              <a:defRPr/>
            </a:lvl1pPr>
          </a:lstStyle>
          <a:p>
            <a:endParaRPr lang="en-US" altLang="zh-CN"/>
          </a:p>
        </p:txBody>
      </p:sp>
      <p:sp>
        <p:nvSpPr>
          <p:cNvPr id="23557" name="Rectangle 5"/>
          <p:cNvSpPr>
            <a:spLocks noGrp="1" noChangeArrowheads="1"/>
          </p:cNvSpPr>
          <p:nvPr>
            <p:ph type="ftr" sz="quarter" idx="3"/>
          </p:nvPr>
        </p:nvSpPr>
        <p:spPr/>
        <p:txBody>
          <a:bodyPr/>
          <a:lstStyle>
            <a:lvl1pPr>
              <a:defRPr/>
            </a:lvl1pPr>
          </a:lstStyle>
          <a:p>
            <a:endParaRPr lang="en-US" altLang="zh-CN"/>
          </a:p>
        </p:txBody>
      </p:sp>
      <p:sp>
        <p:nvSpPr>
          <p:cNvPr id="23558" name="Rectangle 6"/>
          <p:cNvSpPr>
            <a:spLocks noGrp="1" noChangeArrowheads="1"/>
          </p:cNvSpPr>
          <p:nvPr>
            <p:ph type="sldNum" sz="quarter" idx="4"/>
          </p:nvPr>
        </p:nvSpPr>
        <p:spPr/>
        <p:txBody>
          <a:bodyPr/>
          <a:lstStyle>
            <a:lvl1pPr>
              <a:defRPr/>
            </a:lvl1pPr>
          </a:lstStyle>
          <a:p>
            <a:fld id="{2E055666-BDF7-4E1D-90D3-5E166F885448}"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6A09F9-B386-4712-8E6C-3761F2C6004A}" type="slidenum">
              <a:rPr lang="en-US" altLang="zh-CN"/>
              <a:pPr/>
              <a:t>‹#›</a:t>
            </a:fld>
            <a:endParaRPr lang="en-US" altLang="zh-CN"/>
          </a:p>
        </p:txBody>
      </p:sp>
    </p:spTree>
    <p:extLst>
      <p:ext uri="{BB962C8B-B14F-4D97-AF65-F5344CB8AC3E}">
        <p14:creationId xmlns:p14="http://schemas.microsoft.com/office/powerpoint/2010/main" val="278520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52E1352-A972-4D67-B352-CCE590D3F3F1}" type="slidenum">
              <a:rPr lang="en-US" altLang="zh-CN"/>
              <a:pPr/>
              <a:t>‹#›</a:t>
            </a:fld>
            <a:endParaRPr lang="en-US" altLang="zh-CN"/>
          </a:p>
        </p:txBody>
      </p:sp>
    </p:spTree>
    <p:extLst>
      <p:ext uri="{BB962C8B-B14F-4D97-AF65-F5344CB8AC3E}">
        <p14:creationId xmlns:p14="http://schemas.microsoft.com/office/powerpoint/2010/main" val="223156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5A1828E-464E-412A-AAD1-CEBD01D838BB}" type="slidenum">
              <a:rPr lang="en-US" altLang="zh-CN"/>
              <a:pPr/>
              <a:t>‹#›</a:t>
            </a:fld>
            <a:endParaRPr lang="en-US" altLang="zh-CN"/>
          </a:p>
        </p:txBody>
      </p:sp>
    </p:spTree>
    <p:extLst>
      <p:ext uri="{BB962C8B-B14F-4D97-AF65-F5344CB8AC3E}">
        <p14:creationId xmlns:p14="http://schemas.microsoft.com/office/powerpoint/2010/main" val="127021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B10F1B-E581-4963-B67F-5ECF874602E1}" type="slidenum">
              <a:rPr lang="en-US" altLang="zh-CN"/>
              <a:pPr/>
              <a:t>‹#›</a:t>
            </a:fld>
            <a:endParaRPr lang="en-US" altLang="zh-CN"/>
          </a:p>
        </p:txBody>
      </p:sp>
    </p:spTree>
    <p:extLst>
      <p:ext uri="{BB962C8B-B14F-4D97-AF65-F5344CB8AC3E}">
        <p14:creationId xmlns:p14="http://schemas.microsoft.com/office/powerpoint/2010/main" val="57870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FDC371-89C7-4A98-814D-1647466A5DD3}" type="slidenum">
              <a:rPr lang="en-US" altLang="zh-CN"/>
              <a:pPr/>
              <a:t>‹#›</a:t>
            </a:fld>
            <a:endParaRPr lang="en-US" altLang="zh-CN"/>
          </a:p>
        </p:txBody>
      </p:sp>
    </p:spTree>
    <p:extLst>
      <p:ext uri="{BB962C8B-B14F-4D97-AF65-F5344CB8AC3E}">
        <p14:creationId xmlns:p14="http://schemas.microsoft.com/office/powerpoint/2010/main" val="428997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B272AC5-A6FC-46D3-8D58-D41587B0A4C1}" type="slidenum">
              <a:rPr lang="en-US" altLang="zh-CN"/>
              <a:pPr/>
              <a:t>‹#›</a:t>
            </a:fld>
            <a:endParaRPr lang="en-US" altLang="zh-CN"/>
          </a:p>
        </p:txBody>
      </p:sp>
    </p:spTree>
    <p:extLst>
      <p:ext uri="{BB962C8B-B14F-4D97-AF65-F5344CB8AC3E}">
        <p14:creationId xmlns:p14="http://schemas.microsoft.com/office/powerpoint/2010/main" val="83209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D1D8F89-D7E2-4453-8C1E-51E9E8BF9786}" type="slidenum">
              <a:rPr lang="en-US" altLang="zh-CN"/>
              <a:pPr/>
              <a:t>‹#›</a:t>
            </a:fld>
            <a:endParaRPr lang="en-US" altLang="zh-CN"/>
          </a:p>
        </p:txBody>
      </p:sp>
    </p:spTree>
    <p:extLst>
      <p:ext uri="{BB962C8B-B14F-4D97-AF65-F5344CB8AC3E}">
        <p14:creationId xmlns:p14="http://schemas.microsoft.com/office/powerpoint/2010/main" val="227343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5F815BA-77D5-470C-93EC-2E4020285A69}" type="slidenum">
              <a:rPr lang="en-US" altLang="zh-CN"/>
              <a:pPr/>
              <a:t>‹#›</a:t>
            </a:fld>
            <a:endParaRPr lang="en-US" altLang="zh-CN"/>
          </a:p>
        </p:txBody>
      </p:sp>
    </p:spTree>
    <p:extLst>
      <p:ext uri="{BB962C8B-B14F-4D97-AF65-F5344CB8AC3E}">
        <p14:creationId xmlns:p14="http://schemas.microsoft.com/office/powerpoint/2010/main" val="124028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DE5D63C-AB53-4C36-BCDB-72F8C9E40BCC}" type="slidenum">
              <a:rPr lang="en-US" altLang="zh-CN"/>
              <a:pPr/>
              <a:t>‹#›</a:t>
            </a:fld>
            <a:endParaRPr lang="en-US" altLang="zh-CN"/>
          </a:p>
        </p:txBody>
      </p:sp>
    </p:spTree>
    <p:extLst>
      <p:ext uri="{BB962C8B-B14F-4D97-AF65-F5344CB8AC3E}">
        <p14:creationId xmlns:p14="http://schemas.microsoft.com/office/powerpoint/2010/main" val="135313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99CF359-6E23-4933-99D8-6D80505694C7}" type="slidenum">
              <a:rPr lang="en-US" altLang="zh-CN"/>
              <a:pPr/>
              <a:t>‹#›</a:t>
            </a:fld>
            <a:endParaRPr lang="en-US" altLang="zh-CN"/>
          </a:p>
        </p:txBody>
      </p:sp>
    </p:spTree>
    <p:extLst>
      <p:ext uri="{BB962C8B-B14F-4D97-AF65-F5344CB8AC3E}">
        <p14:creationId xmlns:p14="http://schemas.microsoft.com/office/powerpoint/2010/main" val="21644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1"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2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2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09CAFBD-55E7-42E0-9723-AB29134B882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8.wmf"/><Relationship Id="rId3" Type="http://schemas.openxmlformats.org/officeDocument/2006/relationships/slide" Target="slide3.xml"/><Relationship Id="rId7" Type="http://schemas.openxmlformats.org/officeDocument/2006/relationships/image" Target="../media/image15.wmf"/><Relationship Id="rId12"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6.wmf"/><Relationship Id="rId1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3.bin"/><Relationship Id="rId10" Type="http://schemas.openxmlformats.org/officeDocument/2006/relationships/image" Target="../media/image22.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slide" Target="slide19.xml"/><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16.bin"/><Relationship Id="rId10" Type="http://schemas.openxmlformats.org/officeDocument/2006/relationships/image" Target="../media/image25.emf"/><Relationship Id="rId4" Type="http://schemas.openxmlformats.org/officeDocument/2006/relationships/image" Target="../media/image26.png"/><Relationship Id="rId9"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8.emf"/><Relationship Id="rId5" Type="http://schemas.openxmlformats.org/officeDocument/2006/relationships/oleObject" Target="../embeddings/oleObject20.bin"/><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slide" Target="slide1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gif"/><Relationship Id="rId5" Type="http://schemas.openxmlformats.org/officeDocument/2006/relationships/slide" Target="slide8.xml"/><Relationship Id="rId4" Type="http://schemas.openxmlformats.org/officeDocument/2006/relationships/image" Target="../media/image3.emf"/><Relationship Id="rId9"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slide" Target="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gif"/><Relationship Id="rId5" Type="http://schemas.openxmlformats.org/officeDocument/2006/relationships/slide" Target="slide8.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Rectangle 3"/>
          <p:cNvSpPr>
            <a:spLocks noChangeArrowheads="1"/>
          </p:cNvSpPr>
          <p:nvPr/>
        </p:nvSpPr>
        <p:spPr bwMode="auto">
          <a:xfrm>
            <a:off x="1066800" y="4924425"/>
            <a:ext cx="7143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第六章  万有引力与航天</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第二节  太阳与行星间的引力</a:t>
            </a:r>
          </a:p>
        </p:txBody>
      </p:sp>
      <p:sp>
        <p:nvSpPr>
          <p:cNvPr id="4100" name="Text Box 4"/>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hlinkClick r:id="rId3" action="ppaction://hlinksldjump"/>
          </p:cNvPr>
          <p:cNvSpPr>
            <a:spLocks noRot="1" noChangeArrowheads="1"/>
          </p:cNvSpPr>
          <p:nvPr/>
        </p:nvSpPr>
        <p:spPr bwMode="auto">
          <a:xfrm>
            <a:off x="0" y="0"/>
            <a:ext cx="576263" cy="2590800"/>
          </a:xfrm>
          <a:prstGeom prst="rect">
            <a:avLst/>
          </a:prstGeom>
          <a:solidFill>
            <a:schemeClr val="bg1">
              <a:alpha val="30000"/>
            </a:schemeClr>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600" b="1">
                <a:ea typeface="黑体" pitchFamily="2" charset="-122"/>
              </a:rPr>
              <a:t>科学探究</a:t>
            </a:r>
            <a:endParaRPr lang="zh-CN" altLang="en-US" sz="3600" b="1"/>
          </a:p>
        </p:txBody>
      </p:sp>
      <p:sp>
        <p:nvSpPr>
          <p:cNvPr id="14339" name="Rectangle 3"/>
          <p:cNvSpPr>
            <a:spLocks noChangeArrowheads="1"/>
          </p:cNvSpPr>
          <p:nvPr/>
        </p:nvSpPr>
        <p:spPr bwMode="auto">
          <a:xfrm>
            <a:off x="0" y="3189288"/>
            <a:ext cx="9144000" cy="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340" name="Group 4"/>
          <p:cNvGrpSpPr>
            <a:grpSpLocks/>
          </p:cNvGrpSpPr>
          <p:nvPr/>
        </p:nvGrpSpPr>
        <p:grpSpPr bwMode="auto">
          <a:xfrm>
            <a:off x="2684463" y="1270000"/>
            <a:ext cx="2149475" cy="1571625"/>
            <a:chOff x="1691" y="800"/>
            <a:chExt cx="1354" cy="990"/>
          </a:xfrm>
        </p:grpSpPr>
        <p:sp>
          <p:nvSpPr>
            <p:cNvPr id="14341" name="Freeform 5"/>
            <p:cNvSpPr>
              <a:spLocks/>
            </p:cNvSpPr>
            <p:nvPr/>
          </p:nvSpPr>
          <p:spPr bwMode="auto">
            <a:xfrm>
              <a:off x="1691" y="800"/>
              <a:ext cx="104" cy="990"/>
            </a:xfrm>
            <a:custGeom>
              <a:avLst/>
              <a:gdLst>
                <a:gd name="T0" fmla="*/ 0 w 180"/>
                <a:gd name="T1" fmla="*/ 0 h 780"/>
                <a:gd name="T2" fmla="*/ 180 w 180"/>
                <a:gd name="T3" fmla="*/ 0 h 780"/>
                <a:gd name="T4" fmla="*/ 180 w 180"/>
                <a:gd name="T5" fmla="*/ 780 h 780"/>
                <a:gd name="T6" fmla="*/ 0 w 180"/>
                <a:gd name="T7" fmla="*/ 780 h 780"/>
              </a:gdLst>
              <a:ahLst/>
              <a:cxnLst>
                <a:cxn ang="0">
                  <a:pos x="T0" y="T1"/>
                </a:cxn>
                <a:cxn ang="0">
                  <a:pos x="T2" y="T3"/>
                </a:cxn>
                <a:cxn ang="0">
                  <a:pos x="T4" y="T5"/>
                </a:cxn>
                <a:cxn ang="0">
                  <a:pos x="T6" y="T7"/>
                </a:cxn>
              </a:cxnLst>
              <a:rect l="0" t="0" r="r" b="b"/>
              <a:pathLst>
                <a:path w="180" h="780">
                  <a:moveTo>
                    <a:pt x="0" y="0"/>
                  </a:moveTo>
                  <a:lnTo>
                    <a:pt x="180" y="0"/>
                  </a:lnTo>
                  <a:lnTo>
                    <a:pt x="180" y="780"/>
                  </a:lnTo>
                  <a:lnTo>
                    <a:pt x="0" y="780"/>
                  </a:lnTo>
                </a:path>
              </a:pathLst>
            </a:custGeom>
            <a:noFill/>
            <a:ln w="508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2" name="Line 6"/>
            <p:cNvSpPr>
              <a:spLocks noChangeShapeType="1"/>
            </p:cNvSpPr>
            <p:nvPr/>
          </p:nvSpPr>
          <p:spPr bwMode="auto">
            <a:xfrm flipV="1">
              <a:off x="1822" y="1261"/>
              <a:ext cx="1223" cy="14"/>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4343" name="Text Box 7"/>
            <p:cNvSpPr txBox="1">
              <a:spLocks noChangeArrowheads="1"/>
            </p:cNvSpPr>
            <p:nvPr/>
          </p:nvSpPr>
          <p:spPr bwMode="auto">
            <a:xfrm>
              <a:off x="1862" y="880"/>
              <a:ext cx="1018" cy="363"/>
            </a:xfrm>
            <a:prstGeom prst="rect">
              <a:avLst/>
            </a:prstGeom>
            <a:noFill/>
            <a:ln>
              <a:noFill/>
            </a:ln>
            <a:extLst>
              <a:ext uri="{909E8E84-426E-40DD-AFC4-6F175D3DCCD1}">
                <a14:hiddenFill xmlns:a14="http://schemas.microsoft.com/office/drawing/2010/main">
                  <a:solidFill>
                    <a:srgbClr val="5F5F5F">
                      <a:alpha val="81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3200" b="1">
                  <a:latin typeface="Times New Roman" pitchFamily="18" charset="0"/>
                  <a:ea typeface="楷体_GB2312" pitchFamily="49" charset="-122"/>
                </a:rPr>
                <a:t>消去</a:t>
              </a:r>
              <a:r>
                <a:rPr lang="en-US" altLang="zh-CN" sz="3600" b="1" i="1">
                  <a:latin typeface="Times New Roman" pitchFamily="18" charset="0"/>
                  <a:ea typeface="楷体_GB2312" pitchFamily="49" charset="-122"/>
                </a:rPr>
                <a:t>v</a:t>
              </a:r>
              <a:endParaRPr lang="en-US" altLang="zh-CN" sz="3600" b="1">
                <a:latin typeface="Times New Roman" pitchFamily="18" charset="0"/>
                <a:ea typeface="楷体_GB2312" pitchFamily="49" charset="-122"/>
              </a:endParaRPr>
            </a:p>
          </p:txBody>
        </p:sp>
      </p:grpSp>
      <p:graphicFrame>
        <p:nvGraphicFramePr>
          <p:cNvPr id="14344" name="Object 8"/>
          <p:cNvGraphicFramePr>
            <a:graphicFrameLocks noChangeAspect="1"/>
          </p:cNvGraphicFramePr>
          <p:nvPr/>
        </p:nvGraphicFramePr>
        <p:xfrm>
          <a:off x="674688" y="531813"/>
          <a:ext cx="1957387" cy="1366837"/>
        </p:xfrm>
        <a:graphic>
          <a:graphicData uri="http://schemas.openxmlformats.org/presentationml/2006/ole">
            <mc:AlternateContent xmlns:mc="http://schemas.openxmlformats.org/markup-compatibility/2006">
              <mc:Choice xmlns:v="urn:schemas-microsoft-com:vml" Requires="v">
                <p:oleObj spid="_x0000_s14366" name="Equation" r:id="rId4" imgW="622080" imgH="419040" progId="Equation.DSMT4">
                  <p:embed/>
                </p:oleObj>
              </mc:Choice>
              <mc:Fallback>
                <p:oleObj name="Equation" r:id="rId4" imgW="622080" imgH="41904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688" y="531813"/>
                        <a:ext cx="1957387" cy="1366837"/>
                      </a:xfrm>
                      <a:prstGeom prst="rect">
                        <a:avLst/>
                      </a:prstGeom>
                      <a:solidFill>
                        <a:srgbClr val="5F5F5F">
                          <a:alpha val="84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5" name="Group 9"/>
          <p:cNvGrpSpPr>
            <a:grpSpLocks/>
          </p:cNvGrpSpPr>
          <p:nvPr/>
        </p:nvGrpSpPr>
        <p:grpSpPr bwMode="auto">
          <a:xfrm>
            <a:off x="698500" y="2179638"/>
            <a:ext cx="1957388" cy="1366837"/>
            <a:chOff x="440" y="1373"/>
            <a:chExt cx="1233" cy="861"/>
          </a:xfrm>
        </p:grpSpPr>
        <p:sp>
          <p:nvSpPr>
            <p:cNvPr id="14346" name="AutoShape 10"/>
            <p:cNvSpPr>
              <a:spLocks noChangeAspect="1" noChangeArrowheads="1" noTextEdit="1"/>
            </p:cNvSpPr>
            <p:nvPr/>
          </p:nvSpPr>
          <p:spPr bwMode="auto">
            <a:xfrm>
              <a:off x="440" y="1373"/>
              <a:ext cx="1233" cy="861"/>
            </a:xfrm>
            <a:prstGeom prst="rect">
              <a:avLst/>
            </a:prstGeom>
            <a:solidFill>
              <a:srgbClr val="5F5F5F">
                <a:alpha val="8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4347" name="Object 11"/>
            <p:cNvGraphicFramePr>
              <a:graphicFrameLocks noChangeAspect="1"/>
            </p:cNvGraphicFramePr>
            <p:nvPr/>
          </p:nvGraphicFramePr>
          <p:xfrm>
            <a:off x="465" y="1380"/>
            <a:ext cx="1157" cy="844"/>
          </p:xfrm>
          <a:graphic>
            <a:graphicData uri="http://schemas.openxmlformats.org/presentationml/2006/ole">
              <mc:AlternateContent xmlns:mc="http://schemas.openxmlformats.org/markup-compatibility/2006">
                <mc:Choice xmlns:v="urn:schemas-microsoft-com:vml" Requires="v">
                  <p:oleObj spid="_x0000_s14367" name="Equation" r:id="rId6" imgW="533160" imgH="393480" progId="Equation.DSMT4">
                    <p:embed/>
                  </p:oleObj>
                </mc:Choice>
                <mc:Fallback>
                  <p:oleObj name="Equation" r:id="rId6" imgW="533160" imgH="39348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 y="1380"/>
                          <a:ext cx="1157" cy="8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48" name="AutoShape 12"/>
          <p:cNvSpPr>
            <a:spLocks noChangeArrowheads="1"/>
          </p:cNvSpPr>
          <p:nvPr/>
        </p:nvSpPr>
        <p:spPr bwMode="auto">
          <a:xfrm>
            <a:off x="3525838" y="79375"/>
            <a:ext cx="4765675" cy="1171575"/>
          </a:xfrm>
          <a:prstGeom prst="wedgeRoundRectCallout">
            <a:avLst>
              <a:gd name="adj1" fmla="val -74384"/>
              <a:gd name="adj2" fmla="val 31028"/>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3200" b="1">
                <a:latin typeface="宋体" pitchFamily="2" charset="-122"/>
              </a:rPr>
              <a:t>行星运行速度</a:t>
            </a:r>
            <a:r>
              <a:rPr kumimoji="1" lang="en-US" altLang="zh-CN" sz="3600" b="1" i="1">
                <a:solidFill>
                  <a:srgbClr val="FF0000"/>
                </a:solidFill>
                <a:latin typeface="Verdana" pitchFamily="34" charset="0"/>
                <a:ea typeface="隶书" pitchFamily="49" charset="-122"/>
              </a:rPr>
              <a:t>v</a:t>
            </a:r>
            <a:r>
              <a:rPr kumimoji="1" lang="zh-CN" altLang="en-US" sz="3200" b="1">
                <a:latin typeface="宋体" pitchFamily="2" charset="-122"/>
              </a:rPr>
              <a:t>容易观测？怎么办？</a:t>
            </a:r>
          </a:p>
        </p:txBody>
      </p:sp>
      <p:grpSp>
        <p:nvGrpSpPr>
          <p:cNvPr id="14349" name="Group 13"/>
          <p:cNvGrpSpPr>
            <a:grpSpLocks/>
          </p:cNvGrpSpPr>
          <p:nvPr/>
        </p:nvGrpSpPr>
        <p:grpSpPr bwMode="auto">
          <a:xfrm>
            <a:off x="4833938" y="2728913"/>
            <a:ext cx="2497137" cy="1554162"/>
            <a:chOff x="6016" y="221"/>
            <a:chExt cx="1299" cy="924"/>
          </a:xfrm>
        </p:grpSpPr>
        <p:sp>
          <p:nvSpPr>
            <p:cNvPr id="14350" name="AutoShape 14"/>
            <p:cNvSpPr>
              <a:spLocks noChangeAspect="1" noChangeArrowheads="1" noTextEdit="1"/>
            </p:cNvSpPr>
            <p:nvPr/>
          </p:nvSpPr>
          <p:spPr bwMode="auto">
            <a:xfrm>
              <a:off x="6016" y="257"/>
              <a:ext cx="1233" cy="861"/>
            </a:xfrm>
            <a:prstGeom prst="rect">
              <a:avLst/>
            </a:prstGeom>
            <a:solidFill>
              <a:srgbClr val="5F5F5F">
                <a:alpha val="8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4351" name="Object 15"/>
            <p:cNvGraphicFramePr>
              <a:graphicFrameLocks noChangeAspect="1"/>
            </p:cNvGraphicFramePr>
            <p:nvPr/>
          </p:nvGraphicFramePr>
          <p:xfrm>
            <a:off x="6040" y="221"/>
            <a:ext cx="1275" cy="924"/>
          </p:xfrm>
          <a:graphic>
            <a:graphicData uri="http://schemas.openxmlformats.org/presentationml/2006/ole">
              <mc:AlternateContent xmlns:mc="http://schemas.openxmlformats.org/markup-compatibility/2006">
                <mc:Choice xmlns:v="urn:schemas-microsoft-com:vml" Requires="v">
                  <p:oleObj spid="_x0000_s14368" name="Equation" r:id="rId8" imgW="469800" imgH="419040" progId="Equation.DSMT4">
                    <p:embed/>
                  </p:oleObj>
                </mc:Choice>
                <mc:Fallback>
                  <p:oleObj name="Equation" r:id="rId8" imgW="469800" imgH="41904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0" y="221"/>
                          <a:ext cx="1275" cy="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352" name="Group 16"/>
          <p:cNvGrpSpPr>
            <a:grpSpLocks/>
          </p:cNvGrpSpPr>
          <p:nvPr/>
        </p:nvGrpSpPr>
        <p:grpSpPr bwMode="auto">
          <a:xfrm>
            <a:off x="4721225" y="1295400"/>
            <a:ext cx="2492375" cy="1427163"/>
            <a:chOff x="4190" y="1110"/>
            <a:chExt cx="1570" cy="899"/>
          </a:xfrm>
        </p:grpSpPr>
        <p:sp>
          <p:nvSpPr>
            <p:cNvPr id="14353" name="AutoShape 17"/>
            <p:cNvSpPr>
              <a:spLocks noChangeAspect="1" noChangeArrowheads="1" noTextEdit="1"/>
            </p:cNvSpPr>
            <p:nvPr/>
          </p:nvSpPr>
          <p:spPr bwMode="auto">
            <a:xfrm>
              <a:off x="4238" y="1110"/>
              <a:ext cx="1522" cy="899"/>
            </a:xfrm>
            <a:prstGeom prst="rect">
              <a:avLst/>
            </a:prstGeom>
            <a:solidFill>
              <a:srgbClr val="5F5F5F">
                <a:alpha val="8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4354" name="Object 18"/>
            <p:cNvGraphicFramePr>
              <a:graphicFrameLocks noChangeAspect="1"/>
            </p:cNvGraphicFramePr>
            <p:nvPr/>
          </p:nvGraphicFramePr>
          <p:xfrm>
            <a:off x="4190" y="1111"/>
            <a:ext cx="1570" cy="898"/>
          </p:xfrm>
          <a:graphic>
            <a:graphicData uri="http://schemas.openxmlformats.org/presentationml/2006/ole">
              <mc:AlternateContent xmlns:mc="http://schemas.openxmlformats.org/markup-compatibility/2006">
                <mc:Choice xmlns:v="urn:schemas-microsoft-com:vml" Requires="v">
                  <p:oleObj spid="_x0000_s14369" name="Equation" r:id="rId10" imgW="723600" imgH="419040" progId="Equation.DSMT4">
                    <p:embed/>
                  </p:oleObj>
                </mc:Choice>
                <mc:Fallback>
                  <p:oleObj name="Equation" r:id="rId10" imgW="723600" imgH="41904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0" y="1111"/>
                          <a:ext cx="1570" cy="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355" name="Group 19"/>
          <p:cNvGrpSpPr>
            <a:grpSpLocks/>
          </p:cNvGrpSpPr>
          <p:nvPr/>
        </p:nvGrpSpPr>
        <p:grpSpPr bwMode="auto">
          <a:xfrm>
            <a:off x="7275513" y="2008188"/>
            <a:ext cx="1868487" cy="1571625"/>
            <a:chOff x="1691" y="800"/>
            <a:chExt cx="1354" cy="990"/>
          </a:xfrm>
        </p:grpSpPr>
        <p:sp>
          <p:nvSpPr>
            <p:cNvPr id="14356" name="Freeform 20"/>
            <p:cNvSpPr>
              <a:spLocks/>
            </p:cNvSpPr>
            <p:nvPr/>
          </p:nvSpPr>
          <p:spPr bwMode="auto">
            <a:xfrm>
              <a:off x="1691" y="800"/>
              <a:ext cx="104" cy="990"/>
            </a:xfrm>
            <a:custGeom>
              <a:avLst/>
              <a:gdLst>
                <a:gd name="T0" fmla="*/ 0 w 180"/>
                <a:gd name="T1" fmla="*/ 0 h 780"/>
                <a:gd name="T2" fmla="*/ 180 w 180"/>
                <a:gd name="T3" fmla="*/ 0 h 780"/>
                <a:gd name="T4" fmla="*/ 180 w 180"/>
                <a:gd name="T5" fmla="*/ 780 h 780"/>
                <a:gd name="T6" fmla="*/ 0 w 180"/>
                <a:gd name="T7" fmla="*/ 780 h 780"/>
              </a:gdLst>
              <a:ahLst/>
              <a:cxnLst>
                <a:cxn ang="0">
                  <a:pos x="T0" y="T1"/>
                </a:cxn>
                <a:cxn ang="0">
                  <a:pos x="T2" y="T3"/>
                </a:cxn>
                <a:cxn ang="0">
                  <a:pos x="T4" y="T5"/>
                </a:cxn>
                <a:cxn ang="0">
                  <a:pos x="T6" y="T7"/>
                </a:cxn>
              </a:cxnLst>
              <a:rect l="0" t="0" r="r" b="b"/>
              <a:pathLst>
                <a:path w="180" h="780">
                  <a:moveTo>
                    <a:pt x="0" y="0"/>
                  </a:moveTo>
                  <a:lnTo>
                    <a:pt x="180" y="0"/>
                  </a:lnTo>
                  <a:lnTo>
                    <a:pt x="180" y="780"/>
                  </a:lnTo>
                  <a:lnTo>
                    <a:pt x="0" y="780"/>
                  </a:lnTo>
                </a:path>
              </a:pathLst>
            </a:custGeom>
            <a:noFill/>
            <a:ln w="508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7" name="Line 21"/>
            <p:cNvSpPr>
              <a:spLocks noChangeShapeType="1"/>
            </p:cNvSpPr>
            <p:nvPr/>
          </p:nvSpPr>
          <p:spPr bwMode="auto">
            <a:xfrm flipV="1">
              <a:off x="1822" y="1261"/>
              <a:ext cx="1223" cy="14"/>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4358" name="Text Box 22"/>
            <p:cNvSpPr txBox="1">
              <a:spLocks noChangeArrowheads="1"/>
            </p:cNvSpPr>
            <p:nvPr/>
          </p:nvSpPr>
          <p:spPr bwMode="auto">
            <a:xfrm>
              <a:off x="1862" y="880"/>
              <a:ext cx="1018" cy="363"/>
            </a:xfrm>
            <a:prstGeom prst="rect">
              <a:avLst/>
            </a:prstGeom>
            <a:noFill/>
            <a:ln>
              <a:noFill/>
            </a:ln>
            <a:extLst>
              <a:ext uri="{909E8E84-426E-40DD-AFC4-6F175D3DCCD1}">
                <a14:hiddenFill xmlns:a14="http://schemas.microsoft.com/office/drawing/2010/main">
                  <a:solidFill>
                    <a:srgbClr val="5F5F5F">
                      <a:alpha val="81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3200" b="1">
                  <a:latin typeface="Times New Roman" pitchFamily="18" charset="0"/>
                  <a:ea typeface="楷体_GB2312" pitchFamily="49" charset="-122"/>
                </a:rPr>
                <a:t>消去</a:t>
              </a:r>
              <a:r>
                <a:rPr lang="en-US" altLang="zh-CN" sz="3600" b="1" i="1">
                  <a:latin typeface="Times New Roman" pitchFamily="18" charset="0"/>
                  <a:ea typeface="楷体_GB2312" pitchFamily="49" charset="-122"/>
                </a:rPr>
                <a:t>T</a:t>
              </a:r>
              <a:endParaRPr lang="en-US" altLang="zh-CN" sz="3600" b="1">
                <a:latin typeface="Times New Roman" pitchFamily="18" charset="0"/>
                <a:ea typeface="楷体_GB2312" pitchFamily="49" charset="-122"/>
              </a:endParaRPr>
            </a:p>
          </p:txBody>
        </p:sp>
      </p:grpSp>
      <p:graphicFrame>
        <p:nvGraphicFramePr>
          <p:cNvPr id="14359" name="Object 23"/>
          <p:cNvGraphicFramePr>
            <a:graphicFrameLocks noChangeAspect="1"/>
          </p:cNvGraphicFramePr>
          <p:nvPr/>
        </p:nvGraphicFramePr>
        <p:xfrm>
          <a:off x="5051425" y="4521200"/>
          <a:ext cx="1719263" cy="1433513"/>
        </p:xfrm>
        <a:graphic>
          <a:graphicData uri="http://schemas.openxmlformats.org/presentationml/2006/ole">
            <mc:AlternateContent xmlns:mc="http://schemas.openxmlformats.org/markup-compatibility/2006">
              <mc:Choice xmlns:v="urn:schemas-microsoft-com:vml" Requires="v">
                <p:oleObj spid="_x0000_s14370" name="Equation" r:id="rId12" imgW="444240" imgH="393480" progId="Equation.DSMT4">
                  <p:embed/>
                </p:oleObj>
              </mc:Choice>
              <mc:Fallback>
                <p:oleObj name="Equation" r:id="rId12" imgW="444240" imgH="393480" progId="Equation.DSMT4">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51425" y="4521200"/>
                        <a:ext cx="1719263" cy="1433513"/>
                      </a:xfrm>
                      <a:prstGeom prst="rect">
                        <a:avLst/>
                      </a:prstGeom>
                      <a:solidFill>
                        <a:srgbClr val="808080">
                          <a:alpha val="70000"/>
                        </a:srgbClr>
                      </a:solidFill>
                    </p:spPr>
                  </p:pic>
                </p:oleObj>
              </mc:Fallback>
            </mc:AlternateContent>
          </a:graphicData>
        </a:graphic>
      </p:graphicFrame>
      <p:grpSp>
        <p:nvGrpSpPr>
          <p:cNvPr id="14360" name="Group 24"/>
          <p:cNvGrpSpPr>
            <a:grpSpLocks/>
          </p:cNvGrpSpPr>
          <p:nvPr/>
        </p:nvGrpSpPr>
        <p:grpSpPr bwMode="auto">
          <a:xfrm>
            <a:off x="547688" y="4527550"/>
            <a:ext cx="2789237" cy="1427163"/>
            <a:chOff x="4163" y="1110"/>
            <a:chExt cx="1625" cy="899"/>
          </a:xfrm>
        </p:grpSpPr>
        <p:sp>
          <p:nvSpPr>
            <p:cNvPr id="14361" name="AutoShape 25"/>
            <p:cNvSpPr>
              <a:spLocks noChangeAspect="1" noChangeArrowheads="1" noTextEdit="1"/>
            </p:cNvSpPr>
            <p:nvPr/>
          </p:nvSpPr>
          <p:spPr bwMode="auto">
            <a:xfrm>
              <a:off x="4238" y="1110"/>
              <a:ext cx="1522" cy="899"/>
            </a:xfrm>
            <a:prstGeom prst="rect">
              <a:avLst/>
            </a:prstGeom>
            <a:solidFill>
              <a:srgbClr val="5F5F5F">
                <a:alpha val="8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14362" name="Object 26"/>
            <p:cNvGraphicFramePr>
              <a:graphicFrameLocks noChangeAspect="1"/>
            </p:cNvGraphicFramePr>
            <p:nvPr/>
          </p:nvGraphicFramePr>
          <p:xfrm>
            <a:off x="4163" y="1111"/>
            <a:ext cx="1625" cy="898"/>
          </p:xfrm>
          <a:graphic>
            <a:graphicData uri="http://schemas.openxmlformats.org/presentationml/2006/ole">
              <mc:AlternateContent xmlns:mc="http://schemas.openxmlformats.org/markup-compatibility/2006">
                <mc:Choice xmlns:v="urn:schemas-microsoft-com:vml" Requires="v">
                  <p:oleObj spid="_x0000_s14371" name="Equation" r:id="rId14" imgW="749160" imgH="419040" progId="Equation.DSMT4">
                    <p:embed/>
                  </p:oleObj>
                </mc:Choice>
                <mc:Fallback>
                  <p:oleObj name="Equation" r:id="rId14" imgW="749160" imgH="419040"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63" y="1111"/>
                          <a:ext cx="1625" cy="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363" name="Group 27"/>
          <p:cNvGrpSpPr>
            <a:grpSpLocks/>
          </p:cNvGrpSpPr>
          <p:nvPr/>
        </p:nvGrpSpPr>
        <p:grpSpPr bwMode="auto">
          <a:xfrm>
            <a:off x="3076575" y="4735513"/>
            <a:ext cx="1778000" cy="527050"/>
            <a:chOff x="1816" y="467"/>
            <a:chExt cx="1120" cy="332"/>
          </a:xfrm>
        </p:grpSpPr>
        <p:sp>
          <p:nvSpPr>
            <p:cNvPr id="14364" name="Text Box 28"/>
            <p:cNvSpPr txBox="1">
              <a:spLocks noChangeArrowheads="1"/>
            </p:cNvSpPr>
            <p:nvPr/>
          </p:nvSpPr>
          <p:spPr bwMode="auto">
            <a:xfrm>
              <a:off x="1816" y="467"/>
              <a:ext cx="10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3200" b="1">
                  <a:latin typeface="Times New Roman" pitchFamily="18" charset="0"/>
                  <a:ea typeface="楷体_GB2312" pitchFamily="49" charset="-122"/>
                </a:rPr>
                <a:t>讨论</a:t>
              </a:r>
            </a:p>
          </p:txBody>
        </p:sp>
        <p:sp>
          <p:nvSpPr>
            <p:cNvPr id="14365" name="Line 29"/>
            <p:cNvSpPr>
              <a:spLocks noChangeShapeType="1"/>
            </p:cNvSpPr>
            <p:nvPr/>
          </p:nvSpPr>
          <p:spPr bwMode="auto">
            <a:xfrm>
              <a:off x="1939" y="798"/>
              <a:ext cx="997" cy="1"/>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anim calcmode="lin" valueType="num">
                                      <p:cBhvr additive="base">
                                        <p:cTn id="7" dur="500" fill="hold"/>
                                        <p:tgtEl>
                                          <p:spTgt spid="14344"/>
                                        </p:tgtEl>
                                        <p:attrNameLst>
                                          <p:attrName>ppt_x</p:attrName>
                                        </p:attrNameLst>
                                      </p:cBhvr>
                                      <p:tavLst>
                                        <p:tav tm="0">
                                          <p:val>
                                            <p:strVal val="0-#ppt_w/2"/>
                                          </p:val>
                                        </p:tav>
                                        <p:tav tm="100000">
                                          <p:val>
                                            <p:strVal val="#ppt_x"/>
                                          </p:val>
                                        </p:tav>
                                      </p:tavLst>
                                    </p:anim>
                                    <p:anim calcmode="lin" valueType="num">
                                      <p:cBhvr additive="base">
                                        <p:cTn id="8" dur="500" fill="hold"/>
                                        <p:tgtEl>
                                          <p:spTgt spid="143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48"/>
                                        </p:tgtEl>
                                        <p:attrNameLst>
                                          <p:attrName>style.visibility</p:attrName>
                                        </p:attrNameLst>
                                      </p:cBhvr>
                                      <p:to>
                                        <p:strVal val="visible"/>
                                      </p:to>
                                    </p:set>
                                    <p:anim calcmode="lin" valueType="num">
                                      <p:cBhvr additive="base">
                                        <p:cTn id="13" dur="500" fill="hold"/>
                                        <p:tgtEl>
                                          <p:spTgt spid="14348"/>
                                        </p:tgtEl>
                                        <p:attrNameLst>
                                          <p:attrName>ppt_x</p:attrName>
                                        </p:attrNameLst>
                                      </p:cBhvr>
                                      <p:tavLst>
                                        <p:tav tm="0">
                                          <p:val>
                                            <p:strVal val="1+#ppt_w/2"/>
                                          </p:val>
                                        </p:tav>
                                        <p:tav tm="100000">
                                          <p:val>
                                            <p:strVal val="#ppt_x"/>
                                          </p:val>
                                        </p:tav>
                                      </p:tavLst>
                                    </p:anim>
                                    <p:anim calcmode="lin" valueType="num">
                                      <p:cBhvr additive="base">
                                        <p:cTn id="14" dur="500" fill="hold"/>
                                        <p:tgtEl>
                                          <p:spTgt spid="143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8" fill="hold" grpId="1" nodeType="clickEffect">
                                  <p:stCondLst>
                                    <p:cond delay="0"/>
                                  </p:stCondLst>
                                  <p:childTnLst>
                                    <p:anim calcmode="lin" valueType="num">
                                      <p:cBhvr additive="base">
                                        <p:cTn id="18" dur="500"/>
                                        <p:tgtEl>
                                          <p:spTgt spid="14348"/>
                                        </p:tgtEl>
                                        <p:attrNameLst>
                                          <p:attrName>ppt_x</p:attrName>
                                        </p:attrNameLst>
                                      </p:cBhvr>
                                      <p:tavLst>
                                        <p:tav tm="0">
                                          <p:val>
                                            <p:strVal val="ppt_x"/>
                                          </p:val>
                                        </p:tav>
                                        <p:tav tm="100000">
                                          <p:val>
                                            <p:strVal val="0-ppt_w/2"/>
                                          </p:val>
                                        </p:tav>
                                      </p:tavLst>
                                    </p:anim>
                                    <p:anim calcmode="lin" valueType="num">
                                      <p:cBhvr additive="base">
                                        <p:cTn id="19" dur="500"/>
                                        <p:tgtEl>
                                          <p:spTgt spid="14348"/>
                                        </p:tgtEl>
                                        <p:attrNameLst>
                                          <p:attrName>ppt_y</p:attrName>
                                        </p:attrNameLst>
                                      </p:cBhvr>
                                      <p:tavLst>
                                        <p:tav tm="0">
                                          <p:val>
                                            <p:strVal val="ppt_y"/>
                                          </p:val>
                                        </p:tav>
                                        <p:tav tm="100000">
                                          <p:val>
                                            <p:strVal val="ppt_y"/>
                                          </p:val>
                                        </p:tav>
                                      </p:tavLst>
                                    </p:anim>
                                    <p:set>
                                      <p:cBhvr>
                                        <p:cTn id="20" dur="1" fill="hold">
                                          <p:stCondLst>
                                            <p:cond delay="499"/>
                                          </p:stCondLst>
                                        </p:cTn>
                                        <p:tgtEl>
                                          <p:spTgt spid="14348"/>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4345"/>
                                        </p:tgtEl>
                                        <p:attrNameLst>
                                          <p:attrName>style.visibility</p:attrName>
                                        </p:attrNameLst>
                                      </p:cBhvr>
                                      <p:to>
                                        <p:strVal val="visible"/>
                                      </p:to>
                                    </p:set>
                                    <p:anim calcmode="lin" valueType="num">
                                      <p:cBhvr additive="base">
                                        <p:cTn id="25" dur="500" fill="hold"/>
                                        <p:tgtEl>
                                          <p:spTgt spid="14345"/>
                                        </p:tgtEl>
                                        <p:attrNameLst>
                                          <p:attrName>ppt_x</p:attrName>
                                        </p:attrNameLst>
                                      </p:cBhvr>
                                      <p:tavLst>
                                        <p:tav tm="0">
                                          <p:val>
                                            <p:strVal val="0-#ppt_w/2"/>
                                          </p:val>
                                        </p:tav>
                                        <p:tav tm="100000">
                                          <p:val>
                                            <p:strVal val="#ppt_x"/>
                                          </p:val>
                                        </p:tav>
                                      </p:tavLst>
                                    </p:anim>
                                    <p:anim calcmode="lin" valueType="num">
                                      <p:cBhvr additive="base">
                                        <p:cTn id="26" dur="500" fill="hold"/>
                                        <p:tgtEl>
                                          <p:spTgt spid="143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4340"/>
                                        </p:tgtEl>
                                        <p:attrNameLst>
                                          <p:attrName>style.visibility</p:attrName>
                                        </p:attrNameLst>
                                      </p:cBhvr>
                                      <p:to>
                                        <p:strVal val="visible"/>
                                      </p:to>
                                    </p:set>
                                    <p:anim calcmode="lin" valueType="num">
                                      <p:cBhvr additive="base">
                                        <p:cTn id="31" dur="500" fill="hold"/>
                                        <p:tgtEl>
                                          <p:spTgt spid="14340"/>
                                        </p:tgtEl>
                                        <p:attrNameLst>
                                          <p:attrName>ppt_x</p:attrName>
                                        </p:attrNameLst>
                                      </p:cBhvr>
                                      <p:tavLst>
                                        <p:tav tm="0">
                                          <p:val>
                                            <p:strVal val="0-#ppt_w/2"/>
                                          </p:val>
                                        </p:tav>
                                        <p:tav tm="100000">
                                          <p:val>
                                            <p:strVal val="#ppt_x"/>
                                          </p:val>
                                        </p:tav>
                                      </p:tavLst>
                                    </p:anim>
                                    <p:anim calcmode="lin" valueType="num">
                                      <p:cBhvr additive="base">
                                        <p:cTn id="32"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4352"/>
                                        </p:tgtEl>
                                        <p:attrNameLst>
                                          <p:attrName>style.visibility</p:attrName>
                                        </p:attrNameLst>
                                      </p:cBhvr>
                                      <p:to>
                                        <p:strVal val="visible"/>
                                      </p:to>
                                    </p:set>
                                    <p:anim calcmode="lin" valueType="num">
                                      <p:cBhvr additive="base">
                                        <p:cTn id="37" dur="500" fill="hold"/>
                                        <p:tgtEl>
                                          <p:spTgt spid="14352"/>
                                        </p:tgtEl>
                                        <p:attrNameLst>
                                          <p:attrName>ppt_x</p:attrName>
                                        </p:attrNameLst>
                                      </p:cBhvr>
                                      <p:tavLst>
                                        <p:tav tm="0">
                                          <p:val>
                                            <p:strVal val="0-#ppt_w/2"/>
                                          </p:val>
                                        </p:tav>
                                        <p:tav tm="100000">
                                          <p:val>
                                            <p:strVal val="#ppt_x"/>
                                          </p:val>
                                        </p:tav>
                                      </p:tavLst>
                                    </p:anim>
                                    <p:anim calcmode="lin" valueType="num">
                                      <p:cBhvr additive="base">
                                        <p:cTn id="38" dur="500" fill="hold"/>
                                        <p:tgtEl>
                                          <p:spTgt spid="1435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4349"/>
                                        </p:tgtEl>
                                        <p:attrNameLst>
                                          <p:attrName>style.visibility</p:attrName>
                                        </p:attrNameLst>
                                      </p:cBhvr>
                                      <p:to>
                                        <p:strVal val="visible"/>
                                      </p:to>
                                    </p:set>
                                    <p:anim calcmode="lin" valueType="num">
                                      <p:cBhvr additive="base">
                                        <p:cTn id="43" dur="500" fill="hold"/>
                                        <p:tgtEl>
                                          <p:spTgt spid="14349"/>
                                        </p:tgtEl>
                                        <p:attrNameLst>
                                          <p:attrName>ppt_x</p:attrName>
                                        </p:attrNameLst>
                                      </p:cBhvr>
                                      <p:tavLst>
                                        <p:tav tm="0">
                                          <p:val>
                                            <p:strVal val="0-#ppt_w/2"/>
                                          </p:val>
                                        </p:tav>
                                        <p:tav tm="100000">
                                          <p:val>
                                            <p:strVal val="#ppt_x"/>
                                          </p:val>
                                        </p:tav>
                                      </p:tavLst>
                                    </p:anim>
                                    <p:anim calcmode="lin" valueType="num">
                                      <p:cBhvr additive="base">
                                        <p:cTn id="44" dur="500" fill="hold"/>
                                        <p:tgtEl>
                                          <p:spTgt spid="1434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4355"/>
                                        </p:tgtEl>
                                        <p:attrNameLst>
                                          <p:attrName>style.visibility</p:attrName>
                                        </p:attrNameLst>
                                      </p:cBhvr>
                                      <p:to>
                                        <p:strVal val="visible"/>
                                      </p:to>
                                    </p:set>
                                    <p:anim calcmode="lin" valueType="num">
                                      <p:cBhvr additive="base">
                                        <p:cTn id="49" dur="500" fill="hold"/>
                                        <p:tgtEl>
                                          <p:spTgt spid="14355"/>
                                        </p:tgtEl>
                                        <p:attrNameLst>
                                          <p:attrName>ppt_x</p:attrName>
                                        </p:attrNameLst>
                                      </p:cBhvr>
                                      <p:tavLst>
                                        <p:tav tm="0">
                                          <p:val>
                                            <p:strVal val="0-#ppt_w/2"/>
                                          </p:val>
                                        </p:tav>
                                        <p:tav tm="100000">
                                          <p:val>
                                            <p:strVal val="#ppt_x"/>
                                          </p:val>
                                        </p:tav>
                                      </p:tavLst>
                                    </p:anim>
                                    <p:anim calcmode="lin" valueType="num">
                                      <p:cBhvr additive="base">
                                        <p:cTn id="50" dur="500" fill="hold"/>
                                        <p:tgtEl>
                                          <p:spTgt spid="1435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4360"/>
                                        </p:tgtEl>
                                        <p:attrNameLst>
                                          <p:attrName>style.visibility</p:attrName>
                                        </p:attrNameLst>
                                      </p:cBhvr>
                                      <p:to>
                                        <p:strVal val="visible"/>
                                      </p:to>
                                    </p:set>
                                    <p:anim calcmode="lin" valueType="num">
                                      <p:cBhvr additive="base">
                                        <p:cTn id="55" dur="500" fill="hold"/>
                                        <p:tgtEl>
                                          <p:spTgt spid="14360"/>
                                        </p:tgtEl>
                                        <p:attrNameLst>
                                          <p:attrName>ppt_x</p:attrName>
                                        </p:attrNameLst>
                                      </p:cBhvr>
                                      <p:tavLst>
                                        <p:tav tm="0">
                                          <p:val>
                                            <p:strVal val="0-#ppt_w/2"/>
                                          </p:val>
                                        </p:tav>
                                        <p:tav tm="100000">
                                          <p:val>
                                            <p:strVal val="#ppt_x"/>
                                          </p:val>
                                        </p:tav>
                                      </p:tavLst>
                                    </p:anim>
                                    <p:anim calcmode="lin" valueType="num">
                                      <p:cBhvr additive="base">
                                        <p:cTn id="56" dur="500" fill="hold"/>
                                        <p:tgtEl>
                                          <p:spTgt spid="1436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14359"/>
                                        </p:tgtEl>
                                        <p:attrNameLst>
                                          <p:attrName>style.visibility</p:attrName>
                                        </p:attrNameLst>
                                      </p:cBhvr>
                                      <p:to>
                                        <p:strVal val="visible"/>
                                      </p:to>
                                    </p:set>
                                    <p:anim calcmode="lin" valueType="num">
                                      <p:cBhvr additive="base">
                                        <p:cTn id="61" dur="500" fill="hold"/>
                                        <p:tgtEl>
                                          <p:spTgt spid="14359"/>
                                        </p:tgtEl>
                                        <p:attrNameLst>
                                          <p:attrName>ppt_x</p:attrName>
                                        </p:attrNameLst>
                                      </p:cBhvr>
                                      <p:tavLst>
                                        <p:tav tm="0">
                                          <p:val>
                                            <p:strVal val="1+#ppt_w/2"/>
                                          </p:val>
                                        </p:tav>
                                        <p:tav tm="100000">
                                          <p:val>
                                            <p:strVal val="#ppt_x"/>
                                          </p:val>
                                        </p:tav>
                                      </p:tavLst>
                                    </p:anim>
                                    <p:anim calcmode="lin" valueType="num">
                                      <p:cBhvr additive="base">
                                        <p:cTn id="62" dur="500" fill="hold"/>
                                        <p:tgtEl>
                                          <p:spTgt spid="1435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nodeType="clickEffect">
                                  <p:stCondLst>
                                    <p:cond delay="0"/>
                                  </p:stCondLst>
                                  <p:childTnLst>
                                    <p:set>
                                      <p:cBhvr>
                                        <p:cTn id="66" dur="1" fill="hold">
                                          <p:stCondLst>
                                            <p:cond delay="0"/>
                                          </p:stCondLst>
                                        </p:cTn>
                                        <p:tgtEl>
                                          <p:spTgt spid="14363"/>
                                        </p:tgtEl>
                                        <p:attrNameLst>
                                          <p:attrName>style.visibility</p:attrName>
                                        </p:attrNameLst>
                                      </p:cBhvr>
                                      <p:to>
                                        <p:strVal val="visible"/>
                                      </p:to>
                                    </p:set>
                                    <p:anim calcmode="lin" valueType="num">
                                      <p:cBhvr additive="base">
                                        <p:cTn id="67" dur="500" fill="hold"/>
                                        <p:tgtEl>
                                          <p:spTgt spid="14363"/>
                                        </p:tgtEl>
                                        <p:attrNameLst>
                                          <p:attrName>ppt_x</p:attrName>
                                        </p:attrNameLst>
                                      </p:cBhvr>
                                      <p:tavLst>
                                        <p:tav tm="0">
                                          <p:val>
                                            <p:strVal val="#ppt_x"/>
                                          </p:val>
                                        </p:tav>
                                        <p:tav tm="100000">
                                          <p:val>
                                            <p:strVal val="#ppt_x"/>
                                          </p:val>
                                        </p:tav>
                                      </p:tavLst>
                                    </p:anim>
                                    <p:anim calcmode="lin" valueType="num">
                                      <p:cBhvr additive="base">
                                        <p:cTn id="68" dur="500" fill="hold"/>
                                        <p:tgtEl>
                                          <p:spTgt spid="1436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animBg="1"/>
      <p:bldP spid="1434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p:cNvGraphicFramePr>
            <a:graphicFrameLocks noChangeAspect="1"/>
          </p:cNvGraphicFramePr>
          <p:nvPr/>
        </p:nvGraphicFramePr>
        <p:xfrm>
          <a:off x="785813" y="828675"/>
          <a:ext cx="1654175" cy="1492250"/>
        </p:xfrm>
        <a:graphic>
          <a:graphicData uri="http://schemas.openxmlformats.org/presentationml/2006/ole">
            <mc:AlternateContent xmlns:mc="http://schemas.openxmlformats.org/markup-compatibility/2006">
              <mc:Choice xmlns:v="urn:schemas-microsoft-com:vml" Requires="v">
                <p:oleObj spid="_x0000_s15380" name="Equation" r:id="rId3" imgW="444240" imgH="393480" progId="Equation.DSMT4">
                  <p:embed/>
                </p:oleObj>
              </mc:Choice>
              <mc:Fallback>
                <p:oleObj name="Equation" r:id="rId3" imgW="44424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828675"/>
                        <a:ext cx="1654175" cy="1492250"/>
                      </a:xfrm>
                      <a:prstGeom prst="rect">
                        <a:avLst/>
                      </a:prstGeom>
                      <a:solidFill>
                        <a:srgbClr val="808080">
                          <a:alpha val="85001"/>
                        </a:srgbClr>
                      </a:solidFill>
                    </p:spPr>
                  </p:pic>
                </p:oleObj>
              </mc:Fallback>
            </mc:AlternateContent>
          </a:graphicData>
        </a:graphic>
      </p:graphicFrame>
      <p:sp>
        <p:nvSpPr>
          <p:cNvPr id="15364" name="AutoShape 4"/>
          <p:cNvSpPr>
            <a:spLocks noChangeArrowheads="1"/>
          </p:cNvSpPr>
          <p:nvPr/>
        </p:nvSpPr>
        <p:spPr bwMode="auto">
          <a:xfrm>
            <a:off x="3065463" y="1190625"/>
            <a:ext cx="3332162" cy="1722438"/>
          </a:xfrm>
          <a:prstGeom prst="wedgeRoundRectCallout">
            <a:avLst>
              <a:gd name="adj1" fmla="val -22417"/>
              <a:gd name="adj2" fmla="val -54241"/>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latin typeface="宋体" pitchFamily="2" charset="-122"/>
              </a:rPr>
              <a:t>关系式中</a:t>
            </a:r>
            <a:r>
              <a:rPr kumimoji="1" lang="en-US" altLang="zh-CN" sz="3600" b="1">
                <a:latin typeface="宋体" pitchFamily="2" charset="-122"/>
              </a:rPr>
              <a:t>m</a:t>
            </a:r>
            <a:r>
              <a:rPr kumimoji="1" lang="zh-CN" altLang="en-US" sz="3200" b="1">
                <a:latin typeface="宋体" pitchFamily="2" charset="-122"/>
              </a:rPr>
              <a:t>是受力天体还是施力天体的质量？</a:t>
            </a:r>
          </a:p>
        </p:txBody>
      </p:sp>
      <p:sp>
        <p:nvSpPr>
          <p:cNvPr id="15365" name="Text Box 5"/>
          <p:cNvSpPr txBox="1">
            <a:spLocks noChangeArrowheads="1"/>
          </p:cNvSpPr>
          <p:nvPr/>
        </p:nvSpPr>
        <p:spPr bwMode="auto">
          <a:xfrm>
            <a:off x="693738" y="22225"/>
            <a:ext cx="56467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FF0000"/>
                </a:solidFill>
                <a:latin typeface="Times New Roman" pitchFamily="18" charset="0"/>
                <a:ea typeface="华文新魏" pitchFamily="2" charset="-122"/>
              </a:rPr>
              <a:t>探究</a:t>
            </a:r>
            <a:r>
              <a:rPr kumimoji="1" lang="en-US" altLang="zh-CN" sz="3600" b="1">
                <a:solidFill>
                  <a:srgbClr val="FF0000"/>
                </a:solidFill>
                <a:latin typeface="Times New Roman" pitchFamily="18" charset="0"/>
                <a:ea typeface="华文新魏" pitchFamily="2" charset="-122"/>
              </a:rPr>
              <a:t>1:</a:t>
            </a:r>
            <a:r>
              <a:rPr kumimoji="1" lang="en-US" altLang="zh-CN" sz="3600" b="1">
                <a:solidFill>
                  <a:schemeClr val="bg1"/>
                </a:solidFill>
                <a:latin typeface="Times New Roman" pitchFamily="18" charset="0"/>
                <a:ea typeface="华文新魏" pitchFamily="2" charset="-122"/>
              </a:rPr>
              <a:t> </a:t>
            </a:r>
            <a:r>
              <a:rPr kumimoji="1" lang="zh-CN" altLang="en-US" sz="3600" b="1">
                <a:latin typeface="Times New Roman" pitchFamily="18" charset="0"/>
                <a:ea typeface="华文新魏" pitchFamily="2" charset="-122"/>
              </a:rPr>
              <a:t>太阳对行星的引力</a:t>
            </a:r>
            <a:r>
              <a:rPr kumimoji="1" lang="en-US" altLang="zh-CN" sz="3600" b="1">
                <a:solidFill>
                  <a:srgbClr val="FF0000"/>
                </a:solidFill>
                <a:latin typeface="Times New Roman" pitchFamily="18" charset="0"/>
                <a:ea typeface="华文新魏" pitchFamily="2" charset="-122"/>
              </a:rPr>
              <a:t>F</a:t>
            </a:r>
          </a:p>
        </p:txBody>
      </p:sp>
      <p:sp>
        <p:nvSpPr>
          <p:cNvPr id="15366" name="AutoShape 6"/>
          <p:cNvSpPr>
            <a:spLocks noChangeArrowheads="1"/>
          </p:cNvSpPr>
          <p:nvPr/>
        </p:nvSpPr>
        <p:spPr bwMode="auto">
          <a:xfrm>
            <a:off x="2838450" y="900113"/>
            <a:ext cx="2903538" cy="1360487"/>
          </a:xfrm>
          <a:prstGeom prst="wedgeRoundRectCallout">
            <a:avLst>
              <a:gd name="adj1" fmla="val -64708"/>
              <a:gd name="adj2" fmla="val 437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latin typeface="Times New Roman" pitchFamily="18" charset="0"/>
                <a:ea typeface="华文新魏" pitchFamily="2" charset="-122"/>
              </a:rPr>
              <a:t>请用中文描述这个关系式！</a:t>
            </a:r>
            <a:endParaRPr kumimoji="1" lang="zh-CN" altLang="en-US" sz="3200" b="1">
              <a:latin typeface="宋体" pitchFamily="2" charset="-122"/>
            </a:endParaRPr>
          </a:p>
        </p:txBody>
      </p:sp>
      <p:sp>
        <p:nvSpPr>
          <p:cNvPr id="15367" name="AutoShape 7"/>
          <p:cNvSpPr>
            <a:spLocks noChangeArrowheads="1"/>
          </p:cNvSpPr>
          <p:nvPr/>
        </p:nvSpPr>
        <p:spPr bwMode="auto">
          <a:xfrm>
            <a:off x="3000375" y="735013"/>
            <a:ext cx="4618038" cy="2171700"/>
          </a:xfrm>
          <a:prstGeom prst="wedgeRoundRectCallout">
            <a:avLst>
              <a:gd name="adj1" fmla="val -61273"/>
              <a:gd name="adj2" fmla="val -16083"/>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3200" b="1" u="sng">
                <a:latin typeface="Times New Roman" pitchFamily="18" charset="0"/>
                <a:ea typeface="华文新魏" pitchFamily="2" charset="-122"/>
              </a:rPr>
              <a:t>太阳</a:t>
            </a:r>
            <a:r>
              <a:rPr lang="zh-CN" altLang="en-US" sz="3200" b="1">
                <a:latin typeface="Times New Roman" pitchFamily="18" charset="0"/>
                <a:ea typeface="华文新魏" pitchFamily="2" charset="-122"/>
              </a:rPr>
              <a:t>对</a:t>
            </a:r>
            <a:r>
              <a:rPr lang="zh-CN" altLang="en-US" sz="3200" b="1" u="sng">
                <a:latin typeface="Times New Roman" pitchFamily="18" charset="0"/>
                <a:ea typeface="华文新魏" pitchFamily="2" charset="-122"/>
              </a:rPr>
              <a:t>行星</a:t>
            </a:r>
            <a:r>
              <a:rPr lang="zh-CN" altLang="en-US" sz="3200" b="1">
                <a:latin typeface="Times New Roman" pitchFamily="18" charset="0"/>
                <a:ea typeface="华文新魏" pitchFamily="2" charset="-122"/>
              </a:rPr>
              <a:t>的引力跟受力星体的质量成正比，</a:t>
            </a:r>
            <a:r>
              <a:rPr kumimoji="1" lang="zh-CN" altLang="en-US" sz="3200" b="1">
                <a:latin typeface="Times New Roman" pitchFamily="18" charset="0"/>
                <a:ea typeface="华文新魏" pitchFamily="2" charset="-122"/>
              </a:rPr>
              <a:t>与行星、太阳距离的二次方成反比</a:t>
            </a:r>
            <a:r>
              <a:rPr kumimoji="1" lang="en-US" altLang="zh-CN" sz="3200" b="1">
                <a:latin typeface="Times New Roman" pitchFamily="18" charset="0"/>
                <a:ea typeface="华文新魏" pitchFamily="2" charset="-122"/>
              </a:rPr>
              <a:t>.</a:t>
            </a:r>
          </a:p>
          <a:p>
            <a:pPr>
              <a:spcBef>
                <a:spcPct val="50000"/>
              </a:spcBef>
            </a:pPr>
            <a:endParaRPr lang="en-US" altLang="zh-CN" sz="3200">
              <a:latin typeface="Times New Roman" pitchFamily="18" charset="0"/>
              <a:ea typeface="华文新魏" pitchFamily="2" charset="-122"/>
            </a:endParaRPr>
          </a:p>
        </p:txBody>
      </p:sp>
      <p:grpSp>
        <p:nvGrpSpPr>
          <p:cNvPr id="15368" name="Group 8"/>
          <p:cNvGrpSpPr>
            <a:grpSpLocks/>
          </p:cNvGrpSpPr>
          <p:nvPr/>
        </p:nvGrpSpPr>
        <p:grpSpPr bwMode="auto">
          <a:xfrm>
            <a:off x="4679950" y="3365500"/>
            <a:ext cx="4464050" cy="3492500"/>
            <a:chOff x="2571" y="1210"/>
            <a:chExt cx="2812" cy="2200"/>
          </a:xfrm>
        </p:grpSpPr>
        <p:sp>
          <p:nvSpPr>
            <p:cNvPr id="15369" name="Oval 9"/>
            <p:cNvSpPr>
              <a:spLocks noChangeArrowheads="1"/>
            </p:cNvSpPr>
            <p:nvPr/>
          </p:nvSpPr>
          <p:spPr bwMode="auto">
            <a:xfrm>
              <a:off x="3099" y="1210"/>
              <a:ext cx="2284" cy="220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4033" y="2076"/>
              <a:ext cx="415" cy="43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030" y="2210"/>
              <a:ext cx="138" cy="13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p:cNvSpPr>
              <a:spLocks noChangeShapeType="1"/>
            </p:cNvSpPr>
            <p:nvPr/>
          </p:nvSpPr>
          <p:spPr bwMode="auto">
            <a:xfrm>
              <a:off x="3099" y="2277"/>
              <a:ext cx="34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Text Box 13"/>
            <p:cNvSpPr txBox="1">
              <a:spLocks noChangeArrowheads="1"/>
            </p:cNvSpPr>
            <p:nvPr/>
          </p:nvSpPr>
          <p:spPr bwMode="auto">
            <a:xfrm>
              <a:off x="3272" y="2343"/>
              <a:ext cx="2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F</a:t>
              </a:r>
            </a:p>
          </p:txBody>
        </p:sp>
        <p:sp>
          <p:nvSpPr>
            <p:cNvPr id="15374" name="Text Box 14"/>
            <p:cNvSpPr txBox="1">
              <a:spLocks noChangeArrowheads="1"/>
            </p:cNvSpPr>
            <p:nvPr/>
          </p:nvSpPr>
          <p:spPr bwMode="auto">
            <a:xfrm>
              <a:off x="2571" y="2146"/>
              <a:ext cx="385"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b="1"/>
                <a:t>行星</a:t>
              </a:r>
            </a:p>
          </p:txBody>
        </p:sp>
        <p:sp>
          <p:nvSpPr>
            <p:cNvPr id="15375" name="Text Box 15"/>
            <p:cNvSpPr txBox="1">
              <a:spLocks noChangeArrowheads="1"/>
            </p:cNvSpPr>
            <p:nvPr/>
          </p:nvSpPr>
          <p:spPr bwMode="auto">
            <a:xfrm>
              <a:off x="4372" y="2127"/>
              <a:ext cx="423" cy="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3200" b="1">
                  <a:solidFill>
                    <a:srgbClr val="FF6600"/>
                  </a:solidFill>
                  <a:effectLst>
                    <a:outerShdw blurRad="38100" dist="38100" dir="2700000" algn="tl">
                      <a:srgbClr val="C0C0C0"/>
                    </a:outerShdw>
                  </a:effectLst>
                </a:rPr>
                <a:t>太阳</a:t>
              </a:r>
            </a:p>
          </p:txBody>
        </p:sp>
      </p:grpSp>
      <p:grpSp>
        <p:nvGrpSpPr>
          <p:cNvPr id="15376" name="Group 16"/>
          <p:cNvGrpSpPr>
            <a:grpSpLocks/>
          </p:cNvGrpSpPr>
          <p:nvPr/>
        </p:nvGrpSpPr>
        <p:grpSpPr bwMode="auto">
          <a:xfrm>
            <a:off x="6600825" y="5078413"/>
            <a:ext cx="979488" cy="708025"/>
            <a:chOff x="3757" y="2277"/>
            <a:chExt cx="617" cy="446"/>
          </a:xfrm>
        </p:grpSpPr>
        <p:sp>
          <p:nvSpPr>
            <p:cNvPr id="15377" name="Line 17"/>
            <p:cNvSpPr>
              <a:spLocks noChangeShapeType="1"/>
            </p:cNvSpPr>
            <p:nvPr/>
          </p:nvSpPr>
          <p:spPr bwMode="auto">
            <a:xfrm flipH="1">
              <a:off x="3860" y="2277"/>
              <a:ext cx="34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Text Box 18"/>
            <p:cNvSpPr txBox="1">
              <a:spLocks noChangeArrowheads="1"/>
            </p:cNvSpPr>
            <p:nvPr/>
          </p:nvSpPr>
          <p:spPr bwMode="auto">
            <a:xfrm>
              <a:off x="3757" y="2358"/>
              <a:ext cx="6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F</a:t>
              </a:r>
              <a:r>
                <a:rPr lang="en-US" altLang="zh-CN" sz="3200" b="1">
                  <a:latin typeface="Times New Roman" pitchFamily="18" charset="0"/>
                  <a:ea typeface="华文新魏" pitchFamily="2" charset="-122"/>
                </a:rPr>
                <a:t>′</a:t>
              </a:r>
            </a:p>
          </p:txBody>
        </p:sp>
      </p:grpSp>
      <p:sp>
        <p:nvSpPr>
          <p:cNvPr id="15379" name="AutoShape 19"/>
          <p:cNvSpPr>
            <a:spLocks noChangeArrowheads="1"/>
          </p:cNvSpPr>
          <p:nvPr/>
        </p:nvSpPr>
        <p:spPr bwMode="auto">
          <a:xfrm>
            <a:off x="615950" y="3149600"/>
            <a:ext cx="3575050" cy="3022600"/>
          </a:xfrm>
          <a:prstGeom prst="wedgeRoundRectCallout">
            <a:avLst>
              <a:gd name="adj1" fmla="val 110657"/>
              <a:gd name="adj2" fmla="val 23898"/>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latin typeface="Times New Roman" pitchFamily="18" charset="0"/>
                <a:ea typeface="华文新魏" pitchFamily="2" charset="-122"/>
              </a:rPr>
              <a:t>既然太阳对行星有引力，那么行星对太阳有引力？它有怎么样定量的关系？</a:t>
            </a:r>
            <a:endParaRPr kumimoji="1" lang="zh-CN" altLang="en-US" sz="3200" b="1">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1"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9" fill="hold" grpId="0" nodeType="clickEffect">
                                  <p:stCondLst>
                                    <p:cond delay="0"/>
                                  </p:stCondLst>
                                  <p:childTnLst>
                                    <p:anim calcmode="lin" valueType="num">
                                      <p:cBhvr additive="base">
                                        <p:cTn id="12" dur="500"/>
                                        <p:tgtEl>
                                          <p:spTgt spid="15364"/>
                                        </p:tgtEl>
                                        <p:attrNameLst>
                                          <p:attrName>ppt_x</p:attrName>
                                        </p:attrNameLst>
                                      </p:cBhvr>
                                      <p:tavLst>
                                        <p:tav tm="0">
                                          <p:val>
                                            <p:strVal val="ppt_x"/>
                                          </p:val>
                                        </p:tav>
                                        <p:tav tm="100000">
                                          <p:val>
                                            <p:strVal val="0-ppt_w/2"/>
                                          </p:val>
                                        </p:tav>
                                      </p:tavLst>
                                    </p:anim>
                                    <p:anim calcmode="lin" valueType="num">
                                      <p:cBhvr additive="base">
                                        <p:cTn id="13" dur="500"/>
                                        <p:tgtEl>
                                          <p:spTgt spid="15364"/>
                                        </p:tgtEl>
                                        <p:attrNameLst>
                                          <p:attrName>ppt_y</p:attrName>
                                        </p:attrNameLst>
                                      </p:cBhvr>
                                      <p:tavLst>
                                        <p:tav tm="0">
                                          <p:val>
                                            <p:strVal val="ppt_y"/>
                                          </p:val>
                                        </p:tav>
                                        <p:tav tm="100000">
                                          <p:val>
                                            <p:strVal val="0-ppt_h/2"/>
                                          </p:val>
                                        </p:tav>
                                      </p:tavLst>
                                    </p:anim>
                                    <p:set>
                                      <p:cBhvr>
                                        <p:cTn id="14" dur="1" fill="hold">
                                          <p:stCondLst>
                                            <p:cond delay="499"/>
                                          </p:stCondLst>
                                        </p:cTn>
                                        <p:tgtEl>
                                          <p:spTgt spid="1536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366"/>
                                        </p:tgtEl>
                                        <p:attrNameLst>
                                          <p:attrName>style.visibility</p:attrName>
                                        </p:attrNameLst>
                                      </p:cBhvr>
                                      <p:to>
                                        <p:strVal val="visible"/>
                                      </p:to>
                                    </p:set>
                                    <p:anim calcmode="lin" valueType="num">
                                      <p:cBhvr additive="base">
                                        <p:cTn id="19" dur="500" fill="hold"/>
                                        <p:tgtEl>
                                          <p:spTgt spid="15366"/>
                                        </p:tgtEl>
                                        <p:attrNameLst>
                                          <p:attrName>ppt_x</p:attrName>
                                        </p:attrNameLst>
                                      </p:cBhvr>
                                      <p:tavLst>
                                        <p:tav tm="0">
                                          <p:val>
                                            <p:strVal val="1+#ppt_w/2"/>
                                          </p:val>
                                        </p:tav>
                                        <p:tav tm="100000">
                                          <p:val>
                                            <p:strVal val="#ppt_x"/>
                                          </p:val>
                                        </p:tav>
                                      </p:tavLst>
                                    </p:anim>
                                    <p:anim calcmode="lin" valueType="num">
                                      <p:cBhvr additive="base">
                                        <p:cTn id="20"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8" fill="hold" grpId="1" nodeType="clickEffect">
                                  <p:stCondLst>
                                    <p:cond delay="0"/>
                                  </p:stCondLst>
                                  <p:childTnLst>
                                    <p:anim calcmode="lin" valueType="num">
                                      <p:cBhvr additive="base">
                                        <p:cTn id="24" dur="500"/>
                                        <p:tgtEl>
                                          <p:spTgt spid="15366"/>
                                        </p:tgtEl>
                                        <p:attrNameLst>
                                          <p:attrName>ppt_x</p:attrName>
                                        </p:attrNameLst>
                                      </p:cBhvr>
                                      <p:tavLst>
                                        <p:tav tm="0">
                                          <p:val>
                                            <p:strVal val="ppt_x"/>
                                          </p:val>
                                        </p:tav>
                                        <p:tav tm="100000">
                                          <p:val>
                                            <p:strVal val="0-ppt_w/2"/>
                                          </p:val>
                                        </p:tav>
                                      </p:tavLst>
                                    </p:anim>
                                    <p:anim calcmode="lin" valueType="num">
                                      <p:cBhvr additive="base">
                                        <p:cTn id="25" dur="500"/>
                                        <p:tgtEl>
                                          <p:spTgt spid="15366"/>
                                        </p:tgtEl>
                                        <p:attrNameLst>
                                          <p:attrName>ppt_y</p:attrName>
                                        </p:attrNameLst>
                                      </p:cBhvr>
                                      <p:tavLst>
                                        <p:tav tm="0">
                                          <p:val>
                                            <p:strVal val="ppt_y"/>
                                          </p:val>
                                        </p:tav>
                                        <p:tav tm="100000">
                                          <p:val>
                                            <p:strVal val="ppt_y"/>
                                          </p:val>
                                        </p:tav>
                                      </p:tavLst>
                                    </p:anim>
                                    <p:set>
                                      <p:cBhvr>
                                        <p:cTn id="26" dur="1" fill="hold">
                                          <p:stCondLst>
                                            <p:cond delay="499"/>
                                          </p:stCondLst>
                                        </p:cTn>
                                        <p:tgtEl>
                                          <p:spTgt spid="1536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367"/>
                                        </p:tgtEl>
                                        <p:attrNameLst>
                                          <p:attrName>style.visibility</p:attrName>
                                        </p:attrNameLst>
                                      </p:cBhvr>
                                      <p:to>
                                        <p:strVal val="visible"/>
                                      </p:to>
                                    </p:set>
                                    <p:anim calcmode="lin" valueType="num">
                                      <p:cBhvr additive="base">
                                        <p:cTn id="31" dur="500" fill="hold"/>
                                        <p:tgtEl>
                                          <p:spTgt spid="15367"/>
                                        </p:tgtEl>
                                        <p:attrNameLst>
                                          <p:attrName>ppt_x</p:attrName>
                                        </p:attrNameLst>
                                      </p:cBhvr>
                                      <p:tavLst>
                                        <p:tav tm="0">
                                          <p:val>
                                            <p:strVal val="1+#ppt_w/2"/>
                                          </p:val>
                                        </p:tav>
                                        <p:tav tm="100000">
                                          <p:val>
                                            <p:strVal val="#ppt_x"/>
                                          </p:val>
                                        </p:tav>
                                      </p:tavLst>
                                    </p:anim>
                                    <p:anim calcmode="lin" valueType="num">
                                      <p:cBhvr additive="base">
                                        <p:cTn id="32"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nodeType="clickEffect">
                                  <p:stCondLst>
                                    <p:cond delay="0"/>
                                  </p:stCondLst>
                                  <p:childTnLst>
                                    <p:set>
                                      <p:cBhvr>
                                        <p:cTn id="36" dur="1" fill="hold">
                                          <p:stCondLst>
                                            <p:cond delay="0"/>
                                          </p:stCondLst>
                                        </p:cTn>
                                        <p:tgtEl>
                                          <p:spTgt spid="15368"/>
                                        </p:tgtEl>
                                        <p:attrNameLst>
                                          <p:attrName>style.visibility</p:attrName>
                                        </p:attrNameLst>
                                      </p:cBhvr>
                                      <p:to>
                                        <p:strVal val="visible"/>
                                      </p:to>
                                    </p:set>
                                    <p:anim calcmode="lin" valueType="num">
                                      <p:cBhvr>
                                        <p:cTn id="37" dur="500" fill="hold"/>
                                        <p:tgtEl>
                                          <p:spTgt spid="15368"/>
                                        </p:tgtEl>
                                        <p:attrNameLst>
                                          <p:attrName>ppt_w</p:attrName>
                                        </p:attrNameLst>
                                      </p:cBhvr>
                                      <p:tavLst>
                                        <p:tav tm="0">
                                          <p:val>
                                            <p:fltVal val="0"/>
                                          </p:val>
                                        </p:tav>
                                        <p:tav tm="100000">
                                          <p:val>
                                            <p:strVal val="#ppt_w"/>
                                          </p:val>
                                        </p:tav>
                                      </p:tavLst>
                                    </p:anim>
                                    <p:anim calcmode="lin" valueType="num">
                                      <p:cBhvr>
                                        <p:cTn id="38" dur="500" fill="hold"/>
                                        <p:tgtEl>
                                          <p:spTgt spid="15368"/>
                                        </p:tgtEl>
                                        <p:attrNameLst>
                                          <p:attrName>ppt_h</p:attrName>
                                        </p:attrNameLst>
                                      </p:cBhvr>
                                      <p:tavLst>
                                        <p:tav tm="0">
                                          <p:val>
                                            <p:fltVal val="0"/>
                                          </p:val>
                                        </p:tav>
                                        <p:tav tm="100000">
                                          <p:val>
                                            <p:strVal val="#ppt_h"/>
                                          </p:val>
                                        </p:tav>
                                      </p:tavLst>
                                    </p:anim>
                                    <p:anim calcmode="lin" valueType="num">
                                      <p:cBhvr>
                                        <p:cTn id="39" dur="500" fill="hold"/>
                                        <p:tgtEl>
                                          <p:spTgt spid="15368"/>
                                        </p:tgtEl>
                                        <p:attrNameLst>
                                          <p:attrName>style.rotation</p:attrName>
                                        </p:attrNameLst>
                                      </p:cBhvr>
                                      <p:tavLst>
                                        <p:tav tm="0">
                                          <p:val>
                                            <p:fltVal val="360"/>
                                          </p:val>
                                        </p:tav>
                                        <p:tav tm="100000">
                                          <p:val>
                                            <p:fltVal val="0"/>
                                          </p:val>
                                        </p:tav>
                                      </p:tavLst>
                                    </p:anim>
                                    <p:animEffect transition="in" filter="fade">
                                      <p:cBhvr>
                                        <p:cTn id="40" dur="500"/>
                                        <p:tgtEl>
                                          <p:spTgt spid="1536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379"/>
                                        </p:tgtEl>
                                        <p:attrNameLst>
                                          <p:attrName>style.visibility</p:attrName>
                                        </p:attrNameLst>
                                      </p:cBhvr>
                                      <p:to>
                                        <p:strVal val="visible"/>
                                      </p:to>
                                    </p:set>
                                    <p:anim calcmode="lin" valueType="num">
                                      <p:cBhvr additive="base">
                                        <p:cTn id="45" dur="500" fill="hold"/>
                                        <p:tgtEl>
                                          <p:spTgt spid="15379"/>
                                        </p:tgtEl>
                                        <p:attrNameLst>
                                          <p:attrName>ppt_x</p:attrName>
                                        </p:attrNameLst>
                                      </p:cBhvr>
                                      <p:tavLst>
                                        <p:tav tm="0">
                                          <p:val>
                                            <p:strVal val="0-#ppt_w/2"/>
                                          </p:val>
                                        </p:tav>
                                        <p:tav tm="100000">
                                          <p:val>
                                            <p:strVal val="#ppt_x"/>
                                          </p:val>
                                        </p:tav>
                                      </p:tavLst>
                                    </p:anim>
                                    <p:anim calcmode="lin" valueType="num">
                                      <p:cBhvr additive="base">
                                        <p:cTn id="46" dur="500" fill="hold"/>
                                        <p:tgtEl>
                                          <p:spTgt spid="15379"/>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15376"/>
                                        </p:tgtEl>
                                        <p:attrNameLst>
                                          <p:attrName>style.visibility</p:attrName>
                                        </p:attrNameLst>
                                      </p:cBhvr>
                                      <p:to>
                                        <p:strVal val="visible"/>
                                      </p:to>
                                    </p:set>
                                    <p:anim calcmode="lin" valueType="num">
                                      <p:cBhvr additive="base">
                                        <p:cTn id="51" dur="500" fill="hold"/>
                                        <p:tgtEl>
                                          <p:spTgt spid="15376"/>
                                        </p:tgtEl>
                                        <p:attrNameLst>
                                          <p:attrName>ppt_x</p:attrName>
                                        </p:attrNameLst>
                                      </p:cBhvr>
                                      <p:tavLst>
                                        <p:tav tm="0">
                                          <p:val>
                                            <p:strVal val="1+#ppt_w/2"/>
                                          </p:val>
                                        </p:tav>
                                        <p:tav tm="100000">
                                          <p:val>
                                            <p:strVal val="#ppt_x"/>
                                          </p:val>
                                        </p:tav>
                                      </p:tavLst>
                                    </p:anim>
                                    <p:anim calcmode="lin" valueType="num">
                                      <p:cBhvr additive="base">
                                        <p:cTn id="52" dur="500" fill="hold"/>
                                        <p:tgtEl>
                                          <p:spTgt spid="15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4" grpId="1" animBg="1"/>
      <p:bldP spid="15366" grpId="0" animBg="1"/>
      <p:bldP spid="15366" grpId="1" animBg="1"/>
      <p:bldP spid="15367" grpId="0" animBg="1"/>
      <p:bldP spid="153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7" name="Object 3"/>
          <p:cNvGraphicFramePr>
            <a:graphicFrameLocks noChangeAspect="1"/>
          </p:cNvGraphicFramePr>
          <p:nvPr/>
        </p:nvGraphicFramePr>
        <p:xfrm>
          <a:off x="785813" y="828675"/>
          <a:ext cx="1654175" cy="1492250"/>
        </p:xfrm>
        <a:graphic>
          <a:graphicData uri="http://schemas.openxmlformats.org/presentationml/2006/ole">
            <mc:AlternateContent xmlns:mc="http://schemas.openxmlformats.org/markup-compatibility/2006">
              <mc:Choice xmlns:v="urn:schemas-microsoft-com:vml" Requires="v">
                <p:oleObj spid="_x0000_s16411" name="Equation" r:id="rId3" imgW="444240" imgH="393480" progId="Equation.DSMT4">
                  <p:embed/>
                </p:oleObj>
              </mc:Choice>
              <mc:Fallback>
                <p:oleObj name="Equation" r:id="rId3" imgW="44424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828675"/>
                        <a:ext cx="1654175" cy="1492250"/>
                      </a:xfrm>
                      <a:prstGeom prst="rect">
                        <a:avLst/>
                      </a:prstGeom>
                      <a:solidFill>
                        <a:srgbClr val="808080">
                          <a:alpha val="85001"/>
                        </a:srgbClr>
                      </a:solidFill>
                    </p:spPr>
                  </p:pic>
                </p:oleObj>
              </mc:Fallback>
            </mc:AlternateContent>
          </a:graphicData>
        </a:graphic>
      </p:graphicFrame>
      <p:sp>
        <p:nvSpPr>
          <p:cNvPr id="16388" name="Text Box 4"/>
          <p:cNvSpPr txBox="1">
            <a:spLocks noChangeArrowheads="1"/>
          </p:cNvSpPr>
          <p:nvPr/>
        </p:nvSpPr>
        <p:spPr bwMode="auto">
          <a:xfrm>
            <a:off x="693738" y="44450"/>
            <a:ext cx="61039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FF0000"/>
                </a:solidFill>
                <a:latin typeface="Times New Roman" pitchFamily="18" charset="0"/>
                <a:ea typeface="华文新魏" pitchFamily="2" charset="-122"/>
              </a:rPr>
              <a:t>探究</a:t>
            </a:r>
            <a:r>
              <a:rPr kumimoji="1" lang="en-US" altLang="zh-CN" sz="3600" b="1">
                <a:solidFill>
                  <a:srgbClr val="FF0000"/>
                </a:solidFill>
                <a:latin typeface="Times New Roman" pitchFamily="18" charset="0"/>
                <a:ea typeface="华文新魏" pitchFamily="2" charset="-122"/>
              </a:rPr>
              <a:t>2:</a:t>
            </a:r>
            <a:r>
              <a:rPr kumimoji="1" lang="en-US" altLang="zh-CN" sz="3600" b="1">
                <a:solidFill>
                  <a:schemeClr val="bg1"/>
                </a:solidFill>
                <a:latin typeface="Times New Roman" pitchFamily="18" charset="0"/>
                <a:ea typeface="华文新魏" pitchFamily="2" charset="-122"/>
              </a:rPr>
              <a:t> </a:t>
            </a:r>
            <a:r>
              <a:rPr kumimoji="1" lang="zh-CN" altLang="en-US" sz="3600" b="1">
                <a:latin typeface="Times New Roman" pitchFamily="18" charset="0"/>
                <a:ea typeface="华文新魏" pitchFamily="2" charset="-122"/>
              </a:rPr>
              <a:t>行星对太阳的引力</a:t>
            </a:r>
            <a:r>
              <a:rPr lang="en-US" altLang="zh-CN" sz="3200" b="1">
                <a:solidFill>
                  <a:srgbClr val="FF0000"/>
                </a:solidFill>
                <a:latin typeface="Times New Roman" pitchFamily="18" charset="0"/>
                <a:ea typeface="华文新魏" pitchFamily="2" charset="-122"/>
              </a:rPr>
              <a:t>F′</a:t>
            </a:r>
          </a:p>
        </p:txBody>
      </p:sp>
      <p:grpSp>
        <p:nvGrpSpPr>
          <p:cNvPr id="16389" name="Group 5"/>
          <p:cNvGrpSpPr>
            <a:grpSpLocks/>
          </p:cNvGrpSpPr>
          <p:nvPr/>
        </p:nvGrpSpPr>
        <p:grpSpPr bwMode="auto">
          <a:xfrm>
            <a:off x="4457700" y="3175000"/>
            <a:ext cx="4464050" cy="3492500"/>
            <a:chOff x="2948" y="2120"/>
            <a:chExt cx="2812" cy="2200"/>
          </a:xfrm>
        </p:grpSpPr>
        <p:grpSp>
          <p:nvGrpSpPr>
            <p:cNvPr id="16390" name="Group 6"/>
            <p:cNvGrpSpPr>
              <a:grpSpLocks/>
            </p:cNvGrpSpPr>
            <p:nvPr/>
          </p:nvGrpSpPr>
          <p:grpSpPr bwMode="auto">
            <a:xfrm>
              <a:off x="2948" y="2120"/>
              <a:ext cx="2812" cy="2200"/>
              <a:chOff x="2571" y="1210"/>
              <a:chExt cx="2812" cy="2200"/>
            </a:xfrm>
          </p:grpSpPr>
          <p:sp>
            <p:nvSpPr>
              <p:cNvPr id="16391" name="Oval 7"/>
              <p:cNvSpPr>
                <a:spLocks noChangeArrowheads="1"/>
              </p:cNvSpPr>
              <p:nvPr/>
            </p:nvSpPr>
            <p:spPr bwMode="auto">
              <a:xfrm>
                <a:off x="3099" y="1210"/>
                <a:ext cx="2284" cy="220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Oval 8"/>
              <p:cNvSpPr>
                <a:spLocks noChangeArrowheads="1"/>
              </p:cNvSpPr>
              <p:nvPr/>
            </p:nvSpPr>
            <p:spPr bwMode="auto">
              <a:xfrm>
                <a:off x="4033" y="2076"/>
                <a:ext cx="415" cy="433"/>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Oval 9"/>
              <p:cNvSpPr>
                <a:spLocks noChangeArrowheads="1"/>
              </p:cNvSpPr>
              <p:nvPr/>
            </p:nvSpPr>
            <p:spPr bwMode="auto">
              <a:xfrm>
                <a:off x="3030" y="2210"/>
                <a:ext cx="138" cy="13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10"/>
              <p:cNvSpPr>
                <a:spLocks noChangeShapeType="1"/>
              </p:cNvSpPr>
              <p:nvPr/>
            </p:nvSpPr>
            <p:spPr bwMode="auto">
              <a:xfrm>
                <a:off x="3099" y="2277"/>
                <a:ext cx="34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5" name="Text Box 11"/>
              <p:cNvSpPr txBox="1">
                <a:spLocks noChangeArrowheads="1"/>
              </p:cNvSpPr>
              <p:nvPr/>
            </p:nvSpPr>
            <p:spPr bwMode="auto">
              <a:xfrm>
                <a:off x="3272" y="2343"/>
                <a:ext cx="2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tx2"/>
                    </a:solidFill>
                  </a:rPr>
                  <a:t>F</a:t>
                </a:r>
              </a:p>
            </p:txBody>
          </p:sp>
          <p:sp>
            <p:nvSpPr>
              <p:cNvPr id="16396" name="Text Box 12"/>
              <p:cNvSpPr txBox="1">
                <a:spLocks noChangeArrowheads="1"/>
              </p:cNvSpPr>
              <p:nvPr/>
            </p:nvSpPr>
            <p:spPr bwMode="auto">
              <a:xfrm>
                <a:off x="2571" y="2146"/>
                <a:ext cx="385"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800" b="1">
                    <a:solidFill>
                      <a:schemeClr val="tx2"/>
                    </a:solidFill>
                  </a:rPr>
                  <a:t>行星</a:t>
                </a:r>
              </a:p>
            </p:txBody>
          </p:sp>
          <p:sp>
            <p:nvSpPr>
              <p:cNvPr id="16397" name="Text Box 13"/>
              <p:cNvSpPr txBox="1">
                <a:spLocks noChangeArrowheads="1"/>
              </p:cNvSpPr>
              <p:nvPr/>
            </p:nvSpPr>
            <p:spPr bwMode="auto">
              <a:xfrm>
                <a:off x="4372" y="2127"/>
                <a:ext cx="423" cy="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3200" b="1">
                    <a:solidFill>
                      <a:srgbClr val="FF6600"/>
                    </a:solidFill>
                  </a:rPr>
                  <a:t>太阳</a:t>
                </a:r>
              </a:p>
            </p:txBody>
          </p:sp>
        </p:grpSp>
        <p:grpSp>
          <p:nvGrpSpPr>
            <p:cNvPr id="16398" name="Group 14"/>
            <p:cNvGrpSpPr>
              <a:grpSpLocks/>
            </p:cNvGrpSpPr>
            <p:nvPr/>
          </p:nvGrpSpPr>
          <p:grpSpPr bwMode="auto">
            <a:xfrm>
              <a:off x="4158" y="3199"/>
              <a:ext cx="617" cy="446"/>
              <a:chOff x="3757" y="2277"/>
              <a:chExt cx="617" cy="446"/>
            </a:xfrm>
          </p:grpSpPr>
          <p:sp>
            <p:nvSpPr>
              <p:cNvPr id="16399" name="Line 15"/>
              <p:cNvSpPr>
                <a:spLocks noChangeShapeType="1"/>
              </p:cNvSpPr>
              <p:nvPr/>
            </p:nvSpPr>
            <p:spPr bwMode="auto">
              <a:xfrm flipH="1">
                <a:off x="3860" y="2277"/>
                <a:ext cx="34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0" name="Text Box 16"/>
              <p:cNvSpPr txBox="1">
                <a:spLocks noChangeArrowheads="1"/>
              </p:cNvSpPr>
              <p:nvPr/>
            </p:nvSpPr>
            <p:spPr bwMode="auto">
              <a:xfrm>
                <a:off x="3757" y="2358"/>
                <a:ext cx="6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tx2"/>
                    </a:solidFill>
                  </a:rPr>
                  <a:t>F</a:t>
                </a:r>
                <a:r>
                  <a:rPr lang="en-US" altLang="zh-CN" sz="3200" b="1">
                    <a:solidFill>
                      <a:schemeClr val="tx2"/>
                    </a:solidFill>
                    <a:latin typeface="Times New Roman" pitchFamily="18" charset="0"/>
                    <a:ea typeface="华文新魏" pitchFamily="2" charset="-122"/>
                  </a:rPr>
                  <a:t>′</a:t>
                </a:r>
              </a:p>
            </p:txBody>
          </p:sp>
        </p:grpSp>
      </p:grpSp>
      <p:grpSp>
        <p:nvGrpSpPr>
          <p:cNvPr id="16401" name="Group 17"/>
          <p:cNvGrpSpPr>
            <a:grpSpLocks/>
          </p:cNvGrpSpPr>
          <p:nvPr/>
        </p:nvGrpSpPr>
        <p:grpSpPr bwMode="auto">
          <a:xfrm>
            <a:off x="776288" y="2308225"/>
            <a:ext cx="1951037" cy="3035300"/>
            <a:chOff x="489" y="1454"/>
            <a:chExt cx="1066" cy="1912"/>
          </a:xfrm>
        </p:grpSpPr>
        <p:grpSp>
          <p:nvGrpSpPr>
            <p:cNvPr id="16402" name="Group 18"/>
            <p:cNvGrpSpPr>
              <a:grpSpLocks/>
            </p:cNvGrpSpPr>
            <p:nvPr/>
          </p:nvGrpSpPr>
          <p:grpSpPr bwMode="auto">
            <a:xfrm>
              <a:off x="584" y="1454"/>
              <a:ext cx="834" cy="987"/>
              <a:chOff x="584" y="1454"/>
              <a:chExt cx="834" cy="987"/>
            </a:xfrm>
          </p:grpSpPr>
          <p:sp>
            <p:nvSpPr>
              <p:cNvPr id="16403" name="Line 19"/>
              <p:cNvSpPr>
                <a:spLocks noChangeShapeType="1"/>
              </p:cNvSpPr>
              <p:nvPr/>
            </p:nvSpPr>
            <p:spPr bwMode="auto">
              <a:xfrm>
                <a:off x="960" y="1454"/>
                <a:ext cx="0" cy="987"/>
              </a:xfrm>
              <a:prstGeom prst="line">
                <a:avLst/>
              </a:prstGeom>
              <a:noFill/>
              <a:ln w="571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4" name="Text Box 20"/>
              <p:cNvSpPr txBox="1">
                <a:spLocks noChangeArrowheads="1"/>
              </p:cNvSpPr>
              <p:nvPr/>
            </p:nvSpPr>
            <p:spPr bwMode="auto">
              <a:xfrm>
                <a:off x="584" y="1548"/>
                <a:ext cx="367"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zh-CN" altLang="en-US" sz="3200" b="1">
                    <a:solidFill>
                      <a:schemeClr val="tx2"/>
                    </a:solidFill>
                    <a:latin typeface="Times New Roman" pitchFamily="18" charset="0"/>
                    <a:ea typeface="华文新魏" pitchFamily="2" charset="-122"/>
                  </a:rPr>
                  <a:t>类比法</a:t>
                </a:r>
              </a:p>
            </p:txBody>
          </p:sp>
          <p:sp>
            <p:nvSpPr>
              <p:cNvPr id="16405" name="Text Box 21"/>
              <p:cNvSpPr txBox="1">
                <a:spLocks noChangeArrowheads="1"/>
              </p:cNvSpPr>
              <p:nvPr/>
            </p:nvSpPr>
            <p:spPr bwMode="auto">
              <a:xfrm>
                <a:off x="1051" y="1632"/>
                <a:ext cx="367"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kumimoji="1" lang="zh-CN" altLang="en-US" sz="3200" b="1">
                    <a:solidFill>
                      <a:schemeClr val="tx2"/>
                    </a:solidFill>
                    <a:latin typeface="Times New Roman" pitchFamily="18" charset="0"/>
                    <a:ea typeface="华文新魏" pitchFamily="2" charset="-122"/>
                  </a:rPr>
                  <a:t>牛 三</a:t>
                </a:r>
              </a:p>
            </p:txBody>
          </p:sp>
        </p:grpSp>
        <p:graphicFrame>
          <p:nvGraphicFramePr>
            <p:cNvPr id="16406" name="Object 22"/>
            <p:cNvGraphicFramePr>
              <a:graphicFrameLocks noChangeAspect="1"/>
            </p:cNvGraphicFramePr>
            <p:nvPr/>
          </p:nvGraphicFramePr>
          <p:xfrm>
            <a:off x="489" y="2426"/>
            <a:ext cx="1066" cy="940"/>
          </p:xfrm>
          <a:graphic>
            <a:graphicData uri="http://schemas.openxmlformats.org/presentationml/2006/ole">
              <mc:AlternateContent xmlns:mc="http://schemas.openxmlformats.org/markup-compatibility/2006">
                <mc:Choice xmlns:v="urn:schemas-microsoft-com:vml" Requires="v">
                  <p:oleObj spid="_x0000_s16412" name="Equation" r:id="rId5" imgW="495000" imgH="393480" progId="Equation.DSMT4">
                    <p:embed/>
                  </p:oleObj>
                </mc:Choice>
                <mc:Fallback>
                  <p:oleObj name="Equation" r:id="rId5" imgW="495000" imgH="39348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 y="2426"/>
                          <a:ext cx="1066" cy="940"/>
                        </a:xfrm>
                        <a:prstGeom prst="rect">
                          <a:avLst/>
                        </a:prstGeom>
                        <a:solidFill>
                          <a:srgbClr val="808080">
                            <a:alpha val="85001"/>
                          </a:srgbClr>
                        </a:solidFill>
                      </p:spPr>
                    </p:pic>
                  </p:oleObj>
                </mc:Fallback>
              </mc:AlternateContent>
            </a:graphicData>
          </a:graphic>
        </p:graphicFrame>
      </p:grpSp>
      <p:grpSp>
        <p:nvGrpSpPr>
          <p:cNvPr id="16407" name="Group 23"/>
          <p:cNvGrpSpPr>
            <a:grpSpLocks/>
          </p:cNvGrpSpPr>
          <p:nvPr/>
        </p:nvGrpSpPr>
        <p:grpSpPr bwMode="auto">
          <a:xfrm>
            <a:off x="3354388" y="3502025"/>
            <a:ext cx="4468812" cy="2233613"/>
            <a:chOff x="1810" y="3616"/>
            <a:chExt cx="2815" cy="1407"/>
          </a:xfrm>
        </p:grpSpPr>
        <p:sp>
          <p:nvSpPr>
            <p:cNvPr id="16408" name="AutoShape 24"/>
            <p:cNvSpPr>
              <a:spLocks noChangeArrowheads="1"/>
            </p:cNvSpPr>
            <p:nvPr/>
          </p:nvSpPr>
          <p:spPr bwMode="auto">
            <a:xfrm>
              <a:off x="1810" y="3616"/>
              <a:ext cx="2800" cy="1407"/>
            </a:xfrm>
            <a:prstGeom prst="wedgeRoundRectCallout">
              <a:avLst>
                <a:gd name="adj1" fmla="val -2894"/>
                <a:gd name="adj2" fmla="val -77079"/>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solidFill>
                    <a:schemeClr val="tx2"/>
                  </a:solidFill>
                  <a:latin typeface="Times New Roman" pitchFamily="18" charset="0"/>
                  <a:ea typeface="华文新魏" pitchFamily="2" charset="-122"/>
                </a:rPr>
                <a:t>行星对太阳的引力</a:t>
              </a:r>
              <a:r>
                <a:rPr lang="en-US" altLang="zh-CN" sz="3200" b="1">
                  <a:solidFill>
                    <a:schemeClr val="tx2"/>
                  </a:solidFill>
                  <a:latin typeface="Times New Roman" pitchFamily="18" charset="0"/>
                  <a:ea typeface="华文新魏" pitchFamily="2" charset="-122"/>
                </a:rPr>
                <a:t>F′</a:t>
              </a:r>
              <a:r>
                <a:rPr lang="zh-CN" altLang="en-US" sz="3200" b="1">
                  <a:solidFill>
                    <a:schemeClr val="tx2"/>
                  </a:solidFill>
                  <a:latin typeface="Times New Roman" pitchFamily="18" charset="0"/>
                  <a:ea typeface="华文新魏" pitchFamily="2" charset="-122"/>
                </a:rPr>
                <a:t>跟太阳的质量成正比，</a:t>
              </a:r>
              <a:r>
                <a:rPr kumimoji="1" lang="zh-CN" altLang="en-US" sz="3200" b="1">
                  <a:solidFill>
                    <a:schemeClr val="tx2"/>
                  </a:solidFill>
                  <a:latin typeface="Times New Roman" pitchFamily="18" charset="0"/>
                  <a:ea typeface="华文新魏" pitchFamily="2" charset="-122"/>
                </a:rPr>
                <a:t>与行星、太阳距离的二次方成反比</a:t>
              </a:r>
              <a:r>
                <a:rPr kumimoji="1" lang="en-US" altLang="zh-CN" sz="3200" b="1">
                  <a:solidFill>
                    <a:schemeClr val="tx2"/>
                  </a:solidFill>
                  <a:latin typeface="Times New Roman" pitchFamily="18" charset="0"/>
                  <a:ea typeface="华文新魏" pitchFamily="2" charset="-122"/>
                </a:rPr>
                <a:t>.</a:t>
              </a:r>
              <a:endParaRPr lang="en-US" altLang="zh-CN" sz="3200" b="1">
                <a:solidFill>
                  <a:schemeClr val="tx2"/>
                </a:solidFill>
                <a:latin typeface="Times New Roman" pitchFamily="18" charset="0"/>
                <a:ea typeface="华文新魏" pitchFamily="2" charset="-122"/>
              </a:endParaRPr>
            </a:p>
          </p:txBody>
        </p:sp>
        <p:sp>
          <p:nvSpPr>
            <p:cNvPr id="16409" name="AutoShape 25"/>
            <p:cNvSpPr>
              <a:spLocks noChangeArrowheads="1"/>
            </p:cNvSpPr>
            <p:nvPr/>
          </p:nvSpPr>
          <p:spPr bwMode="auto">
            <a:xfrm>
              <a:off x="1825" y="3616"/>
              <a:ext cx="2800" cy="1407"/>
            </a:xfrm>
            <a:prstGeom prst="wedgeRoundRectCallout">
              <a:avLst>
                <a:gd name="adj1" fmla="val -62500"/>
                <a:gd name="adj2" fmla="val -5722"/>
                <a:gd name="adj3" fmla="val 16667"/>
              </a:avLst>
            </a:prstGeom>
            <a:solidFill>
              <a:schemeClr val="bg1">
                <a:alpha val="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3200">
                <a:solidFill>
                  <a:srgbClr val="FFFF00"/>
                </a:solidFill>
                <a:latin typeface="Times New Roman" pitchFamily="18" charset="0"/>
                <a:ea typeface="华文新魏" pitchFamily="2" charset="-122"/>
              </a:endParaRPr>
            </a:p>
            <a:p>
              <a:pPr algn="ctr"/>
              <a:endParaRPr lang="en-US" altLang="zh-CN" sz="3200">
                <a:solidFill>
                  <a:srgbClr val="FFFF00"/>
                </a:solidFill>
                <a:latin typeface="Times New Roman" pitchFamily="18" charset="0"/>
                <a:ea typeface="华文新魏" pitchFamily="2" charset="-122"/>
              </a:endParaRPr>
            </a:p>
          </p:txBody>
        </p:sp>
      </p:grpSp>
      <p:sp>
        <p:nvSpPr>
          <p:cNvPr id="16410" name="AutoShape 26"/>
          <p:cNvSpPr>
            <a:spLocks noChangeArrowheads="1"/>
          </p:cNvSpPr>
          <p:nvPr/>
        </p:nvSpPr>
        <p:spPr bwMode="auto">
          <a:xfrm>
            <a:off x="3000375" y="735013"/>
            <a:ext cx="4618038" cy="2171700"/>
          </a:xfrm>
          <a:prstGeom prst="wedgeRoundRectCallout">
            <a:avLst>
              <a:gd name="adj1" fmla="val -61273"/>
              <a:gd name="adj2" fmla="val -16083"/>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3200" b="1" u="sng">
                <a:solidFill>
                  <a:schemeClr val="tx2"/>
                </a:solidFill>
                <a:latin typeface="Times New Roman" pitchFamily="18" charset="0"/>
                <a:ea typeface="华文新魏" pitchFamily="2" charset="-122"/>
              </a:rPr>
              <a:t>太阳</a:t>
            </a:r>
            <a:r>
              <a:rPr lang="zh-CN" altLang="en-US" sz="3200" b="1">
                <a:solidFill>
                  <a:schemeClr val="tx2"/>
                </a:solidFill>
                <a:latin typeface="Times New Roman" pitchFamily="18" charset="0"/>
                <a:ea typeface="华文新魏" pitchFamily="2" charset="-122"/>
              </a:rPr>
              <a:t>对</a:t>
            </a:r>
            <a:r>
              <a:rPr lang="zh-CN" altLang="en-US" sz="3200" b="1" u="sng">
                <a:solidFill>
                  <a:schemeClr val="tx2"/>
                </a:solidFill>
                <a:latin typeface="Times New Roman" pitchFamily="18" charset="0"/>
                <a:ea typeface="华文新魏" pitchFamily="2" charset="-122"/>
              </a:rPr>
              <a:t>行星</a:t>
            </a:r>
            <a:r>
              <a:rPr lang="zh-CN" altLang="en-US" sz="3200" b="1">
                <a:solidFill>
                  <a:schemeClr val="tx2"/>
                </a:solidFill>
                <a:latin typeface="Times New Roman" pitchFamily="18" charset="0"/>
                <a:ea typeface="华文新魏" pitchFamily="2" charset="-122"/>
              </a:rPr>
              <a:t>的引力跟受力星体的质量成正比，</a:t>
            </a:r>
            <a:r>
              <a:rPr kumimoji="1" lang="zh-CN" altLang="en-US" sz="3200" b="1">
                <a:solidFill>
                  <a:schemeClr val="tx2"/>
                </a:solidFill>
                <a:latin typeface="Times New Roman" pitchFamily="18" charset="0"/>
                <a:ea typeface="华文新魏" pitchFamily="2" charset="-122"/>
              </a:rPr>
              <a:t>与行星、太阳距离的二次方成反比</a:t>
            </a:r>
            <a:r>
              <a:rPr kumimoji="1" lang="en-US" altLang="zh-CN" sz="3200" b="1">
                <a:solidFill>
                  <a:schemeClr val="tx2"/>
                </a:solidFill>
                <a:latin typeface="Times New Roman" pitchFamily="18" charset="0"/>
                <a:ea typeface="华文新魏" pitchFamily="2" charset="-122"/>
              </a:rPr>
              <a:t>.</a:t>
            </a:r>
            <a:endParaRPr lang="en-US" altLang="zh-CN" sz="3200" b="1">
              <a:solidFill>
                <a:schemeClr val="tx2"/>
              </a:solidFill>
              <a:latin typeface="Times New Roman" pitchFamily="18" charset="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16389"/>
                                        </p:tgtEl>
                                      </p:cBhvr>
                                    </p:animEffect>
                                    <p:set>
                                      <p:cBhvr>
                                        <p:cTn id="7" dur="1" fill="hold">
                                          <p:stCondLst>
                                            <p:cond delay="499"/>
                                          </p:stCondLst>
                                        </p:cTn>
                                        <p:tgtEl>
                                          <p:spTgt spid="1638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407"/>
                                        </p:tgtEl>
                                        <p:attrNameLst>
                                          <p:attrName>style.visibility</p:attrName>
                                        </p:attrNameLst>
                                      </p:cBhvr>
                                      <p:to>
                                        <p:strVal val="visible"/>
                                      </p:to>
                                    </p:set>
                                    <p:anim calcmode="lin" valueType="num">
                                      <p:cBhvr additive="base">
                                        <p:cTn id="12" dur="500" fill="hold"/>
                                        <p:tgtEl>
                                          <p:spTgt spid="16407"/>
                                        </p:tgtEl>
                                        <p:attrNameLst>
                                          <p:attrName>ppt_x</p:attrName>
                                        </p:attrNameLst>
                                      </p:cBhvr>
                                      <p:tavLst>
                                        <p:tav tm="0">
                                          <p:val>
                                            <p:strVal val="#ppt_x"/>
                                          </p:val>
                                        </p:tav>
                                        <p:tav tm="100000">
                                          <p:val>
                                            <p:strVal val="#ppt_x"/>
                                          </p:val>
                                        </p:tav>
                                      </p:tavLst>
                                    </p:anim>
                                    <p:anim calcmode="lin" valueType="num">
                                      <p:cBhvr additive="base">
                                        <p:cTn id="13" dur="500" fill="hold"/>
                                        <p:tgtEl>
                                          <p:spTgt spid="1640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16401"/>
                                        </p:tgtEl>
                                        <p:attrNameLst>
                                          <p:attrName>style.visibility</p:attrName>
                                        </p:attrNameLst>
                                      </p:cBhvr>
                                      <p:to>
                                        <p:strVal val="visible"/>
                                      </p:to>
                                    </p:set>
                                    <p:anim calcmode="lin" valueType="num">
                                      <p:cBhvr additive="base">
                                        <p:cTn id="18" dur="500" fill="hold"/>
                                        <p:tgtEl>
                                          <p:spTgt spid="16401"/>
                                        </p:tgtEl>
                                        <p:attrNameLst>
                                          <p:attrName>ppt_x</p:attrName>
                                        </p:attrNameLst>
                                      </p:cBhvr>
                                      <p:tavLst>
                                        <p:tav tm="0">
                                          <p:val>
                                            <p:strVal val="#ppt_x"/>
                                          </p:val>
                                        </p:tav>
                                        <p:tav tm="100000">
                                          <p:val>
                                            <p:strVal val="#ppt_x"/>
                                          </p:val>
                                        </p:tav>
                                      </p:tavLst>
                                    </p:anim>
                                    <p:anim calcmode="lin" valueType="num">
                                      <p:cBhvr additive="base">
                                        <p:cTn id="19" dur="500" fill="hold"/>
                                        <p:tgtEl>
                                          <p:spTgt spid="164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1" name="Object 3"/>
          <p:cNvGraphicFramePr>
            <a:graphicFrameLocks noChangeAspect="1"/>
          </p:cNvGraphicFramePr>
          <p:nvPr/>
        </p:nvGraphicFramePr>
        <p:xfrm>
          <a:off x="785813" y="828675"/>
          <a:ext cx="1654175" cy="1492250"/>
        </p:xfrm>
        <a:graphic>
          <a:graphicData uri="http://schemas.openxmlformats.org/presentationml/2006/ole">
            <mc:AlternateContent xmlns:mc="http://schemas.openxmlformats.org/markup-compatibility/2006">
              <mc:Choice xmlns:v="urn:schemas-microsoft-com:vml" Requires="v">
                <p:oleObj spid="_x0000_s17431" name="Equation" r:id="rId3" imgW="444240" imgH="393480" progId="Equation.DSMT4">
                  <p:embed/>
                </p:oleObj>
              </mc:Choice>
              <mc:Fallback>
                <p:oleObj name="Equation" r:id="rId3" imgW="44424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828675"/>
                        <a:ext cx="1654175" cy="1492250"/>
                      </a:xfrm>
                      <a:prstGeom prst="rect">
                        <a:avLst/>
                      </a:prstGeom>
                      <a:solidFill>
                        <a:srgbClr val="808080">
                          <a:alpha val="85001"/>
                        </a:srgbClr>
                      </a:solidFill>
                    </p:spPr>
                  </p:pic>
                </p:oleObj>
              </mc:Fallback>
            </mc:AlternateContent>
          </a:graphicData>
        </a:graphic>
      </p:graphicFrame>
      <p:sp>
        <p:nvSpPr>
          <p:cNvPr id="17412" name="Text Box 4"/>
          <p:cNvSpPr txBox="1">
            <a:spLocks noChangeArrowheads="1"/>
          </p:cNvSpPr>
          <p:nvPr/>
        </p:nvSpPr>
        <p:spPr bwMode="auto">
          <a:xfrm>
            <a:off x="693738" y="23813"/>
            <a:ext cx="657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FF0000"/>
                </a:solidFill>
                <a:latin typeface="Times New Roman" pitchFamily="18" charset="0"/>
                <a:ea typeface="华文新魏" pitchFamily="2" charset="-122"/>
              </a:rPr>
              <a:t>探究</a:t>
            </a:r>
            <a:r>
              <a:rPr kumimoji="1" lang="en-US" altLang="zh-CN" sz="3600" b="1">
                <a:solidFill>
                  <a:srgbClr val="FF0000"/>
                </a:solidFill>
                <a:latin typeface="Times New Roman" pitchFamily="18" charset="0"/>
                <a:ea typeface="华文新魏" pitchFamily="2" charset="-122"/>
              </a:rPr>
              <a:t>3:</a:t>
            </a:r>
            <a:r>
              <a:rPr kumimoji="1" lang="en-US" altLang="zh-CN" sz="3600" b="1">
                <a:latin typeface="Times New Roman" pitchFamily="18" charset="0"/>
                <a:ea typeface="华文新魏" pitchFamily="2" charset="-122"/>
              </a:rPr>
              <a:t> </a:t>
            </a:r>
            <a:r>
              <a:rPr kumimoji="1" lang="zh-CN" altLang="en-US" sz="3600" b="1">
                <a:latin typeface="Times New Roman" pitchFamily="18" charset="0"/>
                <a:ea typeface="华文新魏" pitchFamily="2" charset="-122"/>
              </a:rPr>
              <a:t>太阳与行星间的引力</a:t>
            </a:r>
            <a:r>
              <a:rPr lang="en-US" altLang="zh-CN" sz="3200" b="1">
                <a:solidFill>
                  <a:srgbClr val="FF0000"/>
                </a:solidFill>
                <a:effectLst>
                  <a:outerShdw blurRad="38100" dist="38100" dir="2700000" algn="tl">
                    <a:srgbClr val="C0C0C0"/>
                  </a:outerShdw>
                </a:effectLst>
                <a:latin typeface="Times New Roman" pitchFamily="18" charset="0"/>
                <a:ea typeface="华文新魏" pitchFamily="2" charset="-122"/>
              </a:rPr>
              <a:t>F</a:t>
            </a:r>
          </a:p>
        </p:txBody>
      </p:sp>
      <p:grpSp>
        <p:nvGrpSpPr>
          <p:cNvPr id="17413" name="Group 5"/>
          <p:cNvGrpSpPr>
            <a:grpSpLocks/>
          </p:cNvGrpSpPr>
          <p:nvPr/>
        </p:nvGrpSpPr>
        <p:grpSpPr bwMode="auto">
          <a:xfrm>
            <a:off x="942975" y="2308225"/>
            <a:ext cx="1525588" cy="3035300"/>
            <a:chOff x="477" y="1454"/>
            <a:chExt cx="1078" cy="1912"/>
          </a:xfrm>
        </p:grpSpPr>
        <p:grpSp>
          <p:nvGrpSpPr>
            <p:cNvPr id="17414" name="Group 6"/>
            <p:cNvGrpSpPr>
              <a:grpSpLocks/>
            </p:cNvGrpSpPr>
            <p:nvPr/>
          </p:nvGrpSpPr>
          <p:grpSpPr bwMode="auto">
            <a:xfrm>
              <a:off x="477" y="1454"/>
              <a:ext cx="941" cy="987"/>
              <a:chOff x="477" y="1454"/>
              <a:chExt cx="941" cy="987"/>
            </a:xfrm>
          </p:grpSpPr>
          <p:sp>
            <p:nvSpPr>
              <p:cNvPr id="17415" name="Line 7"/>
              <p:cNvSpPr>
                <a:spLocks noChangeShapeType="1"/>
              </p:cNvSpPr>
              <p:nvPr/>
            </p:nvSpPr>
            <p:spPr bwMode="auto">
              <a:xfrm>
                <a:off x="960" y="1454"/>
                <a:ext cx="0" cy="987"/>
              </a:xfrm>
              <a:prstGeom prst="line">
                <a:avLst/>
              </a:prstGeom>
              <a:noFill/>
              <a:ln w="571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6" name="Text Box 8"/>
              <p:cNvSpPr txBox="1">
                <a:spLocks noChangeArrowheads="1"/>
              </p:cNvSpPr>
              <p:nvPr/>
            </p:nvSpPr>
            <p:spPr bwMode="auto">
              <a:xfrm>
                <a:off x="477" y="1548"/>
                <a:ext cx="474" cy="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kumimoji="1" lang="zh-CN" altLang="en-US" sz="3200" b="1">
                    <a:latin typeface="Times New Roman" pitchFamily="18" charset="0"/>
                    <a:ea typeface="华文新魏" pitchFamily="2" charset="-122"/>
                  </a:rPr>
                  <a:t>类比法</a:t>
                </a:r>
              </a:p>
            </p:txBody>
          </p:sp>
          <p:sp>
            <p:nvSpPr>
              <p:cNvPr id="17417" name="Text Box 9"/>
              <p:cNvSpPr txBox="1">
                <a:spLocks noChangeArrowheads="1"/>
              </p:cNvSpPr>
              <p:nvPr/>
            </p:nvSpPr>
            <p:spPr bwMode="auto">
              <a:xfrm>
                <a:off x="944" y="1632"/>
                <a:ext cx="474"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kumimoji="1" lang="zh-CN" altLang="en-US" sz="3200" b="1">
                    <a:latin typeface="Times New Roman" pitchFamily="18" charset="0"/>
                    <a:ea typeface="华文新魏" pitchFamily="2" charset="-122"/>
                  </a:rPr>
                  <a:t>牛 三</a:t>
                </a:r>
              </a:p>
            </p:txBody>
          </p:sp>
        </p:grpSp>
        <p:graphicFrame>
          <p:nvGraphicFramePr>
            <p:cNvPr id="17418" name="Object 10"/>
            <p:cNvGraphicFramePr>
              <a:graphicFrameLocks noChangeAspect="1"/>
            </p:cNvGraphicFramePr>
            <p:nvPr/>
          </p:nvGraphicFramePr>
          <p:xfrm>
            <a:off x="489" y="2426"/>
            <a:ext cx="1066" cy="940"/>
          </p:xfrm>
          <a:graphic>
            <a:graphicData uri="http://schemas.openxmlformats.org/presentationml/2006/ole">
              <mc:AlternateContent xmlns:mc="http://schemas.openxmlformats.org/markup-compatibility/2006">
                <mc:Choice xmlns:v="urn:schemas-microsoft-com:vml" Requires="v">
                  <p:oleObj spid="_x0000_s17432" name="Equation" r:id="rId5" imgW="495000" imgH="393480" progId="Equation.DSMT4">
                    <p:embed/>
                  </p:oleObj>
                </mc:Choice>
                <mc:Fallback>
                  <p:oleObj name="Equation" r:id="rId5" imgW="495000" imgH="3934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 y="2426"/>
                          <a:ext cx="1066" cy="940"/>
                        </a:xfrm>
                        <a:prstGeom prst="rect">
                          <a:avLst/>
                        </a:prstGeom>
                        <a:solidFill>
                          <a:srgbClr val="808080">
                            <a:alpha val="85001"/>
                          </a:srgbClr>
                        </a:solidFill>
                      </p:spPr>
                    </p:pic>
                  </p:oleObj>
                </mc:Fallback>
              </mc:AlternateContent>
            </a:graphicData>
          </a:graphic>
        </p:graphicFrame>
      </p:grpSp>
      <p:grpSp>
        <p:nvGrpSpPr>
          <p:cNvPr id="17419" name="Group 11"/>
          <p:cNvGrpSpPr>
            <a:grpSpLocks/>
          </p:cNvGrpSpPr>
          <p:nvPr/>
        </p:nvGrpSpPr>
        <p:grpSpPr bwMode="auto">
          <a:xfrm>
            <a:off x="3475038" y="1774825"/>
            <a:ext cx="4445000" cy="2827338"/>
            <a:chOff x="4360" y="1116"/>
            <a:chExt cx="2800" cy="1781"/>
          </a:xfrm>
        </p:grpSpPr>
        <p:sp>
          <p:nvSpPr>
            <p:cNvPr id="17420" name="AutoShape 12"/>
            <p:cNvSpPr>
              <a:spLocks noChangeArrowheads="1"/>
            </p:cNvSpPr>
            <p:nvPr/>
          </p:nvSpPr>
          <p:spPr bwMode="auto">
            <a:xfrm>
              <a:off x="4360" y="1116"/>
              <a:ext cx="2800" cy="1777"/>
            </a:xfrm>
            <a:prstGeom prst="wedgeRoundRectCallout">
              <a:avLst>
                <a:gd name="adj1" fmla="val -73787"/>
                <a:gd name="adj2" fmla="val 41838"/>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3200">
                <a:solidFill>
                  <a:srgbClr val="FFFF00"/>
                </a:solidFill>
                <a:latin typeface="Times New Roman" pitchFamily="18" charset="0"/>
                <a:ea typeface="华文新魏" pitchFamily="2" charset="-122"/>
              </a:endParaRPr>
            </a:p>
            <a:p>
              <a:pPr algn="ctr"/>
              <a:endParaRPr lang="en-US" altLang="zh-CN" sz="3200">
                <a:solidFill>
                  <a:srgbClr val="FFFF00"/>
                </a:solidFill>
                <a:latin typeface="Times New Roman" pitchFamily="18" charset="0"/>
                <a:ea typeface="华文新魏" pitchFamily="2" charset="-122"/>
              </a:endParaRPr>
            </a:p>
          </p:txBody>
        </p:sp>
        <p:sp>
          <p:nvSpPr>
            <p:cNvPr id="17421" name="AutoShape 13"/>
            <p:cNvSpPr>
              <a:spLocks noChangeArrowheads="1"/>
            </p:cNvSpPr>
            <p:nvPr/>
          </p:nvSpPr>
          <p:spPr bwMode="auto">
            <a:xfrm>
              <a:off x="4360" y="1120"/>
              <a:ext cx="2800" cy="1777"/>
            </a:xfrm>
            <a:prstGeom prst="wedgeRoundRectCallout">
              <a:avLst>
                <a:gd name="adj1" fmla="val -74787"/>
                <a:gd name="adj2" fmla="val -4454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23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i="1">
                  <a:latin typeface="Times New Roman" pitchFamily="18" charset="0"/>
                  <a:ea typeface="华文新魏" pitchFamily="2" charset="-122"/>
                </a:rPr>
                <a:t>F </a:t>
              </a:r>
              <a:r>
                <a:rPr lang="zh-CN" altLang="en-US" sz="3200" b="1">
                  <a:latin typeface="Times New Roman" pitchFamily="18" charset="0"/>
                  <a:ea typeface="华文新魏" pitchFamily="2" charset="-122"/>
                </a:rPr>
                <a:t>和</a:t>
              </a:r>
              <a:r>
                <a:rPr lang="en-US" altLang="zh-CN" sz="3200" b="1" i="1">
                  <a:latin typeface="Times New Roman" pitchFamily="18" charset="0"/>
                  <a:ea typeface="华文新魏" pitchFamily="2" charset="-122"/>
                </a:rPr>
                <a:t>F </a:t>
              </a:r>
              <a:r>
                <a:rPr lang="en-US" altLang="zh-CN" sz="3200" b="1">
                  <a:latin typeface="Times New Roman" pitchFamily="18" charset="0"/>
                  <a:ea typeface="华文新魏" pitchFamily="2" charset="-122"/>
                </a:rPr>
                <a:t>′</a:t>
              </a:r>
              <a:r>
                <a:rPr lang="zh-CN" altLang="en-US" sz="3200" b="1">
                  <a:latin typeface="Times New Roman" pitchFamily="18" charset="0"/>
                  <a:ea typeface="华文新魏" pitchFamily="2" charset="-122"/>
                </a:rPr>
                <a:t>是一对作用力和反作用力，那么可以得出</a:t>
              </a:r>
              <a:r>
                <a:rPr lang="en-US" altLang="zh-CN" sz="3200" b="1" i="1">
                  <a:latin typeface="Times New Roman" pitchFamily="18" charset="0"/>
                  <a:ea typeface="华文新魏" pitchFamily="2" charset="-122"/>
                </a:rPr>
                <a:t>F</a:t>
              </a:r>
              <a:r>
                <a:rPr lang="zh-CN" altLang="en-US" sz="3200" b="1">
                  <a:latin typeface="Times New Roman" pitchFamily="18" charset="0"/>
                  <a:ea typeface="华文新魏" pitchFamily="2" charset="-122"/>
                </a:rPr>
                <a:t>大小跟太阳质量</a:t>
              </a:r>
              <a:r>
                <a:rPr lang="en-US" altLang="zh-CN" sz="3200" b="1" i="1">
                  <a:latin typeface="Times New Roman" pitchFamily="18" charset="0"/>
                  <a:ea typeface="华文新魏" pitchFamily="2" charset="-122"/>
                </a:rPr>
                <a:t>M</a:t>
              </a:r>
              <a:r>
                <a:rPr lang="zh-CN" altLang="en-US" sz="3200" b="1">
                  <a:latin typeface="Times New Roman" pitchFamily="18" charset="0"/>
                  <a:ea typeface="华文新魏" pitchFamily="2" charset="-122"/>
                </a:rPr>
                <a:t>、行星质量</a:t>
              </a:r>
              <a:r>
                <a:rPr lang="en-US" altLang="zh-CN" sz="3200" b="1" i="1">
                  <a:latin typeface="Times New Roman" pitchFamily="18" charset="0"/>
                  <a:ea typeface="华文新魏" pitchFamily="2" charset="-122"/>
                </a:rPr>
                <a:t>m</a:t>
              </a:r>
              <a:r>
                <a:rPr lang="zh-CN" altLang="en-US" sz="3200" b="1">
                  <a:latin typeface="Times New Roman" pitchFamily="18" charset="0"/>
                  <a:ea typeface="华文新魏" pitchFamily="2" charset="-122"/>
                </a:rPr>
                <a:t>的关系式有什么关系？</a:t>
              </a:r>
              <a:endParaRPr lang="zh-CN" altLang="en-US" sz="3200">
                <a:latin typeface="Times New Roman" pitchFamily="18" charset="0"/>
                <a:ea typeface="华文新魏" pitchFamily="2" charset="-122"/>
              </a:endParaRPr>
            </a:p>
          </p:txBody>
        </p:sp>
      </p:grpSp>
      <p:grpSp>
        <p:nvGrpSpPr>
          <p:cNvPr id="17422" name="Group 14"/>
          <p:cNvGrpSpPr>
            <a:grpSpLocks/>
          </p:cNvGrpSpPr>
          <p:nvPr/>
        </p:nvGrpSpPr>
        <p:grpSpPr bwMode="auto">
          <a:xfrm>
            <a:off x="2422525" y="2014538"/>
            <a:ext cx="1609725" cy="2320925"/>
            <a:chOff x="1691" y="800"/>
            <a:chExt cx="1354" cy="990"/>
          </a:xfrm>
        </p:grpSpPr>
        <p:sp>
          <p:nvSpPr>
            <p:cNvPr id="17423" name="Freeform 15"/>
            <p:cNvSpPr>
              <a:spLocks/>
            </p:cNvSpPr>
            <p:nvPr/>
          </p:nvSpPr>
          <p:spPr bwMode="auto">
            <a:xfrm>
              <a:off x="1691" y="800"/>
              <a:ext cx="104" cy="990"/>
            </a:xfrm>
            <a:custGeom>
              <a:avLst/>
              <a:gdLst>
                <a:gd name="T0" fmla="*/ 0 w 180"/>
                <a:gd name="T1" fmla="*/ 0 h 780"/>
                <a:gd name="T2" fmla="*/ 180 w 180"/>
                <a:gd name="T3" fmla="*/ 0 h 780"/>
                <a:gd name="T4" fmla="*/ 180 w 180"/>
                <a:gd name="T5" fmla="*/ 780 h 780"/>
                <a:gd name="T6" fmla="*/ 0 w 180"/>
                <a:gd name="T7" fmla="*/ 780 h 780"/>
              </a:gdLst>
              <a:ahLst/>
              <a:cxnLst>
                <a:cxn ang="0">
                  <a:pos x="T0" y="T1"/>
                </a:cxn>
                <a:cxn ang="0">
                  <a:pos x="T2" y="T3"/>
                </a:cxn>
                <a:cxn ang="0">
                  <a:pos x="T4" y="T5"/>
                </a:cxn>
                <a:cxn ang="0">
                  <a:pos x="T6" y="T7"/>
                </a:cxn>
              </a:cxnLst>
              <a:rect l="0" t="0" r="r" b="b"/>
              <a:pathLst>
                <a:path w="180" h="780">
                  <a:moveTo>
                    <a:pt x="0" y="0"/>
                  </a:moveTo>
                  <a:lnTo>
                    <a:pt x="180" y="0"/>
                  </a:lnTo>
                  <a:lnTo>
                    <a:pt x="180" y="780"/>
                  </a:lnTo>
                  <a:lnTo>
                    <a:pt x="0" y="780"/>
                  </a:lnTo>
                </a:path>
              </a:pathLst>
            </a:custGeom>
            <a:noFill/>
            <a:ln w="508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4" name="Line 16"/>
            <p:cNvSpPr>
              <a:spLocks noChangeShapeType="1"/>
            </p:cNvSpPr>
            <p:nvPr/>
          </p:nvSpPr>
          <p:spPr bwMode="auto">
            <a:xfrm flipV="1">
              <a:off x="1822" y="1261"/>
              <a:ext cx="1223" cy="14"/>
            </a:xfrm>
            <a:prstGeom prst="line">
              <a:avLst/>
            </a:prstGeom>
            <a:noFill/>
            <a:ln w="571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7425" name="Text Box 17"/>
            <p:cNvSpPr txBox="1">
              <a:spLocks noChangeArrowheads="1"/>
            </p:cNvSpPr>
            <p:nvPr/>
          </p:nvSpPr>
          <p:spPr bwMode="auto">
            <a:xfrm>
              <a:off x="1862" y="880"/>
              <a:ext cx="1018" cy="363"/>
            </a:xfrm>
            <a:prstGeom prst="rect">
              <a:avLst/>
            </a:prstGeom>
            <a:noFill/>
            <a:ln>
              <a:noFill/>
            </a:ln>
            <a:extLst>
              <a:ext uri="{909E8E84-426E-40DD-AFC4-6F175D3DCCD1}">
                <a14:hiddenFill xmlns:a14="http://schemas.microsoft.com/office/drawing/2010/main">
                  <a:solidFill>
                    <a:srgbClr val="5F5F5F">
                      <a:alpha val="81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3200" b="1">
                  <a:latin typeface="Times New Roman" pitchFamily="18" charset="0"/>
                  <a:ea typeface="楷体_GB2312" pitchFamily="49" charset="-122"/>
                </a:rPr>
                <a:t>牛三</a:t>
              </a:r>
              <a:endParaRPr lang="zh-CN" altLang="en-US" sz="3600" b="1">
                <a:latin typeface="Times New Roman" pitchFamily="18" charset="0"/>
                <a:ea typeface="楷体_GB2312" pitchFamily="49" charset="-122"/>
              </a:endParaRPr>
            </a:p>
          </p:txBody>
        </p:sp>
      </p:grpSp>
      <p:graphicFrame>
        <p:nvGraphicFramePr>
          <p:cNvPr id="17426" name="Object 18"/>
          <p:cNvGraphicFramePr>
            <a:graphicFrameLocks noChangeAspect="1"/>
          </p:cNvGraphicFramePr>
          <p:nvPr/>
        </p:nvGraphicFramePr>
        <p:xfrm>
          <a:off x="4057650" y="2420938"/>
          <a:ext cx="1827213" cy="1536700"/>
        </p:xfrm>
        <a:graphic>
          <a:graphicData uri="http://schemas.openxmlformats.org/presentationml/2006/ole">
            <mc:AlternateContent xmlns:mc="http://schemas.openxmlformats.org/markup-compatibility/2006">
              <mc:Choice xmlns:v="urn:schemas-microsoft-com:vml" Requires="v">
                <p:oleObj spid="_x0000_s17433" name="Equation" r:id="rId7" imgW="583920" imgH="393480" progId="Equation.DSMT4">
                  <p:embed/>
                </p:oleObj>
              </mc:Choice>
              <mc:Fallback>
                <p:oleObj name="Equation" r:id="rId7" imgW="583920" imgH="39348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7650" y="2420938"/>
                        <a:ext cx="1827213" cy="1536700"/>
                      </a:xfrm>
                      <a:prstGeom prst="rect">
                        <a:avLst/>
                      </a:prstGeom>
                      <a:solidFill>
                        <a:srgbClr val="808080">
                          <a:alpha val="7200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7" name="Line 19"/>
          <p:cNvSpPr>
            <a:spLocks noChangeShapeType="1"/>
          </p:cNvSpPr>
          <p:nvPr/>
        </p:nvSpPr>
        <p:spPr bwMode="auto">
          <a:xfrm flipV="1">
            <a:off x="5942013" y="3189288"/>
            <a:ext cx="628650" cy="31750"/>
          </a:xfrm>
          <a:prstGeom prst="line">
            <a:avLst/>
          </a:prstGeom>
          <a:noFill/>
          <a:ln w="889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28" name="Object 20"/>
          <p:cNvGraphicFramePr>
            <a:graphicFrameLocks noChangeAspect="1"/>
          </p:cNvGraphicFramePr>
          <p:nvPr/>
        </p:nvGraphicFramePr>
        <p:xfrm>
          <a:off x="6543675" y="2516188"/>
          <a:ext cx="2084388" cy="1344612"/>
        </p:xfrm>
        <a:graphic>
          <a:graphicData uri="http://schemas.openxmlformats.org/presentationml/2006/ole">
            <mc:AlternateContent xmlns:mc="http://schemas.openxmlformats.org/markup-compatibility/2006">
              <mc:Choice xmlns:v="urn:schemas-microsoft-com:vml" Requires="v">
                <p:oleObj spid="_x0000_s17434" name="Equation" r:id="rId9" imgW="634680" imgH="393480" progId="Equation.DSMT4">
                  <p:embed/>
                </p:oleObj>
              </mc:Choice>
              <mc:Fallback>
                <p:oleObj name="Equation" r:id="rId9" imgW="634680" imgH="39348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3675" y="2516188"/>
                        <a:ext cx="2084388" cy="1344612"/>
                      </a:xfrm>
                      <a:prstGeom prst="rect">
                        <a:avLst/>
                      </a:prstGeom>
                      <a:solidFill>
                        <a:srgbClr val="808080">
                          <a:alpha val="7000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9" name="AutoShape 21"/>
          <p:cNvSpPr>
            <a:spLocks noChangeArrowheads="1"/>
          </p:cNvSpPr>
          <p:nvPr/>
        </p:nvSpPr>
        <p:spPr bwMode="auto">
          <a:xfrm>
            <a:off x="6278563" y="427038"/>
            <a:ext cx="2801937" cy="1760537"/>
          </a:xfrm>
          <a:prstGeom prst="wedgeRoundRectCallout">
            <a:avLst>
              <a:gd name="adj1" fmla="val -13343"/>
              <a:gd name="adj2" fmla="val 9454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i="1">
                <a:solidFill>
                  <a:srgbClr val="FF3300"/>
                </a:solidFill>
                <a:latin typeface="Times New Roman" pitchFamily="18" charset="0"/>
                <a:ea typeface="华文新魏" pitchFamily="2" charset="-122"/>
              </a:rPr>
              <a:t>G</a:t>
            </a:r>
            <a:r>
              <a:rPr lang="zh-CN" altLang="en-US" sz="2800" b="1">
                <a:latin typeface="Times New Roman" pitchFamily="18" charset="0"/>
                <a:ea typeface="华文新魏" pitchFamily="2" charset="-122"/>
              </a:rPr>
              <a:t>为比例系数，与太阳、行星无关。</a:t>
            </a:r>
            <a:endParaRPr lang="zh-CN" altLang="en-US" sz="2800">
              <a:latin typeface="Times New Roman" pitchFamily="18" charset="0"/>
              <a:ea typeface="华文新魏" pitchFamily="2" charset="-122"/>
            </a:endParaRPr>
          </a:p>
        </p:txBody>
      </p:sp>
      <p:sp>
        <p:nvSpPr>
          <p:cNvPr id="17430" name="AutoShape 22"/>
          <p:cNvSpPr>
            <a:spLocks noChangeArrowheads="1"/>
          </p:cNvSpPr>
          <p:nvPr/>
        </p:nvSpPr>
        <p:spPr bwMode="auto">
          <a:xfrm>
            <a:off x="2570163" y="708025"/>
            <a:ext cx="3533775" cy="1319213"/>
          </a:xfrm>
          <a:prstGeom prst="wedgeRoundRectCallout">
            <a:avLst>
              <a:gd name="adj1" fmla="val 64556"/>
              <a:gd name="adj2" fmla="val 12256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808080">
                    <a:alpha val="59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FF0000"/>
                </a:solidFill>
                <a:latin typeface="Times New Roman" pitchFamily="18" charset="0"/>
                <a:ea typeface="华文新魏" pitchFamily="2" charset="-122"/>
              </a:rPr>
              <a:t>方向：沿着太阳与行星间的连线</a:t>
            </a:r>
            <a:r>
              <a:rPr lang="zh-CN" altLang="en-US" sz="2800">
                <a:solidFill>
                  <a:srgbClr val="FF0000"/>
                </a:solidFill>
                <a:effectLst>
                  <a:outerShdw blurRad="38100" dist="38100" dir="2700000" algn="tl">
                    <a:srgbClr val="C0C0C0"/>
                  </a:outerShdw>
                </a:effectLst>
                <a:latin typeface="Times New Roman" pitchFamily="18" charset="0"/>
                <a:ea typeface="华文新魏" pitchFamily="2" charset="-122"/>
              </a:rPr>
              <a:t> </a:t>
            </a:r>
            <a:r>
              <a:rPr lang="zh-CN" altLang="en-US" sz="2800">
                <a:solidFill>
                  <a:srgbClr val="FF0000"/>
                </a:solidFill>
                <a:latin typeface="Times New Roman" pitchFamily="18" charset="0"/>
                <a:ea typeface="华文新魏"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419"/>
                                        </p:tgtEl>
                                        <p:attrNameLst>
                                          <p:attrName>style.visibility</p:attrName>
                                        </p:attrNameLst>
                                      </p:cBhvr>
                                      <p:to>
                                        <p:strVal val="visible"/>
                                      </p:to>
                                    </p:set>
                                    <p:anim calcmode="lin" valueType="num">
                                      <p:cBhvr additive="base">
                                        <p:cTn id="7" dur="500" fill="hold"/>
                                        <p:tgtEl>
                                          <p:spTgt spid="17419"/>
                                        </p:tgtEl>
                                        <p:attrNameLst>
                                          <p:attrName>ppt_x</p:attrName>
                                        </p:attrNameLst>
                                      </p:cBhvr>
                                      <p:tavLst>
                                        <p:tav tm="0">
                                          <p:val>
                                            <p:strVal val="1+#ppt_w/2"/>
                                          </p:val>
                                        </p:tav>
                                        <p:tav tm="100000">
                                          <p:val>
                                            <p:strVal val="#ppt_x"/>
                                          </p:val>
                                        </p:tav>
                                      </p:tavLst>
                                    </p:anim>
                                    <p:anim calcmode="lin" valueType="num">
                                      <p:cBhvr additive="base">
                                        <p:cTn id="8" dur="500" fill="hold"/>
                                        <p:tgtEl>
                                          <p:spTgt spid="174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2" fill="hold" nodeType="clickEffect">
                                  <p:stCondLst>
                                    <p:cond delay="0"/>
                                  </p:stCondLst>
                                  <p:childTnLst>
                                    <p:anim calcmode="lin" valueType="num">
                                      <p:cBhvr additive="base">
                                        <p:cTn id="12" dur="500"/>
                                        <p:tgtEl>
                                          <p:spTgt spid="17419"/>
                                        </p:tgtEl>
                                        <p:attrNameLst>
                                          <p:attrName>ppt_x</p:attrName>
                                        </p:attrNameLst>
                                      </p:cBhvr>
                                      <p:tavLst>
                                        <p:tav tm="0">
                                          <p:val>
                                            <p:strVal val="ppt_x"/>
                                          </p:val>
                                        </p:tav>
                                        <p:tav tm="100000">
                                          <p:val>
                                            <p:strVal val="1+ppt_w/2"/>
                                          </p:val>
                                        </p:tav>
                                      </p:tavLst>
                                    </p:anim>
                                    <p:anim calcmode="lin" valueType="num">
                                      <p:cBhvr additive="base">
                                        <p:cTn id="13" dur="500"/>
                                        <p:tgtEl>
                                          <p:spTgt spid="17419"/>
                                        </p:tgtEl>
                                        <p:attrNameLst>
                                          <p:attrName>ppt_y</p:attrName>
                                        </p:attrNameLst>
                                      </p:cBhvr>
                                      <p:tavLst>
                                        <p:tav tm="0">
                                          <p:val>
                                            <p:strVal val="ppt_y"/>
                                          </p:val>
                                        </p:tav>
                                        <p:tav tm="100000">
                                          <p:val>
                                            <p:strVal val="ppt_y"/>
                                          </p:val>
                                        </p:tav>
                                      </p:tavLst>
                                    </p:anim>
                                    <p:set>
                                      <p:cBhvr>
                                        <p:cTn id="14" dur="1" fill="hold">
                                          <p:stCondLst>
                                            <p:cond delay="499"/>
                                          </p:stCondLst>
                                        </p:cTn>
                                        <p:tgtEl>
                                          <p:spTgt spid="17419"/>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22"/>
                                        </p:tgtEl>
                                        <p:attrNameLst>
                                          <p:attrName>style.visibility</p:attrName>
                                        </p:attrNameLst>
                                      </p:cBhvr>
                                      <p:to>
                                        <p:strVal val="visible"/>
                                      </p:to>
                                    </p:set>
                                    <p:anim calcmode="lin" valueType="num">
                                      <p:cBhvr additive="base">
                                        <p:cTn id="19" dur="500" fill="hold"/>
                                        <p:tgtEl>
                                          <p:spTgt spid="17422"/>
                                        </p:tgtEl>
                                        <p:attrNameLst>
                                          <p:attrName>ppt_x</p:attrName>
                                        </p:attrNameLst>
                                      </p:cBhvr>
                                      <p:tavLst>
                                        <p:tav tm="0">
                                          <p:val>
                                            <p:strVal val="0-#ppt_w/2"/>
                                          </p:val>
                                        </p:tav>
                                        <p:tav tm="100000">
                                          <p:val>
                                            <p:strVal val="#ppt_x"/>
                                          </p:val>
                                        </p:tav>
                                      </p:tavLst>
                                    </p:anim>
                                    <p:anim calcmode="lin" valueType="num">
                                      <p:cBhvr additive="base">
                                        <p:cTn id="20" dur="500" fill="hold"/>
                                        <p:tgtEl>
                                          <p:spTgt spid="174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26"/>
                                        </p:tgtEl>
                                        <p:attrNameLst>
                                          <p:attrName>style.visibility</p:attrName>
                                        </p:attrNameLst>
                                      </p:cBhvr>
                                      <p:to>
                                        <p:strVal val="visible"/>
                                      </p:to>
                                    </p:set>
                                    <p:anim calcmode="lin" valueType="num">
                                      <p:cBhvr additive="base">
                                        <p:cTn id="25" dur="500" fill="hold"/>
                                        <p:tgtEl>
                                          <p:spTgt spid="17426"/>
                                        </p:tgtEl>
                                        <p:attrNameLst>
                                          <p:attrName>ppt_x</p:attrName>
                                        </p:attrNameLst>
                                      </p:cBhvr>
                                      <p:tavLst>
                                        <p:tav tm="0">
                                          <p:val>
                                            <p:strVal val="0-#ppt_w/2"/>
                                          </p:val>
                                        </p:tav>
                                        <p:tav tm="100000">
                                          <p:val>
                                            <p:strVal val="#ppt_x"/>
                                          </p:val>
                                        </p:tav>
                                      </p:tavLst>
                                    </p:anim>
                                    <p:anim calcmode="lin" valueType="num">
                                      <p:cBhvr additive="base">
                                        <p:cTn id="26" dur="500" fill="hold"/>
                                        <p:tgtEl>
                                          <p:spTgt spid="174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27"/>
                                        </p:tgtEl>
                                        <p:attrNameLst>
                                          <p:attrName>style.visibility</p:attrName>
                                        </p:attrNameLst>
                                      </p:cBhvr>
                                      <p:to>
                                        <p:strVal val="visible"/>
                                      </p:to>
                                    </p:set>
                                    <p:anim calcmode="lin" valueType="num">
                                      <p:cBhvr additive="base">
                                        <p:cTn id="31" dur="500" fill="hold"/>
                                        <p:tgtEl>
                                          <p:spTgt spid="17427"/>
                                        </p:tgtEl>
                                        <p:attrNameLst>
                                          <p:attrName>ppt_x</p:attrName>
                                        </p:attrNameLst>
                                      </p:cBhvr>
                                      <p:tavLst>
                                        <p:tav tm="0">
                                          <p:val>
                                            <p:strVal val="0-#ppt_w/2"/>
                                          </p:val>
                                        </p:tav>
                                        <p:tav tm="100000">
                                          <p:val>
                                            <p:strVal val="#ppt_x"/>
                                          </p:val>
                                        </p:tav>
                                      </p:tavLst>
                                    </p:anim>
                                    <p:anim calcmode="lin" valueType="num">
                                      <p:cBhvr additive="base">
                                        <p:cTn id="32" dur="500" fill="hold"/>
                                        <p:tgtEl>
                                          <p:spTgt spid="1742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428"/>
                                        </p:tgtEl>
                                        <p:attrNameLst>
                                          <p:attrName>style.visibility</p:attrName>
                                        </p:attrNameLst>
                                      </p:cBhvr>
                                      <p:to>
                                        <p:strVal val="visible"/>
                                      </p:to>
                                    </p:set>
                                    <p:anim calcmode="lin" valueType="num">
                                      <p:cBhvr additive="base">
                                        <p:cTn id="37" dur="500" fill="hold"/>
                                        <p:tgtEl>
                                          <p:spTgt spid="17428"/>
                                        </p:tgtEl>
                                        <p:attrNameLst>
                                          <p:attrName>ppt_x</p:attrName>
                                        </p:attrNameLst>
                                      </p:cBhvr>
                                      <p:tavLst>
                                        <p:tav tm="0">
                                          <p:val>
                                            <p:strVal val="0-#ppt_w/2"/>
                                          </p:val>
                                        </p:tav>
                                        <p:tav tm="100000">
                                          <p:val>
                                            <p:strVal val="#ppt_x"/>
                                          </p:val>
                                        </p:tav>
                                      </p:tavLst>
                                    </p:anim>
                                    <p:anim calcmode="lin" valueType="num">
                                      <p:cBhvr additive="base">
                                        <p:cTn id="38" dur="500" fill="hold"/>
                                        <p:tgtEl>
                                          <p:spTgt spid="1742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7429"/>
                                        </p:tgtEl>
                                        <p:attrNameLst>
                                          <p:attrName>style.visibility</p:attrName>
                                        </p:attrNameLst>
                                      </p:cBhvr>
                                      <p:to>
                                        <p:strVal val="visible"/>
                                      </p:to>
                                    </p:set>
                                    <p:animEffect transition="in" filter="blinds(horizontal)">
                                      <p:cBhvr>
                                        <p:cTn id="43" dur="500"/>
                                        <p:tgtEl>
                                          <p:spTgt spid="174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7430"/>
                                        </p:tgtEl>
                                        <p:attrNameLst>
                                          <p:attrName>style.visibility</p:attrName>
                                        </p:attrNameLst>
                                      </p:cBhvr>
                                      <p:to>
                                        <p:strVal val="visible"/>
                                      </p:to>
                                    </p:set>
                                    <p:anim calcmode="lin" valueType="num">
                                      <p:cBhvr additive="base">
                                        <p:cTn id="48" dur="500" fill="hold"/>
                                        <p:tgtEl>
                                          <p:spTgt spid="17430"/>
                                        </p:tgtEl>
                                        <p:attrNameLst>
                                          <p:attrName>ppt_x</p:attrName>
                                        </p:attrNameLst>
                                      </p:cBhvr>
                                      <p:tavLst>
                                        <p:tav tm="0">
                                          <p:val>
                                            <p:strVal val="#ppt_x"/>
                                          </p:val>
                                        </p:tav>
                                        <p:tav tm="100000">
                                          <p:val>
                                            <p:strVal val="#ppt_x"/>
                                          </p:val>
                                        </p:tav>
                                      </p:tavLst>
                                    </p:anim>
                                    <p:anim calcmode="lin" valueType="num">
                                      <p:cBhvr additive="base">
                                        <p:cTn id="49" dur="500" fill="hold"/>
                                        <p:tgtEl>
                                          <p:spTgt spid="174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7" grpId="0" animBg="1"/>
      <p:bldP spid="17429" grpId="0" animBg="1"/>
      <p:bldP spid="174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hlinkClick r:id="rId3" action="ppaction://hlinksldjump"/>
          </p:cNvPr>
          <p:cNvSpPr>
            <a:spLocks noRot="1" noChangeArrowheads="1"/>
          </p:cNvSpPr>
          <p:nvPr/>
        </p:nvSpPr>
        <p:spPr bwMode="auto">
          <a:xfrm>
            <a:off x="0" y="152400"/>
            <a:ext cx="576263" cy="2590800"/>
          </a:xfrm>
          <a:prstGeom prst="rect">
            <a:avLst/>
          </a:prstGeom>
          <a:solidFill>
            <a:schemeClr val="bg1">
              <a:alpha val="30000"/>
            </a:schemeClr>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600" b="1">
                <a:solidFill>
                  <a:srgbClr val="FF0000"/>
                </a:solidFill>
                <a:ea typeface="黑体" pitchFamily="2" charset="-122"/>
              </a:rPr>
              <a:t>课堂小结</a:t>
            </a:r>
          </a:p>
        </p:txBody>
      </p:sp>
      <p:sp>
        <p:nvSpPr>
          <p:cNvPr id="18435" name="Text Box 3"/>
          <p:cNvSpPr txBox="1">
            <a:spLocks noChangeArrowheads="1"/>
          </p:cNvSpPr>
          <p:nvPr/>
        </p:nvSpPr>
        <p:spPr bwMode="auto">
          <a:xfrm>
            <a:off x="809625" y="195263"/>
            <a:ext cx="482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今天我们学到了什么</a:t>
            </a:r>
            <a:r>
              <a:rPr kumimoji="1" lang="en-US" altLang="zh-CN" sz="3200" b="1">
                <a:latin typeface="Times New Roman" pitchFamily="18" charset="0"/>
                <a:ea typeface="华文新魏" pitchFamily="2" charset="-122"/>
              </a:rPr>
              <a:t>?</a:t>
            </a:r>
          </a:p>
        </p:txBody>
      </p:sp>
      <p:sp>
        <p:nvSpPr>
          <p:cNvPr id="18436" name="Text Box 4"/>
          <p:cNvSpPr txBox="1">
            <a:spLocks noChangeArrowheads="1"/>
          </p:cNvSpPr>
          <p:nvPr/>
        </p:nvSpPr>
        <p:spPr bwMode="auto">
          <a:xfrm>
            <a:off x="827088" y="909638"/>
            <a:ext cx="10810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古人观点</a:t>
            </a:r>
          </a:p>
        </p:txBody>
      </p:sp>
      <p:sp>
        <p:nvSpPr>
          <p:cNvPr id="18437" name="Text Box 5"/>
          <p:cNvSpPr txBox="1">
            <a:spLocks noChangeArrowheads="1"/>
          </p:cNvSpPr>
          <p:nvPr/>
        </p:nvSpPr>
        <p:spPr bwMode="auto">
          <a:xfrm>
            <a:off x="2843213" y="896938"/>
            <a:ext cx="10080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牛顿思考</a:t>
            </a:r>
          </a:p>
        </p:txBody>
      </p:sp>
      <p:sp>
        <p:nvSpPr>
          <p:cNvPr id="18438" name="Text Box 6"/>
          <p:cNvSpPr txBox="1">
            <a:spLocks noChangeArrowheads="1"/>
          </p:cNvSpPr>
          <p:nvPr/>
        </p:nvSpPr>
        <p:spPr bwMode="auto">
          <a:xfrm>
            <a:off x="5076825" y="896938"/>
            <a:ext cx="1152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理论演算</a:t>
            </a:r>
          </a:p>
        </p:txBody>
      </p:sp>
      <p:sp>
        <p:nvSpPr>
          <p:cNvPr id="18439" name="Text Box 7"/>
          <p:cNvSpPr txBox="1">
            <a:spLocks noChangeArrowheads="1"/>
          </p:cNvSpPr>
          <p:nvPr/>
        </p:nvSpPr>
        <p:spPr bwMode="auto">
          <a:xfrm>
            <a:off x="7062788" y="909638"/>
            <a:ext cx="11890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总结规律</a:t>
            </a:r>
          </a:p>
        </p:txBody>
      </p:sp>
      <p:sp>
        <p:nvSpPr>
          <p:cNvPr id="18440" name="AutoShape 8"/>
          <p:cNvSpPr>
            <a:spLocks noChangeArrowheads="1"/>
          </p:cNvSpPr>
          <p:nvPr/>
        </p:nvSpPr>
        <p:spPr bwMode="auto">
          <a:xfrm>
            <a:off x="1908175" y="1335088"/>
            <a:ext cx="863600" cy="217487"/>
          </a:xfrm>
          <a:prstGeom prst="rightArrow">
            <a:avLst>
              <a:gd name="adj1" fmla="val 50000"/>
              <a:gd name="adj2" fmla="val 992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AutoShape 9"/>
          <p:cNvSpPr>
            <a:spLocks noChangeArrowheads="1"/>
          </p:cNvSpPr>
          <p:nvPr/>
        </p:nvSpPr>
        <p:spPr bwMode="auto">
          <a:xfrm>
            <a:off x="3995738" y="1328738"/>
            <a:ext cx="863600" cy="217487"/>
          </a:xfrm>
          <a:prstGeom prst="rightArrow">
            <a:avLst>
              <a:gd name="adj1" fmla="val 50000"/>
              <a:gd name="adj2" fmla="val 992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2" name="AutoShape 10"/>
          <p:cNvSpPr>
            <a:spLocks noChangeArrowheads="1"/>
          </p:cNvSpPr>
          <p:nvPr/>
        </p:nvSpPr>
        <p:spPr bwMode="auto">
          <a:xfrm>
            <a:off x="6156325" y="1328738"/>
            <a:ext cx="863600" cy="217487"/>
          </a:xfrm>
          <a:prstGeom prst="rightArrow">
            <a:avLst>
              <a:gd name="adj1" fmla="val 50000"/>
              <a:gd name="adj2" fmla="val 992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4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71800"/>
            <a:ext cx="1584325" cy="1020763"/>
          </a:xfrm>
          <a:prstGeom prst="rect">
            <a:avLst/>
          </a:prstGeom>
          <a:noFill/>
          <a:extLst>
            <a:ext uri="{909E8E84-426E-40DD-AFC4-6F175D3DCCD1}">
              <a14:hiddenFill xmlns:a14="http://schemas.microsoft.com/office/drawing/2010/main">
                <a:solidFill>
                  <a:srgbClr val="FFFFFF"/>
                </a:solidFill>
              </a14:hiddenFill>
            </a:ext>
          </a:extLst>
        </p:spPr>
      </p:pic>
      <p:grpSp>
        <p:nvGrpSpPr>
          <p:cNvPr id="18444" name="Group 12"/>
          <p:cNvGrpSpPr>
            <a:grpSpLocks/>
          </p:cNvGrpSpPr>
          <p:nvPr/>
        </p:nvGrpSpPr>
        <p:grpSpPr bwMode="auto">
          <a:xfrm>
            <a:off x="3722688" y="3055938"/>
            <a:ext cx="1857375" cy="1008062"/>
            <a:chOff x="2345" y="2205"/>
            <a:chExt cx="1170" cy="635"/>
          </a:xfrm>
        </p:grpSpPr>
        <p:sp>
          <p:nvSpPr>
            <p:cNvPr id="18445" name="Oval 13"/>
            <p:cNvSpPr>
              <a:spLocks noChangeArrowheads="1"/>
            </p:cNvSpPr>
            <p:nvPr/>
          </p:nvSpPr>
          <p:spPr bwMode="auto">
            <a:xfrm>
              <a:off x="2717" y="2404"/>
              <a:ext cx="142" cy="158"/>
            </a:xfrm>
            <a:prstGeom prst="ellipse">
              <a:avLst/>
            </a:prstGeom>
            <a:solidFill>
              <a:srgbClr val="F9150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Oval 14"/>
            <p:cNvSpPr>
              <a:spLocks noChangeArrowheads="1"/>
            </p:cNvSpPr>
            <p:nvPr/>
          </p:nvSpPr>
          <p:spPr bwMode="auto">
            <a:xfrm>
              <a:off x="2375" y="2205"/>
              <a:ext cx="1140" cy="63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Oval 15"/>
            <p:cNvSpPr>
              <a:spLocks noChangeArrowheads="1"/>
            </p:cNvSpPr>
            <p:nvPr/>
          </p:nvSpPr>
          <p:spPr bwMode="auto">
            <a:xfrm>
              <a:off x="2345" y="2562"/>
              <a:ext cx="76" cy="7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8" name="Group 16"/>
          <p:cNvGrpSpPr>
            <a:grpSpLocks/>
          </p:cNvGrpSpPr>
          <p:nvPr/>
        </p:nvGrpSpPr>
        <p:grpSpPr bwMode="auto">
          <a:xfrm>
            <a:off x="7075488" y="2913063"/>
            <a:ext cx="1323975" cy="1223962"/>
            <a:chOff x="4359" y="2115"/>
            <a:chExt cx="834" cy="771"/>
          </a:xfrm>
        </p:grpSpPr>
        <p:sp>
          <p:nvSpPr>
            <p:cNvPr id="18449" name="Oval 17"/>
            <p:cNvSpPr>
              <a:spLocks noChangeArrowheads="1"/>
            </p:cNvSpPr>
            <p:nvPr/>
          </p:nvSpPr>
          <p:spPr bwMode="auto">
            <a:xfrm>
              <a:off x="4711" y="2441"/>
              <a:ext cx="128" cy="119"/>
            </a:xfrm>
            <a:prstGeom prst="ellipse">
              <a:avLst/>
            </a:prstGeom>
            <a:solidFill>
              <a:srgbClr val="F9150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0" name="Oval 18"/>
            <p:cNvSpPr>
              <a:spLocks noChangeArrowheads="1"/>
            </p:cNvSpPr>
            <p:nvPr/>
          </p:nvSpPr>
          <p:spPr bwMode="auto">
            <a:xfrm>
              <a:off x="4359" y="2115"/>
              <a:ext cx="834" cy="77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Oval 19"/>
            <p:cNvSpPr>
              <a:spLocks noChangeArrowheads="1"/>
            </p:cNvSpPr>
            <p:nvPr/>
          </p:nvSpPr>
          <p:spPr bwMode="auto">
            <a:xfrm>
              <a:off x="4538" y="2808"/>
              <a:ext cx="64" cy="5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52" name="AutoShape 20"/>
          <p:cNvSpPr>
            <a:spLocks noChangeArrowheads="1"/>
          </p:cNvSpPr>
          <p:nvPr/>
        </p:nvSpPr>
        <p:spPr bwMode="auto">
          <a:xfrm>
            <a:off x="2597150" y="3414713"/>
            <a:ext cx="1038225" cy="217487"/>
          </a:xfrm>
          <a:prstGeom prst="rightArrow">
            <a:avLst>
              <a:gd name="adj1" fmla="val 50000"/>
              <a:gd name="adj2" fmla="val 1193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AutoShape 21"/>
          <p:cNvSpPr>
            <a:spLocks noChangeArrowheads="1"/>
          </p:cNvSpPr>
          <p:nvPr/>
        </p:nvSpPr>
        <p:spPr bwMode="auto">
          <a:xfrm>
            <a:off x="5621338" y="3414713"/>
            <a:ext cx="1277937" cy="217487"/>
          </a:xfrm>
          <a:prstGeom prst="rightArrow">
            <a:avLst>
              <a:gd name="adj1" fmla="val 50000"/>
              <a:gd name="adj2" fmla="val 146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4" name="AutoShape 22"/>
          <p:cNvSpPr>
            <a:spLocks noChangeArrowheads="1"/>
          </p:cNvSpPr>
          <p:nvPr/>
        </p:nvSpPr>
        <p:spPr bwMode="auto">
          <a:xfrm rot="1505557">
            <a:off x="5018088" y="1922463"/>
            <a:ext cx="504825" cy="1081087"/>
          </a:xfrm>
          <a:prstGeom prst="downArrow">
            <a:avLst>
              <a:gd name="adj1" fmla="val 50000"/>
              <a:gd name="adj2" fmla="val 535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455" name="Text Box 23"/>
          <p:cNvSpPr txBox="1">
            <a:spLocks noChangeArrowheads="1"/>
          </p:cNvSpPr>
          <p:nvPr/>
        </p:nvSpPr>
        <p:spPr bwMode="auto">
          <a:xfrm>
            <a:off x="5724525" y="2105025"/>
            <a:ext cx="1146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建模</a:t>
            </a:r>
          </a:p>
        </p:txBody>
      </p:sp>
      <p:sp>
        <p:nvSpPr>
          <p:cNvPr id="18456" name="AutoShape 24"/>
          <p:cNvSpPr>
            <a:spLocks noChangeArrowheads="1"/>
          </p:cNvSpPr>
          <p:nvPr/>
        </p:nvSpPr>
        <p:spPr bwMode="auto">
          <a:xfrm rot="-10614684">
            <a:off x="6642100" y="4271963"/>
            <a:ext cx="1338263" cy="17843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7" name="AutoShape 25"/>
          <p:cNvSpPr>
            <a:spLocks/>
          </p:cNvSpPr>
          <p:nvPr/>
        </p:nvSpPr>
        <p:spPr bwMode="auto">
          <a:xfrm>
            <a:off x="6110288" y="4464050"/>
            <a:ext cx="331787" cy="1951038"/>
          </a:xfrm>
          <a:prstGeom prst="rightBrace">
            <a:avLst>
              <a:gd name="adj1" fmla="val 4900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58" name="Object 26"/>
          <p:cNvGraphicFramePr>
            <a:graphicFrameLocks noChangeAspect="1"/>
          </p:cNvGraphicFramePr>
          <p:nvPr/>
        </p:nvGraphicFramePr>
        <p:xfrm>
          <a:off x="541338" y="4826000"/>
          <a:ext cx="2000250" cy="1193800"/>
        </p:xfrm>
        <a:graphic>
          <a:graphicData uri="http://schemas.openxmlformats.org/presentationml/2006/ole">
            <mc:AlternateContent xmlns:mc="http://schemas.openxmlformats.org/markup-compatibility/2006">
              <mc:Choice xmlns:v="urn:schemas-microsoft-com:vml" Requires="v">
                <p:oleObj spid="_x0000_s18465" name="公式" r:id="rId5" imgW="711000" imgH="393480" progId="Equation.3">
                  <p:embed/>
                </p:oleObj>
              </mc:Choice>
              <mc:Fallback>
                <p:oleObj name="公式" r:id="rId5" imgW="711000" imgH="39348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8" y="4826000"/>
                        <a:ext cx="2000250" cy="1193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9" name="Object 27"/>
          <p:cNvGraphicFramePr>
            <a:graphicFrameLocks noChangeAspect="1"/>
          </p:cNvGraphicFramePr>
          <p:nvPr/>
        </p:nvGraphicFramePr>
        <p:xfrm>
          <a:off x="4418013" y="4092575"/>
          <a:ext cx="1609725" cy="1279525"/>
        </p:xfrm>
        <a:graphic>
          <a:graphicData uri="http://schemas.openxmlformats.org/presentationml/2006/ole">
            <mc:AlternateContent xmlns:mc="http://schemas.openxmlformats.org/markup-compatibility/2006">
              <mc:Choice xmlns:v="urn:schemas-microsoft-com:vml" Requires="v">
                <p:oleObj spid="_x0000_s18466" name="公式" r:id="rId7" imgW="495000" imgH="393480" progId="Equation.3">
                  <p:embed/>
                </p:oleObj>
              </mc:Choice>
              <mc:Fallback>
                <p:oleObj name="公式" r:id="rId7" imgW="495000" imgH="39348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8013" y="4092575"/>
                        <a:ext cx="1609725" cy="127952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60" name="Object 28"/>
          <p:cNvGraphicFramePr>
            <a:graphicFrameLocks noChangeAspect="1"/>
          </p:cNvGraphicFramePr>
          <p:nvPr/>
        </p:nvGraphicFramePr>
        <p:xfrm>
          <a:off x="4440238" y="5527675"/>
          <a:ext cx="1595437" cy="1235075"/>
        </p:xfrm>
        <a:graphic>
          <a:graphicData uri="http://schemas.openxmlformats.org/presentationml/2006/ole">
            <mc:AlternateContent xmlns:mc="http://schemas.openxmlformats.org/markup-compatibility/2006">
              <mc:Choice xmlns:v="urn:schemas-microsoft-com:vml" Requires="v">
                <p:oleObj spid="_x0000_s18467" name="公式" r:id="rId9" imgW="507960" imgH="393480" progId="Equation.3">
                  <p:embed/>
                </p:oleObj>
              </mc:Choice>
              <mc:Fallback>
                <p:oleObj name="公式" r:id="rId9" imgW="507960" imgH="39348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0238" y="5527675"/>
                        <a:ext cx="1595437" cy="1235075"/>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61" name="Rectangle 2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2" name="AutoShape 30"/>
          <p:cNvSpPr>
            <a:spLocks noChangeArrowheads="1"/>
          </p:cNvSpPr>
          <p:nvPr/>
        </p:nvSpPr>
        <p:spPr bwMode="auto">
          <a:xfrm>
            <a:off x="2560638" y="5351463"/>
            <a:ext cx="2011362" cy="215900"/>
          </a:xfrm>
          <a:prstGeom prst="leftArrow">
            <a:avLst>
              <a:gd name="adj1" fmla="val 50000"/>
              <a:gd name="adj2" fmla="val 2329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3" name="Text Box 31"/>
          <p:cNvSpPr txBox="1">
            <a:spLocks noChangeArrowheads="1"/>
          </p:cNvSpPr>
          <p:nvPr/>
        </p:nvSpPr>
        <p:spPr bwMode="auto">
          <a:xfrm>
            <a:off x="5548313" y="2824163"/>
            <a:ext cx="1558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理想化</a:t>
            </a:r>
          </a:p>
        </p:txBody>
      </p:sp>
      <p:sp>
        <p:nvSpPr>
          <p:cNvPr id="18464" name="Text Box 32"/>
          <p:cNvSpPr txBox="1">
            <a:spLocks noChangeArrowheads="1"/>
          </p:cNvSpPr>
          <p:nvPr/>
        </p:nvSpPr>
        <p:spPr bwMode="auto">
          <a:xfrm>
            <a:off x="3089275" y="4894263"/>
            <a:ext cx="1252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itchFamily="18" charset="0"/>
                <a:ea typeface="华文新魏" pitchFamily="2" charset="-122"/>
              </a:rPr>
              <a:t>类比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ssolve">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blinds(horizontal)">
                                      <p:cBhvr>
                                        <p:cTn id="12" dur="500"/>
                                        <p:tgtEl>
                                          <p:spTgt spid="18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440"/>
                                        </p:tgtEl>
                                        <p:attrNameLst>
                                          <p:attrName>style.visibility</p:attrName>
                                        </p:attrNameLst>
                                      </p:cBhvr>
                                      <p:to>
                                        <p:strVal val="visible"/>
                                      </p:to>
                                    </p:set>
                                    <p:anim calcmode="lin" valueType="num">
                                      <p:cBhvr additive="base">
                                        <p:cTn id="17" dur="500" fill="hold"/>
                                        <p:tgtEl>
                                          <p:spTgt spid="18440"/>
                                        </p:tgtEl>
                                        <p:attrNameLst>
                                          <p:attrName>ppt_x</p:attrName>
                                        </p:attrNameLst>
                                      </p:cBhvr>
                                      <p:tavLst>
                                        <p:tav tm="0">
                                          <p:val>
                                            <p:strVal val="0-#ppt_w/2"/>
                                          </p:val>
                                        </p:tav>
                                        <p:tav tm="100000">
                                          <p:val>
                                            <p:strVal val="#ppt_x"/>
                                          </p:val>
                                        </p:tav>
                                      </p:tavLst>
                                    </p:anim>
                                    <p:anim calcmode="lin" valueType="num">
                                      <p:cBhvr additive="base">
                                        <p:cTn id="18"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437"/>
                                        </p:tgtEl>
                                        <p:attrNameLst>
                                          <p:attrName>style.visibility</p:attrName>
                                        </p:attrNameLst>
                                      </p:cBhvr>
                                      <p:to>
                                        <p:strVal val="visible"/>
                                      </p:to>
                                    </p:set>
                                    <p:animEffect transition="in" filter="blinds(horizontal)">
                                      <p:cBhvr>
                                        <p:cTn id="23" dur="500"/>
                                        <p:tgtEl>
                                          <p:spTgt spid="184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8441"/>
                                        </p:tgtEl>
                                        <p:attrNameLst>
                                          <p:attrName>style.visibility</p:attrName>
                                        </p:attrNameLst>
                                      </p:cBhvr>
                                      <p:to>
                                        <p:strVal val="visible"/>
                                      </p:to>
                                    </p:set>
                                    <p:anim calcmode="lin" valueType="num">
                                      <p:cBhvr additive="base">
                                        <p:cTn id="28" dur="500" fill="hold"/>
                                        <p:tgtEl>
                                          <p:spTgt spid="18441"/>
                                        </p:tgtEl>
                                        <p:attrNameLst>
                                          <p:attrName>ppt_x</p:attrName>
                                        </p:attrNameLst>
                                      </p:cBhvr>
                                      <p:tavLst>
                                        <p:tav tm="0">
                                          <p:val>
                                            <p:strVal val="0-#ppt_w/2"/>
                                          </p:val>
                                        </p:tav>
                                        <p:tav tm="100000">
                                          <p:val>
                                            <p:strVal val="#ppt_x"/>
                                          </p:val>
                                        </p:tav>
                                      </p:tavLst>
                                    </p:anim>
                                    <p:anim calcmode="lin" valueType="num">
                                      <p:cBhvr additive="base">
                                        <p:cTn id="29"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8438"/>
                                        </p:tgtEl>
                                        <p:attrNameLst>
                                          <p:attrName>style.visibility</p:attrName>
                                        </p:attrNameLst>
                                      </p:cBhvr>
                                      <p:to>
                                        <p:strVal val="visible"/>
                                      </p:to>
                                    </p:set>
                                    <p:animEffect transition="in" filter="blinds(horizontal)">
                                      <p:cBhvr>
                                        <p:cTn id="34" dur="500"/>
                                        <p:tgtEl>
                                          <p:spTgt spid="184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8442"/>
                                        </p:tgtEl>
                                        <p:attrNameLst>
                                          <p:attrName>style.visibility</p:attrName>
                                        </p:attrNameLst>
                                      </p:cBhvr>
                                      <p:to>
                                        <p:strVal val="visible"/>
                                      </p:to>
                                    </p:set>
                                    <p:anim calcmode="lin" valueType="num">
                                      <p:cBhvr additive="base">
                                        <p:cTn id="39" dur="500" fill="hold"/>
                                        <p:tgtEl>
                                          <p:spTgt spid="18442"/>
                                        </p:tgtEl>
                                        <p:attrNameLst>
                                          <p:attrName>ppt_x</p:attrName>
                                        </p:attrNameLst>
                                      </p:cBhvr>
                                      <p:tavLst>
                                        <p:tav tm="0">
                                          <p:val>
                                            <p:strVal val="0-#ppt_w/2"/>
                                          </p:val>
                                        </p:tav>
                                        <p:tav tm="100000">
                                          <p:val>
                                            <p:strVal val="#ppt_x"/>
                                          </p:val>
                                        </p:tav>
                                      </p:tavLst>
                                    </p:anim>
                                    <p:anim calcmode="lin" valueType="num">
                                      <p:cBhvr additive="base">
                                        <p:cTn id="40"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439"/>
                                        </p:tgtEl>
                                        <p:attrNameLst>
                                          <p:attrName>style.visibility</p:attrName>
                                        </p:attrNameLst>
                                      </p:cBhvr>
                                      <p:to>
                                        <p:strVal val="visible"/>
                                      </p:to>
                                    </p:set>
                                    <p:animEffect transition="in" filter="blinds(horizontal)">
                                      <p:cBhvr>
                                        <p:cTn id="45" dur="500"/>
                                        <p:tgtEl>
                                          <p:spTgt spid="184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18454"/>
                                        </p:tgtEl>
                                        <p:attrNameLst>
                                          <p:attrName>style.visibility</p:attrName>
                                        </p:attrNameLst>
                                      </p:cBhvr>
                                      <p:to>
                                        <p:strVal val="visible"/>
                                      </p:to>
                                    </p:set>
                                    <p:anim calcmode="lin" valueType="num">
                                      <p:cBhvr additive="base">
                                        <p:cTn id="50" dur="500" fill="hold"/>
                                        <p:tgtEl>
                                          <p:spTgt spid="18454"/>
                                        </p:tgtEl>
                                        <p:attrNameLst>
                                          <p:attrName>ppt_x</p:attrName>
                                        </p:attrNameLst>
                                      </p:cBhvr>
                                      <p:tavLst>
                                        <p:tav tm="0">
                                          <p:val>
                                            <p:strVal val="#ppt_x"/>
                                          </p:val>
                                        </p:tav>
                                        <p:tav tm="100000">
                                          <p:val>
                                            <p:strVal val="#ppt_x"/>
                                          </p:val>
                                        </p:tav>
                                      </p:tavLst>
                                    </p:anim>
                                    <p:anim calcmode="lin" valueType="num">
                                      <p:cBhvr additive="base">
                                        <p:cTn id="51" dur="500" fill="hold"/>
                                        <p:tgtEl>
                                          <p:spTgt spid="18454"/>
                                        </p:tgtEl>
                                        <p:attrNameLst>
                                          <p:attrName>ppt_y</p:attrName>
                                        </p:attrNameLst>
                                      </p:cBhvr>
                                      <p:tavLst>
                                        <p:tav tm="0">
                                          <p:val>
                                            <p:strVal val="0-#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8455"/>
                                        </p:tgtEl>
                                        <p:attrNameLst>
                                          <p:attrName>style.visibility</p:attrName>
                                        </p:attrNameLst>
                                      </p:cBhvr>
                                      <p:to>
                                        <p:strVal val="visible"/>
                                      </p:to>
                                    </p:set>
                                    <p:animEffect transition="in" filter="blinds(horizontal)">
                                      <p:cBhvr>
                                        <p:cTn id="56" dur="500"/>
                                        <p:tgtEl>
                                          <p:spTgt spid="1845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18443"/>
                                        </p:tgtEl>
                                        <p:attrNameLst>
                                          <p:attrName>style.visibility</p:attrName>
                                        </p:attrNameLst>
                                      </p:cBhvr>
                                      <p:to>
                                        <p:strVal val="visible"/>
                                      </p:to>
                                    </p:set>
                                    <p:animEffect transition="in" filter="blinds(horizontal)">
                                      <p:cBhvr>
                                        <p:cTn id="61" dur="500"/>
                                        <p:tgtEl>
                                          <p:spTgt spid="184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8452"/>
                                        </p:tgtEl>
                                        <p:attrNameLst>
                                          <p:attrName>style.visibility</p:attrName>
                                        </p:attrNameLst>
                                      </p:cBhvr>
                                      <p:to>
                                        <p:strVal val="visible"/>
                                      </p:to>
                                    </p:set>
                                    <p:anim calcmode="lin" valueType="num">
                                      <p:cBhvr additive="base">
                                        <p:cTn id="66" dur="500" fill="hold"/>
                                        <p:tgtEl>
                                          <p:spTgt spid="18452"/>
                                        </p:tgtEl>
                                        <p:attrNameLst>
                                          <p:attrName>ppt_x</p:attrName>
                                        </p:attrNameLst>
                                      </p:cBhvr>
                                      <p:tavLst>
                                        <p:tav tm="0">
                                          <p:val>
                                            <p:strVal val="0-#ppt_w/2"/>
                                          </p:val>
                                        </p:tav>
                                        <p:tav tm="100000">
                                          <p:val>
                                            <p:strVal val="#ppt_x"/>
                                          </p:val>
                                        </p:tav>
                                      </p:tavLst>
                                    </p:anim>
                                    <p:anim calcmode="lin" valueType="num">
                                      <p:cBhvr additive="base">
                                        <p:cTn id="67" dur="500" fill="hold"/>
                                        <p:tgtEl>
                                          <p:spTgt spid="18452"/>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blinds(horizontal)">
                                      <p:cBhvr>
                                        <p:cTn id="72" dur="500"/>
                                        <p:tgtEl>
                                          <p:spTgt spid="184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8453"/>
                                        </p:tgtEl>
                                        <p:attrNameLst>
                                          <p:attrName>style.visibility</p:attrName>
                                        </p:attrNameLst>
                                      </p:cBhvr>
                                      <p:to>
                                        <p:strVal val="visible"/>
                                      </p:to>
                                    </p:set>
                                    <p:anim calcmode="lin" valueType="num">
                                      <p:cBhvr additive="base">
                                        <p:cTn id="77" dur="500" fill="hold"/>
                                        <p:tgtEl>
                                          <p:spTgt spid="18453"/>
                                        </p:tgtEl>
                                        <p:attrNameLst>
                                          <p:attrName>ppt_x</p:attrName>
                                        </p:attrNameLst>
                                      </p:cBhvr>
                                      <p:tavLst>
                                        <p:tav tm="0">
                                          <p:val>
                                            <p:strVal val="0-#ppt_w/2"/>
                                          </p:val>
                                        </p:tav>
                                        <p:tav tm="100000">
                                          <p:val>
                                            <p:strVal val="#ppt_x"/>
                                          </p:val>
                                        </p:tav>
                                      </p:tavLst>
                                    </p:anim>
                                    <p:anim calcmode="lin" valueType="num">
                                      <p:cBhvr additive="base">
                                        <p:cTn id="78" dur="500" fill="hold"/>
                                        <p:tgtEl>
                                          <p:spTgt spid="18453"/>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8463"/>
                                        </p:tgtEl>
                                        <p:attrNameLst>
                                          <p:attrName>style.visibility</p:attrName>
                                        </p:attrNameLst>
                                      </p:cBhvr>
                                      <p:to>
                                        <p:strVal val="visible"/>
                                      </p:to>
                                    </p:set>
                                    <p:animEffect transition="in" filter="blinds(horizontal)">
                                      <p:cBhvr>
                                        <p:cTn id="83" dur="500"/>
                                        <p:tgtEl>
                                          <p:spTgt spid="1846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nodeType="clickEffect">
                                  <p:stCondLst>
                                    <p:cond delay="0"/>
                                  </p:stCondLst>
                                  <p:childTnLst>
                                    <p:set>
                                      <p:cBhvr>
                                        <p:cTn id="87" dur="1" fill="hold">
                                          <p:stCondLst>
                                            <p:cond delay="0"/>
                                          </p:stCondLst>
                                        </p:cTn>
                                        <p:tgtEl>
                                          <p:spTgt spid="18448"/>
                                        </p:tgtEl>
                                        <p:attrNameLst>
                                          <p:attrName>style.visibility</p:attrName>
                                        </p:attrNameLst>
                                      </p:cBhvr>
                                      <p:to>
                                        <p:strVal val="visible"/>
                                      </p:to>
                                    </p:set>
                                    <p:animEffect transition="in" filter="blinds(horizontal)">
                                      <p:cBhvr>
                                        <p:cTn id="88" dur="500"/>
                                        <p:tgtEl>
                                          <p:spTgt spid="1844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8456"/>
                                        </p:tgtEl>
                                        <p:attrNameLst>
                                          <p:attrName>style.visibility</p:attrName>
                                        </p:attrNameLst>
                                      </p:cBhvr>
                                      <p:to>
                                        <p:strVal val="visible"/>
                                      </p:to>
                                    </p:set>
                                    <p:anim calcmode="lin" valueType="num">
                                      <p:cBhvr additive="base">
                                        <p:cTn id="93" dur="500" fill="hold"/>
                                        <p:tgtEl>
                                          <p:spTgt spid="18456"/>
                                        </p:tgtEl>
                                        <p:attrNameLst>
                                          <p:attrName>ppt_x</p:attrName>
                                        </p:attrNameLst>
                                      </p:cBhvr>
                                      <p:tavLst>
                                        <p:tav tm="0">
                                          <p:val>
                                            <p:strVal val="1+#ppt_w/2"/>
                                          </p:val>
                                        </p:tav>
                                        <p:tav tm="100000">
                                          <p:val>
                                            <p:strVal val="#ppt_x"/>
                                          </p:val>
                                        </p:tav>
                                      </p:tavLst>
                                    </p:anim>
                                    <p:anim calcmode="lin" valueType="num">
                                      <p:cBhvr additive="base">
                                        <p:cTn id="94" dur="500" fill="hold"/>
                                        <p:tgtEl>
                                          <p:spTgt spid="18456"/>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18457"/>
                                        </p:tgtEl>
                                        <p:attrNameLst>
                                          <p:attrName>style.visibility</p:attrName>
                                        </p:attrNameLst>
                                      </p:cBhvr>
                                      <p:to>
                                        <p:strVal val="visible"/>
                                      </p:to>
                                    </p:set>
                                    <p:animEffect transition="in" filter="blinds(horizontal)">
                                      <p:cBhvr>
                                        <p:cTn id="98" dur="500"/>
                                        <p:tgtEl>
                                          <p:spTgt spid="18457"/>
                                        </p:tgtEl>
                                      </p:cBhvr>
                                    </p:animEffect>
                                  </p:childTnLst>
                                </p:cTn>
                              </p:par>
                            </p:childTnLst>
                          </p:cTn>
                        </p:par>
                        <p:par>
                          <p:cTn id="99" fill="hold" nodeType="afterGroup">
                            <p:stCondLst>
                              <p:cond delay="1000"/>
                            </p:stCondLst>
                            <p:childTnLst>
                              <p:par>
                                <p:cTn id="100" presetID="3" presetClass="entr" presetSubtype="10" fill="hold" nodeType="afterEffect">
                                  <p:stCondLst>
                                    <p:cond delay="0"/>
                                  </p:stCondLst>
                                  <p:childTnLst>
                                    <p:set>
                                      <p:cBhvr>
                                        <p:cTn id="101" dur="1" fill="hold">
                                          <p:stCondLst>
                                            <p:cond delay="0"/>
                                          </p:stCondLst>
                                        </p:cTn>
                                        <p:tgtEl>
                                          <p:spTgt spid="18459"/>
                                        </p:tgtEl>
                                        <p:attrNameLst>
                                          <p:attrName>style.visibility</p:attrName>
                                        </p:attrNameLst>
                                      </p:cBhvr>
                                      <p:to>
                                        <p:strVal val="visible"/>
                                      </p:to>
                                    </p:set>
                                    <p:animEffect transition="in" filter="blinds(horizontal)">
                                      <p:cBhvr>
                                        <p:cTn id="102" dur="500"/>
                                        <p:tgtEl>
                                          <p:spTgt spid="18459"/>
                                        </p:tgtEl>
                                      </p:cBhvr>
                                    </p:animEffect>
                                  </p:childTnLst>
                                </p:cTn>
                              </p:par>
                            </p:childTnLst>
                          </p:cTn>
                        </p:par>
                        <p:par>
                          <p:cTn id="103" fill="hold" nodeType="afterGroup">
                            <p:stCondLst>
                              <p:cond delay="1500"/>
                            </p:stCondLst>
                            <p:childTnLst>
                              <p:par>
                                <p:cTn id="104" presetID="3" presetClass="entr" presetSubtype="10" fill="hold" nodeType="afterEffect">
                                  <p:stCondLst>
                                    <p:cond delay="0"/>
                                  </p:stCondLst>
                                  <p:childTnLst>
                                    <p:set>
                                      <p:cBhvr>
                                        <p:cTn id="105" dur="1" fill="hold">
                                          <p:stCondLst>
                                            <p:cond delay="0"/>
                                          </p:stCondLst>
                                        </p:cTn>
                                        <p:tgtEl>
                                          <p:spTgt spid="18460"/>
                                        </p:tgtEl>
                                        <p:attrNameLst>
                                          <p:attrName>style.visibility</p:attrName>
                                        </p:attrNameLst>
                                      </p:cBhvr>
                                      <p:to>
                                        <p:strVal val="visible"/>
                                      </p:to>
                                    </p:set>
                                    <p:animEffect transition="in" filter="blinds(horizontal)">
                                      <p:cBhvr>
                                        <p:cTn id="106" dur="500"/>
                                        <p:tgtEl>
                                          <p:spTgt spid="18460"/>
                                        </p:tgtEl>
                                      </p:cBhvr>
                                    </p:animEffect>
                                  </p:childTnLst>
                                </p:cTn>
                              </p:par>
                            </p:childTnLst>
                          </p:cTn>
                        </p:par>
                        <p:par>
                          <p:cTn id="107" fill="hold" nodeType="afterGroup">
                            <p:stCondLst>
                              <p:cond delay="2000"/>
                            </p:stCondLst>
                            <p:childTnLst>
                              <p:par>
                                <p:cTn id="108" presetID="2" presetClass="entr" presetSubtype="2" fill="hold" grpId="0" nodeType="afterEffect">
                                  <p:stCondLst>
                                    <p:cond delay="0"/>
                                  </p:stCondLst>
                                  <p:childTnLst>
                                    <p:set>
                                      <p:cBhvr>
                                        <p:cTn id="109" dur="1" fill="hold">
                                          <p:stCondLst>
                                            <p:cond delay="0"/>
                                          </p:stCondLst>
                                        </p:cTn>
                                        <p:tgtEl>
                                          <p:spTgt spid="18462"/>
                                        </p:tgtEl>
                                        <p:attrNameLst>
                                          <p:attrName>style.visibility</p:attrName>
                                        </p:attrNameLst>
                                      </p:cBhvr>
                                      <p:to>
                                        <p:strVal val="visible"/>
                                      </p:to>
                                    </p:set>
                                    <p:anim calcmode="lin" valueType="num">
                                      <p:cBhvr additive="base">
                                        <p:cTn id="110" dur="500" fill="hold"/>
                                        <p:tgtEl>
                                          <p:spTgt spid="18462"/>
                                        </p:tgtEl>
                                        <p:attrNameLst>
                                          <p:attrName>ppt_x</p:attrName>
                                        </p:attrNameLst>
                                      </p:cBhvr>
                                      <p:tavLst>
                                        <p:tav tm="0">
                                          <p:val>
                                            <p:strVal val="1+#ppt_w/2"/>
                                          </p:val>
                                        </p:tav>
                                        <p:tav tm="100000">
                                          <p:val>
                                            <p:strVal val="#ppt_x"/>
                                          </p:val>
                                        </p:tav>
                                      </p:tavLst>
                                    </p:anim>
                                    <p:anim calcmode="lin" valueType="num">
                                      <p:cBhvr additive="base">
                                        <p:cTn id="111" dur="500" fill="hold"/>
                                        <p:tgtEl>
                                          <p:spTgt spid="18462"/>
                                        </p:tgtEl>
                                        <p:attrNameLst>
                                          <p:attrName>ppt_y</p:attrName>
                                        </p:attrNameLst>
                                      </p:cBhvr>
                                      <p:tavLst>
                                        <p:tav tm="0">
                                          <p:val>
                                            <p:strVal val="#ppt_y"/>
                                          </p:val>
                                        </p:tav>
                                        <p:tav tm="100000">
                                          <p:val>
                                            <p:strVal val="#ppt_y"/>
                                          </p:val>
                                        </p:tav>
                                      </p:tavLst>
                                    </p:anim>
                                  </p:childTnLst>
                                </p:cTn>
                              </p:par>
                            </p:childTnLst>
                          </p:cTn>
                        </p:par>
                        <p:par>
                          <p:cTn id="112" fill="hold" nodeType="afterGroup">
                            <p:stCondLst>
                              <p:cond delay="2500"/>
                            </p:stCondLst>
                            <p:childTnLst>
                              <p:par>
                                <p:cTn id="113" presetID="3" presetClass="entr" presetSubtype="10" fill="hold" grpId="0" nodeType="afterEffect">
                                  <p:stCondLst>
                                    <p:cond delay="0"/>
                                  </p:stCondLst>
                                  <p:childTnLst>
                                    <p:set>
                                      <p:cBhvr>
                                        <p:cTn id="114" dur="1" fill="hold">
                                          <p:stCondLst>
                                            <p:cond delay="0"/>
                                          </p:stCondLst>
                                        </p:cTn>
                                        <p:tgtEl>
                                          <p:spTgt spid="18464"/>
                                        </p:tgtEl>
                                        <p:attrNameLst>
                                          <p:attrName>style.visibility</p:attrName>
                                        </p:attrNameLst>
                                      </p:cBhvr>
                                      <p:to>
                                        <p:strVal val="visible"/>
                                      </p:to>
                                    </p:set>
                                    <p:animEffect transition="in" filter="blinds(horizontal)">
                                      <p:cBhvr>
                                        <p:cTn id="115" dur="500"/>
                                        <p:tgtEl>
                                          <p:spTgt spid="1846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18458"/>
                                        </p:tgtEl>
                                        <p:attrNameLst>
                                          <p:attrName>style.visibility</p:attrName>
                                        </p:attrNameLst>
                                      </p:cBhvr>
                                      <p:to>
                                        <p:strVal val="visible"/>
                                      </p:to>
                                    </p:set>
                                    <p:animEffect transition="in" filter="blinds(horizontal)">
                                      <p:cBhvr>
                                        <p:cTn id="120" dur="500"/>
                                        <p:tgtEl>
                                          <p:spTgt spid="18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18437" grpId="0"/>
      <p:bldP spid="18438" grpId="0"/>
      <p:bldP spid="18439" grpId="0"/>
      <p:bldP spid="18440" grpId="0" animBg="1"/>
      <p:bldP spid="18441" grpId="0" animBg="1"/>
      <p:bldP spid="18442" grpId="0" animBg="1"/>
      <p:bldP spid="18452" grpId="0" animBg="1"/>
      <p:bldP spid="18453" grpId="0" animBg="1"/>
      <p:bldP spid="18454" grpId="0" animBg="1"/>
      <p:bldP spid="18455" grpId="0"/>
      <p:bldP spid="18456" grpId="0" animBg="1"/>
      <p:bldP spid="18457" grpId="0" animBg="1"/>
      <p:bldP spid="18462" grpId="0" animBg="1"/>
      <p:bldP spid="18463" grpId="0"/>
      <p:bldP spid="184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28600" y="779463"/>
            <a:ext cx="8610600" cy="4478337"/>
          </a:xfrm>
          <a:prstGeom prst="rect">
            <a:avLst/>
          </a:prstGeom>
          <a:noFill/>
          <a:ln>
            <a:noFill/>
          </a:ln>
          <a:effectLst/>
          <a:extLst>
            <a:ext uri="{909E8E84-426E-40DD-AFC4-6F175D3DCCD1}">
              <a14:hiddenFill xmlns:a14="http://schemas.microsoft.com/office/drawing/2010/main">
                <a:solidFill>
                  <a:srgbClr val="5F5F5F">
                    <a:alpha val="8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ea typeface="华文新魏" pitchFamily="2" charset="-122"/>
              </a:rPr>
              <a:t> 1</a:t>
            </a:r>
            <a:r>
              <a:rPr kumimoji="1" lang="zh-CN" altLang="en-US" sz="3200" b="1">
                <a:latin typeface="Times New Roman" pitchFamily="18" charset="0"/>
                <a:ea typeface="华文新魏" pitchFamily="2" charset="-122"/>
              </a:rPr>
              <a:t>、关于行星对太阳的引力的说法中正确的是（     ）</a:t>
            </a:r>
          </a:p>
          <a:p>
            <a:r>
              <a:rPr kumimoji="1" lang="zh-CN" altLang="en-US" sz="3200" b="1">
                <a:latin typeface="Times New Roman" pitchFamily="18" charset="0"/>
                <a:ea typeface="华文新魏" pitchFamily="2" charset="-122"/>
              </a:rPr>
              <a:t>      </a:t>
            </a:r>
            <a:r>
              <a:rPr kumimoji="1" lang="en-US" altLang="zh-CN" sz="3200" b="1">
                <a:latin typeface="Times New Roman" pitchFamily="18" charset="0"/>
                <a:ea typeface="华文新魏" pitchFamily="2" charset="-122"/>
              </a:rPr>
              <a:t>A.</a:t>
            </a:r>
            <a:r>
              <a:rPr kumimoji="1" lang="zh-CN" altLang="en-US" sz="3200" b="1">
                <a:latin typeface="Times New Roman" pitchFamily="18" charset="0"/>
                <a:ea typeface="华文新魏" pitchFamily="2" charset="-122"/>
              </a:rPr>
              <a:t>行星对太阳的引力与太阳对行星的引力是同一性质的力</a:t>
            </a:r>
          </a:p>
          <a:p>
            <a:r>
              <a:rPr kumimoji="1" lang="zh-CN" altLang="en-US" sz="3200" b="1">
                <a:latin typeface="Times New Roman" pitchFamily="18" charset="0"/>
                <a:ea typeface="华文新魏" pitchFamily="2" charset="-122"/>
              </a:rPr>
              <a:t>      </a:t>
            </a:r>
            <a:r>
              <a:rPr kumimoji="1" lang="en-US" altLang="zh-CN" sz="3200" b="1">
                <a:latin typeface="Times New Roman" pitchFamily="18" charset="0"/>
                <a:ea typeface="华文新魏" pitchFamily="2" charset="-122"/>
              </a:rPr>
              <a:t>B.</a:t>
            </a:r>
            <a:r>
              <a:rPr kumimoji="1" lang="zh-CN" altLang="en-US" sz="3200" b="1">
                <a:latin typeface="Times New Roman" pitchFamily="18" charset="0"/>
                <a:ea typeface="华文新魏" pitchFamily="2" charset="-122"/>
              </a:rPr>
              <a:t>行星对太阳的引力与太阳的质量成正比，与行星的质量无关</a:t>
            </a:r>
          </a:p>
          <a:p>
            <a:r>
              <a:rPr kumimoji="1" lang="zh-CN" altLang="en-US" sz="3200" b="1">
                <a:latin typeface="Times New Roman" pitchFamily="18" charset="0"/>
                <a:ea typeface="华文新魏" pitchFamily="2" charset="-122"/>
              </a:rPr>
              <a:t>      </a:t>
            </a:r>
            <a:r>
              <a:rPr kumimoji="1" lang="en-US" altLang="zh-CN" sz="3200" b="1">
                <a:latin typeface="Times New Roman" pitchFamily="18" charset="0"/>
                <a:ea typeface="华文新魏" pitchFamily="2" charset="-122"/>
              </a:rPr>
              <a:t>C.</a:t>
            </a:r>
            <a:r>
              <a:rPr kumimoji="1" lang="zh-CN" altLang="en-US" sz="3200" b="1">
                <a:latin typeface="Times New Roman" pitchFamily="18" charset="0"/>
                <a:ea typeface="华文新魏" pitchFamily="2" charset="-122"/>
              </a:rPr>
              <a:t>太阳对行星的引力大于行星对太阳的引力</a:t>
            </a:r>
          </a:p>
          <a:p>
            <a:r>
              <a:rPr kumimoji="1" lang="zh-CN" altLang="en-US" sz="3200" b="1">
                <a:latin typeface="Times New Roman" pitchFamily="18" charset="0"/>
                <a:ea typeface="华文新魏" pitchFamily="2" charset="-122"/>
              </a:rPr>
              <a:t>      </a:t>
            </a:r>
            <a:r>
              <a:rPr kumimoji="1" lang="en-US" altLang="zh-CN" sz="3200" b="1">
                <a:latin typeface="Times New Roman" pitchFamily="18" charset="0"/>
                <a:ea typeface="华文新魏" pitchFamily="2" charset="-122"/>
              </a:rPr>
              <a:t>D.</a:t>
            </a:r>
            <a:r>
              <a:rPr kumimoji="1" lang="zh-CN" altLang="en-US" sz="3200" b="1">
                <a:latin typeface="Times New Roman" pitchFamily="18" charset="0"/>
                <a:ea typeface="华文新魏" pitchFamily="2" charset="-122"/>
              </a:rPr>
              <a:t>行星对太阳的引力大小与太阳的质量成正比，与行星距太阳的距离成反比</a:t>
            </a:r>
          </a:p>
        </p:txBody>
      </p:sp>
      <p:sp>
        <p:nvSpPr>
          <p:cNvPr id="19459" name="Rectangle 3">
            <a:hlinkClick r:id="rId2" action="ppaction://hlinksldjump"/>
          </p:cNvPr>
          <p:cNvSpPr>
            <a:spLocks noRot="1" noChangeArrowheads="1"/>
          </p:cNvSpPr>
          <p:nvPr/>
        </p:nvSpPr>
        <p:spPr bwMode="auto">
          <a:xfrm>
            <a:off x="2819400" y="228600"/>
            <a:ext cx="2971800" cy="609600"/>
          </a:xfrm>
          <a:prstGeom prst="rect">
            <a:avLst/>
          </a:prstGeom>
          <a:noFill/>
          <a:ln>
            <a:noFill/>
          </a:ln>
          <a:effectLst/>
          <a:extLst>
            <a:ext uri="{909E8E84-426E-40DD-AFC4-6F175D3DCCD1}">
              <a14:hiddenFill xmlns:a14="http://schemas.microsoft.com/office/drawing/2010/main">
                <a:solidFill>
                  <a:schemeClr val="bg1">
                    <a:alpha val="30000"/>
                  </a:schemeClr>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200">
                <a:solidFill>
                  <a:srgbClr val="FF0000"/>
                </a:solidFill>
                <a:ea typeface="黑体" pitchFamily="2" charset="-122"/>
              </a:rPr>
              <a:t>课堂练习</a:t>
            </a:r>
          </a:p>
        </p:txBody>
      </p:sp>
      <p:sp>
        <p:nvSpPr>
          <p:cNvPr id="19460" name="Text Box 4"/>
          <p:cNvSpPr txBox="1">
            <a:spLocks noChangeArrowheads="1"/>
          </p:cNvSpPr>
          <p:nvPr/>
        </p:nvSpPr>
        <p:spPr bwMode="auto">
          <a:xfrm>
            <a:off x="685800" y="1219200"/>
            <a:ext cx="115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itchFamily="18" charset="0"/>
                <a:ea typeface="华文新魏" pitchFamily="2" charset="-122"/>
              </a:rPr>
              <a:t> </a:t>
            </a:r>
            <a:r>
              <a:rPr kumimoji="1" lang="en-US" altLang="zh-CN" sz="3600" b="1">
                <a:solidFill>
                  <a:srgbClr val="FF0000"/>
                </a:solidFill>
                <a:latin typeface="Times New Roman" pitchFamily="18" charset="0"/>
                <a:ea typeface="华文新魏" pitchFamily="2" charset="-122"/>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50863" y="1322388"/>
            <a:ext cx="824865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latin typeface="Times New Roman" pitchFamily="18" charset="0"/>
                <a:ea typeface="楷体_GB2312" pitchFamily="49" charset="-122"/>
              </a:rPr>
              <a:t>2</a:t>
            </a:r>
            <a:r>
              <a:rPr kumimoji="1" lang="zh-CN" altLang="en-US" sz="3600" b="1">
                <a:latin typeface="Times New Roman" pitchFamily="18" charset="0"/>
                <a:ea typeface="楷体_GB2312" pitchFamily="49" charset="-122"/>
              </a:rPr>
              <a:t>、两个行星的质量分别为</a:t>
            </a:r>
            <a:r>
              <a:rPr kumimoji="1" lang="en-US" altLang="zh-CN" sz="3600" b="1">
                <a:latin typeface="Times New Roman" pitchFamily="18" charset="0"/>
                <a:ea typeface="楷体_GB2312" pitchFamily="49" charset="-122"/>
              </a:rPr>
              <a:t>m</a:t>
            </a:r>
            <a:r>
              <a:rPr kumimoji="1" lang="en-US" altLang="zh-CN" sz="3600" b="1" baseline="-25000">
                <a:latin typeface="Times New Roman" pitchFamily="18" charset="0"/>
                <a:ea typeface="楷体_GB2312" pitchFamily="49" charset="-122"/>
              </a:rPr>
              <a:t>1</a:t>
            </a:r>
            <a:r>
              <a:rPr kumimoji="1" lang="zh-CN" altLang="en-US" sz="3600" b="1">
                <a:latin typeface="Times New Roman" pitchFamily="18" charset="0"/>
                <a:ea typeface="楷体_GB2312" pitchFamily="49" charset="-122"/>
              </a:rPr>
              <a:t>和</a:t>
            </a:r>
            <a:r>
              <a:rPr kumimoji="1" lang="en-US" altLang="zh-CN" sz="3600" b="1">
                <a:latin typeface="Times New Roman" pitchFamily="18" charset="0"/>
                <a:ea typeface="楷体_GB2312" pitchFamily="49" charset="-122"/>
              </a:rPr>
              <a:t>m</a:t>
            </a:r>
            <a:r>
              <a:rPr kumimoji="1" lang="en-US" altLang="zh-CN" sz="3600" b="1" baseline="-25000">
                <a:latin typeface="Times New Roman" pitchFamily="18" charset="0"/>
                <a:ea typeface="楷体_GB2312" pitchFamily="49" charset="-122"/>
              </a:rPr>
              <a:t>2</a:t>
            </a:r>
            <a:r>
              <a:rPr kumimoji="1" lang="zh-CN" altLang="en-US" sz="3600" b="1">
                <a:latin typeface="Times New Roman" pitchFamily="18" charset="0"/>
                <a:ea typeface="楷体_GB2312" pitchFamily="49" charset="-122"/>
              </a:rPr>
              <a:t>，绕太阳运行的轨道半径分别是</a:t>
            </a:r>
            <a:r>
              <a:rPr kumimoji="1" lang="en-US" altLang="zh-CN" sz="3600" b="1">
                <a:latin typeface="Times New Roman" pitchFamily="18" charset="0"/>
                <a:ea typeface="楷体_GB2312" pitchFamily="49" charset="-122"/>
              </a:rPr>
              <a:t>r</a:t>
            </a:r>
            <a:r>
              <a:rPr kumimoji="1" lang="en-US" altLang="zh-CN" sz="3600" b="1" baseline="-25000">
                <a:latin typeface="Times New Roman" pitchFamily="18" charset="0"/>
                <a:ea typeface="楷体_GB2312" pitchFamily="49" charset="-122"/>
              </a:rPr>
              <a:t>1</a:t>
            </a:r>
            <a:r>
              <a:rPr kumimoji="1" lang="zh-CN" altLang="en-US" sz="3600" b="1">
                <a:latin typeface="Times New Roman" pitchFamily="18" charset="0"/>
                <a:ea typeface="楷体_GB2312" pitchFamily="49" charset="-122"/>
              </a:rPr>
              <a:t>和</a:t>
            </a:r>
            <a:r>
              <a:rPr kumimoji="1" lang="en-US" altLang="zh-CN" sz="3600" b="1">
                <a:latin typeface="Times New Roman" pitchFamily="18" charset="0"/>
                <a:ea typeface="楷体_GB2312" pitchFamily="49" charset="-122"/>
              </a:rPr>
              <a:t>r</a:t>
            </a:r>
            <a:r>
              <a:rPr kumimoji="1" lang="en-US" altLang="zh-CN" sz="3600" b="1" baseline="-25000">
                <a:latin typeface="Times New Roman" pitchFamily="18" charset="0"/>
                <a:ea typeface="楷体_GB2312" pitchFamily="49" charset="-122"/>
              </a:rPr>
              <a:t>2</a:t>
            </a:r>
            <a:r>
              <a:rPr kumimoji="1" lang="zh-CN" altLang="en-US" sz="3600" b="1">
                <a:latin typeface="Times New Roman" pitchFamily="18" charset="0"/>
                <a:ea typeface="楷体_GB2312" pitchFamily="49" charset="-122"/>
              </a:rPr>
              <a:t>，若它们只受太阳引力的作用，那么这两个行星的向心加速度之比为（    ）</a:t>
            </a:r>
          </a:p>
          <a:p>
            <a:endParaRPr kumimoji="1" lang="zh-CN" altLang="en-US" sz="3600" b="1">
              <a:latin typeface="Times New Roman" pitchFamily="18" charset="0"/>
              <a:ea typeface="楷体_GB2312" pitchFamily="49" charset="-122"/>
            </a:endParaRPr>
          </a:p>
          <a:p>
            <a:r>
              <a:rPr kumimoji="1" lang="en-US" altLang="zh-CN" sz="3600" b="1">
                <a:latin typeface="Times New Roman" pitchFamily="18" charset="0"/>
                <a:ea typeface="楷体_GB2312" pitchFamily="49" charset="-122"/>
              </a:rPr>
              <a:t>A</a:t>
            </a:r>
            <a:r>
              <a:rPr kumimoji="1" lang="zh-CN" altLang="en-US" sz="3600" b="1">
                <a:latin typeface="Times New Roman" pitchFamily="18" charset="0"/>
                <a:ea typeface="楷体_GB2312" pitchFamily="49" charset="-122"/>
              </a:rPr>
              <a:t>．</a:t>
            </a:r>
            <a:r>
              <a:rPr kumimoji="1" lang="en-US" altLang="zh-CN" sz="3600" b="1">
                <a:latin typeface="Times New Roman" pitchFamily="18" charset="0"/>
                <a:ea typeface="楷体_GB2312" pitchFamily="49" charset="-122"/>
              </a:rPr>
              <a:t>1     B.             C.            D.</a:t>
            </a:r>
          </a:p>
        </p:txBody>
      </p:sp>
      <p:sp>
        <p:nvSpPr>
          <p:cNvPr id="26628" name="Rectangle 4"/>
          <p:cNvSpPr>
            <a:spLocks noChangeArrowheads="1"/>
          </p:cNvSpPr>
          <p:nvPr/>
        </p:nvSpPr>
        <p:spPr bwMode="auto">
          <a:xfrm>
            <a:off x="0" y="4579938"/>
            <a:ext cx="9144000" cy="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26629" name="Object 5"/>
          <p:cNvGraphicFramePr>
            <a:graphicFrameLocks noChangeAspect="1"/>
          </p:cNvGraphicFramePr>
          <p:nvPr/>
        </p:nvGraphicFramePr>
        <p:xfrm>
          <a:off x="2708275" y="3698875"/>
          <a:ext cx="1133475" cy="1501775"/>
        </p:xfrm>
        <a:graphic>
          <a:graphicData uri="http://schemas.openxmlformats.org/presentationml/2006/ole">
            <mc:AlternateContent xmlns:mc="http://schemas.openxmlformats.org/markup-compatibility/2006">
              <mc:Choice xmlns:v="urn:schemas-microsoft-com:vml" Requires="v">
                <p:oleObj spid="_x0000_s26635" name="Equation" r:id="rId3" imgW="330120" imgH="431640" progId="Equation.DSMT4">
                  <p:embed/>
                </p:oleObj>
              </mc:Choice>
              <mc:Fallback>
                <p:oleObj name="Equation" r:id="rId3" imgW="330120" imgH="431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275" y="3698875"/>
                        <a:ext cx="11334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30" name="Rectangle 6"/>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1" name="Object 7"/>
          <p:cNvGraphicFramePr>
            <a:graphicFrameLocks noChangeAspect="1"/>
          </p:cNvGraphicFramePr>
          <p:nvPr/>
        </p:nvGraphicFramePr>
        <p:xfrm>
          <a:off x="4584700" y="3838575"/>
          <a:ext cx="1054100" cy="1436688"/>
        </p:xfrm>
        <a:graphic>
          <a:graphicData uri="http://schemas.openxmlformats.org/presentationml/2006/ole">
            <mc:AlternateContent xmlns:mc="http://schemas.openxmlformats.org/markup-compatibility/2006">
              <mc:Choice xmlns:v="urn:schemas-microsoft-com:vml" Requires="v">
                <p:oleObj spid="_x0000_s26636" name="Equation" r:id="rId5" imgW="317160" imgH="431640" progId="Equation.DSMT4">
                  <p:embed/>
                </p:oleObj>
              </mc:Choice>
              <mc:Fallback>
                <p:oleObj name="Equation" r:id="rId5" imgW="31716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700" y="3838575"/>
                        <a:ext cx="1054100" cy="143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3" name="Object 9"/>
          <p:cNvGraphicFramePr>
            <a:graphicFrameLocks noChangeAspect="1"/>
          </p:cNvGraphicFramePr>
          <p:nvPr/>
        </p:nvGraphicFramePr>
        <p:xfrm>
          <a:off x="6530975" y="3633788"/>
          <a:ext cx="763588" cy="1700212"/>
        </p:xfrm>
        <a:graphic>
          <a:graphicData uri="http://schemas.openxmlformats.org/presentationml/2006/ole">
            <mc:AlternateContent xmlns:mc="http://schemas.openxmlformats.org/markup-compatibility/2006">
              <mc:Choice xmlns:v="urn:schemas-microsoft-com:vml" Requires="v">
                <p:oleObj spid="_x0000_s26637" name="Equation" r:id="rId7" imgW="203040" imgH="457200" progId="Equation.DSMT4">
                  <p:embed/>
                </p:oleObj>
              </mc:Choice>
              <mc:Fallback>
                <p:oleObj name="Equation" r:id="rId7" imgW="203040" imgH="457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0975" y="3633788"/>
                        <a:ext cx="763588" cy="170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Text Box 10"/>
          <p:cNvSpPr txBox="1">
            <a:spLocks noChangeArrowheads="1"/>
          </p:cNvSpPr>
          <p:nvPr/>
        </p:nvSpPr>
        <p:spPr bwMode="auto">
          <a:xfrm>
            <a:off x="5540375" y="2932113"/>
            <a:ext cx="115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2FC34"/>
                </a:solidFill>
                <a:latin typeface="Times New Roman" pitchFamily="18" charset="0"/>
                <a:ea typeface="华文新魏" pitchFamily="2" charset="-122"/>
              </a:rPr>
              <a:t> </a:t>
            </a:r>
            <a:r>
              <a:rPr kumimoji="1" lang="en-US" altLang="zh-CN" sz="3600" b="1">
                <a:solidFill>
                  <a:srgbClr val="FF0000"/>
                </a:solidFill>
                <a:latin typeface="Times New Roman" pitchFamily="18" charset="0"/>
                <a:ea typeface="华文新魏" pitchFamily="2" charset="-122"/>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634"/>
                                        </p:tgtEl>
                                        <p:attrNameLst>
                                          <p:attrName>style.visibility</p:attrName>
                                        </p:attrNameLst>
                                      </p:cBhvr>
                                      <p:to>
                                        <p:strVal val="visible"/>
                                      </p:to>
                                    </p:set>
                                    <p:anim calcmode="lin" valueType="num">
                                      <p:cBhvr additive="base">
                                        <p:cTn id="7" dur="500" fill="hold"/>
                                        <p:tgtEl>
                                          <p:spTgt spid="26634"/>
                                        </p:tgtEl>
                                        <p:attrNameLst>
                                          <p:attrName>ppt_x</p:attrName>
                                        </p:attrNameLst>
                                      </p:cBhvr>
                                      <p:tavLst>
                                        <p:tav tm="0">
                                          <p:val>
                                            <p:strVal val="#ppt_x"/>
                                          </p:val>
                                        </p:tav>
                                        <p:tav tm="100000">
                                          <p:val>
                                            <p:strVal val="#ppt_x"/>
                                          </p:val>
                                        </p:tav>
                                      </p:tavLst>
                                    </p:anim>
                                    <p:anim calcmode="lin" valueType="num">
                                      <p:cBhvr additive="base">
                                        <p:cTn id="8" dur="500" fill="hold"/>
                                        <p:tgtEl>
                                          <p:spTgt spid="266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 y="1319213"/>
            <a:ext cx="8991600" cy="3387725"/>
          </a:xfrm>
          <a:prstGeom prst="rect">
            <a:avLst/>
          </a:prstGeom>
          <a:noFill/>
          <a:ln>
            <a:noFill/>
          </a:ln>
          <a:effectLst/>
          <a:extLst>
            <a:ext uri="{909E8E84-426E-40DD-AFC4-6F175D3DCCD1}">
              <a14:hiddenFill xmlns:a14="http://schemas.microsoft.com/office/drawing/2010/main">
                <a:solidFill>
                  <a:schemeClr val="tx1">
                    <a:alpha val="88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r>
              <a:rPr kumimoji="1" lang="en-US" altLang="zh-CN" sz="3600" b="1">
                <a:latin typeface="Times New Roman" pitchFamily="18" charset="0"/>
                <a:ea typeface="楷体_GB2312" pitchFamily="49" charset="-122"/>
              </a:rPr>
              <a:t>3</a:t>
            </a:r>
            <a:r>
              <a:rPr kumimoji="1" lang="zh-CN" altLang="en-US" sz="3600" b="1">
                <a:latin typeface="Times New Roman" pitchFamily="18" charset="0"/>
                <a:ea typeface="楷体_GB2312" pitchFamily="49" charset="-122"/>
              </a:rPr>
              <a:t>．下面关于行星绕太阳旋转的说法中正确的是（      ）</a:t>
            </a:r>
          </a:p>
          <a:p>
            <a:r>
              <a:rPr kumimoji="1" lang="zh-CN" altLang="en-US" sz="3600" b="1">
                <a:latin typeface="Times New Roman" pitchFamily="18" charset="0"/>
                <a:ea typeface="楷体_GB2312" pitchFamily="49" charset="-122"/>
              </a:rPr>
              <a:t>     </a:t>
            </a:r>
            <a:r>
              <a:rPr kumimoji="1" lang="en-US" altLang="zh-CN" sz="3600" b="1">
                <a:latin typeface="Times New Roman" pitchFamily="18" charset="0"/>
                <a:ea typeface="楷体_GB2312" pitchFamily="49" charset="-122"/>
              </a:rPr>
              <a:t>A.</a:t>
            </a:r>
            <a:r>
              <a:rPr kumimoji="1" lang="zh-CN" altLang="en-US" sz="3600" b="1">
                <a:latin typeface="Times New Roman" pitchFamily="18" charset="0"/>
                <a:ea typeface="楷体_GB2312" pitchFamily="49" charset="-122"/>
              </a:rPr>
              <a:t>离太阳越近的行星周期越大</a:t>
            </a:r>
          </a:p>
          <a:p>
            <a:r>
              <a:rPr kumimoji="1" lang="zh-CN" altLang="en-US" sz="3600" b="1">
                <a:latin typeface="Times New Roman" pitchFamily="18" charset="0"/>
                <a:ea typeface="楷体_GB2312" pitchFamily="49" charset="-122"/>
              </a:rPr>
              <a:t>     </a:t>
            </a:r>
            <a:r>
              <a:rPr kumimoji="1" lang="en-US" altLang="zh-CN" sz="3600" b="1">
                <a:latin typeface="Times New Roman" pitchFamily="18" charset="0"/>
                <a:ea typeface="楷体_GB2312" pitchFamily="49" charset="-122"/>
              </a:rPr>
              <a:t>B.</a:t>
            </a:r>
            <a:r>
              <a:rPr kumimoji="1" lang="zh-CN" altLang="en-US" sz="3600" b="1">
                <a:latin typeface="Times New Roman" pitchFamily="18" charset="0"/>
                <a:ea typeface="楷体_GB2312" pitchFamily="49" charset="-122"/>
              </a:rPr>
              <a:t>离太阳越远的行星周期越大</a:t>
            </a:r>
          </a:p>
          <a:p>
            <a:r>
              <a:rPr kumimoji="1" lang="zh-CN" altLang="en-US" sz="3600" b="1">
                <a:latin typeface="Times New Roman" pitchFamily="18" charset="0"/>
                <a:ea typeface="楷体_GB2312" pitchFamily="49" charset="-122"/>
              </a:rPr>
              <a:t>     </a:t>
            </a:r>
            <a:r>
              <a:rPr kumimoji="1" lang="en-US" altLang="zh-CN" sz="3600" b="1">
                <a:latin typeface="Times New Roman" pitchFamily="18" charset="0"/>
                <a:ea typeface="楷体_GB2312" pitchFamily="49" charset="-122"/>
              </a:rPr>
              <a:t>C.</a:t>
            </a:r>
            <a:r>
              <a:rPr kumimoji="1" lang="zh-CN" altLang="en-US" sz="3600" b="1">
                <a:latin typeface="Times New Roman" pitchFamily="18" charset="0"/>
                <a:ea typeface="楷体_GB2312" pitchFamily="49" charset="-122"/>
              </a:rPr>
              <a:t>离太阳越近的行星的向心加速度越大</a:t>
            </a:r>
          </a:p>
          <a:p>
            <a:r>
              <a:rPr kumimoji="1" lang="zh-CN" altLang="en-US" sz="3600" b="1">
                <a:latin typeface="Times New Roman" pitchFamily="18" charset="0"/>
                <a:ea typeface="楷体_GB2312" pitchFamily="49" charset="-122"/>
              </a:rPr>
              <a:t>     </a:t>
            </a:r>
            <a:r>
              <a:rPr kumimoji="1" lang="en-US" altLang="zh-CN" sz="3600" b="1">
                <a:latin typeface="Times New Roman" pitchFamily="18" charset="0"/>
                <a:ea typeface="楷体_GB2312" pitchFamily="49" charset="-122"/>
              </a:rPr>
              <a:t>D.</a:t>
            </a:r>
            <a:r>
              <a:rPr kumimoji="1" lang="zh-CN" altLang="en-US" sz="3600" b="1">
                <a:latin typeface="Times New Roman" pitchFamily="18" charset="0"/>
                <a:ea typeface="楷体_GB2312" pitchFamily="49" charset="-122"/>
              </a:rPr>
              <a:t>离太阳越近的行星受到太阳的引力越大</a:t>
            </a:r>
          </a:p>
        </p:txBody>
      </p:sp>
      <p:sp>
        <p:nvSpPr>
          <p:cNvPr id="27652" name="Text Box 4"/>
          <p:cNvSpPr txBox="1">
            <a:spLocks noChangeArrowheads="1"/>
          </p:cNvSpPr>
          <p:nvPr/>
        </p:nvSpPr>
        <p:spPr bwMode="auto">
          <a:xfrm>
            <a:off x="1828800" y="1874838"/>
            <a:ext cx="115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itchFamily="18" charset="0"/>
                <a:ea typeface="华文新魏" pitchFamily="2" charset="-122"/>
              </a:rPr>
              <a:t> </a:t>
            </a:r>
            <a:r>
              <a:rPr kumimoji="1" lang="en-US" altLang="zh-CN" sz="3600" b="1">
                <a:solidFill>
                  <a:srgbClr val="FF0000"/>
                </a:solidFill>
                <a:latin typeface="Times New Roman" pitchFamily="18" charset="0"/>
                <a:ea typeface="华文新魏" pitchFamily="2" charset="-122"/>
              </a:rPr>
              <a:t>BC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ppt_x"/>
                                          </p:val>
                                        </p:tav>
                                        <p:tav tm="100000">
                                          <p:val>
                                            <p:strVal val="#ppt_x"/>
                                          </p:val>
                                        </p:tav>
                                      </p:tavLst>
                                    </p:anim>
                                    <p:anim calcmode="lin" valueType="num">
                                      <p:cBhvr additive="base">
                                        <p:cTn id="8" dur="500" fill="hold"/>
                                        <p:tgtEl>
                                          <p:spTgt spid="276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44525" y="592138"/>
            <a:ext cx="8101013" cy="4781550"/>
          </a:xfrm>
          <a:prstGeom prst="rect">
            <a:avLst/>
          </a:prstGeom>
          <a:noFill/>
          <a:ln>
            <a:noFill/>
          </a:ln>
          <a:effectLst/>
          <a:extLst>
            <a:ext uri="{909E8E84-426E-40DD-AFC4-6F175D3DCCD1}">
              <a14:hiddenFill xmlns:a14="http://schemas.microsoft.com/office/drawing/2010/main">
                <a:solidFill>
                  <a:srgbClr val="000000">
                    <a:alpha val="8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r>
              <a:rPr kumimoji="1" lang="en-US" altLang="zh-CN" sz="4400">
                <a:latin typeface="Times New Roman" pitchFamily="18" charset="0"/>
                <a:ea typeface="楷体_GB2312" pitchFamily="49" charset="-122"/>
              </a:rPr>
              <a:t>4</a:t>
            </a:r>
            <a:r>
              <a:rPr kumimoji="1" lang="zh-CN" altLang="en-US" sz="4400">
                <a:latin typeface="Times New Roman" pitchFamily="18" charset="0"/>
                <a:ea typeface="楷体_GB2312" pitchFamily="49" charset="-122"/>
              </a:rPr>
              <a:t>．一群小行星在同一圆周轨道上绕太阳旋转，这些小行星一定具有（           ）</a:t>
            </a:r>
          </a:p>
          <a:p>
            <a:r>
              <a:rPr kumimoji="1" lang="zh-CN" altLang="en-US" sz="4400">
                <a:latin typeface="Times New Roman" pitchFamily="18" charset="0"/>
                <a:ea typeface="楷体_GB2312" pitchFamily="49" charset="-122"/>
              </a:rPr>
              <a:t>      </a:t>
            </a:r>
            <a:r>
              <a:rPr kumimoji="1" lang="en-US" altLang="zh-CN" sz="4400">
                <a:latin typeface="Times New Roman" pitchFamily="18" charset="0"/>
                <a:ea typeface="楷体_GB2312" pitchFamily="49" charset="-122"/>
              </a:rPr>
              <a:t>A.</a:t>
            </a:r>
            <a:r>
              <a:rPr kumimoji="1" lang="zh-CN" altLang="en-US" sz="4400">
                <a:latin typeface="Times New Roman" pitchFamily="18" charset="0"/>
                <a:ea typeface="楷体_GB2312" pitchFamily="49" charset="-122"/>
              </a:rPr>
              <a:t>相同的速率</a:t>
            </a:r>
          </a:p>
          <a:p>
            <a:r>
              <a:rPr kumimoji="1" lang="zh-CN" altLang="en-US" sz="4400">
                <a:latin typeface="Times New Roman" pitchFamily="18" charset="0"/>
                <a:ea typeface="楷体_GB2312" pitchFamily="49" charset="-122"/>
              </a:rPr>
              <a:t>      </a:t>
            </a:r>
            <a:r>
              <a:rPr kumimoji="1" lang="en-US" altLang="zh-CN" sz="4400">
                <a:latin typeface="Times New Roman" pitchFamily="18" charset="0"/>
                <a:ea typeface="楷体_GB2312" pitchFamily="49" charset="-122"/>
              </a:rPr>
              <a:t>B.</a:t>
            </a:r>
            <a:r>
              <a:rPr kumimoji="1" lang="zh-CN" altLang="en-US" sz="4400">
                <a:latin typeface="Times New Roman" pitchFamily="18" charset="0"/>
                <a:ea typeface="楷体_GB2312" pitchFamily="49" charset="-122"/>
              </a:rPr>
              <a:t>相同的加速度</a:t>
            </a:r>
          </a:p>
          <a:p>
            <a:r>
              <a:rPr kumimoji="1" lang="zh-CN" altLang="en-US" sz="4400">
                <a:latin typeface="Times New Roman" pitchFamily="18" charset="0"/>
                <a:ea typeface="楷体_GB2312" pitchFamily="49" charset="-122"/>
              </a:rPr>
              <a:t>      </a:t>
            </a:r>
            <a:r>
              <a:rPr kumimoji="1" lang="en-US" altLang="zh-CN" sz="4400">
                <a:latin typeface="Times New Roman" pitchFamily="18" charset="0"/>
                <a:ea typeface="楷体_GB2312" pitchFamily="49" charset="-122"/>
              </a:rPr>
              <a:t>C.</a:t>
            </a:r>
            <a:r>
              <a:rPr kumimoji="1" lang="zh-CN" altLang="en-US" sz="4400">
                <a:latin typeface="Times New Roman" pitchFamily="18" charset="0"/>
                <a:ea typeface="楷体_GB2312" pitchFamily="49" charset="-122"/>
              </a:rPr>
              <a:t>相同的运转周期</a:t>
            </a:r>
          </a:p>
          <a:p>
            <a:r>
              <a:rPr kumimoji="1" lang="zh-CN" altLang="en-US" sz="4400">
                <a:latin typeface="Times New Roman" pitchFamily="18" charset="0"/>
                <a:ea typeface="楷体_GB2312" pitchFamily="49" charset="-122"/>
              </a:rPr>
              <a:t>      </a:t>
            </a:r>
            <a:r>
              <a:rPr kumimoji="1" lang="en-US" altLang="zh-CN" sz="4400">
                <a:latin typeface="Times New Roman" pitchFamily="18" charset="0"/>
                <a:ea typeface="楷体_GB2312" pitchFamily="49" charset="-122"/>
              </a:rPr>
              <a:t>D.</a:t>
            </a:r>
            <a:r>
              <a:rPr kumimoji="1" lang="zh-CN" altLang="en-US" sz="4400">
                <a:latin typeface="Times New Roman" pitchFamily="18" charset="0"/>
                <a:ea typeface="楷体_GB2312" pitchFamily="49" charset="-122"/>
              </a:rPr>
              <a:t>相同的向心力</a:t>
            </a:r>
            <a:r>
              <a:rPr kumimoji="1" lang="zh-CN" altLang="en-US" sz="4400">
                <a:effectLst>
                  <a:outerShdw blurRad="38100" dist="38100" dir="2700000" algn="tl">
                    <a:srgbClr val="C0C0C0"/>
                  </a:outerShdw>
                </a:effectLst>
                <a:latin typeface="Times New Roman" pitchFamily="18" charset="0"/>
                <a:ea typeface="楷体_GB2312" pitchFamily="49" charset="-122"/>
              </a:rPr>
              <a:t> </a:t>
            </a:r>
          </a:p>
        </p:txBody>
      </p:sp>
      <p:sp>
        <p:nvSpPr>
          <p:cNvPr id="28676" name="Text Box 4"/>
          <p:cNvSpPr txBox="1">
            <a:spLocks noChangeArrowheads="1"/>
          </p:cNvSpPr>
          <p:nvPr/>
        </p:nvSpPr>
        <p:spPr bwMode="auto">
          <a:xfrm>
            <a:off x="3479800" y="2017713"/>
            <a:ext cx="1630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0000"/>
                </a:solidFill>
                <a:latin typeface="Times New Roman" pitchFamily="18" charset="0"/>
                <a:ea typeface="华文新魏" pitchFamily="2" charset="-122"/>
              </a:rPr>
              <a:t> </a:t>
            </a:r>
            <a:r>
              <a:rPr kumimoji="1" lang="en-US" altLang="zh-CN" sz="3600" b="1">
                <a:solidFill>
                  <a:srgbClr val="FF0000"/>
                </a:solidFill>
                <a:latin typeface="Times New Roman" pitchFamily="18" charset="0"/>
                <a:ea typeface="华文新魏" pitchFamily="2" charset="-122"/>
              </a:rPr>
              <a:t>ABC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6619875" y="4951413"/>
          <a:ext cx="2524125" cy="1906587"/>
        </p:xfrm>
        <a:graphic>
          <a:graphicData uri="http://schemas.openxmlformats.org/presentationml/2006/ole">
            <mc:AlternateContent xmlns:mc="http://schemas.openxmlformats.org/markup-compatibility/2006">
              <mc:Choice xmlns:v="urn:schemas-microsoft-com:vml" Requires="v">
                <p:oleObj spid="_x0000_s5134" name="Equation" r:id="rId3" imgW="495000" imgH="419040" progId="Equation.DSMT4">
                  <p:embed/>
                </p:oleObj>
              </mc:Choice>
              <mc:Fallback>
                <p:oleObj name="Equation" r:id="rId3" imgW="49500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75" y="4951413"/>
                        <a:ext cx="2524125" cy="1906587"/>
                      </a:xfrm>
                      <a:prstGeom prst="rect">
                        <a:avLst/>
                      </a:prstGeom>
                      <a:solidFill>
                        <a:srgbClr val="F2FC3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3" name="Picture 3" descr="kaipu2">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386513" y="3068638"/>
            <a:ext cx="2757487" cy="1636712"/>
          </a:xfrm>
          <a:prstGeom prst="rect">
            <a:avLst/>
          </a:prstGeom>
          <a:noFill/>
          <a:extLst>
            <a:ext uri="{909E8E84-426E-40DD-AFC4-6F175D3DCCD1}">
              <a14:hiddenFill xmlns:a14="http://schemas.microsoft.com/office/drawing/2010/main">
                <a:solidFill>
                  <a:srgbClr val="FFFFFF"/>
                </a:solidFill>
              </a14:hiddenFill>
            </a:ext>
          </a:extLst>
        </p:spPr>
      </p:pic>
      <p:sp>
        <p:nvSpPr>
          <p:cNvPr id="5124" name="Text Box 4"/>
          <p:cNvSpPr txBox="1">
            <a:spLocks noChangeArrowheads="1"/>
          </p:cNvSpPr>
          <p:nvPr/>
        </p:nvSpPr>
        <p:spPr bwMode="auto">
          <a:xfrm>
            <a:off x="684213" y="188913"/>
            <a:ext cx="3455987" cy="701675"/>
          </a:xfrm>
          <a:prstGeom prst="rect">
            <a:avLst/>
          </a:prstGeom>
          <a:noFill/>
          <a:ln>
            <a:noFill/>
          </a:ln>
          <a:effectLst/>
          <a:extLst>
            <a:ext uri="{909E8E84-426E-40DD-AFC4-6F175D3DCCD1}">
              <a14:hiddenFill xmlns:a14="http://schemas.microsoft.com/office/drawing/2010/main">
                <a:solidFill>
                  <a:schemeClr val="bg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b="1">
                <a:latin typeface="Times New Roman" pitchFamily="18" charset="0"/>
                <a:ea typeface="华文新魏" pitchFamily="2" charset="-122"/>
              </a:rPr>
              <a:t>开普勒三定律</a:t>
            </a:r>
          </a:p>
        </p:txBody>
      </p:sp>
      <p:sp>
        <p:nvSpPr>
          <p:cNvPr id="5125" name="Rectangle 5"/>
          <p:cNvSpPr>
            <a:spLocks noRot="1" noChangeArrowheads="1"/>
          </p:cNvSpPr>
          <p:nvPr/>
        </p:nvSpPr>
        <p:spPr bwMode="auto">
          <a:xfrm>
            <a:off x="0" y="0"/>
            <a:ext cx="576263" cy="4648200"/>
          </a:xfrm>
          <a:prstGeom prst="rect">
            <a:avLst/>
          </a:prstGeom>
          <a:noFill/>
          <a:ln>
            <a:noFill/>
          </a:ln>
          <a:effectLst/>
          <a:extLst>
            <a:ext uri="{909E8E84-426E-40DD-AFC4-6F175D3DCCD1}">
              <a14:hiddenFill xmlns:a14="http://schemas.microsoft.com/office/drawing/2010/main">
                <a:solidFill>
                  <a:schemeClr val="bg1">
                    <a:alpha val="30000"/>
                  </a:schemeClr>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en-US" altLang="zh-CN" sz="3600" b="1">
                <a:solidFill>
                  <a:srgbClr val="FF0000"/>
                </a:solidFill>
                <a:ea typeface="黑体" pitchFamily="2" charset="-122"/>
              </a:rPr>
              <a:t> </a:t>
            </a:r>
            <a:r>
              <a:rPr lang="zh-CN" altLang="en-US" sz="3600" b="1">
                <a:solidFill>
                  <a:srgbClr val="FF0000"/>
                </a:solidFill>
                <a:ea typeface="黑体" pitchFamily="2" charset="-122"/>
              </a:rPr>
              <a:t>知   识                   回    顾</a:t>
            </a:r>
            <a:br>
              <a:rPr lang="zh-CN" altLang="en-US" sz="3600" b="1">
                <a:solidFill>
                  <a:srgbClr val="FF0000"/>
                </a:solidFill>
                <a:ea typeface="黑体" pitchFamily="2" charset="-122"/>
              </a:rPr>
            </a:br>
            <a:endParaRPr lang="zh-CN" altLang="en-US" sz="3600" b="1">
              <a:solidFill>
                <a:srgbClr val="FF0000"/>
              </a:solidFill>
              <a:ea typeface="黑体" pitchFamily="2" charset="-122"/>
            </a:endParaRPr>
          </a:p>
        </p:txBody>
      </p:sp>
      <p:sp>
        <p:nvSpPr>
          <p:cNvPr id="5126" name="Text Box 6"/>
          <p:cNvSpPr txBox="1">
            <a:spLocks noChangeArrowheads="1"/>
          </p:cNvSpPr>
          <p:nvPr/>
        </p:nvSpPr>
        <p:spPr bwMode="auto">
          <a:xfrm>
            <a:off x="468313" y="908050"/>
            <a:ext cx="5467350" cy="579438"/>
          </a:xfrm>
          <a:prstGeom prst="rect">
            <a:avLst/>
          </a:prstGeom>
          <a:noFill/>
          <a:ln>
            <a:noFill/>
          </a:ln>
          <a:effectLst/>
          <a:extLst>
            <a:ext uri="{909E8E84-426E-40DD-AFC4-6F175D3DCCD1}">
              <a14:hiddenFill xmlns:a14="http://schemas.microsoft.com/office/drawing/2010/main">
                <a:solidFill>
                  <a:schemeClr val="bg1">
                    <a:alpha val="3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latin typeface="Times New Roman" pitchFamily="18" charset="0"/>
                <a:ea typeface="华文新魏" pitchFamily="2" charset="-122"/>
              </a:rPr>
              <a:t>开普勒第一定律</a:t>
            </a:r>
            <a:r>
              <a:rPr lang="en-US" altLang="zh-CN" sz="3200" b="1">
                <a:solidFill>
                  <a:srgbClr val="0000FF"/>
                </a:solidFill>
                <a:latin typeface="Times New Roman" pitchFamily="18" charset="0"/>
                <a:ea typeface="华文新魏" pitchFamily="2" charset="-122"/>
              </a:rPr>
              <a:t>——</a:t>
            </a:r>
            <a:r>
              <a:rPr lang="zh-CN" altLang="en-US" sz="3200" b="1">
                <a:solidFill>
                  <a:srgbClr val="0000FF"/>
                </a:solidFill>
                <a:latin typeface="Times New Roman" pitchFamily="18" charset="0"/>
                <a:ea typeface="华文新魏" pitchFamily="2" charset="-122"/>
              </a:rPr>
              <a:t>轨道定律</a:t>
            </a:r>
          </a:p>
        </p:txBody>
      </p:sp>
      <p:sp>
        <p:nvSpPr>
          <p:cNvPr id="5127" name="Text Box 7"/>
          <p:cNvSpPr txBox="1">
            <a:spLocks noChangeArrowheads="1"/>
          </p:cNvSpPr>
          <p:nvPr/>
        </p:nvSpPr>
        <p:spPr bwMode="auto">
          <a:xfrm>
            <a:off x="666750" y="1611313"/>
            <a:ext cx="5584825" cy="1373187"/>
          </a:xfrm>
          <a:prstGeom prst="rect">
            <a:avLst/>
          </a:prstGeom>
          <a:noFill/>
          <a:ln>
            <a:noFill/>
          </a:ln>
          <a:effectLst/>
          <a:extLst>
            <a:ext uri="{909E8E84-426E-40DD-AFC4-6F175D3DCCD1}">
              <a14:hiddenFill xmlns:a14="http://schemas.microsoft.com/office/drawing/2010/main">
                <a:solidFill>
                  <a:schemeClr val="folHlink">
                    <a:alpha val="49001"/>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华文新魏" pitchFamily="2" charset="-122"/>
              </a:rPr>
              <a:t>所有行星都分别在大小不同的</a:t>
            </a:r>
          </a:p>
          <a:p>
            <a:r>
              <a:rPr lang="zh-CN" altLang="en-US" sz="2800" b="1">
                <a:latin typeface="Times New Roman" pitchFamily="18" charset="0"/>
                <a:ea typeface="华文新魏" pitchFamily="2" charset="-122"/>
              </a:rPr>
              <a:t>椭圆轨道上围绕太阳运动，太</a:t>
            </a:r>
          </a:p>
          <a:p>
            <a:r>
              <a:rPr lang="zh-CN" altLang="en-US" sz="2800" b="1">
                <a:latin typeface="Times New Roman" pitchFamily="18" charset="0"/>
                <a:ea typeface="华文新魏" pitchFamily="2" charset="-122"/>
              </a:rPr>
              <a:t>阳是在这些椭圆的一个焦点上</a:t>
            </a:r>
            <a:r>
              <a:rPr lang="en-US" altLang="zh-CN" sz="2800" b="1">
                <a:latin typeface="Times New Roman" pitchFamily="18" charset="0"/>
                <a:ea typeface="华文新魏" pitchFamily="2" charset="-122"/>
              </a:rPr>
              <a:t>;</a:t>
            </a:r>
          </a:p>
        </p:txBody>
      </p:sp>
      <p:sp>
        <p:nvSpPr>
          <p:cNvPr id="5128" name="Text Box 8"/>
          <p:cNvSpPr txBox="1">
            <a:spLocks noChangeArrowheads="1"/>
          </p:cNvSpPr>
          <p:nvPr/>
        </p:nvSpPr>
        <p:spPr bwMode="auto">
          <a:xfrm>
            <a:off x="588963" y="3308350"/>
            <a:ext cx="5467350" cy="579438"/>
          </a:xfrm>
          <a:prstGeom prst="rect">
            <a:avLst/>
          </a:prstGeom>
          <a:noFill/>
          <a:ln>
            <a:noFill/>
          </a:ln>
          <a:effectLst/>
          <a:extLst>
            <a:ext uri="{909E8E84-426E-40DD-AFC4-6F175D3DCCD1}">
              <a14:hiddenFill xmlns:a14="http://schemas.microsoft.com/office/drawing/2010/main">
                <a:solidFill>
                  <a:schemeClr val="bg1">
                    <a:alpha val="3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latin typeface="Times New Roman" pitchFamily="18" charset="0"/>
                <a:ea typeface="华文新魏" pitchFamily="2" charset="-122"/>
              </a:rPr>
              <a:t>开普勒第二定律</a:t>
            </a:r>
            <a:r>
              <a:rPr lang="en-US" altLang="zh-CN" sz="3200" b="1">
                <a:solidFill>
                  <a:srgbClr val="0000FF"/>
                </a:solidFill>
                <a:latin typeface="Times New Roman" pitchFamily="18" charset="0"/>
                <a:ea typeface="华文新魏" pitchFamily="2" charset="-122"/>
              </a:rPr>
              <a:t>——</a:t>
            </a:r>
            <a:r>
              <a:rPr lang="zh-CN" altLang="en-US" sz="3200" b="1">
                <a:solidFill>
                  <a:srgbClr val="0000FF"/>
                </a:solidFill>
                <a:latin typeface="Times New Roman" pitchFamily="18" charset="0"/>
                <a:ea typeface="华文新魏" pitchFamily="2" charset="-122"/>
              </a:rPr>
              <a:t>面积定律</a:t>
            </a:r>
          </a:p>
        </p:txBody>
      </p:sp>
      <p:sp>
        <p:nvSpPr>
          <p:cNvPr id="5129" name="Text Box 9"/>
          <p:cNvSpPr txBox="1">
            <a:spLocks noChangeArrowheads="1"/>
          </p:cNvSpPr>
          <p:nvPr/>
        </p:nvSpPr>
        <p:spPr bwMode="auto">
          <a:xfrm>
            <a:off x="612775" y="3944938"/>
            <a:ext cx="5616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华文新魏" pitchFamily="2" charset="-122"/>
              </a:rPr>
              <a:t>对每个行星来说，太阳和行星的连线在相等的时间扫过相等的面积</a:t>
            </a:r>
            <a:r>
              <a:rPr lang="en-US" altLang="zh-CN" sz="2800" b="1">
                <a:latin typeface="Times New Roman" pitchFamily="18" charset="0"/>
                <a:ea typeface="华文新魏" pitchFamily="2" charset="-122"/>
              </a:rPr>
              <a:t>;</a:t>
            </a:r>
          </a:p>
        </p:txBody>
      </p:sp>
      <p:sp>
        <p:nvSpPr>
          <p:cNvPr id="5130" name="Text Box 10">
            <a:hlinkClick r:id="rId7" action="ppaction://hlinksldjump"/>
          </p:cNvPr>
          <p:cNvSpPr txBox="1">
            <a:spLocks noChangeArrowheads="1"/>
          </p:cNvSpPr>
          <p:nvPr/>
        </p:nvSpPr>
        <p:spPr bwMode="auto">
          <a:xfrm>
            <a:off x="588963" y="5040313"/>
            <a:ext cx="5467350" cy="579437"/>
          </a:xfrm>
          <a:prstGeom prst="rect">
            <a:avLst/>
          </a:prstGeom>
          <a:noFill/>
          <a:ln>
            <a:noFill/>
          </a:ln>
          <a:effectLst/>
          <a:extLst>
            <a:ext uri="{909E8E84-426E-40DD-AFC4-6F175D3DCCD1}">
              <a14:hiddenFill xmlns:a14="http://schemas.microsoft.com/office/drawing/2010/main">
                <a:solidFill>
                  <a:schemeClr val="bg1">
                    <a:alpha val="3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C5D42"/>
              </a:buClr>
              <a:buFont typeface="Wingdings" pitchFamily="2" charset="2"/>
              <a:buNone/>
            </a:pPr>
            <a:r>
              <a:rPr lang="zh-CN" altLang="en-US" sz="3200" b="1">
                <a:solidFill>
                  <a:srgbClr val="0000FF"/>
                </a:solidFill>
                <a:latin typeface="Times New Roman" pitchFamily="18" charset="0"/>
                <a:ea typeface="华文新魏" pitchFamily="2" charset="-122"/>
              </a:rPr>
              <a:t>开普勒第三定律</a:t>
            </a:r>
            <a:r>
              <a:rPr lang="en-US" altLang="zh-CN" sz="3200" b="1">
                <a:solidFill>
                  <a:srgbClr val="0000FF"/>
                </a:solidFill>
                <a:latin typeface="Times New Roman" pitchFamily="18" charset="0"/>
                <a:ea typeface="华文新魏" pitchFamily="2" charset="-122"/>
              </a:rPr>
              <a:t>——</a:t>
            </a:r>
            <a:r>
              <a:rPr lang="zh-CN" altLang="en-US" sz="3200" b="1">
                <a:solidFill>
                  <a:srgbClr val="0000FF"/>
                </a:solidFill>
                <a:latin typeface="Times New Roman" pitchFamily="18" charset="0"/>
                <a:ea typeface="华文新魏" pitchFamily="2" charset="-122"/>
              </a:rPr>
              <a:t>周期定律</a:t>
            </a:r>
          </a:p>
        </p:txBody>
      </p:sp>
      <p:sp>
        <p:nvSpPr>
          <p:cNvPr id="5131" name="Text Box 11">
            <a:hlinkClick r:id="rId7" action="ppaction://hlinksldjump"/>
          </p:cNvPr>
          <p:cNvSpPr txBox="1">
            <a:spLocks noChangeArrowheads="1"/>
          </p:cNvSpPr>
          <p:nvPr/>
        </p:nvSpPr>
        <p:spPr bwMode="auto">
          <a:xfrm>
            <a:off x="614363" y="5664200"/>
            <a:ext cx="56784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FF"/>
                </a:solidFill>
                <a:latin typeface="Times New Roman" pitchFamily="18" charset="0"/>
                <a:ea typeface="华文新魏" pitchFamily="2" charset="-122"/>
              </a:rPr>
              <a:t>所有行星的轨道的半长轴的三次方跟公转周期的二次方的比值都相等</a:t>
            </a:r>
            <a:r>
              <a:rPr lang="en-US" altLang="zh-CN" sz="2800" b="1">
                <a:solidFill>
                  <a:srgbClr val="FF00FF"/>
                </a:solidFill>
                <a:latin typeface="Times New Roman" pitchFamily="18" charset="0"/>
                <a:ea typeface="华文新魏" pitchFamily="2" charset="-122"/>
              </a:rPr>
              <a:t>.</a:t>
            </a:r>
            <a:endParaRPr kumimoji="1" lang="en-US" altLang="zh-CN" sz="3200" b="1">
              <a:solidFill>
                <a:schemeClr val="bg1"/>
              </a:solidFill>
              <a:latin typeface="Times New Roman" pitchFamily="18" charset="0"/>
              <a:ea typeface="华文新魏" pitchFamily="2" charset="-122"/>
            </a:endParaRPr>
          </a:p>
        </p:txBody>
      </p:sp>
      <p:pic>
        <p:nvPicPr>
          <p:cNvPr id="5132"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7050" y="1484313"/>
            <a:ext cx="676275" cy="668337"/>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自转7"/>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21575" y="2425700"/>
            <a:ext cx="298450" cy="29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124"/>
                                        </p:tgtEl>
                                        <p:attrNameLst>
                                          <p:attrName>style.visibility</p:attrName>
                                        </p:attrNameLst>
                                      </p:cBhvr>
                                      <p:to>
                                        <p:strVal val="visible"/>
                                      </p:to>
                                    </p:set>
                                    <p:anim calcmode="lin" valueType="num">
                                      <p:cBhvr>
                                        <p:cTn id="7" dur="500" fill="hold"/>
                                        <p:tgtEl>
                                          <p:spTgt spid="51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
                                        </p:tgtEl>
                                        <p:attrNameLst>
                                          <p:attrName>ppt_y</p:attrName>
                                        </p:attrNameLst>
                                      </p:cBhvr>
                                      <p:tavLst>
                                        <p:tav tm="0">
                                          <p:val>
                                            <p:strVal val="#ppt_y"/>
                                          </p:val>
                                        </p:tav>
                                        <p:tav tm="100000">
                                          <p:val>
                                            <p:strVal val="#ppt_y"/>
                                          </p:val>
                                        </p:tav>
                                      </p:tavLst>
                                    </p:anim>
                                    <p:anim calcmode="lin" valueType="num">
                                      <p:cBhvr>
                                        <p:cTn id="9" dur="500" fill="hold"/>
                                        <p:tgtEl>
                                          <p:spTgt spid="51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126"/>
                                        </p:tgtEl>
                                        <p:attrNameLst>
                                          <p:attrName>style.visibility</p:attrName>
                                        </p:attrNameLst>
                                      </p:cBhvr>
                                      <p:to>
                                        <p:strVal val="visible"/>
                                      </p:to>
                                    </p:set>
                                    <p:animEffect transition="in" filter="blinds(horizontal)">
                                      <p:cBhvr>
                                        <p:cTn id="14" dur="500"/>
                                        <p:tgtEl>
                                          <p:spTgt spid="5126"/>
                                        </p:tgtEl>
                                      </p:cBhvr>
                                    </p:animEffect>
                                  </p:childTnLst>
                                </p:cTn>
                              </p:par>
                              <p:par>
                                <p:cTn id="15" presetID="1" presetClass="exit" presetSubtype="0" fill="hold" nodeType="withEffect">
                                  <p:stCondLst>
                                    <p:cond delay="0"/>
                                  </p:stCondLst>
                                  <p:childTnLst>
                                    <p:set>
                                      <p:cBhvr>
                                        <p:cTn id="16" dur="1" fill="hold">
                                          <p:stCondLst>
                                            <p:cond delay="0"/>
                                          </p:stCondLst>
                                        </p:cTn>
                                        <p:tgtEl>
                                          <p:spTgt spid="513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13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27"/>
                                        </p:tgtEl>
                                        <p:attrNameLst>
                                          <p:attrName>style.visibility</p:attrName>
                                        </p:attrNameLst>
                                      </p:cBhvr>
                                      <p:to>
                                        <p:strVal val="visible"/>
                                      </p:to>
                                    </p:set>
                                    <p:animEffect transition="in" filter="blinds(horizontal)">
                                      <p:cBhvr>
                                        <p:cTn id="23" dur="500"/>
                                        <p:tgtEl>
                                          <p:spTgt spid="5127"/>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51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32"/>
                                        </p:tgtEl>
                                        <p:attrNameLst>
                                          <p:attrName>style.visibility</p:attrName>
                                        </p:attrNameLst>
                                      </p:cBhvr>
                                      <p:to>
                                        <p:strVal val="visible"/>
                                      </p:to>
                                    </p:set>
                                  </p:childTnLst>
                                </p:cTn>
                              </p:par>
                              <p:par>
                                <p:cTn id="29" presetID="1" presetClass="path" presetSubtype="0" repeatCount="indefinite" fill="hold" nodeType="withEffect">
                                  <p:stCondLst>
                                    <p:cond delay="0"/>
                                  </p:stCondLst>
                                  <p:childTnLst>
                                    <p:animMotion origin="layout" path="M -0.00261 -0.21133 C 0.06927 -0.21133 0.12812 -0.16463 0.12812 -0.10636 C 0.12812 -0.04879 0.06927 -0.00116 -0.00261 -0.00116 C -0.07448 -0.00116 -0.13299 -0.04879 -0.13299 -0.10636 C -0.13299 -0.16463 -0.07448 -0.21133 -0.00261 -0.21133 Z " pathEditMode="fixed" rAng="0" ptsTypes="fffff">
                                      <p:cBhvr>
                                        <p:cTn id="30" dur="3000" spd="-100000" fill="hold"/>
                                        <p:tgtEl>
                                          <p:spTgt spid="5133"/>
                                        </p:tgtEl>
                                        <p:attrNameLst>
                                          <p:attrName>ppt_x</p:attrName>
                                          <p:attrName>ppt_y</p:attrName>
                                        </p:attrNameLst>
                                      </p:cBhvr>
                                      <p:rCtr x="17" y="10497"/>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8"/>
                                        </p:tgtEl>
                                        <p:attrNameLst>
                                          <p:attrName>style.visibility</p:attrName>
                                        </p:attrNameLst>
                                      </p:cBhvr>
                                      <p:to>
                                        <p:strVal val="visible"/>
                                      </p:to>
                                    </p:set>
                                    <p:animEffect transition="in" filter="blinds(horizontal)">
                                      <p:cBhvr>
                                        <p:cTn id="35" dur="500"/>
                                        <p:tgtEl>
                                          <p:spTgt spid="51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123"/>
                                        </p:tgtEl>
                                        <p:attrNameLst>
                                          <p:attrName>style.visibility</p:attrName>
                                        </p:attrNameLst>
                                      </p:cBhvr>
                                      <p:to>
                                        <p:strVal val="visible"/>
                                      </p:to>
                                    </p:set>
                                    <p:animEffect transition="in" filter="blinds(horizontal)">
                                      <p:cBhvr>
                                        <p:cTn id="40" dur="500"/>
                                        <p:tgtEl>
                                          <p:spTgt spid="512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129"/>
                                        </p:tgtEl>
                                        <p:attrNameLst>
                                          <p:attrName>style.visibility</p:attrName>
                                        </p:attrNameLst>
                                      </p:cBhvr>
                                      <p:to>
                                        <p:strVal val="visible"/>
                                      </p:to>
                                    </p:set>
                                    <p:animEffect transition="in" filter="blinds(horizontal)">
                                      <p:cBhvr>
                                        <p:cTn id="45" dur="500"/>
                                        <p:tgtEl>
                                          <p:spTgt spid="512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130"/>
                                        </p:tgtEl>
                                        <p:attrNameLst>
                                          <p:attrName>style.visibility</p:attrName>
                                        </p:attrNameLst>
                                      </p:cBhvr>
                                      <p:to>
                                        <p:strVal val="visible"/>
                                      </p:to>
                                    </p:set>
                                    <p:animEffect transition="in" filter="blinds(horizontal)">
                                      <p:cBhvr>
                                        <p:cTn id="50" dur="500"/>
                                        <p:tgtEl>
                                          <p:spTgt spid="51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131"/>
                                        </p:tgtEl>
                                        <p:attrNameLst>
                                          <p:attrName>style.visibility</p:attrName>
                                        </p:attrNameLst>
                                      </p:cBhvr>
                                      <p:to>
                                        <p:strVal val="visible"/>
                                      </p:to>
                                    </p:set>
                                    <p:animEffect transition="in" filter="blinds(horizontal)">
                                      <p:cBhvr>
                                        <p:cTn id="55" dur="500"/>
                                        <p:tgtEl>
                                          <p:spTgt spid="513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5122"/>
                                        </p:tgtEl>
                                        <p:attrNameLst>
                                          <p:attrName>style.visibility</p:attrName>
                                        </p:attrNameLst>
                                      </p:cBhvr>
                                      <p:to>
                                        <p:strVal val="visible"/>
                                      </p:to>
                                    </p:set>
                                    <p:animEffect transition="in" filter="blinds(horizontal)">
                                      <p:cBhvr>
                                        <p:cTn id="6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P spid="5126" grpId="0"/>
      <p:bldP spid="5127" grpId="0"/>
      <p:bldP spid="5128" grpId="0"/>
      <p:bldP spid="5129" grpId="0"/>
      <p:bldP spid="5130" grpId="0"/>
      <p:bldP spid="5131"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6272213" y="4668838"/>
          <a:ext cx="2524125" cy="1906587"/>
        </p:xfrm>
        <a:graphic>
          <a:graphicData uri="http://schemas.openxmlformats.org/presentationml/2006/ole">
            <mc:AlternateContent xmlns:mc="http://schemas.openxmlformats.org/markup-compatibility/2006">
              <mc:Choice xmlns:v="urn:schemas-microsoft-com:vml" Requires="v">
                <p:oleObj spid="_x0000_s6171" name="Equation" r:id="rId3" imgW="495000" imgH="419040" progId="Equation.DSMT4">
                  <p:embed/>
                </p:oleObj>
              </mc:Choice>
              <mc:Fallback>
                <p:oleObj name="Equation" r:id="rId3" imgW="49500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213" y="4668838"/>
                        <a:ext cx="2524125" cy="1906587"/>
                      </a:xfrm>
                      <a:prstGeom prst="rect">
                        <a:avLst/>
                      </a:prstGeom>
                      <a:solidFill>
                        <a:srgbClr val="F2FC3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47" name="Picture 3" descr="kaipu2">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207125" y="2878138"/>
            <a:ext cx="2757488" cy="1636712"/>
          </a:xfrm>
          <a:prstGeom prst="rect">
            <a:avLst/>
          </a:prstGeom>
          <a:noFill/>
          <a:extLst>
            <a:ext uri="{909E8E84-426E-40DD-AFC4-6F175D3DCCD1}">
              <a14:hiddenFill xmlns:a14="http://schemas.microsoft.com/office/drawing/2010/main">
                <a:solidFill>
                  <a:srgbClr val="FFFFFF"/>
                </a:solidFill>
              </a14:hiddenFill>
            </a:ext>
          </a:extLst>
        </p:spPr>
      </p:pic>
      <p:sp>
        <p:nvSpPr>
          <p:cNvPr id="6148" name="Text Box 4"/>
          <p:cNvSpPr txBox="1">
            <a:spLocks noChangeArrowheads="1"/>
          </p:cNvSpPr>
          <p:nvPr/>
        </p:nvSpPr>
        <p:spPr bwMode="auto">
          <a:xfrm>
            <a:off x="684213" y="188913"/>
            <a:ext cx="3455987" cy="701675"/>
          </a:xfrm>
          <a:prstGeom prst="rect">
            <a:avLst/>
          </a:prstGeom>
          <a:noFill/>
          <a:ln>
            <a:noFill/>
          </a:ln>
          <a:effectLst/>
          <a:extLst>
            <a:ext uri="{909E8E84-426E-40DD-AFC4-6F175D3DCCD1}">
              <a14:hiddenFill xmlns:a14="http://schemas.microsoft.com/office/drawing/2010/main">
                <a:solidFill>
                  <a:schemeClr val="bg1">
                    <a:alpha val="3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b="1">
                <a:solidFill>
                  <a:srgbClr val="FF0000"/>
                </a:solidFill>
                <a:latin typeface="Times New Roman" pitchFamily="18" charset="0"/>
                <a:ea typeface="华文新魏" pitchFamily="2" charset="-122"/>
              </a:rPr>
              <a:t>开普勒三定律</a:t>
            </a:r>
          </a:p>
        </p:txBody>
      </p:sp>
      <p:sp>
        <p:nvSpPr>
          <p:cNvPr id="6149" name="Rectangle 5"/>
          <p:cNvSpPr>
            <a:spLocks noRot="1" noChangeArrowheads="1"/>
          </p:cNvSpPr>
          <p:nvPr/>
        </p:nvSpPr>
        <p:spPr bwMode="auto">
          <a:xfrm>
            <a:off x="0" y="0"/>
            <a:ext cx="576263" cy="2514600"/>
          </a:xfrm>
          <a:prstGeom prst="rect">
            <a:avLst/>
          </a:prstGeom>
          <a:noFill/>
          <a:ln>
            <a:noFill/>
          </a:ln>
          <a:effectLst/>
          <a:extLst>
            <a:ext uri="{909E8E84-426E-40DD-AFC4-6F175D3DCCD1}">
              <a14:hiddenFill xmlns:a14="http://schemas.microsoft.com/office/drawing/2010/main">
                <a:solidFill>
                  <a:schemeClr val="bg1">
                    <a:alpha val="30000"/>
                  </a:schemeClr>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600" b="1">
                <a:ea typeface="黑体" pitchFamily="2" charset="-122"/>
              </a:rPr>
              <a:t>知识回顾</a:t>
            </a:r>
          </a:p>
        </p:txBody>
      </p:sp>
      <p:sp>
        <p:nvSpPr>
          <p:cNvPr id="6150" name="Text Box 6"/>
          <p:cNvSpPr txBox="1">
            <a:spLocks noChangeArrowheads="1"/>
          </p:cNvSpPr>
          <p:nvPr/>
        </p:nvSpPr>
        <p:spPr bwMode="auto">
          <a:xfrm>
            <a:off x="588963" y="1214438"/>
            <a:ext cx="5467350" cy="579437"/>
          </a:xfrm>
          <a:prstGeom prst="rect">
            <a:avLst/>
          </a:prstGeom>
          <a:solidFill>
            <a:schemeClr val="bg1">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latin typeface="Times New Roman" pitchFamily="18" charset="0"/>
                <a:ea typeface="华文新魏" pitchFamily="2" charset="-122"/>
              </a:rPr>
              <a:t>开普勒第一定律</a:t>
            </a:r>
            <a:r>
              <a:rPr lang="en-US" altLang="zh-CN" sz="3200" b="1">
                <a:solidFill>
                  <a:srgbClr val="0000FF"/>
                </a:solidFill>
                <a:latin typeface="Times New Roman" pitchFamily="18" charset="0"/>
                <a:ea typeface="华文新魏" pitchFamily="2" charset="-122"/>
              </a:rPr>
              <a:t>——</a:t>
            </a:r>
            <a:r>
              <a:rPr lang="zh-CN" altLang="en-US" sz="3200" b="1">
                <a:solidFill>
                  <a:srgbClr val="0000FF"/>
                </a:solidFill>
                <a:latin typeface="Times New Roman" pitchFamily="18" charset="0"/>
                <a:ea typeface="华文行楷" pitchFamily="2" charset="-122"/>
              </a:rPr>
              <a:t>轨道定律</a:t>
            </a:r>
          </a:p>
        </p:txBody>
      </p:sp>
      <p:sp>
        <p:nvSpPr>
          <p:cNvPr id="6151" name="Text Box 7"/>
          <p:cNvSpPr txBox="1">
            <a:spLocks noChangeArrowheads="1"/>
          </p:cNvSpPr>
          <p:nvPr/>
        </p:nvSpPr>
        <p:spPr bwMode="auto">
          <a:xfrm>
            <a:off x="636588" y="1858963"/>
            <a:ext cx="5584825" cy="1373187"/>
          </a:xfrm>
          <a:prstGeom prst="rect">
            <a:avLst/>
          </a:prstGeom>
          <a:noFill/>
          <a:ln>
            <a:noFill/>
          </a:ln>
          <a:effectLst/>
          <a:extLst>
            <a:ext uri="{909E8E84-426E-40DD-AFC4-6F175D3DCCD1}">
              <a14:hiddenFill xmlns:a14="http://schemas.microsoft.com/office/drawing/2010/main">
                <a:solidFill>
                  <a:schemeClr val="folHlink">
                    <a:alpha val="49001"/>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华文新魏" pitchFamily="2" charset="-122"/>
              </a:rPr>
              <a:t>所有行星都分别在大小不同的椭圆轨道上围绕太阳运动，太阳是在这些椭圆的一个焦点上</a:t>
            </a:r>
            <a:r>
              <a:rPr lang="en-US" altLang="zh-CN" sz="2800" b="1">
                <a:latin typeface="Times New Roman" pitchFamily="18" charset="0"/>
                <a:ea typeface="华文新魏" pitchFamily="2" charset="-122"/>
              </a:rPr>
              <a:t>;</a:t>
            </a:r>
          </a:p>
        </p:txBody>
      </p:sp>
      <p:sp>
        <p:nvSpPr>
          <p:cNvPr id="6152" name="Text Box 8"/>
          <p:cNvSpPr txBox="1">
            <a:spLocks noChangeArrowheads="1"/>
          </p:cNvSpPr>
          <p:nvPr/>
        </p:nvSpPr>
        <p:spPr bwMode="auto">
          <a:xfrm>
            <a:off x="588963" y="3308350"/>
            <a:ext cx="5467350" cy="579438"/>
          </a:xfrm>
          <a:prstGeom prst="rect">
            <a:avLst/>
          </a:prstGeom>
          <a:solidFill>
            <a:schemeClr val="bg1">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latin typeface="Times New Roman" pitchFamily="18" charset="0"/>
                <a:ea typeface="华文新魏" pitchFamily="2" charset="-122"/>
              </a:rPr>
              <a:t>开普勒第二定律</a:t>
            </a:r>
            <a:r>
              <a:rPr lang="en-US" altLang="zh-CN" sz="3200" b="1">
                <a:solidFill>
                  <a:srgbClr val="0000FF"/>
                </a:solidFill>
                <a:latin typeface="Times New Roman" pitchFamily="18" charset="0"/>
                <a:ea typeface="华文新魏" pitchFamily="2" charset="-122"/>
              </a:rPr>
              <a:t>——</a:t>
            </a:r>
            <a:r>
              <a:rPr lang="zh-CN" altLang="en-US" sz="3200" b="1">
                <a:solidFill>
                  <a:srgbClr val="0000FF"/>
                </a:solidFill>
                <a:latin typeface="Times New Roman" pitchFamily="18" charset="0"/>
                <a:ea typeface="华文新魏" pitchFamily="2" charset="-122"/>
              </a:rPr>
              <a:t>面积定律</a:t>
            </a:r>
          </a:p>
        </p:txBody>
      </p:sp>
      <p:sp>
        <p:nvSpPr>
          <p:cNvPr id="6153" name="Text Box 9"/>
          <p:cNvSpPr txBox="1">
            <a:spLocks noChangeArrowheads="1"/>
          </p:cNvSpPr>
          <p:nvPr/>
        </p:nvSpPr>
        <p:spPr bwMode="auto">
          <a:xfrm>
            <a:off x="612775" y="3944938"/>
            <a:ext cx="5616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华文新魏" pitchFamily="2" charset="-122"/>
              </a:rPr>
              <a:t>对每个行星来说，太阳和行星的连线在相等的时间扫过相等的面积</a:t>
            </a:r>
            <a:r>
              <a:rPr lang="en-US" altLang="zh-CN" sz="2800" b="1">
                <a:latin typeface="Times New Roman" pitchFamily="18" charset="0"/>
                <a:ea typeface="华文新魏" pitchFamily="2" charset="-122"/>
              </a:rPr>
              <a:t>;</a:t>
            </a:r>
          </a:p>
        </p:txBody>
      </p:sp>
      <p:sp>
        <p:nvSpPr>
          <p:cNvPr id="6154" name="Text Box 10">
            <a:hlinkClick r:id="rId7" action="ppaction://hlinksldjump"/>
          </p:cNvPr>
          <p:cNvSpPr txBox="1">
            <a:spLocks noChangeArrowheads="1"/>
          </p:cNvSpPr>
          <p:nvPr/>
        </p:nvSpPr>
        <p:spPr bwMode="auto">
          <a:xfrm>
            <a:off x="588963" y="5040313"/>
            <a:ext cx="5467350" cy="579437"/>
          </a:xfrm>
          <a:prstGeom prst="rect">
            <a:avLst/>
          </a:prstGeom>
          <a:solidFill>
            <a:schemeClr val="bg1">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C5D42"/>
              </a:buClr>
              <a:buFont typeface="Wingdings" pitchFamily="2" charset="2"/>
              <a:buNone/>
            </a:pPr>
            <a:r>
              <a:rPr lang="zh-CN" altLang="en-US" sz="3200" b="1">
                <a:solidFill>
                  <a:srgbClr val="0000FF"/>
                </a:solidFill>
                <a:latin typeface="Times New Roman" pitchFamily="18" charset="0"/>
                <a:ea typeface="华文新魏" pitchFamily="2" charset="-122"/>
              </a:rPr>
              <a:t>开普勒第三定律</a:t>
            </a:r>
            <a:r>
              <a:rPr lang="en-US" altLang="zh-CN" sz="3200" b="1">
                <a:solidFill>
                  <a:srgbClr val="0000FF"/>
                </a:solidFill>
                <a:latin typeface="Times New Roman" pitchFamily="18" charset="0"/>
                <a:ea typeface="华文新魏" pitchFamily="2" charset="-122"/>
              </a:rPr>
              <a:t>——</a:t>
            </a:r>
            <a:r>
              <a:rPr lang="zh-CN" altLang="en-US" sz="3200" b="1">
                <a:solidFill>
                  <a:srgbClr val="0000FF"/>
                </a:solidFill>
                <a:latin typeface="Times New Roman" pitchFamily="18" charset="0"/>
                <a:ea typeface="华文新魏" pitchFamily="2" charset="-122"/>
              </a:rPr>
              <a:t>周期定律</a:t>
            </a:r>
          </a:p>
        </p:txBody>
      </p:sp>
      <p:sp>
        <p:nvSpPr>
          <p:cNvPr id="6155" name="Text Box 11">
            <a:hlinkClick r:id="rId7" action="ppaction://hlinksldjump"/>
          </p:cNvPr>
          <p:cNvSpPr txBox="1">
            <a:spLocks noChangeArrowheads="1"/>
          </p:cNvSpPr>
          <p:nvPr/>
        </p:nvSpPr>
        <p:spPr bwMode="auto">
          <a:xfrm>
            <a:off x="614363" y="5664200"/>
            <a:ext cx="5678487"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华文新魏" pitchFamily="2" charset="-122"/>
              </a:rPr>
              <a:t>所有行星的轨道的半长轴的三次方跟公转周期的二次方的比值都相等</a:t>
            </a:r>
            <a:r>
              <a:rPr lang="en-US" altLang="zh-CN" sz="2800" b="1">
                <a:latin typeface="Times New Roman" pitchFamily="18" charset="0"/>
                <a:ea typeface="华文新魏" pitchFamily="2" charset="-122"/>
              </a:rPr>
              <a:t>.</a:t>
            </a:r>
          </a:p>
          <a:p>
            <a:endParaRPr kumimoji="1" lang="en-US" altLang="zh-CN" sz="3200" b="1">
              <a:solidFill>
                <a:schemeClr val="bg1"/>
              </a:solidFill>
              <a:latin typeface="Times New Roman" pitchFamily="18" charset="0"/>
              <a:ea typeface="华文新魏" pitchFamily="2" charset="-122"/>
            </a:endParaRPr>
          </a:p>
        </p:txBody>
      </p:sp>
      <p:grpSp>
        <p:nvGrpSpPr>
          <p:cNvPr id="6156" name="Group 12"/>
          <p:cNvGrpSpPr>
            <a:grpSpLocks/>
          </p:cNvGrpSpPr>
          <p:nvPr/>
        </p:nvGrpSpPr>
        <p:grpSpPr bwMode="auto">
          <a:xfrm>
            <a:off x="6037263" y="500063"/>
            <a:ext cx="3638550" cy="2251075"/>
            <a:chOff x="1116" y="772"/>
            <a:chExt cx="2587" cy="1596"/>
          </a:xfrm>
        </p:grpSpPr>
        <p:sp>
          <p:nvSpPr>
            <p:cNvPr id="20536" name="Oval 56"/>
            <p:cNvSpPr>
              <a:spLocks noChangeArrowheads="1"/>
            </p:cNvSpPr>
            <p:nvPr/>
          </p:nvSpPr>
          <p:spPr bwMode="auto">
            <a:xfrm>
              <a:off x="1140" y="818"/>
              <a:ext cx="1996" cy="154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defRPr/>
              </a:pPr>
              <a:endParaRPr lang="zh-CN" altLang="en-US" sz="4000" b="1">
                <a:solidFill>
                  <a:schemeClr val="accent2"/>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0537" name="Oval 57"/>
            <p:cNvSpPr>
              <a:spLocks noChangeArrowheads="1"/>
            </p:cNvSpPr>
            <p:nvPr/>
          </p:nvSpPr>
          <p:spPr bwMode="auto">
            <a:xfrm>
              <a:off x="1660" y="1580"/>
              <a:ext cx="50" cy="38"/>
            </a:xfrm>
            <a:prstGeom prst="ellipse">
              <a:avLst/>
            </a:prstGeom>
            <a:solidFill>
              <a:srgbClr val="FF0000"/>
            </a:solidFill>
            <a:ln w="38100">
              <a:solidFill>
                <a:srgbClr val="FF0000"/>
              </a:solidFill>
              <a:round/>
              <a:headEnd/>
              <a:tailEnd/>
            </a:ln>
          </p:spPr>
          <p:txBody>
            <a:bodyPr wrap="none" anchor="ctr"/>
            <a:lstStyle/>
            <a:p>
              <a:pPr>
                <a:spcBef>
                  <a:spcPct val="50000"/>
                </a:spcBef>
                <a:defRPr/>
              </a:pPr>
              <a:endParaRPr lang="zh-CN" altLang="en-US" sz="4000" b="1">
                <a:solidFill>
                  <a:schemeClr val="accent2"/>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0538" name="Oval 58"/>
            <p:cNvSpPr>
              <a:spLocks noChangeArrowheads="1"/>
            </p:cNvSpPr>
            <p:nvPr/>
          </p:nvSpPr>
          <p:spPr bwMode="auto">
            <a:xfrm>
              <a:off x="2637" y="1552"/>
              <a:ext cx="50" cy="39"/>
            </a:xfrm>
            <a:prstGeom prst="ellipse">
              <a:avLst/>
            </a:prstGeom>
            <a:solidFill>
              <a:srgbClr val="FF0000"/>
            </a:solidFill>
            <a:ln w="38100">
              <a:solidFill>
                <a:srgbClr val="FF0000"/>
              </a:solidFill>
              <a:round/>
              <a:headEnd/>
              <a:tailEnd/>
            </a:ln>
          </p:spPr>
          <p:txBody>
            <a:bodyPr wrap="none" anchor="ctr"/>
            <a:lstStyle/>
            <a:p>
              <a:pPr>
                <a:spcBef>
                  <a:spcPct val="50000"/>
                </a:spcBef>
                <a:defRPr/>
              </a:pPr>
              <a:endParaRPr lang="zh-CN" altLang="en-US" sz="4000" b="1">
                <a:solidFill>
                  <a:schemeClr val="accent2"/>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0539" name="Oval 59"/>
            <p:cNvSpPr>
              <a:spLocks noChangeArrowheads="1"/>
            </p:cNvSpPr>
            <p:nvPr/>
          </p:nvSpPr>
          <p:spPr bwMode="auto">
            <a:xfrm>
              <a:off x="1568" y="1484"/>
              <a:ext cx="214" cy="221"/>
            </a:xfrm>
            <a:prstGeom prst="ellipse">
              <a:avLst/>
            </a:prstGeom>
            <a:noFill/>
            <a:ln w="762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defRPr/>
              </a:pPr>
              <a:endParaRPr lang="zh-CN" altLang="en-US" sz="4000" b="1">
                <a:solidFill>
                  <a:schemeClr val="accent2"/>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6161" name="Text Box 60"/>
            <p:cNvSpPr txBox="1">
              <a:spLocks noChangeArrowheads="1"/>
            </p:cNvSpPr>
            <p:nvPr/>
          </p:nvSpPr>
          <p:spPr bwMode="auto">
            <a:xfrm>
              <a:off x="1425" y="1096"/>
              <a:ext cx="92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rgbClr val="FF6600"/>
                  </a:solidFill>
                </a:rPr>
                <a:t>太阳</a:t>
              </a:r>
            </a:p>
          </p:txBody>
        </p:sp>
        <p:sp>
          <p:nvSpPr>
            <p:cNvPr id="2" name="Oval 58"/>
            <p:cNvSpPr>
              <a:spLocks noChangeArrowheads="1"/>
            </p:cNvSpPr>
            <p:nvPr/>
          </p:nvSpPr>
          <p:spPr bwMode="auto">
            <a:xfrm>
              <a:off x="2909" y="1135"/>
              <a:ext cx="136" cy="129"/>
            </a:xfrm>
            <a:prstGeom prst="ellipse">
              <a:avLst/>
            </a:prstGeom>
            <a:solidFill>
              <a:srgbClr val="008000">
                <a:alpha val="73000"/>
              </a:srgbClr>
            </a:solidFill>
            <a:ln w="38100">
              <a:solidFill>
                <a:srgbClr val="008000"/>
              </a:solidFill>
              <a:round/>
              <a:headEnd/>
              <a:tailEnd/>
            </a:ln>
          </p:spPr>
          <p:txBody>
            <a:bodyPr wrap="none" anchor="ctr"/>
            <a:lstStyle/>
            <a:p>
              <a:pPr>
                <a:spcBef>
                  <a:spcPct val="50000"/>
                </a:spcBef>
                <a:defRPr/>
              </a:pPr>
              <a:endParaRPr lang="zh-CN" altLang="en-US" sz="4000" b="1">
                <a:solidFill>
                  <a:schemeClr val="accent2"/>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6163" name="Text Box 60"/>
            <p:cNvSpPr txBox="1">
              <a:spLocks noChangeArrowheads="1"/>
            </p:cNvSpPr>
            <p:nvPr/>
          </p:nvSpPr>
          <p:spPr bwMode="auto">
            <a:xfrm>
              <a:off x="2728" y="772"/>
              <a:ext cx="92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t>行星</a:t>
              </a:r>
            </a:p>
          </p:txBody>
        </p:sp>
        <p:sp>
          <p:nvSpPr>
            <p:cNvPr id="6164" name="Freeform 20"/>
            <p:cNvSpPr>
              <a:spLocks/>
            </p:cNvSpPr>
            <p:nvPr/>
          </p:nvSpPr>
          <p:spPr bwMode="auto">
            <a:xfrm>
              <a:off x="1116" y="1580"/>
              <a:ext cx="2003" cy="7"/>
            </a:xfrm>
            <a:custGeom>
              <a:avLst/>
              <a:gdLst>
                <a:gd name="T0" fmla="*/ 0 w 2003"/>
                <a:gd name="T1" fmla="*/ 7 h 7"/>
                <a:gd name="T2" fmla="*/ 2003 w 2003"/>
                <a:gd name="T3" fmla="*/ 7 h 7"/>
                <a:gd name="T4" fmla="*/ 2000 w 2003"/>
                <a:gd name="T5" fmla="*/ 0 h 7"/>
              </a:gdLst>
              <a:ahLst/>
              <a:cxnLst>
                <a:cxn ang="0">
                  <a:pos x="T0" y="T1"/>
                </a:cxn>
                <a:cxn ang="0">
                  <a:pos x="T2" y="T3"/>
                </a:cxn>
                <a:cxn ang="0">
                  <a:pos x="T4" y="T5"/>
                </a:cxn>
              </a:cxnLst>
              <a:rect l="0" t="0" r="r" b="b"/>
              <a:pathLst>
                <a:path w="2003" h="7">
                  <a:moveTo>
                    <a:pt x="0" y="7"/>
                  </a:moveTo>
                  <a:lnTo>
                    <a:pt x="2003" y="7"/>
                  </a:lnTo>
                  <a:lnTo>
                    <a:pt x="2000" y="0"/>
                  </a:lnTo>
                </a:path>
              </a:pathLst>
            </a:custGeom>
            <a:noFill/>
            <a:ln w="25400" cap="flat">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5" name="Line 21"/>
            <p:cNvSpPr>
              <a:spLocks noChangeShapeType="1"/>
            </p:cNvSpPr>
            <p:nvPr/>
          </p:nvSpPr>
          <p:spPr bwMode="auto">
            <a:xfrm>
              <a:off x="2145" y="805"/>
              <a:ext cx="0" cy="156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6" name="Text Box 60"/>
            <p:cNvSpPr txBox="1">
              <a:spLocks noChangeArrowheads="1"/>
            </p:cNvSpPr>
            <p:nvPr/>
          </p:nvSpPr>
          <p:spPr bwMode="auto">
            <a:xfrm>
              <a:off x="1952" y="777"/>
              <a:ext cx="92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3600" b="1" i="1">
                  <a:solidFill>
                    <a:srgbClr val="0000CC"/>
                  </a:solidFill>
                </a:rPr>
                <a:t>b</a:t>
              </a:r>
            </a:p>
          </p:txBody>
        </p:sp>
        <p:sp>
          <p:nvSpPr>
            <p:cNvPr id="6167" name="AutoShape 23"/>
            <p:cNvSpPr>
              <a:spLocks noChangeAspect="1" noChangeArrowheads="1" noTextEdit="1"/>
            </p:cNvSpPr>
            <p:nvPr/>
          </p:nvSpPr>
          <p:spPr bwMode="auto">
            <a:xfrm>
              <a:off x="2804" y="2116"/>
              <a:ext cx="152"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68" name="Rectangle 24"/>
            <p:cNvSpPr>
              <a:spLocks noChangeArrowheads="1"/>
            </p:cNvSpPr>
            <p:nvPr/>
          </p:nvSpPr>
          <p:spPr bwMode="auto">
            <a:xfrm>
              <a:off x="2884" y="2083"/>
              <a:ext cx="59"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200">
                  <a:solidFill>
                    <a:srgbClr val="000000"/>
                  </a:solidFill>
                  <a:latin typeface="Symbol" pitchFamily="18" charset="2"/>
                  <a:ea typeface="华文新魏" pitchFamily="2" charset="-122"/>
                </a:rPr>
                <a:t>=</a:t>
              </a:r>
              <a:endParaRPr kumimoji="1" lang="en-US" altLang="zh-CN" sz="3200" b="1">
                <a:solidFill>
                  <a:schemeClr val="bg1"/>
                </a:solidFill>
                <a:effectLst>
                  <a:outerShdw blurRad="38100" dist="38100" dir="2700000" algn="tl">
                    <a:srgbClr val="C0C0C0"/>
                  </a:outerShdw>
                </a:effectLst>
                <a:latin typeface="Times New Roman" pitchFamily="18" charset="0"/>
                <a:ea typeface="华文新魏" pitchFamily="2" charset="-122"/>
              </a:endParaRPr>
            </a:p>
          </p:txBody>
        </p:sp>
        <p:sp>
          <p:nvSpPr>
            <p:cNvPr id="6169" name="Rectangle 25"/>
            <p:cNvSpPr>
              <a:spLocks noChangeArrowheads="1"/>
            </p:cNvSpPr>
            <p:nvPr/>
          </p:nvSpPr>
          <p:spPr bwMode="auto">
            <a:xfrm>
              <a:off x="2817" y="2094"/>
              <a:ext cx="4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200" i="1">
                  <a:solidFill>
                    <a:srgbClr val="000000"/>
                  </a:solidFill>
                  <a:latin typeface="Times New Roman" pitchFamily="18" charset="0"/>
                  <a:ea typeface="华文新魏" pitchFamily="2" charset="-122"/>
                </a:rPr>
                <a:t>v</a:t>
              </a:r>
              <a:endParaRPr kumimoji="1" lang="en-US" altLang="zh-CN" sz="3200" b="1">
                <a:solidFill>
                  <a:schemeClr val="bg1"/>
                </a:solidFill>
                <a:effectLst>
                  <a:outerShdw blurRad="38100" dist="38100" dir="2700000" algn="tl">
                    <a:srgbClr val="C0C0C0"/>
                  </a:outerShdw>
                </a:effectLst>
                <a:latin typeface="Times New Roman" pitchFamily="18" charset="0"/>
                <a:ea typeface="华文新魏" pitchFamily="2" charset="-122"/>
              </a:endParaRPr>
            </a:p>
          </p:txBody>
        </p:sp>
        <p:sp>
          <p:nvSpPr>
            <p:cNvPr id="6170" name="Text Box 60"/>
            <p:cNvSpPr txBox="1">
              <a:spLocks noChangeArrowheads="1"/>
            </p:cNvSpPr>
            <p:nvPr/>
          </p:nvSpPr>
          <p:spPr bwMode="auto">
            <a:xfrm>
              <a:off x="2775" y="1340"/>
              <a:ext cx="92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3600" b="1" i="1">
                  <a:solidFill>
                    <a:srgbClr val="0000CC"/>
                  </a:solidFill>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48"/>
                                        </p:tgtEl>
                                        <p:attrNameLst>
                                          <p:attrName>ppt_y</p:attrName>
                                        </p:attrNameLst>
                                      </p:cBhvr>
                                      <p:tavLst>
                                        <p:tav tm="0">
                                          <p:val>
                                            <p:strVal val="#ppt_y"/>
                                          </p:val>
                                        </p:tav>
                                        <p:tav tm="100000">
                                          <p:val>
                                            <p:strVal val="#ppt_y"/>
                                          </p:val>
                                        </p:tav>
                                      </p:tavLst>
                                    </p:anim>
                                    <p:anim calcmode="lin" valueType="num">
                                      <p:cBhvr>
                                        <p:cTn id="9"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150"/>
                                        </p:tgtEl>
                                        <p:attrNameLst>
                                          <p:attrName>style.visibility</p:attrName>
                                        </p:attrNameLst>
                                      </p:cBhvr>
                                      <p:to>
                                        <p:strVal val="visible"/>
                                      </p:to>
                                    </p:set>
                                    <p:animEffect transition="in" filter="blinds(horizontal)">
                                      <p:cBhvr>
                                        <p:cTn id="16" dur="500"/>
                                        <p:tgtEl>
                                          <p:spTgt spid="61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156"/>
                                        </p:tgtEl>
                                        <p:attrNameLst>
                                          <p:attrName>style.visibility</p:attrName>
                                        </p:attrNameLst>
                                      </p:cBhvr>
                                      <p:to>
                                        <p:strVal val="visible"/>
                                      </p:to>
                                    </p:set>
                                    <p:animEffect transition="in" filter="blinds(horizontal)">
                                      <p:cBhvr>
                                        <p:cTn id="21" dur="500"/>
                                        <p:tgtEl>
                                          <p:spTgt spid="615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151"/>
                                        </p:tgtEl>
                                        <p:attrNameLst>
                                          <p:attrName>style.visibility</p:attrName>
                                        </p:attrNameLst>
                                      </p:cBhvr>
                                      <p:to>
                                        <p:strVal val="visible"/>
                                      </p:to>
                                    </p:set>
                                    <p:animEffect transition="in" filter="blinds(horizontal)">
                                      <p:cBhvr>
                                        <p:cTn id="26" dur="500"/>
                                        <p:tgtEl>
                                          <p:spTgt spid="61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152"/>
                                        </p:tgtEl>
                                        <p:attrNameLst>
                                          <p:attrName>style.visibility</p:attrName>
                                        </p:attrNameLst>
                                      </p:cBhvr>
                                      <p:to>
                                        <p:strVal val="visible"/>
                                      </p:to>
                                    </p:set>
                                    <p:animEffect transition="in" filter="blinds(horizontal)">
                                      <p:cBhvr>
                                        <p:cTn id="31" dur="500"/>
                                        <p:tgtEl>
                                          <p:spTgt spid="61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147"/>
                                        </p:tgtEl>
                                        <p:attrNameLst>
                                          <p:attrName>style.visibility</p:attrName>
                                        </p:attrNameLst>
                                      </p:cBhvr>
                                      <p:to>
                                        <p:strVal val="visible"/>
                                      </p:to>
                                    </p:set>
                                    <p:animEffect transition="in" filter="blinds(horizontal)">
                                      <p:cBhvr>
                                        <p:cTn id="36" dur="500"/>
                                        <p:tgtEl>
                                          <p:spTgt spid="614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153"/>
                                        </p:tgtEl>
                                        <p:attrNameLst>
                                          <p:attrName>style.visibility</p:attrName>
                                        </p:attrNameLst>
                                      </p:cBhvr>
                                      <p:to>
                                        <p:strVal val="visible"/>
                                      </p:to>
                                    </p:set>
                                    <p:animEffect transition="in" filter="blinds(horizontal)">
                                      <p:cBhvr>
                                        <p:cTn id="41" dur="500"/>
                                        <p:tgtEl>
                                          <p:spTgt spid="615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154"/>
                                        </p:tgtEl>
                                        <p:attrNameLst>
                                          <p:attrName>style.visibility</p:attrName>
                                        </p:attrNameLst>
                                      </p:cBhvr>
                                      <p:to>
                                        <p:strVal val="visible"/>
                                      </p:to>
                                    </p:set>
                                    <p:animEffect transition="in" filter="blinds(horizontal)">
                                      <p:cBhvr>
                                        <p:cTn id="46" dur="500"/>
                                        <p:tgtEl>
                                          <p:spTgt spid="615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155"/>
                                        </p:tgtEl>
                                        <p:attrNameLst>
                                          <p:attrName>style.visibility</p:attrName>
                                        </p:attrNameLst>
                                      </p:cBhvr>
                                      <p:to>
                                        <p:strVal val="visible"/>
                                      </p:to>
                                    </p:set>
                                    <p:animEffect transition="in" filter="blinds(horizontal)">
                                      <p:cBhvr>
                                        <p:cTn id="51" dur="500"/>
                                        <p:tgtEl>
                                          <p:spTgt spid="61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6146"/>
                                        </p:tgtEl>
                                        <p:attrNameLst>
                                          <p:attrName>style.visibility</p:attrName>
                                        </p:attrNameLst>
                                      </p:cBhvr>
                                      <p:to>
                                        <p:strVal val="visible"/>
                                      </p:to>
                                    </p:set>
                                    <p:animEffect transition="in" filter="blinds(horizontal)">
                                      <p:cBhvr>
                                        <p:cTn id="56"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50" grpId="0" animBg="1"/>
      <p:bldP spid="6151" grpId="0"/>
      <p:bldP spid="6152" grpId="0" animBg="1"/>
      <p:bldP spid="6153" grpId="0"/>
      <p:bldP spid="6154" grpId="0" animBg="1"/>
      <p:bldP spid="61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611188" y="404813"/>
            <a:ext cx="7772400" cy="1143000"/>
          </a:xfrm>
          <a:noFill/>
          <a:extLst>
            <a:ext uri="{909E8E84-426E-40DD-AFC4-6F175D3DCCD1}">
              <a14:hiddenFill xmlns:a14="http://schemas.microsoft.com/office/drawing/2010/main">
                <a:solidFill>
                  <a:srgbClr val="5F5F5F">
                    <a:alpha val="82001"/>
                  </a:srgbClr>
                </a:solidFill>
              </a14:hiddenFill>
            </a:ext>
          </a:extLst>
        </p:spPr>
        <p:txBody>
          <a:bodyPr/>
          <a:lstStyle/>
          <a:p>
            <a:pPr algn="l"/>
            <a:r>
              <a:rPr lang="zh-CN" altLang="en-US" sz="4800" b="1">
                <a:solidFill>
                  <a:schemeClr val="tx1"/>
                </a:solidFill>
              </a:rPr>
              <a:t>问题探究</a:t>
            </a:r>
          </a:p>
        </p:txBody>
      </p:sp>
      <p:sp>
        <p:nvSpPr>
          <p:cNvPr id="7171" name="Rectangle 3"/>
          <p:cNvSpPr>
            <a:spLocks noGrp="1" noRot="1" noChangeArrowheads="1"/>
          </p:cNvSpPr>
          <p:nvPr>
            <p:ph type="body" idx="1"/>
          </p:nvPr>
        </p:nvSpPr>
        <p:spPr>
          <a:xfrm>
            <a:off x="303213" y="2424113"/>
            <a:ext cx="8369300" cy="1462087"/>
          </a:xfrm>
          <a:noFill/>
          <a:extLst>
            <a:ext uri="{909E8E84-426E-40DD-AFC4-6F175D3DCCD1}">
              <a14:hiddenFill xmlns:a14="http://schemas.microsoft.com/office/drawing/2010/main">
                <a:solidFill>
                  <a:srgbClr val="5F5F5F">
                    <a:alpha val="82001"/>
                  </a:srgbClr>
                </a:solidFill>
              </a14:hiddenFill>
            </a:ext>
          </a:extLst>
        </p:spPr>
        <p:txBody>
          <a:bodyPr/>
          <a:lstStyle/>
          <a:p>
            <a:r>
              <a:rPr lang="zh-CN" altLang="en-US" sz="4400" b="1"/>
              <a:t>行星为什么绕太阳如此和谐而又有规律地做椭圆运动？</a:t>
            </a:r>
            <a:r>
              <a:rPr lang="zh-CN" altLang="en-US" sz="4400" b="1">
                <a:solidFill>
                  <a:schemeClr val="bg1"/>
                </a:solidFill>
              </a:rPr>
              <a:t> </a:t>
            </a:r>
          </a:p>
        </p:txBody>
      </p:sp>
      <p:pic>
        <p:nvPicPr>
          <p:cNvPr id="7172" name="Picture 9" descr="tilde09"/>
          <p:cNvPicPr>
            <a:picLocks noChangeAspect="1" noChangeArrowheads="1" noCrop="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4219575" y="588963"/>
            <a:ext cx="9398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500" fill="hold"/>
                                        <p:tgtEl>
                                          <p:spTgt spid="71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171">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7171">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636588" y="273050"/>
            <a:ext cx="1511300" cy="1816100"/>
            <a:chOff x="526" y="235"/>
            <a:chExt cx="907" cy="1111"/>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l="4065" t="4073" r="72198" b="59004"/>
            <a:stretch>
              <a:fillRect/>
            </a:stretch>
          </p:blipFill>
          <p:spPr bwMode="auto">
            <a:xfrm>
              <a:off x="572" y="235"/>
              <a:ext cx="861" cy="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0" name="Text Box 4"/>
            <p:cNvSpPr txBox="1">
              <a:spLocks noChangeArrowheads="1"/>
            </p:cNvSpPr>
            <p:nvPr/>
          </p:nvSpPr>
          <p:spPr bwMode="auto">
            <a:xfrm>
              <a:off x="526" y="1028"/>
              <a:ext cx="89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CC"/>
                  </a:solidFill>
                  <a:latin typeface="Times New Roman" pitchFamily="18" charset="0"/>
                  <a:ea typeface="方正大黑简体" pitchFamily="65" charset="-122"/>
                </a:rPr>
                <a:t>伽利略</a:t>
              </a:r>
            </a:p>
          </p:txBody>
        </p:sp>
      </p:grpSp>
      <p:sp>
        <p:nvSpPr>
          <p:cNvPr id="9221" name="Text Box 5"/>
          <p:cNvSpPr txBox="1">
            <a:spLocks noChangeArrowheads="1"/>
          </p:cNvSpPr>
          <p:nvPr/>
        </p:nvSpPr>
        <p:spPr bwMode="auto">
          <a:xfrm>
            <a:off x="2151063" y="1292225"/>
            <a:ext cx="5203825" cy="1563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5F5F5F">
                    <a:alpha val="84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华文中宋" pitchFamily="2" charset="-122"/>
                <a:ea typeface="华文中宋" pitchFamily="2" charset="-122"/>
              </a:rPr>
              <a:t>行星的运动是受到了来自太阳的类似于磁力的作用 ，与距离成反比。</a:t>
            </a:r>
          </a:p>
        </p:txBody>
      </p:sp>
      <p:sp>
        <p:nvSpPr>
          <p:cNvPr id="9222" name="Text Box 6"/>
          <p:cNvSpPr txBox="1">
            <a:spLocks noChangeArrowheads="1"/>
          </p:cNvSpPr>
          <p:nvPr/>
        </p:nvSpPr>
        <p:spPr bwMode="auto">
          <a:xfrm>
            <a:off x="1830388" y="4810125"/>
            <a:ext cx="5599112" cy="171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5F5F5F">
                    <a:alpha val="84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3200" b="1">
                <a:latin typeface="华文中宋" pitchFamily="2" charset="-122"/>
                <a:ea typeface="华文中宋" pitchFamily="2" charset="-122"/>
              </a:rPr>
              <a:t>    </a:t>
            </a:r>
            <a:r>
              <a:rPr lang="zh-CN" altLang="en-US" sz="3200" b="1">
                <a:latin typeface="华文中宋" pitchFamily="2" charset="-122"/>
                <a:ea typeface="华文中宋" pitchFamily="2" charset="-122"/>
              </a:rPr>
              <a:t>行星的运动是太阳吸引的缘故，并且力的大小与到太阳距离的平方成反比。 </a:t>
            </a:r>
          </a:p>
        </p:txBody>
      </p:sp>
      <p:sp>
        <p:nvSpPr>
          <p:cNvPr id="9223" name="Text Box 7"/>
          <p:cNvSpPr txBox="1">
            <a:spLocks noChangeArrowheads="1"/>
          </p:cNvSpPr>
          <p:nvPr/>
        </p:nvSpPr>
        <p:spPr bwMode="auto">
          <a:xfrm>
            <a:off x="2027238" y="3294063"/>
            <a:ext cx="6724650"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5F5F5F">
                    <a:alpha val="84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latin typeface="华文中宋" pitchFamily="2" charset="-122"/>
                <a:ea typeface="华文中宋" pitchFamily="2" charset="-122"/>
              </a:rPr>
              <a:t>在行星的周围有旋转的物质</a:t>
            </a:r>
            <a:r>
              <a:rPr lang="en-US" altLang="zh-CN" sz="3200" b="1">
                <a:latin typeface="华文中宋" pitchFamily="2" charset="-122"/>
                <a:ea typeface="华文中宋" pitchFamily="2" charset="-122"/>
              </a:rPr>
              <a:t>(</a:t>
            </a:r>
            <a:r>
              <a:rPr lang="zh-CN" altLang="en-US" sz="3200" b="1">
                <a:latin typeface="华文中宋" pitchFamily="2" charset="-122"/>
                <a:ea typeface="华文中宋" pitchFamily="2" charset="-122"/>
              </a:rPr>
              <a:t>以太</a:t>
            </a:r>
            <a:r>
              <a:rPr lang="en-US" altLang="zh-CN" sz="3200" b="1">
                <a:latin typeface="华文中宋" pitchFamily="2" charset="-122"/>
                <a:ea typeface="华文中宋" pitchFamily="2" charset="-122"/>
              </a:rPr>
              <a:t>)</a:t>
            </a:r>
            <a:r>
              <a:rPr lang="zh-CN" altLang="en-US" sz="3200" b="1">
                <a:latin typeface="华文中宋" pitchFamily="2" charset="-122"/>
                <a:ea typeface="华文中宋" pitchFamily="2" charset="-122"/>
              </a:rPr>
              <a:t>作用在行星上，使得行星绕太阳运动。</a:t>
            </a:r>
          </a:p>
        </p:txBody>
      </p:sp>
      <p:grpSp>
        <p:nvGrpSpPr>
          <p:cNvPr id="9224" name="Group 8"/>
          <p:cNvGrpSpPr>
            <a:grpSpLocks/>
          </p:cNvGrpSpPr>
          <p:nvPr/>
        </p:nvGrpSpPr>
        <p:grpSpPr bwMode="auto">
          <a:xfrm>
            <a:off x="7212013" y="1219200"/>
            <a:ext cx="1797050" cy="1985963"/>
            <a:chOff x="4628" y="1025"/>
            <a:chExt cx="1132" cy="1251"/>
          </a:xfrm>
        </p:grpSpPr>
        <p:pic>
          <p:nvPicPr>
            <p:cNvPr id="9225" name="Picture 9"/>
            <p:cNvPicPr>
              <a:picLocks noChangeAspect="1" noChangeArrowheads="1"/>
            </p:cNvPicPr>
            <p:nvPr/>
          </p:nvPicPr>
          <p:blipFill>
            <a:blip r:embed="rId3">
              <a:extLst>
                <a:ext uri="{28A0092B-C50C-407E-A947-70E740481C1C}">
                  <a14:useLocalDpi xmlns:a14="http://schemas.microsoft.com/office/drawing/2010/main" val="0"/>
                </a:ext>
              </a:extLst>
            </a:blip>
            <a:srcRect l="2112" t="3458" r="72041" b="60324"/>
            <a:stretch>
              <a:fillRect/>
            </a:stretch>
          </p:blipFill>
          <p:spPr bwMode="auto">
            <a:xfrm>
              <a:off x="4785" y="1025"/>
              <a:ext cx="975" cy="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6" name="Text Box 10"/>
            <p:cNvSpPr txBox="1">
              <a:spLocks noChangeArrowheads="1"/>
            </p:cNvSpPr>
            <p:nvPr/>
          </p:nvSpPr>
          <p:spPr bwMode="auto">
            <a:xfrm>
              <a:off x="4628" y="1949"/>
              <a:ext cx="1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CC"/>
                  </a:solidFill>
                  <a:latin typeface="Times New Roman" pitchFamily="18" charset="0"/>
                  <a:ea typeface="方正大黑简体" pitchFamily="65" charset="-122"/>
                </a:rPr>
                <a:t>开普勒</a:t>
              </a:r>
            </a:p>
          </p:txBody>
        </p:sp>
      </p:grpSp>
      <p:grpSp>
        <p:nvGrpSpPr>
          <p:cNvPr id="9227" name="Group 11"/>
          <p:cNvGrpSpPr>
            <a:grpSpLocks/>
          </p:cNvGrpSpPr>
          <p:nvPr/>
        </p:nvGrpSpPr>
        <p:grpSpPr bwMode="auto">
          <a:xfrm>
            <a:off x="381000" y="2906713"/>
            <a:ext cx="1501775" cy="2274887"/>
            <a:chOff x="204" y="2341"/>
            <a:chExt cx="842" cy="1235"/>
          </a:xfrm>
        </p:grpSpPr>
        <p:pic>
          <p:nvPicPr>
            <p:cNvPr id="9228" name="Picture 12"/>
            <p:cNvPicPr>
              <a:picLocks noChangeAspect="1" noChangeArrowheads="1"/>
            </p:cNvPicPr>
            <p:nvPr/>
          </p:nvPicPr>
          <p:blipFill>
            <a:blip r:embed="rId4">
              <a:extLst>
                <a:ext uri="{28A0092B-C50C-407E-A947-70E740481C1C}">
                  <a14:useLocalDpi xmlns:a14="http://schemas.microsoft.com/office/drawing/2010/main" val="0"/>
                </a:ext>
              </a:extLst>
            </a:blip>
            <a:srcRect l="4405" t="2733" r="71982" b="55980"/>
            <a:stretch>
              <a:fillRect/>
            </a:stretch>
          </p:blipFill>
          <p:spPr bwMode="auto">
            <a:xfrm>
              <a:off x="204" y="2341"/>
              <a:ext cx="842"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9" name="Text Box 13"/>
            <p:cNvSpPr txBox="1">
              <a:spLocks noChangeArrowheads="1"/>
            </p:cNvSpPr>
            <p:nvPr/>
          </p:nvSpPr>
          <p:spPr bwMode="auto">
            <a:xfrm>
              <a:off x="249" y="3294"/>
              <a:ext cx="72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CC"/>
                  </a:solidFill>
                  <a:latin typeface="Times New Roman" pitchFamily="18" charset="0"/>
                  <a:ea typeface="方正大黑简体" pitchFamily="65" charset="-122"/>
                </a:rPr>
                <a:t>笛卡尔</a:t>
              </a:r>
            </a:p>
          </p:txBody>
        </p:sp>
      </p:grpSp>
      <p:grpSp>
        <p:nvGrpSpPr>
          <p:cNvPr id="9230" name="Group 14"/>
          <p:cNvGrpSpPr>
            <a:grpSpLocks/>
          </p:cNvGrpSpPr>
          <p:nvPr/>
        </p:nvGrpSpPr>
        <p:grpSpPr bwMode="auto">
          <a:xfrm>
            <a:off x="7508875" y="4635500"/>
            <a:ext cx="1368425" cy="2068513"/>
            <a:chOff x="4776" y="2750"/>
            <a:chExt cx="726" cy="1147"/>
          </a:xfrm>
        </p:grpSpPr>
        <p:pic>
          <p:nvPicPr>
            <p:cNvPr id="9231" name="Picture 15"/>
            <p:cNvPicPr>
              <a:picLocks noChangeAspect="1" noChangeArrowheads="1"/>
            </p:cNvPicPr>
            <p:nvPr/>
          </p:nvPicPr>
          <p:blipFill>
            <a:blip r:embed="rId5">
              <a:extLst>
                <a:ext uri="{28A0092B-C50C-407E-A947-70E740481C1C}">
                  <a14:useLocalDpi xmlns:a14="http://schemas.microsoft.com/office/drawing/2010/main" val="0"/>
                </a:ext>
              </a:extLst>
            </a:blip>
            <a:srcRect l="7529" t="5298" r="74670" b="60483"/>
            <a:stretch>
              <a:fillRect/>
            </a:stretch>
          </p:blipFill>
          <p:spPr bwMode="auto">
            <a:xfrm>
              <a:off x="4785" y="2750"/>
              <a:ext cx="716" cy="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2" name="Text Box 16"/>
            <p:cNvSpPr txBox="1">
              <a:spLocks noChangeArrowheads="1"/>
            </p:cNvSpPr>
            <p:nvPr/>
          </p:nvSpPr>
          <p:spPr bwMode="auto">
            <a:xfrm>
              <a:off x="4776" y="3609"/>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CC"/>
                  </a:solidFill>
                  <a:latin typeface="Times New Roman" pitchFamily="18" charset="0"/>
                  <a:ea typeface="方正大黑简体" pitchFamily="65" charset="-122"/>
                </a:rPr>
                <a:t>胡克</a:t>
              </a:r>
            </a:p>
          </p:txBody>
        </p:sp>
      </p:grpSp>
      <p:sp>
        <p:nvSpPr>
          <p:cNvPr id="9233" name="Text Box 17"/>
          <p:cNvSpPr txBox="1">
            <a:spLocks noChangeArrowheads="1"/>
          </p:cNvSpPr>
          <p:nvPr/>
        </p:nvSpPr>
        <p:spPr bwMode="auto">
          <a:xfrm>
            <a:off x="2292350" y="368300"/>
            <a:ext cx="5616575"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5F5F5F">
                    <a:alpha val="84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华文中宋" pitchFamily="2" charset="-122"/>
                <a:ea typeface="华文中宋" pitchFamily="2" charset="-122"/>
              </a:rPr>
              <a:t>一切物体都有合并的趋势。</a:t>
            </a:r>
          </a:p>
        </p:txBody>
      </p:sp>
      <p:sp>
        <p:nvSpPr>
          <p:cNvPr id="9234" name="Rectangle 18"/>
          <p:cNvSpPr>
            <a:spLocks noRot="1" noChangeArrowheads="1"/>
          </p:cNvSpPr>
          <p:nvPr/>
        </p:nvSpPr>
        <p:spPr bwMode="auto">
          <a:xfrm>
            <a:off x="0" y="0"/>
            <a:ext cx="576263" cy="2438400"/>
          </a:xfrm>
          <a:prstGeom prst="rect">
            <a:avLst/>
          </a:prstGeom>
          <a:solidFill>
            <a:schemeClr val="bg1">
              <a:alpha val="30000"/>
            </a:schemeClr>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600" b="1">
                <a:ea typeface="黑体" pitchFamily="2" charset="-122"/>
              </a:rPr>
              <a:t>科学足迹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233"/>
                                        </p:tgtEl>
                                        <p:attrNameLst>
                                          <p:attrName>style.visibility</p:attrName>
                                        </p:attrNameLst>
                                      </p:cBhvr>
                                      <p:to>
                                        <p:strVal val="visible"/>
                                      </p:to>
                                    </p:set>
                                    <p:animEffect transition="in" filter="slide(fromLeft)">
                                      <p:cBhvr>
                                        <p:cTn id="12" dur="1000"/>
                                        <p:tgtEl>
                                          <p:spTgt spid="9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24"/>
                                        </p:tgtEl>
                                        <p:attrNameLst>
                                          <p:attrName>style.visibility</p:attrName>
                                        </p:attrNameLst>
                                      </p:cBhvr>
                                      <p:to>
                                        <p:strVal val="visible"/>
                                      </p:to>
                                    </p:set>
                                    <p:animEffect transition="in" filter="blinds(horizontal)">
                                      <p:cBhvr>
                                        <p:cTn id="17" dur="500"/>
                                        <p:tgtEl>
                                          <p:spTgt spid="92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9221"/>
                                        </p:tgtEl>
                                        <p:attrNameLst>
                                          <p:attrName>style.visibility</p:attrName>
                                        </p:attrNameLst>
                                      </p:cBhvr>
                                      <p:to>
                                        <p:strVal val="visible"/>
                                      </p:to>
                                    </p:set>
                                    <p:anim calcmode="lin" valueType="num">
                                      <p:cBhvr additive="base">
                                        <p:cTn id="22" dur="1000" fill="hold"/>
                                        <p:tgtEl>
                                          <p:spTgt spid="9221"/>
                                        </p:tgtEl>
                                        <p:attrNameLst>
                                          <p:attrName>ppt_x</p:attrName>
                                        </p:attrNameLst>
                                      </p:cBhvr>
                                      <p:tavLst>
                                        <p:tav tm="0">
                                          <p:val>
                                            <p:strVal val="1+#ppt_w/2"/>
                                          </p:val>
                                        </p:tav>
                                        <p:tav tm="100000">
                                          <p:val>
                                            <p:strVal val="#ppt_x"/>
                                          </p:val>
                                        </p:tav>
                                      </p:tavLst>
                                    </p:anim>
                                    <p:anim calcmode="lin" valueType="num">
                                      <p:cBhvr additive="base">
                                        <p:cTn id="23" dur="10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9227"/>
                                        </p:tgtEl>
                                        <p:attrNameLst>
                                          <p:attrName>style.visibility</p:attrName>
                                        </p:attrNameLst>
                                      </p:cBhvr>
                                      <p:to>
                                        <p:strVal val="visible"/>
                                      </p:to>
                                    </p:set>
                                    <p:animEffect transition="in" filter="blinds(horizontal)">
                                      <p:cBhvr>
                                        <p:cTn id="28" dur="500"/>
                                        <p:tgtEl>
                                          <p:spTgt spid="92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223"/>
                                        </p:tgtEl>
                                        <p:attrNameLst>
                                          <p:attrName>style.visibility</p:attrName>
                                        </p:attrNameLst>
                                      </p:cBhvr>
                                      <p:to>
                                        <p:strVal val="visible"/>
                                      </p:to>
                                    </p:set>
                                    <p:anim calcmode="lin" valueType="num">
                                      <p:cBhvr additive="base">
                                        <p:cTn id="33" dur="1000" fill="hold"/>
                                        <p:tgtEl>
                                          <p:spTgt spid="9223"/>
                                        </p:tgtEl>
                                        <p:attrNameLst>
                                          <p:attrName>ppt_x</p:attrName>
                                        </p:attrNameLst>
                                      </p:cBhvr>
                                      <p:tavLst>
                                        <p:tav tm="0">
                                          <p:val>
                                            <p:strVal val="0-#ppt_w/2"/>
                                          </p:val>
                                        </p:tav>
                                        <p:tav tm="100000">
                                          <p:val>
                                            <p:strVal val="#ppt_x"/>
                                          </p:val>
                                        </p:tav>
                                      </p:tavLst>
                                    </p:anim>
                                    <p:anim calcmode="lin" valueType="num">
                                      <p:cBhvr additive="base">
                                        <p:cTn id="34" dur="10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9230"/>
                                        </p:tgtEl>
                                        <p:attrNameLst>
                                          <p:attrName>style.visibility</p:attrName>
                                        </p:attrNameLst>
                                      </p:cBhvr>
                                      <p:to>
                                        <p:strVal val="visible"/>
                                      </p:to>
                                    </p:set>
                                    <p:animEffect transition="in" filter="blinds(horizontal)">
                                      <p:cBhvr>
                                        <p:cTn id="39" dur="500"/>
                                        <p:tgtEl>
                                          <p:spTgt spid="923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9222"/>
                                        </p:tgtEl>
                                        <p:attrNameLst>
                                          <p:attrName>style.visibility</p:attrName>
                                        </p:attrNameLst>
                                      </p:cBhvr>
                                      <p:to>
                                        <p:strVal val="visible"/>
                                      </p:to>
                                    </p:set>
                                    <p:anim calcmode="lin" valueType="num">
                                      <p:cBhvr additive="base">
                                        <p:cTn id="44" dur="1000" fill="hold"/>
                                        <p:tgtEl>
                                          <p:spTgt spid="9222"/>
                                        </p:tgtEl>
                                        <p:attrNameLst>
                                          <p:attrName>ppt_x</p:attrName>
                                        </p:attrNameLst>
                                      </p:cBhvr>
                                      <p:tavLst>
                                        <p:tav tm="0">
                                          <p:val>
                                            <p:strVal val="1+#ppt_w/2"/>
                                          </p:val>
                                        </p:tav>
                                        <p:tav tm="100000">
                                          <p:val>
                                            <p:strVal val="#ppt_x"/>
                                          </p:val>
                                        </p:tav>
                                      </p:tavLst>
                                    </p:anim>
                                    <p:anim calcmode="lin" valueType="num">
                                      <p:cBhvr additive="base">
                                        <p:cTn id="45" dur="1000" fill="hold"/>
                                        <p:tgtEl>
                                          <p:spTgt spid="9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2" grpId="0" animBg="1"/>
      <p:bldP spid="9223" grpId="0" animBg="1"/>
      <p:bldP spid="92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n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63" y="107950"/>
            <a:ext cx="3446462" cy="3009900"/>
          </a:xfrm>
          <a:prstGeom prst="rect">
            <a:avLst/>
          </a:prstGeom>
          <a:solidFill>
            <a:schemeClr val="bg1"/>
          </a:solidFill>
          <a:ln w="38100">
            <a:solidFill>
              <a:srgbClr val="C0C0C0"/>
            </a:solidFill>
            <a:miter lim="800000"/>
            <a:headEnd/>
            <a:tailEnd/>
          </a:ln>
        </p:spPr>
      </p:pic>
      <p:sp>
        <p:nvSpPr>
          <p:cNvPr id="10244" name="Text Box 2"/>
          <p:cNvSpPr txBox="1">
            <a:spLocks noChangeArrowheads="1"/>
          </p:cNvSpPr>
          <p:nvPr/>
        </p:nvSpPr>
        <p:spPr bwMode="auto">
          <a:xfrm>
            <a:off x="639763" y="3189288"/>
            <a:ext cx="3494087" cy="1160462"/>
          </a:xfrm>
          <a:prstGeom prst="rect">
            <a:avLst/>
          </a:prstGeom>
          <a:solidFill>
            <a:srgbClr val="5F5F5F">
              <a:alpha val="820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800" b="1">
                <a:solidFill>
                  <a:srgbClr val="FFFF00"/>
                </a:solidFill>
                <a:latin typeface="宋体" pitchFamily="2" charset="-122"/>
              </a:rPr>
              <a:t>牛顿 </a:t>
            </a:r>
            <a:r>
              <a:rPr kumimoji="1" lang="en-US" altLang="zh-CN" sz="2800" b="1">
                <a:solidFill>
                  <a:srgbClr val="FFFF00"/>
                </a:solidFill>
                <a:latin typeface="宋体" pitchFamily="2" charset="-122"/>
              </a:rPr>
              <a:t>(1643—1727)</a:t>
            </a:r>
          </a:p>
          <a:p>
            <a:pPr>
              <a:spcBef>
                <a:spcPct val="50000"/>
              </a:spcBef>
            </a:pPr>
            <a:r>
              <a:rPr kumimoji="1" lang="zh-CN" altLang="en-US" sz="2800" b="1">
                <a:solidFill>
                  <a:srgbClr val="FFFF00"/>
                </a:solidFill>
                <a:latin typeface="宋体" pitchFamily="2" charset="-122"/>
              </a:rPr>
              <a:t>英国著名的物理学家</a:t>
            </a:r>
          </a:p>
        </p:txBody>
      </p:sp>
      <p:sp>
        <p:nvSpPr>
          <p:cNvPr id="10245" name="Rectangle 5"/>
          <p:cNvSpPr>
            <a:spLocks noChangeArrowheads="1"/>
          </p:cNvSpPr>
          <p:nvPr/>
        </p:nvSpPr>
        <p:spPr bwMode="auto">
          <a:xfrm>
            <a:off x="4445000" y="393700"/>
            <a:ext cx="4300538" cy="2538413"/>
          </a:xfrm>
          <a:prstGeom prst="rect">
            <a:avLst/>
          </a:prstGeom>
          <a:solidFill>
            <a:schemeClr val="bg1">
              <a:alpha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ea typeface="华文新魏" pitchFamily="2" charset="-122"/>
              </a:rPr>
              <a:t>    </a:t>
            </a:r>
            <a:r>
              <a:rPr kumimoji="1" lang="zh-CN" altLang="en-US" sz="3200" b="1">
                <a:latin typeface="Times New Roman" pitchFamily="18" charset="0"/>
                <a:ea typeface="华文新魏" pitchFamily="2" charset="-122"/>
              </a:rPr>
              <a:t>当年牛顿在前人研究的基础上，并凭借其超凡的数学能力和坚定的信念，深入研究，最终发现了</a:t>
            </a:r>
            <a:r>
              <a:rPr kumimoji="1" lang="zh-CN" altLang="en-US" sz="3200" b="1">
                <a:solidFill>
                  <a:srgbClr val="0000CC"/>
                </a:solidFill>
                <a:latin typeface="Times New Roman" pitchFamily="18" charset="0"/>
                <a:ea typeface="华文新魏" pitchFamily="2" charset="-122"/>
              </a:rPr>
              <a:t>万有引力定律</a:t>
            </a:r>
            <a:r>
              <a:rPr kumimoji="1" lang="zh-CN" altLang="en-US" sz="3200">
                <a:solidFill>
                  <a:srgbClr val="0000CC"/>
                </a:solidFill>
                <a:latin typeface="Times New Roman" pitchFamily="18" charset="0"/>
                <a:ea typeface="华文新魏" pitchFamily="2" charset="-122"/>
              </a:rPr>
              <a:t>。</a:t>
            </a:r>
          </a:p>
        </p:txBody>
      </p:sp>
      <p:sp>
        <p:nvSpPr>
          <p:cNvPr id="10246" name="Rectangle 6"/>
          <p:cNvSpPr>
            <a:spLocks noChangeArrowheads="1"/>
          </p:cNvSpPr>
          <p:nvPr/>
        </p:nvSpPr>
        <p:spPr bwMode="auto">
          <a:xfrm>
            <a:off x="882650" y="4760913"/>
            <a:ext cx="7797800" cy="1798637"/>
          </a:xfrm>
          <a:prstGeom prst="rect">
            <a:avLst/>
          </a:prstGeom>
          <a:solidFill>
            <a:srgbClr val="5F5F5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黑体" pitchFamily="2" charset="-122"/>
                <a:ea typeface="黑体" pitchFamily="2" charset="-122"/>
              </a:rPr>
              <a:t>牛顿在</a:t>
            </a:r>
            <a:r>
              <a:rPr kumimoji="1" lang="en-US" altLang="zh-CN" sz="3200" b="1">
                <a:latin typeface="黑体" pitchFamily="2" charset="-122"/>
                <a:ea typeface="黑体" pitchFamily="2" charset="-122"/>
              </a:rPr>
              <a:t>1676</a:t>
            </a:r>
            <a:r>
              <a:rPr kumimoji="1" lang="zh-CN" altLang="en-US" sz="3200" b="1">
                <a:latin typeface="黑体" pitchFamily="2" charset="-122"/>
                <a:ea typeface="黑体" pitchFamily="2" charset="-122"/>
              </a:rPr>
              <a:t>年给友人的信中写道：</a:t>
            </a:r>
            <a:r>
              <a:rPr kumimoji="1" lang="zh-CN" altLang="en-US" sz="3200" b="1">
                <a:solidFill>
                  <a:schemeClr val="bg1"/>
                </a:solidFill>
                <a:latin typeface="Times New Roman" pitchFamily="18" charset="0"/>
                <a:ea typeface="华文新魏" pitchFamily="2" charset="-122"/>
              </a:rPr>
              <a:t>       </a:t>
            </a:r>
          </a:p>
          <a:p>
            <a:r>
              <a:rPr kumimoji="1" lang="zh-CN" altLang="en-US" sz="4000" b="1">
                <a:solidFill>
                  <a:srgbClr val="FFFF00"/>
                </a:solidFill>
                <a:latin typeface="Times New Roman" pitchFamily="18" charset="0"/>
                <a:ea typeface="华文新魏" pitchFamily="2" charset="-122"/>
              </a:rPr>
              <a:t>    如果说我看的比别人更远，那是因为我站在巨人的肩膀上。</a:t>
            </a:r>
            <a:r>
              <a:rPr kumimoji="1" lang="zh-CN" altLang="en-US" sz="3200" b="1">
                <a:solidFill>
                  <a:srgbClr val="FFFF00"/>
                </a:solidFill>
                <a:latin typeface="Times New Roman" pitchFamily="18" charset="0"/>
                <a:ea typeface="华文新魏"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blinds(horizontal)">
                                      <p:cBhvr>
                                        <p:cTn id="12"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102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p:cNvSpPr>
          <p:nvPr/>
        </p:nvSpPr>
        <p:spPr bwMode="auto">
          <a:xfrm>
            <a:off x="0" y="0"/>
            <a:ext cx="576263" cy="2438400"/>
          </a:xfrm>
          <a:prstGeom prst="rect">
            <a:avLst/>
          </a:prstGeom>
          <a:solidFill>
            <a:schemeClr val="bg1">
              <a:alpha val="30000"/>
            </a:schemeClr>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3600" b="1">
                <a:ea typeface="黑体" pitchFamily="2" charset="-122"/>
              </a:rPr>
              <a:t>建立模型</a:t>
            </a:r>
          </a:p>
        </p:txBody>
      </p:sp>
      <p:sp>
        <p:nvSpPr>
          <p:cNvPr id="11267" name="Rectangle 3"/>
          <p:cNvSpPr>
            <a:spLocks noChangeArrowheads="1"/>
          </p:cNvSpPr>
          <p:nvPr/>
        </p:nvSpPr>
        <p:spPr bwMode="auto">
          <a:xfrm>
            <a:off x="835025" y="3448050"/>
            <a:ext cx="7862888" cy="2652713"/>
          </a:xfrm>
          <a:prstGeom prst="rect">
            <a:avLst/>
          </a:prstGeom>
          <a:noFill/>
          <a:ln>
            <a:noFill/>
          </a:ln>
          <a:effectLst/>
          <a:extLst>
            <a:ext uri="{909E8E84-426E-40DD-AFC4-6F175D3DCCD1}">
              <a14:hiddenFill xmlns:a14="http://schemas.microsoft.com/office/drawing/2010/main">
                <a:solidFill>
                  <a:srgbClr val="5F5F5F">
                    <a:alpha val="83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4800" b="1">
                <a:solidFill>
                  <a:srgbClr val="0000FF"/>
                </a:solidFill>
                <a:latin typeface="Times New Roman" pitchFamily="18" charset="0"/>
                <a:ea typeface="华文新魏" pitchFamily="2" charset="-122"/>
              </a:rPr>
              <a:t>诱思：</a:t>
            </a:r>
            <a:r>
              <a:rPr kumimoji="1" lang="zh-CN" altLang="en-US" sz="4000" b="1">
                <a:latin typeface="Times New Roman" pitchFamily="18" charset="0"/>
                <a:ea typeface="华文新魏" pitchFamily="2" charset="-122"/>
              </a:rPr>
              <a:t>行星的实际运动是椭圆运动，但我们还不了解椭圆运动规律，那应该怎么办？能把它简化成什么运动呢？</a:t>
            </a:r>
          </a:p>
        </p:txBody>
      </p:sp>
      <p:grpSp>
        <p:nvGrpSpPr>
          <p:cNvPr id="11268" name="Group 4"/>
          <p:cNvGrpSpPr>
            <a:grpSpLocks/>
          </p:cNvGrpSpPr>
          <p:nvPr/>
        </p:nvGrpSpPr>
        <p:grpSpPr bwMode="auto">
          <a:xfrm>
            <a:off x="784225" y="307975"/>
            <a:ext cx="4032250" cy="2533650"/>
            <a:chOff x="480" y="255"/>
            <a:chExt cx="2540" cy="1596"/>
          </a:xfrm>
        </p:grpSpPr>
        <p:sp>
          <p:nvSpPr>
            <p:cNvPr id="20536" name="Oval 56"/>
            <p:cNvSpPr>
              <a:spLocks noChangeArrowheads="1"/>
            </p:cNvSpPr>
            <p:nvPr/>
          </p:nvSpPr>
          <p:spPr bwMode="auto">
            <a:xfrm>
              <a:off x="504" y="301"/>
              <a:ext cx="1996" cy="154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20537" name="Oval 57"/>
            <p:cNvSpPr>
              <a:spLocks noChangeArrowheads="1"/>
            </p:cNvSpPr>
            <p:nvPr/>
          </p:nvSpPr>
          <p:spPr bwMode="auto">
            <a:xfrm>
              <a:off x="1024" y="1063"/>
              <a:ext cx="50" cy="38"/>
            </a:xfrm>
            <a:prstGeom prst="ellipse">
              <a:avLst/>
            </a:prstGeom>
            <a:solidFill>
              <a:schemeClr val="tx1"/>
            </a:solidFill>
            <a:ln w="38100">
              <a:solidFill>
                <a:schemeClr val="bg1"/>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20538" name="Oval 58"/>
            <p:cNvSpPr>
              <a:spLocks noChangeArrowheads="1"/>
            </p:cNvSpPr>
            <p:nvPr/>
          </p:nvSpPr>
          <p:spPr bwMode="auto">
            <a:xfrm>
              <a:off x="2001" y="1035"/>
              <a:ext cx="50" cy="39"/>
            </a:xfrm>
            <a:prstGeom prst="ellipse">
              <a:avLst/>
            </a:prstGeom>
            <a:solidFill>
              <a:schemeClr val="tx1"/>
            </a:solidFill>
            <a:ln w="38100">
              <a:solidFill>
                <a:schemeClr val="bg1"/>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20539" name="Oval 59"/>
            <p:cNvSpPr>
              <a:spLocks noChangeArrowheads="1"/>
            </p:cNvSpPr>
            <p:nvPr/>
          </p:nvSpPr>
          <p:spPr bwMode="auto">
            <a:xfrm>
              <a:off x="932" y="983"/>
              <a:ext cx="214" cy="221"/>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11273" name="Text Box 60"/>
            <p:cNvSpPr txBox="1">
              <a:spLocks noChangeArrowheads="1"/>
            </p:cNvSpPr>
            <p:nvPr/>
          </p:nvSpPr>
          <p:spPr bwMode="auto">
            <a:xfrm>
              <a:off x="789" y="579"/>
              <a:ext cx="9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rgbClr val="FF6600"/>
                  </a:solidFill>
                </a:rPr>
                <a:t>太阳</a:t>
              </a:r>
            </a:p>
          </p:txBody>
        </p:sp>
        <p:sp>
          <p:nvSpPr>
            <p:cNvPr id="2" name="Oval 58"/>
            <p:cNvSpPr>
              <a:spLocks noChangeArrowheads="1"/>
            </p:cNvSpPr>
            <p:nvPr/>
          </p:nvSpPr>
          <p:spPr bwMode="auto">
            <a:xfrm>
              <a:off x="2273" y="618"/>
              <a:ext cx="136" cy="129"/>
            </a:xfrm>
            <a:prstGeom prst="ellipse">
              <a:avLst/>
            </a:prstGeom>
            <a:solidFill>
              <a:srgbClr val="008000">
                <a:alpha val="73000"/>
              </a:srgbClr>
            </a:solidFill>
            <a:ln w="38100">
              <a:solidFill>
                <a:srgbClr val="008000"/>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11275" name="Text Box 60"/>
            <p:cNvSpPr txBox="1">
              <a:spLocks noChangeArrowheads="1"/>
            </p:cNvSpPr>
            <p:nvPr/>
          </p:nvSpPr>
          <p:spPr bwMode="auto">
            <a:xfrm>
              <a:off x="2092" y="255"/>
              <a:ext cx="9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t>行星</a:t>
              </a:r>
            </a:p>
          </p:txBody>
        </p:sp>
        <p:sp>
          <p:nvSpPr>
            <p:cNvPr id="11276" name="Line 12"/>
            <p:cNvSpPr>
              <a:spLocks noChangeShapeType="1"/>
            </p:cNvSpPr>
            <p:nvPr/>
          </p:nvSpPr>
          <p:spPr bwMode="auto">
            <a:xfrm>
              <a:off x="480" y="1070"/>
              <a:ext cx="2003"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Line 13"/>
            <p:cNvSpPr>
              <a:spLocks noChangeShapeType="1"/>
            </p:cNvSpPr>
            <p:nvPr/>
          </p:nvSpPr>
          <p:spPr bwMode="auto">
            <a:xfrm>
              <a:off x="1509" y="288"/>
              <a:ext cx="0" cy="156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Text Box 60"/>
            <p:cNvSpPr txBox="1">
              <a:spLocks noChangeArrowheads="1"/>
            </p:cNvSpPr>
            <p:nvPr/>
          </p:nvSpPr>
          <p:spPr bwMode="auto">
            <a:xfrm>
              <a:off x="1952" y="979"/>
              <a:ext cx="9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3600" b="1" i="1">
                  <a:solidFill>
                    <a:srgbClr val="FF6600"/>
                  </a:solidFill>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fltVal val="0"/>
                                          </p:val>
                                        </p:tav>
                                        <p:tav tm="100000">
                                          <p:val>
                                            <p:strVal val="#ppt_w"/>
                                          </p:val>
                                        </p:tav>
                                      </p:tavLst>
                                    </p:anim>
                                    <p:anim calcmode="lin" valueType="num">
                                      <p:cBhvr>
                                        <p:cTn id="8" dur="500" fill="hold"/>
                                        <p:tgtEl>
                                          <p:spTgt spid="11267"/>
                                        </p:tgtEl>
                                        <p:attrNameLst>
                                          <p:attrName>ppt_h</p:attrName>
                                        </p:attrNameLst>
                                      </p:cBhvr>
                                      <p:tavLst>
                                        <p:tav tm="0">
                                          <p:val>
                                            <p:fltVal val="0"/>
                                          </p:val>
                                        </p:tav>
                                        <p:tav tm="100000">
                                          <p:val>
                                            <p:strVal val="#ppt_h"/>
                                          </p:val>
                                        </p:tav>
                                      </p:tavLst>
                                    </p:anim>
                                    <p:anim calcmode="lin" valueType="num">
                                      <p:cBhvr>
                                        <p:cTn id="9" dur="500" fill="hold"/>
                                        <p:tgtEl>
                                          <p:spTgt spid="11267"/>
                                        </p:tgtEl>
                                        <p:attrNameLst>
                                          <p:attrName>style.rotation</p:attrName>
                                        </p:attrNameLst>
                                      </p:cBhvr>
                                      <p:tavLst>
                                        <p:tav tm="0">
                                          <p:val>
                                            <p:fltVal val="90"/>
                                          </p:val>
                                        </p:tav>
                                        <p:tav tm="100000">
                                          <p:val>
                                            <p:fltVal val="0"/>
                                          </p:val>
                                        </p:tav>
                                      </p:tavLst>
                                    </p:anim>
                                    <p:animEffect transition="in" filter="fade">
                                      <p:cBhvr>
                                        <p:cTn id="10"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1" name="Group 3"/>
          <p:cNvGrpSpPr>
            <a:grpSpLocks/>
          </p:cNvGrpSpPr>
          <p:nvPr/>
        </p:nvGrpSpPr>
        <p:grpSpPr bwMode="auto">
          <a:xfrm>
            <a:off x="747713" y="3624263"/>
            <a:ext cx="3986212" cy="3167062"/>
            <a:chOff x="1039" y="2325"/>
            <a:chExt cx="2511" cy="1995"/>
          </a:xfrm>
        </p:grpSpPr>
        <p:sp>
          <p:nvSpPr>
            <p:cNvPr id="2" name="Oval 56"/>
            <p:cNvSpPr>
              <a:spLocks noChangeArrowheads="1"/>
            </p:cNvSpPr>
            <p:nvPr/>
          </p:nvSpPr>
          <p:spPr bwMode="auto">
            <a:xfrm>
              <a:off x="1039" y="2334"/>
              <a:ext cx="1996" cy="1986"/>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3" name="Oval 59"/>
            <p:cNvSpPr>
              <a:spLocks noChangeArrowheads="1"/>
            </p:cNvSpPr>
            <p:nvPr/>
          </p:nvSpPr>
          <p:spPr bwMode="auto">
            <a:xfrm>
              <a:off x="1984" y="3257"/>
              <a:ext cx="105" cy="112"/>
            </a:xfrm>
            <a:prstGeom prst="ellipse">
              <a:avLst/>
            </a:prstGeom>
            <a:solidFill>
              <a:srgbClr val="FF6600"/>
            </a:solidFill>
            <a:ln w="38100">
              <a:solidFill>
                <a:srgbClr val="FF6600"/>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12294" name="Text Box 60"/>
            <p:cNvSpPr txBox="1">
              <a:spLocks noChangeArrowheads="1"/>
            </p:cNvSpPr>
            <p:nvPr/>
          </p:nvSpPr>
          <p:spPr bwMode="auto">
            <a:xfrm>
              <a:off x="1573" y="2794"/>
              <a:ext cx="9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rgbClr val="FF6600"/>
                  </a:solidFill>
                </a:rPr>
                <a:t>太阳</a:t>
              </a:r>
            </a:p>
          </p:txBody>
        </p:sp>
        <p:sp>
          <p:nvSpPr>
            <p:cNvPr id="4" name="Oval 58"/>
            <p:cNvSpPr>
              <a:spLocks noChangeArrowheads="1"/>
            </p:cNvSpPr>
            <p:nvPr/>
          </p:nvSpPr>
          <p:spPr bwMode="auto">
            <a:xfrm>
              <a:off x="2794" y="2689"/>
              <a:ext cx="37" cy="46"/>
            </a:xfrm>
            <a:prstGeom prst="ellipse">
              <a:avLst/>
            </a:prstGeom>
            <a:solidFill>
              <a:srgbClr val="FF0066">
                <a:alpha val="73000"/>
              </a:srgbClr>
            </a:solidFill>
            <a:ln w="38100">
              <a:solidFill>
                <a:srgbClr val="FF0066"/>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12296" name="Text Box 60"/>
            <p:cNvSpPr txBox="1">
              <a:spLocks noChangeArrowheads="1"/>
            </p:cNvSpPr>
            <p:nvPr/>
          </p:nvSpPr>
          <p:spPr bwMode="auto">
            <a:xfrm>
              <a:off x="2622" y="2325"/>
              <a:ext cx="9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t>行星</a:t>
              </a:r>
            </a:p>
          </p:txBody>
        </p:sp>
        <p:sp>
          <p:nvSpPr>
            <p:cNvPr id="12297" name="Line 9"/>
            <p:cNvSpPr>
              <a:spLocks noChangeShapeType="1"/>
            </p:cNvSpPr>
            <p:nvPr/>
          </p:nvSpPr>
          <p:spPr bwMode="auto">
            <a:xfrm rot="-2650381">
              <a:off x="1921" y="2964"/>
              <a:ext cx="989" cy="69"/>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Text Box 60"/>
            <p:cNvSpPr txBox="1">
              <a:spLocks noChangeArrowheads="1"/>
            </p:cNvSpPr>
            <p:nvPr/>
          </p:nvSpPr>
          <p:spPr bwMode="auto">
            <a:xfrm>
              <a:off x="2416" y="2873"/>
              <a:ext cx="9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3600" b="1" i="1"/>
                <a:t>r</a:t>
              </a:r>
            </a:p>
          </p:txBody>
        </p:sp>
      </p:grpSp>
      <p:grpSp>
        <p:nvGrpSpPr>
          <p:cNvPr id="12299" name="Group 11"/>
          <p:cNvGrpSpPr>
            <a:grpSpLocks/>
          </p:cNvGrpSpPr>
          <p:nvPr/>
        </p:nvGrpSpPr>
        <p:grpSpPr bwMode="auto">
          <a:xfrm>
            <a:off x="762000" y="404813"/>
            <a:ext cx="4032250" cy="2533650"/>
            <a:chOff x="480" y="255"/>
            <a:chExt cx="2540" cy="1596"/>
          </a:xfrm>
        </p:grpSpPr>
        <p:sp>
          <p:nvSpPr>
            <p:cNvPr id="20536" name="Oval 56"/>
            <p:cNvSpPr>
              <a:spLocks noChangeArrowheads="1"/>
            </p:cNvSpPr>
            <p:nvPr/>
          </p:nvSpPr>
          <p:spPr bwMode="auto">
            <a:xfrm>
              <a:off x="504" y="301"/>
              <a:ext cx="1996" cy="154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20537" name="Oval 57"/>
            <p:cNvSpPr>
              <a:spLocks noChangeArrowheads="1"/>
            </p:cNvSpPr>
            <p:nvPr/>
          </p:nvSpPr>
          <p:spPr bwMode="auto">
            <a:xfrm>
              <a:off x="1024" y="1063"/>
              <a:ext cx="50" cy="38"/>
            </a:xfrm>
            <a:prstGeom prst="ellipse">
              <a:avLst/>
            </a:prstGeom>
            <a:solidFill>
              <a:schemeClr val="tx1"/>
            </a:solidFill>
            <a:ln w="38100">
              <a:solidFill>
                <a:schemeClr val="bg1"/>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20538" name="Oval 58"/>
            <p:cNvSpPr>
              <a:spLocks noChangeArrowheads="1"/>
            </p:cNvSpPr>
            <p:nvPr/>
          </p:nvSpPr>
          <p:spPr bwMode="auto">
            <a:xfrm>
              <a:off x="2001" y="1035"/>
              <a:ext cx="50" cy="39"/>
            </a:xfrm>
            <a:prstGeom prst="ellipse">
              <a:avLst/>
            </a:prstGeom>
            <a:solidFill>
              <a:schemeClr val="tx1"/>
            </a:solidFill>
            <a:ln w="38100">
              <a:solidFill>
                <a:schemeClr val="bg1"/>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20539" name="Oval 59"/>
            <p:cNvSpPr>
              <a:spLocks noChangeArrowheads="1"/>
            </p:cNvSpPr>
            <p:nvPr/>
          </p:nvSpPr>
          <p:spPr bwMode="auto">
            <a:xfrm>
              <a:off x="932" y="983"/>
              <a:ext cx="214" cy="221"/>
            </a:xfrm>
            <a:prstGeom prst="ellipse">
              <a:avLst/>
            </a:prstGeom>
            <a:solidFill>
              <a:srgbClr val="FF6600"/>
            </a:solidFill>
            <a:ln w="38100">
              <a:solidFill>
                <a:srgbClr val="FF6600"/>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12304" name="Text Box 60"/>
            <p:cNvSpPr txBox="1">
              <a:spLocks noChangeArrowheads="1"/>
            </p:cNvSpPr>
            <p:nvPr/>
          </p:nvSpPr>
          <p:spPr bwMode="auto">
            <a:xfrm>
              <a:off x="789" y="579"/>
              <a:ext cx="9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rgbClr val="FF6600"/>
                  </a:solidFill>
                </a:rPr>
                <a:t>太阳</a:t>
              </a:r>
            </a:p>
          </p:txBody>
        </p:sp>
        <p:sp>
          <p:nvSpPr>
            <p:cNvPr id="5" name="Oval 58"/>
            <p:cNvSpPr>
              <a:spLocks noChangeArrowheads="1"/>
            </p:cNvSpPr>
            <p:nvPr/>
          </p:nvSpPr>
          <p:spPr bwMode="auto">
            <a:xfrm>
              <a:off x="2273" y="618"/>
              <a:ext cx="136" cy="129"/>
            </a:xfrm>
            <a:prstGeom prst="ellipse">
              <a:avLst/>
            </a:prstGeom>
            <a:solidFill>
              <a:srgbClr val="FFCCCC">
                <a:alpha val="73000"/>
              </a:srgbClr>
            </a:solidFill>
            <a:ln w="38100">
              <a:solidFill>
                <a:srgbClr val="FFCCCC"/>
              </a:solidFill>
              <a:round/>
              <a:headEnd/>
              <a:tailEnd/>
            </a:ln>
          </p:spPr>
          <p:txBody>
            <a:bodyPr wrap="none" anchor="ctr"/>
            <a:lstStyle/>
            <a:p>
              <a:pPr>
                <a:spcBef>
                  <a:spcPct val="50000"/>
                </a:spcBef>
              </a:pPr>
              <a:endParaRPr lang="zh-CN" altLang="zh-CN" sz="4000" b="1">
                <a:solidFill>
                  <a:schemeClr val="accent2"/>
                </a:solidFill>
                <a:latin typeface="楷体_GB2312" pitchFamily="49" charset="-122"/>
                <a:ea typeface="楷体_GB2312" pitchFamily="49" charset="-122"/>
              </a:endParaRPr>
            </a:p>
          </p:txBody>
        </p:sp>
        <p:sp>
          <p:nvSpPr>
            <p:cNvPr id="12306" name="Text Box 60"/>
            <p:cNvSpPr txBox="1">
              <a:spLocks noChangeArrowheads="1"/>
            </p:cNvSpPr>
            <p:nvPr/>
          </p:nvSpPr>
          <p:spPr bwMode="auto">
            <a:xfrm>
              <a:off x="2092" y="255"/>
              <a:ext cx="9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t>行星</a:t>
              </a:r>
            </a:p>
          </p:txBody>
        </p:sp>
        <p:sp>
          <p:nvSpPr>
            <p:cNvPr id="12307" name="Line 19"/>
            <p:cNvSpPr>
              <a:spLocks noChangeShapeType="1"/>
            </p:cNvSpPr>
            <p:nvPr/>
          </p:nvSpPr>
          <p:spPr bwMode="auto">
            <a:xfrm>
              <a:off x="480" y="1070"/>
              <a:ext cx="2003" cy="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8" name="Line 20"/>
            <p:cNvSpPr>
              <a:spLocks noChangeShapeType="1"/>
            </p:cNvSpPr>
            <p:nvPr/>
          </p:nvSpPr>
          <p:spPr bwMode="auto">
            <a:xfrm>
              <a:off x="1509" y="288"/>
              <a:ext cx="0" cy="156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Text Box 60"/>
            <p:cNvSpPr txBox="1">
              <a:spLocks noChangeArrowheads="1"/>
            </p:cNvSpPr>
            <p:nvPr/>
          </p:nvSpPr>
          <p:spPr bwMode="auto">
            <a:xfrm>
              <a:off x="1952" y="979"/>
              <a:ext cx="9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3600" b="1" i="1"/>
                <a:t>a</a:t>
              </a:r>
            </a:p>
          </p:txBody>
        </p:sp>
      </p:grpSp>
      <p:sp>
        <p:nvSpPr>
          <p:cNvPr id="12310" name="Rectangle 22"/>
          <p:cNvSpPr>
            <a:spLocks noChangeArrowheads="1"/>
          </p:cNvSpPr>
          <p:nvPr/>
        </p:nvSpPr>
        <p:spPr bwMode="auto">
          <a:xfrm>
            <a:off x="4343400" y="157163"/>
            <a:ext cx="4572000" cy="3397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5F5F5F">
                    <a:alpha val="85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3600" b="1">
                <a:solidFill>
                  <a:srgbClr val="0000CC"/>
                </a:solidFill>
                <a:latin typeface="Times New Roman" pitchFamily="18" charset="0"/>
                <a:ea typeface="华文新魏" pitchFamily="2" charset="-122"/>
              </a:rPr>
              <a:t>诱思：</a:t>
            </a:r>
            <a:r>
              <a:rPr kumimoji="1" lang="zh-CN" altLang="en-US" sz="3600" b="1">
                <a:latin typeface="Times New Roman" pitchFamily="18" charset="0"/>
                <a:ea typeface="华文新魏" pitchFamily="2" charset="-122"/>
              </a:rPr>
              <a:t>既然把行星绕太阳的运动简化为圆周运动。那么行星绕太阳运动可看成匀速圆周运动还是变速圆周运动？</a:t>
            </a:r>
          </a:p>
        </p:txBody>
      </p:sp>
      <p:grpSp>
        <p:nvGrpSpPr>
          <p:cNvPr id="12311" name="Group 23"/>
          <p:cNvGrpSpPr>
            <a:grpSpLocks/>
          </p:cNvGrpSpPr>
          <p:nvPr/>
        </p:nvGrpSpPr>
        <p:grpSpPr bwMode="auto">
          <a:xfrm>
            <a:off x="635000" y="2587625"/>
            <a:ext cx="974725" cy="1316038"/>
            <a:chOff x="753" y="1734"/>
            <a:chExt cx="614" cy="829"/>
          </a:xfrm>
        </p:grpSpPr>
        <p:sp>
          <p:nvSpPr>
            <p:cNvPr id="12312" name="AutoShape 24"/>
            <p:cNvSpPr>
              <a:spLocks noChangeArrowheads="1"/>
            </p:cNvSpPr>
            <p:nvPr/>
          </p:nvSpPr>
          <p:spPr bwMode="auto">
            <a:xfrm rot="3875385">
              <a:off x="645" y="1842"/>
              <a:ext cx="829" cy="614"/>
            </a:xfrm>
            <a:prstGeom prst="rightArrow">
              <a:avLst>
                <a:gd name="adj1" fmla="val 50000"/>
                <a:gd name="adj2" fmla="val 33754"/>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3" name="Text Box 25"/>
            <p:cNvSpPr txBox="1">
              <a:spLocks noChangeArrowheads="1"/>
            </p:cNvSpPr>
            <p:nvPr/>
          </p:nvSpPr>
          <p:spPr bwMode="auto">
            <a:xfrm rot="-1405431">
              <a:off x="823" y="1790"/>
              <a:ext cx="423" cy="562"/>
            </a:xfrm>
            <a:prstGeom prst="rect">
              <a:avLst/>
            </a:prstGeom>
            <a:noFill/>
            <a:ln>
              <a:noFill/>
            </a:ln>
            <a:effectLst/>
            <a:extLst>
              <a:ext uri="{909E8E84-426E-40DD-AFC4-6F175D3DCCD1}">
                <a14:hiddenFill xmlns:a14="http://schemas.microsoft.com/office/drawing/2010/main">
                  <a:solidFill>
                    <a:srgbClr val="808080">
                      <a:alpha val="8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kumimoji="1" lang="zh-CN" altLang="en-US" sz="3200" b="1">
                  <a:solidFill>
                    <a:schemeClr val="bg1"/>
                  </a:solidFill>
                  <a:latin typeface="Times New Roman" pitchFamily="18" charset="0"/>
                </a:rPr>
                <a:t>简化</a:t>
              </a:r>
            </a:p>
          </p:txBody>
        </p:sp>
      </p:grpSp>
      <p:sp>
        <p:nvSpPr>
          <p:cNvPr id="12314" name="Rectangle 26"/>
          <p:cNvSpPr>
            <a:spLocks noChangeArrowheads="1"/>
          </p:cNvSpPr>
          <p:nvPr/>
        </p:nvSpPr>
        <p:spPr bwMode="auto">
          <a:xfrm>
            <a:off x="4371975" y="3771900"/>
            <a:ext cx="4530725" cy="2847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5F5F5F">
                    <a:alpha val="85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3600" b="1">
                <a:latin typeface="Times New Roman" pitchFamily="18" charset="0"/>
                <a:ea typeface="华文新魏" pitchFamily="2" charset="-122"/>
              </a:rPr>
              <a:t>行星绕太阳做匀速圆周运动需要向心力，那什么力来提供做向心力？ 这个力的方向怎么样？</a:t>
            </a:r>
            <a:endParaRPr kumimoji="1" lang="zh-CN" altLang="en-US" sz="3600" b="1">
              <a:solidFill>
                <a:schemeClr val="bg1"/>
              </a:solidFill>
              <a:latin typeface="Times New Roman" pitchFamily="18" charset="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12311"/>
                                        </p:tgtEl>
                                        <p:attrNameLst>
                                          <p:attrName>style.visibility</p:attrName>
                                        </p:attrNameLst>
                                      </p:cBhvr>
                                      <p:to>
                                        <p:strVal val="visible"/>
                                      </p:to>
                                    </p:set>
                                    <p:anim calcmode="lin" valueType="num">
                                      <p:cBhvr additive="base">
                                        <p:cTn id="7" dur="500" fill="hold"/>
                                        <p:tgtEl>
                                          <p:spTgt spid="12311"/>
                                        </p:tgtEl>
                                        <p:attrNameLst>
                                          <p:attrName>ppt_x</p:attrName>
                                        </p:attrNameLst>
                                      </p:cBhvr>
                                      <p:tavLst>
                                        <p:tav tm="0">
                                          <p:val>
                                            <p:strVal val="0-#ppt_w/2"/>
                                          </p:val>
                                        </p:tav>
                                        <p:tav tm="100000">
                                          <p:val>
                                            <p:strVal val="#ppt_x"/>
                                          </p:val>
                                        </p:tav>
                                      </p:tavLst>
                                    </p:anim>
                                    <p:anim calcmode="lin" valueType="num">
                                      <p:cBhvr additive="base">
                                        <p:cTn id="8" dur="500" fill="hold"/>
                                        <p:tgtEl>
                                          <p:spTgt spid="1231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nodeType="clickEffect">
                                  <p:stCondLst>
                                    <p:cond delay="0"/>
                                  </p:stCondLst>
                                  <p:childTnLst>
                                    <p:set>
                                      <p:cBhvr>
                                        <p:cTn id="12" dur="1" fill="hold">
                                          <p:stCondLst>
                                            <p:cond delay="0"/>
                                          </p:stCondLst>
                                        </p:cTn>
                                        <p:tgtEl>
                                          <p:spTgt spid="12291"/>
                                        </p:tgtEl>
                                        <p:attrNameLst>
                                          <p:attrName>style.visibility</p:attrName>
                                        </p:attrNameLst>
                                      </p:cBhvr>
                                      <p:to>
                                        <p:strVal val="visible"/>
                                      </p:to>
                                    </p:set>
                                    <p:anim calcmode="lin" valueType="num">
                                      <p:cBhvr>
                                        <p:cTn id="13" dur="500" fill="hold"/>
                                        <p:tgtEl>
                                          <p:spTgt spid="12291"/>
                                        </p:tgtEl>
                                        <p:attrNameLst>
                                          <p:attrName>ppt_w</p:attrName>
                                        </p:attrNameLst>
                                      </p:cBhvr>
                                      <p:tavLst>
                                        <p:tav tm="0">
                                          <p:val>
                                            <p:fltVal val="0"/>
                                          </p:val>
                                        </p:tav>
                                        <p:tav tm="100000">
                                          <p:val>
                                            <p:strVal val="#ppt_w"/>
                                          </p:val>
                                        </p:tav>
                                      </p:tavLst>
                                    </p:anim>
                                    <p:anim calcmode="lin" valueType="num">
                                      <p:cBhvr>
                                        <p:cTn id="14" dur="500" fill="hold"/>
                                        <p:tgtEl>
                                          <p:spTgt spid="12291"/>
                                        </p:tgtEl>
                                        <p:attrNameLst>
                                          <p:attrName>ppt_h</p:attrName>
                                        </p:attrNameLst>
                                      </p:cBhvr>
                                      <p:tavLst>
                                        <p:tav tm="0">
                                          <p:val>
                                            <p:fltVal val="0"/>
                                          </p:val>
                                        </p:tav>
                                        <p:tav tm="100000">
                                          <p:val>
                                            <p:strVal val="#ppt_h"/>
                                          </p:val>
                                        </p:tav>
                                      </p:tavLst>
                                    </p:anim>
                                    <p:anim calcmode="lin" valueType="num">
                                      <p:cBhvr>
                                        <p:cTn id="15" dur="500" fill="hold"/>
                                        <p:tgtEl>
                                          <p:spTgt spid="12291"/>
                                        </p:tgtEl>
                                        <p:attrNameLst>
                                          <p:attrName>style.rotation</p:attrName>
                                        </p:attrNameLst>
                                      </p:cBhvr>
                                      <p:tavLst>
                                        <p:tav tm="0">
                                          <p:val>
                                            <p:fltVal val="360"/>
                                          </p:val>
                                        </p:tav>
                                        <p:tav tm="100000">
                                          <p:val>
                                            <p:fltVal val="0"/>
                                          </p:val>
                                        </p:tav>
                                      </p:tavLst>
                                    </p:anim>
                                    <p:animEffect transition="in" filter="fade">
                                      <p:cBhvr>
                                        <p:cTn id="16" dur="500"/>
                                        <p:tgtEl>
                                          <p:spTgt spid="122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grpId="0" nodeType="clickEffect">
                                  <p:stCondLst>
                                    <p:cond delay="0"/>
                                  </p:stCondLst>
                                  <p:iterate type="lt">
                                    <p:tmPct val="5000"/>
                                  </p:iterate>
                                  <p:childTnLst>
                                    <p:set>
                                      <p:cBhvr>
                                        <p:cTn id="20" dur="1" fill="hold">
                                          <p:stCondLst>
                                            <p:cond delay="0"/>
                                          </p:stCondLst>
                                        </p:cTn>
                                        <p:tgtEl>
                                          <p:spTgt spid="12310"/>
                                        </p:tgtEl>
                                        <p:attrNameLst>
                                          <p:attrName>style.visibility</p:attrName>
                                        </p:attrNameLst>
                                      </p:cBhvr>
                                      <p:to>
                                        <p:strVal val="visible"/>
                                      </p:to>
                                    </p:set>
                                    <p:anim calcmode="lin" valueType="num">
                                      <p:cBhvr>
                                        <p:cTn id="21" dur="500" fill="hold"/>
                                        <p:tgtEl>
                                          <p:spTgt spid="12310"/>
                                        </p:tgtEl>
                                        <p:attrNameLst>
                                          <p:attrName>ppt_w</p:attrName>
                                        </p:attrNameLst>
                                      </p:cBhvr>
                                      <p:tavLst>
                                        <p:tav tm="0">
                                          <p:val>
                                            <p:fltVal val="0"/>
                                          </p:val>
                                        </p:tav>
                                        <p:tav tm="100000">
                                          <p:val>
                                            <p:strVal val="#ppt_w"/>
                                          </p:val>
                                        </p:tav>
                                      </p:tavLst>
                                    </p:anim>
                                    <p:anim calcmode="lin" valueType="num">
                                      <p:cBhvr>
                                        <p:cTn id="22" dur="500" fill="hold"/>
                                        <p:tgtEl>
                                          <p:spTgt spid="12310"/>
                                        </p:tgtEl>
                                        <p:attrNameLst>
                                          <p:attrName>ppt_h</p:attrName>
                                        </p:attrNameLst>
                                      </p:cBhvr>
                                      <p:tavLst>
                                        <p:tav tm="0">
                                          <p:val>
                                            <p:fltVal val="0"/>
                                          </p:val>
                                        </p:tav>
                                        <p:tav tm="100000">
                                          <p:val>
                                            <p:strVal val="#ppt_h"/>
                                          </p:val>
                                        </p:tav>
                                      </p:tavLst>
                                    </p:anim>
                                    <p:anim calcmode="lin" valueType="num">
                                      <p:cBhvr>
                                        <p:cTn id="23" dur="500" fill="hold"/>
                                        <p:tgtEl>
                                          <p:spTgt spid="12310"/>
                                        </p:tgtEl>
                                        <p:attrNameLst>
                                          <p:attrName>style.rotation</p:attrName>
                                        </p:attrNameLst>
                                      </p:cBhvr>
                                      <p:tavLst>
                                        <p:tav tm="0">
                                          <p:val>
                                            <p:fltVal val="90"/>
                                          </p:val>
                                        </p:tav>
                                        <p:tav tm="100000">
                                          <p:val>
                                            <p:fltVal val="0"/>
                                          </p:val>
                                        </p:tav>
                                      </p:tavLst>
                                    </p:anim>
                                    <p:animEffect transition="in" filter="fade">
                                      <p:cBhvr>
                                        <p:cTn id="24" dur="500"/>
                                        <p:tgtEl>
                                          <p:spTgt spid="123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12314"/>
                                        </p:tgtEl>
                                        <p:attrNameLst>
                                          <p:attrName>style.visibility</p:attrName>
                                        </p:attrNameLst>
                                      </p:cBhvr>
                                      <p:to>
                                        <p:strVal val="visible"/>
                                      </p:to>
                                    </p:set>
                                    <p:anim calcmode="lin" valueType="num">
                                      <p:cBhvr>
                                        <p:cTn id="29" dur="500" fill="hold"/>
                                        <p:tgtEl>
                                          <p:spTgt spid="12314"/>
                                        </p:tgtEl>
                                        <p:attrNameLst>
                                          <p:attrName>ppt_w</p:attrName>
                                        </p:attrNameLst>
                                      </p:cBhvr>
                                      <p:tavLst>
                                        <p:tav tm="0">
                                          <p:val>
                                            <p:fltVal val="0"/>
                                          </p:val>
                                        </p:tav>
                                        <p:tav tm="100000">
                                          <p:val>
                                            <p:strVal val="#ppt_w"/>
                                          </p:val>
                                        </p:tav>
                                      </p:tavLst>
                                    </p:anim>
                                    <p:anim calcmode="lin" valueType="num">
                                      <p:cBhvr>
                                        <p:cTn id="30" dur="500" fill="hold"/>
                                        <p:tgtEl>
                                          <p:spTgt spid="12314"/>
                                        </p:tgtEl>
                                        <p:attrNameLst>
                                          <p:attrName>ppt_h</p:attrName>
                                        </p:attrNameLst>
                                      </p:cBhvr>
                                      <p:tavLst>
                                        <p:tav tm="0">
                                          <p:val>
                                            <p:fltVal val="0"/>
                                          </p:val>
                                        </p:tav>
                                        <p:tav tm="100000">
                                          <p:val>
                                            <p:strVal val="#ppt_h"/>
                                          </p:val>
                                        </p:tav>
                                      </p:tavLst>
                                    </p:anim>
                                    <p:anim calcmode="lin" valueType="num">
                                      <p:cBhvr>
                                        <p:cTn id="31" dur="500" fill="hold"/>
                                        <p:tgtEl>
                                          <p:spTgt spid="12314"/>
                                        </p:tgtEl>
                                        <p:attrNameLst>
                                          <p:attrName>style.rotation</p:attrName>
                                        </p:attrNameLst>
                                      </p:cBhvr>
                                      <p:tavLst>
                                        <p:tav tm="0">
                                          <p:val>
                                            <p:fltVal val="90"/>
                                          </p:val>
                                        </p:tav>
                                        <p:tav tm="100000">
                                          <p:val>
                                            <p:fltVal val="0"/>
                                          </p:val>
                                        </p:tav>
                                      </p:tavLst>
                                    </p:anim>
                                    <p:animEffect transition="in" filter="fade">
                                      <p:cBhvr>
                                        <p:cTn id="32" dur="500"/>
                                        <p:tgtEl>
                                          <p:spTgt spid="1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animBg="1"/>
      <p:bldP spid="123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6221413" y="319088"/>
            <a:ext cx="2747962" cy="6130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5F5F5F">
                    <a:alpha val="83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4400" b="1">
                <a:solidFill>
                  <a:srgbClr val="0000CC"/>
                </a:solidFill>
                <a:latin typeface="Times New Roman" pitchFamily="18" charset="0"/>
                <a:ea typeface="黑体" pitchFamily="2" charset="-122"/>
              </a:rPr>
              <a:t>诱思：</a:t>
            </a:r>
          </a:p>
          <a:p>
            <a:r>
              <a:rPr kumimoji="1" lang="zh-CN" altLang="en-US" sz="4400" b="1">
                <a:latin typeface="Times New Roman" pitchFamily="18" charset="0"/>
                <a:ea typeface="黑体" pitchFamily="2" charset="-122"/>
              </a:rPr>
              <a:t>太阳对行星的引力提供作为向心力，那这个力大小有什么样定量关系？</a:t>
            </a:r>
          </a:p>
        </p:txBody>
      </p:sp>
      <p:grpSp>
        <p:nvGrpSpPr>
          <p:cNvPr id="13316" name="Group 4"/>
          <p:cNvGrpSpPr>
            <a:grpSpLocks/>
          </p:cNvGrpSpPr>
          <p:nvPr/>
        </p:nvGrpSpPr>
        <p:grpSpPr bwMode="auto">
          <a:xfrm>
            <a:off x="895350" y="1166813"/>
            <a:ext cx="5256213" cy="4221162"/>
            <a:chOff x="599" y="1026"/>
            <a:chExt cx="3617" cy="2994"/>
          </a:xfrm>
        </p:grpSpPr>
        <p:sp>
          <p:nvSpPr>
            <p:cNvPr id="13317" name="Oval 5"/>
            <p:cNvSpPr>
              <a:spLocks noChangeArrowheads="1"/>
            </p:cNvSpPr>
            <p:nvPr/>
          </p:nvSpPr>
          <p:spPr bwMode="auto">
            <a:xfrm>
              <a:off x="1223" y="1026"/>
              <a:ext cx="2993" cy="2994"/>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Oval 6"/>
            <p:cNvSpPr>
              <a:spLocks noChangeArrowheads="1"/>
            </p:cNvSpPr>
            <p:nvPr/>
          </p:nvSpPr>
          <p:spPr bwMode="auto">
            <a:xfrm>
              <a:off x="2447" y="2205"/>
              <a:ext cx="544" cy="589"/>
            </a:xfrm>
            <a:prstGeom prst="ellipse">
              <a:avLst/>
            </a:prstGeom>
            <a:solidFill>
              <a:srgbClr val="FF3300"/>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Oval 7"/>
            <p:cNvSpPr>
              <a:spLocks noChangeArrowheads="1"/>
            </p:cNvSpPr>
            <p:nvPr/>
          </p:nvSpPr>
          <p:spPr bwMode="auto">
            <a:xfrm>
              <a:off x="1132" y="2387"/>
              <a:ext cx="181" cy="181"/>
            </a:xfrm>
            <a:prstGeom prst="ellipse">
              <a:avLst/>
            </a:prstGeom>
            <a:solidFill>
              <a:schemeClr val="accent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Line 8"/>
            <p:cNvSpPr>
              <a:spLocks noChangeShapeType="1"/>
            </p:cNvSpPr>
            <p:nvPr/>
          </p:nvSpPr>
          <p:spPr bwMode="auto">
            <a:xfrm>
              <a:off x="1223" y="2478"/>
              <a:ext cx="45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1" name="Text Box 9"/>
            <p:cNvSpPr txBox="1">
              <a:spLocks noChangeArrowheads="1"/>
            </p:cNvSpPr>
            <p:nvPr/>
          </p:nvSpPr>
          <p:spPr bwMode="auto">
            <a:xfrm>
              <a:off x="1450" y="2567"/>
              <a:ext cx="316"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F</a:t>
              </a:r>
            </a:p>
          </p:txBody>
        </p:sp>
        <p:sp>
          <p:nvSpPr>
            <p:cNvPr id="13322" name="Text Box 10"/>
            <p:cNvSpPr txBox="1">
              <a:spLocks noChangeArrowheads="1"/>
            </p:cNvSpPr>
            <p:nvPr/>
          </p:nvSpPr>
          <p:spPr bwMode="auto">
            <a:xfrm>
              <a:off x="2925" y="2296"/>
              <a:ext cx="686" cy="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6600"/>
                  </a:solidFill>
                  <a:latin typeface="Times New Roman" pitchFamily="18" charset="0"/>
                  <a:ea typeface="华文新魏" pitchFamily="2" charset="-122"/>
                </a:rPr>
                <a:t>太阳</a:t>
              </a:r>
            </a:p>
            <a:p>
              <a:r>
                <a:rPr kumimoji="1" lang="zh-CN" altLang="en-US" sz="3200" b="1">
                  <a:solidFill>
                    <a:srgbClr val="FF6600"/>
                  </a:solidFill>
                  <a:latin typeface="Times New Roman" pitchFamily="18" charset="0"/>
                  <a:ea typeface="华文新魏" pitchFamily="2" charset="-122"/>
                </a:rPr>
                <a:t>Ｍ</a:t>
              </a:r>
            </a:p>
          </p:txBody>
        </p:sp>
        <p:sp>
          <p:nvSpPr>
            <p:cNvPr id="13323" name="Text Box 11"/>
            <p:cNvSpPr txBox="1">
              <a:spLocks noChangeArrowheads="1"/>
            </p:cNvSpPr>
            <p:nvPr/>
          </p:nvSpPr>
          <p:spPr bwMode="auto">
            <a:xfrm>
              <a:off x="599" y="2247"/>
              <a:ext cx="546"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行星</a:t>
              </a:r>
            </a:p>
            <a:p>
              <a:r>
                <a:rPr kumimoji="1" lang="zh-CN" altLang="en-US" sz="2400" b="1">
                  <a:latin typeface="Times New Roman" pitchFamily="18" charset="0"/>
                </a:rPr>
                <a:t>ｍ</a:t>
              </a:r>
            </a:p>
          </p:txBody>
        </p:sp>
        <p:sp>
          <p:nvSpPr>
            <p:cNvPr id="13324" name="Line 12"/>
            <p:cNvSpPr>
              <a:spLocks noChangeShapeType="1"/>
            </p:cNvSpPr>
            <p:nvPr/>
          </p:nvSpPr>
          <p:spPr bwMode="auto">
            <a:xfrm flipH="1" flipV="1">
              <a:off x="2064" y="1207"/>
              <a:ext cx="635" cy="127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Text Box 13"/>
            <p:cNvSpPr txBox="1">
              <a:spLocks noChangeArrowheads="1"/>
            </p:cNvSpPr>
            <p:nvPr/>
          </p:nvSpPr>
          <p:spPr bwMode="auto">
            <a:xfrm>
              <a:off x="2290" y="1446"/>
              <a:ext cx="441"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latin typeface="Times New Roman" pitchFamily="18" charset="0"/>
                  <a:ea typeface="华文新魏" pitchFamily="2" charset="-122"/>
                </a:rPr>
                <a:t>ｒ</a:t>
              </a:r>
            </a:p>
          </p:txBody>
        </p:sp>
        <p:sp>
          <p:nvSpPr>
            <p:cNvPr id="13326" name="Line 14"/>
            <p:cNvSpPr>
              <a:spLocks noChangeShapeType="1"/>
            </p:cNvSpPr>
            <p:nvPr/>
          </p:nvSpPr>
          <p:spPr bwMode="auto">
            <a:xfrm flipV="1">
              <a:off x="1202" y="1933"/>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Text Box 15"/>
            <p:cNvSpPr txBox="1">
              <a:spLocks noChangeArrowheads="1"/>
            </p:cNvSpPr>
            <p:nvPr/>
          </p:nvSpPr>
          <p:spPr bwMode="auto">
            <a:xfrm>
              <a:off x="975" y="1526"/>
              <a:ext cx="406"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ea typeface="华文新魏" pitchFamily="2" charset="-122"/>
                </a:rPr>
                <a:t>Ｖ</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grpId="0" nodeType="clickEffect">
                                  <p:stCondLst>
                                    <p:cond delay="0"/>
                                  </p:stCondLst>
                                  <p:iterate type="lt">
                                    <p:tmPct val="5000"/>
                                  </p:iterate>
                                  <p:childTnLst>
                                    <p:set>
                                      <p:cBhvr>
                                        <p:cTn id="10" dur="1" fill="hold">
                                          <p:stCondLst>
                                            <p:cond delay="0"/>
                                          </p:stCondLst>
                                        </p:cTn>
                                        <p:tgtEl>
                                          <p:spTgt spid="13315"/>
                                        </p:tgtEl>
                                        <p:attrNameLst>
                                          <p:attrName>style.visibility</p:attrName>
                                        </p:attrNameLst>
                                      </p:cBhvr>
                                      <p:to>
                                        <p:strVal val="visible"/>
                                      </p:to>
                                    </p:set>
                                    <p:anim calcmode="lin" valueType="num">
                                      <p:cBhvr>
                                        <p:cTn id="11" dur="500" fill="hold"/>
                                        <p:tgtEl>
                                          <p:spTgt spid="13315"/>
                                        </p:tgtEl>
                                        <p:attrNameLst>
                                          <p:attrName>ppt_w</p:attrName>
                                        </p:attrNameLst>
                                      </p:cBhvr>
                                      <p:tavLst>
                                        <p:tav tm="0">
                                          <p:val>
                                            <p:fltVal val="0"/>
                                          </p:val>
                                        </p:tav>
                                        <p:tav tm="100000">
                                          <p:val>
                                            <p:strVal val="#ppt_w"/>
                                          </p:val>
                                        </p:tav>
                                      </p:tavLst>
                                    </p:anim>
                                    <p:anim calcmode="lin" valueType="num">
                                      <p:cBhvr>
                                        <p:cTn id="12" dur="500" fill="hold"/>
                                        <p:tgtEl>
                                          <p:spTgt spid="13315"/>
                                        </p:tgtEl>
                                        <p:attrNameLst>
                                          <p:attrName>ppt_h</p:attrName>
                                        </p:attrNameLst>
                                      </p:cBhvr>
                                      <p:tavLst>
                                        <p:tav tm="0">
                                          <p:val>
                                            <p:fltVal val="0"/>
                                          </p:val>
                                        </p:tav>
                                        <p:tav tm="100000">
                                          <p:val>
                                            <p:strVal val="#ppt_h"/>
                                          </p:val>
                                        </p:tav>
                                      </p:tavLst>
                                    </p:anim>
                                    <p:anim calcmode="lin" valueType="num">
                                      <p:cBhvr>
                                        <p:cTn id="13" dur="500" fill="hold"/>
                                        <p:tgtEl>
                                          <p:spTgt spid="13315"/>
                                        </p:tgtEl>
                                        <p:attrNameLst>
                                          <p:attrName>style.rotation</p:attrName>
                                        </p:attrNameLst>
                                      </p:cBhvr>
                                      <p:tavLst>
                                        <p:tav tm="0">
                                          <p:val>
                                            <p:fltVal val="90"/>
                                          </p:val>
                                        </p:tav>
                                        <p:tav tm="100000">
                                          <p:val>
                                            <p:fltVal val="0"/>
                                          </p:val>
                                        </p:tav>
                                      </p:tavLst>
                                    </p:anim>
                                    <p:animEffect transition="in" filter="fade">
                                      <p:cBhvr>
                                        <p:cTn id="1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44</TotalTime>
  <Words>1033</Words>
  <Application>Microsoft Office PowerPoint</Application>
  <PresentationFormat>全屏显示(4:3)</PresentationFormat>
  <Paragraphs>128</Paragraphs>
  <Slides>19</Slides>
  <Notes>0</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6" baseType="lpstr">
      <vt:lpstr>Arial</vt:lpstr>
      <vt:lpstr>宋体</vt:lpstr>
      <vt:lpstr>Wingdings 2</vt:lpstr>
      <vt:lpstr>Wingdings</vt:lpstr>
      <vt:lpstr>Times New Roman</vt:lpstr>
      <vt:lpstr>华文新魏</vt:lpstr>
      <vt:lpstr>黑体</vt:lpstr>
      <vt:lpstr>华文行楷</vt:lpstr>
      <vt:lpstr>楷体_GB2312</vt:lpstr>
      <vt:lpstr>Symbol</vt:lpstr>
      <vt:lpstr>方正大黑简体</vt:lpstr>
      <vt:lpstr>华文中宋</vt:lpstr>
      <vt:lpstr>Verdana</vt:lpstr>
      <vt:lpstr>隶书</vt:lpstr>
      <vt:lpstr>砖雕艺术</vt:lpstr>
      <vt:lpstr>MathType 5.0 Equation</vt:lpstr>
      <vt:lpstr>Microsoft 公式 3.0</vt:lpstr>
      <vt:lpstr>PowerPoint 演示文稿</vt:lpstr>
      <vt:lpstr>PowerPoint 演示文稿</vt:lpstr>
      <vt:lpstr>PowerPoint 演示文稿</vt:lpstr>
      <vt:lpstr>问题探究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16</cp:revision>
  <cp:lastPrinted>1601-01-01T00:00:00Z</cp:lastPrinted>
  <dcterms:created xsi:type="dcterms:W3CDTF">1601-01-01T00:00:00Z</dcterms:created>
  <dcterms:modified xsi:type="dcterms:W3CDTF">2014-09-18T05:57:17Z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