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Tahoma" pitchFamily="34" charset="0"/>
        <a:ea typeface="宋体" pitchFamily="2" charset="-122"/>
        <a:cs typeface="+mn-cs"/>
      </a:defRPr>
    </a:lvl5pPr>
    <a:lvl6pPr marL="2286000" algn="l" defTabSz="914400" rtl="0" eaLnBrk="1" latinLnBrk="0" hangingPunct="1">
      <a:defRPr sz="2800" kern="1200">
        <a:solidFill>
          <a:schemeClr val="tx1"/>
        </a:solidFill>
        <a:latin typeface="Tahoma" pitchFamily="34" charset="0"/>
        <a:ea typeface="宋体" pitchFamily="2" charset="-122"/>
        <a:cs typeface="+mn-cs"/>
      </a:defRPr>
    </a:lvl6pPr>
    <a:lvl7pPr marL="2743200" algn="l" defTabSz="914400" rtl="0" eaLnBrk="1" latinLnBrk="0" hangingPunct="1">
      <a:defRPr sz="2800" kern="1200">
        <a:solidFill>
          <a:schemeClr val="tx1"/>
        </a:solidFill>
        <a:latin typeface="Tahoma" pitchFamily="34" charset="0"/>
        <a:ea typeface="宋体" pitchFamily="2" charset="-122"/>
        <a:cs typeface="+mn-cs"/>
      </a:defRPr>
    </a:lvl7pPr>
    <a:lvl8pPr marL="3200400" algn="l" defTabSz="914400" rtl="0" eaLnBrk="1" latinLnBrk="0" hangingPunct="1">
      <a:defRPr sz="2800" kern="1200">
        <a:solidFill>
          <a:schemeClr val="tx1"/>
        </a:solidFill>
        <a:latin typeface="Tahoma" pitchFamily="34" charset="0"/>
        <a:ea typeface="宋体" pitchFamily="2" charset="-122"/>
        <a:cs typeface="+mn-cs"/>
      </a:defRPr>
    </a:lvl8pPr>
    <a:lvl9pPr marL="3657600" algn="l" defTabSz="914400" rtl="0" eaLnBrk="1" latinLnBrk="0" hangingPunct="1">
      <a:defRPr sz="28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458" name="Rectangle 2"/>
          <p:cNvSpPr>
            <a:spLocks noGrp="1" noChangeArrowheads="1"/>
          </p:cNvSpPr>
          <p:nvPr>
            <p:ph type="ctrTitle" sz="quarter"/>
          </p:nvPr>
        </p:nvSpPr>
        <p:spPr>
          <a:xfrm>
            <a:off x="685800" y="1676400"/>
            <a:ext cx="7772400" cy="1828800"/>
          </a:xfrm>
        </p:spPr>
        <p:txBody>
          <a:bodyPr/>
          <a:lstStyle>
            <a:lvl1pPr>
              <a:defRPr/>
            </a:lvl1pPr>
          </a:lstStyle>
          <a:p>
            <a:pPr lvl="0"/>
            <a:r>
              <a:rPr lang="zh-CN" altLang="en-US" noProof="0" smtClean="0"/>
              <a:t>单击此处编辑母版标题样式</a:t>
            </a:r>
          </a:p>
        </p:txBody>
      </p:sp>
      <p:sp>
        <p:nvSpPr>
          <p:cNvPr id="1945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9460" name="Rectangle 4"/>
          <p:cNvSpPr>
            <a:spLocks noGrp="1" noChangeArrowheads="1"/>
          </p:cNvSpPr>
          <p:nvPr>
            <p:ph type="dt" sz="quarter" idx="2"/>
          </p:nvPr>
        </p:nvSpPr>
        <p:spPr/>
        <p:txBody>
          <a:bodyPr/>
          <a:lstStyle>
            <a:lvl1pPr>
              <a:defRPr/>
            </a:lvl1pPr>
          </a:lstStyle>
          <a:p>
            <a:endParaRPr lang="en-US" altLang="zh-CN"/>
          </a:p>
        </p:txBody>
      </p:sp>
      <p:sp>
        <p:nvSpPr>
          <p:cNvPr id="19461" name="Rectangle 5"/>
          <p:cNvSpPr>
            <a:spLocks noGrp="1" noChangeArrowheads="1"/>
          </p:cNvSpPr>
          <p:nvPr>
            <p:ph type="ftr" sz="quarter" idx="3"/>
          </p:nvPr>
        </p:nvSpPr>
        <p:spPr/>
        <p:txBody>
          <a:bodyPr/>
          <a:lstStyle>
            <a:lvl1pPr>
              <a:defRPr/>
            </a:lvl1pPr>
          </a:lstStyle>
          <a:p>
            <a:endParaRPr lang="en-US" altLang="zh-CN"/>
          </a:p>
        </p:txBody>
      </p:sp>
      <p:sp>
        <p:nvSpPr>
          <p:cNvPr id="19462" name="Rectangle 6"/>
          <p:cNvSpPr>
            <a:spLocks noGrp="1" noChangeArrowheads="1"/>
          </p:cNvSpPr>
          <p:nvPr>
            <p:ph type="sldNum" sz="quarter" idx="4"/>
          </p:nvPr>
        </p:nvSpPr>
        <p:spPr/>
        <p:txBody>
          <a:bodyPr/>
          <a:lstStyle>
            <a:lvl1pPr>
              <a:defRPr/>
            </a:lvl1pPr>
          </a:lstStyle>
          <a:p>
            <a:fld id="{A9C86A49-E575-4AB2-BDDE-2F500FA8BA5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845181C-AA73-4868-9A0C-DBA9D73C92ED}" type="slidenum">
              <a:rPr lang="en-US" altLang="zh-CN"/>
              <a:pPr/>
              <a:t>‹#›</a:t>
            </a:fld>
            <a:endParaRPr lang="en-US" altLang="zh-CN"/>
          </a:p>
        </p:txBody>
      </p:sp>
    </p:spTree>
    <p:extLst>
      <p:ext uri="{BB962C8B-B14F-4D97-AF65-F5344CB8AC3E}">
        <p14:creationId xmlns:p14="http://schemas.microsoft.com/office/powerpoint/2010/main" val="218778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571477-761B-445D-958B-165F23519644}" type="slidenum">
              <a:rPr lang="en-US" altLang="zh-CN"/>
              <a:pPr/>
              <a:t>‹#›</a:t>
            </a:fld>
            <a:endParaRPr lang="en-US" altLang="zh-CN"/>
          </a:p>
        </p:txBody>
      </p:sp>
    </p:spTree>
    <p:extLst>
      <p:ext uri="{BB962C8B-B14F-4D97-AF65-F5344CB8AC3E}">
        <p14:creationId xmlns:p14="http://schemas.microsoft.com/office/powerpoint/2010/main" val="3091675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40386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30C8105D-176D-4BA3-B236-4A0DC163F30F}" type="slidenum">
              <a:rPr lang="en-US" altLang="zh-CN"/>
              <a:pPr/>
              <a:t>‹#›</a:t>
            </a:fld>
            <a:endParaRPr lang="en-US" altLang="zh-CN"/>
          </a:p>
        </p:txBody>
      </p:sp>
    </p:spTree>
    <p:extLst>
      <p:ext uri="{BB962C8B-B14F-4D97-AF65-F5344CB8AC3E}">
        <p14:creationId xmlns:p14="http://schemas.microsoft.com/office/powerpoint/2010/main" val="63201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B46577CE-D42A-46D9-B506-E1B7E3B8031A}" type="slidenum">
              <a:rPr lang="en-US" altLang="zh-CN"/>
              <a:pPr/>
              <a:t>‹#›</a:t>
            </a:fld>
            <a:endParaRPr lang="en-US" altLang="zh-CN"/>
          </a:p>
        </p:txBody>
      </p:sp>
    </p:spTree>
    <p:extLst>
      <p:ext uri="{BB962C8B-B14F-4D97-AF65-F5344CB8AC3E}">
        <p14:creationId xmlns:p14="http://schemas.microsoft.com/office/powerpoint/2010/main" val="123181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F99BDD-EA8A-4825-B2D9-DA54FF7EC6CA}" type="slidenum">
              <a:rPr lang="en-US" altLang="zh-CN"/>
              <a:pPr/>
              <a:t>‹#›</a:t>
            </a:fld>
            <a:endParaRPr lang="en-US" altLang="zh-CN"/>
          </a:p>
        </p:txBody>
      </p:sp>
    </p:spTree>
    <p:extLst>
      <p:ext uri="{BB962C8B-B14F-4D97-AF65-F5344CB8AC3E}">
        <p14:creationId xmlns:p14="http://schemas.microsoft.com/office/powerpoint/2010/main" val="45115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F94A7E-F411-4A83-B64E-14811528EC7D}" type="slidenum">
              <a:rPr lang="en-US" altLang="zh-CN"/>
              <a:pPr/>
              <a:t>‹#›</a:t>
            </a:fld>
            <a:endParaRPr lang="en-US" altLang="zh-CN"/>
          </a:p>
        </p:txBody>
      </p:sp>
    </p:spTree>
    <p:extLst>
      <p:ext uri="{BB962C8B-B14F-4D97-AF65-F5344CB8AC3E}">
        <p14:creationId xmlns:p14="http://schemas.microsoft.com/office/powerpoint/2010/main" val="182588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CFF9048-3E31-4F7A-9096-36267D977936}" type="slidenum">
              <a:rPr lang="en-US" altLang="zh-CN"/>
              <a:pPr/>
              <a:t>‹#›</a:t>
            </a:fld>
            <a:endParaRPr lang="en-US" altLang="zh-CN"/>
          </a:p>
        </p:txBody>
      </p:sp>
    </p:spTree>
    <p:extLst>
      <p:ext uri="{BB962C8B-B14F-4D97-AF65-F5344CB8AC3E}">
        <p14:creationId xmlns:p14="http://schemas.microsoft.com/office/powerpoint/2010/main" val="271406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20CF946-2AC5-45CA-A43E-96BB92DC1448}" type="slidenum">
              <a:rPr lang="en-US" altLang="zh-CN"/>
              <a:pPr/>
              <a:t>‹#›</a:t>
            </a:fld>
            <a:endParaRPr lang="en-US" altLang="zh-CN"/>
          </a:p>
        </p:txBody>
      </p:sp>
    </p:spTree>
    <p:extLst>
      <p:ext uri="{BB962C8B-B14F-4D97-AF65-F5344CB8AC3E}">
        <p14:creationId xmlns:p14="http://schemas.microsoft.com/office/powerpoint/2010/main" val="299230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8D4FE6E-A6E1-4860-8BF0-D105D00D2D65}" type="slidenum">
              <a:rPr lang="en-US" altLang="zh-CN"/>
              <a:pPr/>
              <a:t>‹#›</a:t>
            </a:fld>
            <a:endParaRPr lang="en-US" altLang="zh-CN"/>
          </a:p>
        </p:txBody>
      </p:sp>
    </p:spTree>
    <p:extLst>
      <p:ext uri="{BB962C8B-B14F-4D97-AF65-F5344CB8AC3E}">
        <p14:creationId xmlns:p14="http://schemas.microsoft.com/office/powerpoint/2010/main" val="114920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9A08935-3E64-4028-8ABD-67BBD8A142EE}" type="slidenum">
              <a:rPr lang="en-US" altLang="zh-CN"/>
              <a:pPr/>
              <a:t>‹#›</a:t>
            </a:fld>
            <a:endParaRPr lang="en-US" altLang="zh-CN"/>
          </a:p>
        </p:txBody>
      </p:sp>
    </p:spTree>
    <p:extLst>
      <p:ext uri="{BB962C8B-B14F-4D97-AF65-F5344CB8AC3E}">
        <p14:creationId xmlns:p14="http://schemas.microsoft.com/office/powerpoint/2010/main" val="35407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28EEAA-CF34-417F-ACDE-2759419BE505}" type="slidenum">
              <a:rPr lang="en-US" altLang="zh-CN"/>
              <a:pPr/>
              <a:t>‹#›</a:t>
            </a:fld>
            <a:endParaRPr lang="en-US" altLang="zh-CN"/>
          </a:p>
        </p:txBody>
      </p:sp>
    </p:spTree>
    <p:extLst>
      <p:ext uri="{BB962C8B-B14F-4D97-AF65-F5344CB8AC3E}">
        <p14:creationId xmlns:p14="http://schemas.microsoft.com/office/powerpoint/2010/main" val="50443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142783-2075-4411-A1D5-002122509896}" type="slidenum">
              <a:rPr lang="en-US" altLang="zh-CN"/>
              <a:pPr/>
              <a:t>‹#›</a:t>
            </a:fld>
            <a:endParaRPr lang="en-US" altLang="zh-CN"/>
          </a:p>
        </p:txBody>
      </p:sp>
    </p:spTree>
    <p:extLst>
      <p:ext uri="{BB962C8B-B14F-4D97-AF65-F5344CB8AC3E}">
        <p14:creationId xmlns:p14="http://schemas.microsoft.com/office/powerpoint/2010/main" val="406580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pitchFamily="34" charset="0"/>
              </a:defRPr>
            </a:lvl1pPr>
          </a:lstStyle>
          <a:p>
            <a:endParaRPr lang="en-US" altLang="zh-CN"/>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pitchFamily="34" charset="0"/>
              </a:defRPr>
            </a:lvl1pPr>
          </a:lstStyle>
          <a:p>
            <a:endParaRPr lang="en-US" altLang="zh-CN"/>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itchFamily="34" charset="0"/>
              </a:defRPr>
            </a:lvl1pPr>
          </a:lstStyle>
          <a:p>
            <a:fld id="{47562FD6-2CAE-4B7F-897C-B36E472B388E}"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oleObject15.bin"/><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3.bin"/><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Rectangle 4"/>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第二节  太阳与行星间的引力</a:t>
            </a:r>
          </a:p>
        </p:txBody>
      </p:sp>
      <p:sp>
        <p:nvSpPr>
          <p:cNvPr id="4101"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3399"/>
                </a:solidFill>
                <a:latin typeface="Arial" pitchFamily="34" charset="0"/>
              </a:rPr>
              <a:t>人教版必修</a:t>
            </a:r>
            <a:r>
              <a:rPr lang="en-US" altLang="zh-CN" sz="1800" b="1">
                <a:solidFill>
                  <a:srgbClr val="003399"/>
                </a:solidFill>
                <a:latin typeface="Arial" pitchFamily="34"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381000"/>
            <a:ext cx="8229600" cy="1143000"/>
          </a:xfrm>
        </p:spPr>
        <p:txBody>
          <a:bodyPr/>
          <a:lstStyle/>
          <a:p>
            <a:r>
              <a:rPr lang="zh-CN" altLang="en-US" b="1">
                <a:solidFill>
                  <a:srgbClr val="FF0000"/>
                </a:solidFill>
                <a:effectLst/>
              </a:rPr>
              <a:t>三、太阳与行星间的引力</a:t>
            </a:r>
          </a:p>
        </p:txBody>
      </p:sp>
      <p:graphicFrame>
        <p:nvGraphicFramePr>
          <p:cNvPr id="13315" name="Object 3"/>
          <p:cNvGraphicFramePr>
            <a:graphicFrameLocks noChangeAspect="1"/>
          </p:cNvGraphicFramePr>
          <p:nvPr>
            <p:ph sz="half" idx="1"/>
          </p:nvPr>
        </p:nvGraphicFramePr>
        <p:xfrm>
          <a:off x="4343400" y="1981200"/>
          <a:ext cx="1828800" cy="1039813"/>
        </p:xfrm>
        <a:graphic>
          <a:graphicData uri="http://schemas.openxmlformats.org/presentationml/2006/ole">
            <mc:AlternateContent xmlns:mc="http://schemas.openxmlformats.org/markup-compatibility/2006">
              <mc:Choice xmlns:v="urn:schemas-microsoft-com:vml" Requires="v">
                <p:oleObj spid="_x0000_s13322" name="公式" r:id="rId3" imgW="596880" imgH="393480" progId="Equation.3">
                  <p:embed/>
                </p:oleObj>
              </mc:Choice>
              <mc:Fallback>
                <p:oleObj name="公式" r:id="rId3" imgW="5968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81200"/>
                        <a:ext cx="18288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ph sz="half" idx="2"/>
          </p:nvPr>
        </p:nvGraphicFramePr>
        <p:xfrm>
          <a:off x="2916238" y="3840163"/>
          <a:ext cx="2303462" cy="1169987"/>
        </p:xfrm>
        <a:graphic>
          <a:graphicData uri="http://schemas.openxmlformats.org/presentationml/2006/ole">
            <mc:AlternateContent xmlns:mc="http://schemas.openxmlformats.org/markup-compatibility/2006">
              <mc:Choice xmlns:v="urn:schemas-microsoft-com:vml" Requires="v">
                <p:oleObj spid="_x0000_s13323" name="公式" r:id="rId5" imgW="711000" imgH="393480" progId="Equation.3">
                  <p:embed/>
                </p:oleObj>
              </mc:Choice>
              <mc:Fallback>
                <p:oleObj name="公式" r:id="rId5" imgW="7110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840163"/>
                        <a:ext cx="2303462"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 Box 5"/>
          <p:cNvSpPr txBox="1">
            <a:spLocks noChangeArrowheads="1"/>
          </p:cNvSpPr>
          <p:nvPr/>
        </p:nvSpPr>
        <p:spPr bwMode="auto">
          <a:xfrm>
            <a:off x="900113" y="1857375"/>
            <a:ext cx="4824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latin typeface="Arial" pitchFamily="34" charset="0"/>
              </a:rPr>
              <a:t>概括起来有</a:t>
            </a:r>
          </a:p>
        </p:txBody>
      </p:sp>
      <p:sp>
        <p:nvSpPr>
          <p:cNvPr id="13318" name="Text Box 6"/>
          <p:cNvSpPr txBox="1">
            <a:spLocks noChangeArrowheads="1"/>
          </p:cNvSpPr>
          <p:nvPr/>
        </p:nvSpPr>
        <p:spPr bwMode="auto">
          <a:xfrm>
            <a:off x="1116013" y="4953000"/>
            <a:ext cx="7056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Arial" pitchFamily="34" charset="0"/>
              </a:rPr>
              <a:t>G</a:t>
            </a:r>
            <a:r>
              <a:rPr lang="zh-CN" altLang="en-US" sz="3200" b="1">
                <a:latin typeface="Arial" pitchFamily="34" charset="0"/>
              </a:rPr>
              <a:t>比例系数，与太阳、行星的质量无关</a:t>
            </a:r>
          </a:p>
        </p:txBody>
      </p:sp>
      <p:sp>
        <p:nvSpPr>
          <p:cNvPr id="13319" name="Text Box 7"/>
          <p:cNvSpPr txBox="1">
            <a:spLocks noChangeArrowheads="1"/>
          </p:cNvSpPr>
          <p:nvPr/>
        </p:nvSpPr>
        <p:spPr bwMode="auto">
          <a:xfrm>
            <a:off x="1116013" y="2865438"/>
            <a:ext cx="648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rPr>
              <a:t>则太阳与行星间的引力大小为</a:t>
            </a:r>
          </a:p>
        </p:txBody>
      </p:sp>
      <p:sp>
        <p:nvSpPr>
          <p:cNvPr id="13320" name="Text Box 8"/>
          <p:cNvSpPr txBox="1">
            <a:spLocks noChangeArrowheads="1"/>
          </p:cNvSpPr>
          <p:nvPr/>
        </p:nvSpPr>
        <p:spPr bwMode="auto">
          <a:xfrm>
            <a:off x="1116013" y="5745163"/>
            <a:ext cx="6624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rPr>
              <a:t>方向：沿着太阳和行星的连线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315"/>
                                        </p:tgtEl>
                                        <p:attrNameLst>
                                          <p:attrName>style.visibility</p:attrName>
                                        </p:attrNameLst>
                                      </p:cBhvr>
                                      <p:to>
                                        <p:strVal val="visible"/>
                                      </p:to>
                                    </p:set>
                                    <p:animEffect transition="in" filter="blinds(horizontal)">
                                      <p:cBhvr>
                                        <p:cTn id="11" dur="500"/>
                                        <p:tgtEl>
                                          <p:spTgt spid="133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319"/>
                                        </p:tgtEl>
                                        <p:attrNameLst>
                                          <p:attrName>style.visibility</p:attrName>
                                        </p:attrNameLst>
                                      </p:cBhvr>
                                      <p:to>
                                        <p:strVal val="visible"/>
                                      </p:to>
                                    </p:set>
                                    <p:animEffect transition="in" filter="blinds(horizontal)">
                                      <p:cBhvr>
                                        <p:cTn id="16" dur="500"/>
                                        <p:tgtEl>
                                          <p:spTgt spid="13319"/>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blinds(horizontal)">
                                      <p:cBhvr>
                                        <p:cTn id="20" dur="500"/>
                                        <p:tgtEl>
                                          <p:spTgt spid="133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8"/>
                                        </p:tgtEl>
                                        <p:attrNameLst>
                                          <p:attrName>style.visibility</p:attrName>
                                        </p:attrNameLst>
                                      </p:cBhvr>
                                      <p:to>
                                        <p:strVal val="visible"/>
                                      </p:to>
                                    </p:set>
                                    <p:animEffect transition="in" filter="blinds(horizontal)">
                                      <p:cBhvr>
                                        <p:cTn id="25" dur="500"/>
                                        <p:tgtEl>
                                          <p:spTgt spid="133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320"/>
                                        </p:tgtEl>
                                        <p:attrNameLst>
                                          <p:attrName>style.visibility</p:attrName>
                                        </p:attrNameLst>
                                      </p:cBhvr>
                                      <p:to>
                                        <p:strVal val="visible"/>
                                      </p:to>
                                    </p:set>
                                    <p:animEffect transition="in" filter="blinds(horizontal)">
                                      <p:cBhvr>
                                        <p:cTn id="30"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13319" grpId="0"/>
      <p:bldP spid="133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b="1">
                <a:solidFill>
                  <a:srgbClr val="FF0000"/>
                </a:solidFill>
                <a:effectLst/>
              </a:rPr>
              <a:t>说一说</a:t>
            </a:r>
          </a:p>
        </p:txBody>
      </p:sp>
      <p:sp>
        <p:nvSpPr>
          <p:cNvPr id="14339" name="Rectangle 3"/>
          <p:cNvSpPr>
            <a:spLocks noGrp="1" noChangeArrowheads="1"/>
          </p:cNvSpPr>
          <p:nvPr>
            <p:ph type="body" idx="1"/>
          </p:nvPr>
        </p:nvSpPr>
        <p:spPr>
          <a:xfrm>
            <a:off x="457200" y="1600200"/>
            <a:ext cx="8362950" cy="3429000"/>
          </a:xfrm>
        </p:spPr>
        <p:txBody>
          <a:bodyPr/>
          <a:lstStyle/>
          <a:p>
            <a:pPr>
              <a:buFont typeface="Wingdings" pitchFamily="2" charset="2"/>
              <a:buNone/>
            </a:pPr>
            <a:r>
              <a:rPr lang="en-US" altLang="zh-CN">
                <a:effectLst/>
              </a:rPr>
              <a:t>         </a:t>
            </a:r>
            <a:r>
              <a:rPr lang="zh-CN" altLang="en-US" sz="4000" b="1">
                <a:effectLst/>
              </a:rPr>
              <a:t>如果要验证太阳与行星间的引力规律是否适用于行星与它的卫星，我们需要观测这些卫星运动的哪些数据？观测前你对这些数据的规律有什么假设？</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533400"/>
          </a:xfrm>
        </p:spPr>
        <p:txBody>
          <a:bodyPr/>
          <a:lstStyle/>
          <a:p>
            <a:r>
              <a:rPr lang="zh-CN" altLang="en-US" b="1">
                <a:solidFill>
                  <a:srgbClr val="FF0000"/>
                </a:solidFill>
                <a:effectLst/>
              </a:rPr>
              <a:t>小   结</a:t>
            </a:r>
          </a:p>
        </p:txBody>
      </p:sp>
      <p:sp>
        <p:nvSpPr>
          <p:cNvPr id="15363" name="Rectangle 3"/>
          <p:cNvSpPr>
            <a:spLocks noGrp="1" noChangeArrowheads="1"/>
          </p:cNvSpPr>
          <p:nvPr>
            <p:ph type="body" sz="half" idx="1"/>
          </p:nvPr>
        </p:nvSpPr>
        <p:spPr/>
        <p:txBody>
          <a:bodyPr/>
          <a:lstStyle/>
          <a:p>
            <a:pPr>
              <a:buFont typeface="Wingdings" pitchFamily="2" charset="2"/>
              <a:buNone/>
            </a:pPr>
            <a:r>
              <a:rPr lang="en-US" altLang="zh-CN" sz="2800" b="1"/>
              <a:t> </a:t>
            </a:r>
          </a:p>
        </p:txBody>
      </p:sp>
      <p:graphicFrame>
        <p:nvGraphicFramePr>
          <p:cNvPr id="15364" name="Object 4"/>
          <p:cNvGraphicFramePr>
            <a:graphicFrameLocks noChangeAspect="1"/>
          </p:cNvGraphicFramePr>
          <p:nvPr>
            <p:ph sz="quarter" idx="2"/>
          </p:nvPr>
        </p:nvGraphicFramePr>
        <p:xfrm>
          <a:off x="6732588" y="836613"/>
          <a:ext cx="1439862" cy="1144587"/>
        </p:xfrm>
        <a:graphic>
          <a:graphicData uri="http://schemas.openxmlformats.org/presentationml/2006/ole">
            <mc:AlternateContent xmlns:mc="http://schemas.openxmlformats.org/markup-compatibility/2006">
              <mc:Choice xmlns:v="urn:schemas-microsoft-com:vml" Requires="v">
                <p:oleObj spid="_x0000_s15379" name="公式" r:id="rId3" imgW="495000" imgH="393480" progId="Equation.3">
                  <p:embed/>
                </p:oleObj>
              </mc:Choice>
              <mc:Fallback>
                <p:oleObj name="公式" r:id="rId3" imgW="4950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836613"/>
                        <a:ext cx="1439862"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Text Box 5"/>
          <p:cNvSpPr txBox="1">
            <a:spLocks noChangeArrowheads="1"/>
          </p:cNvSpPr>
          <p:nvPr/>
        </p:nvSpPr>
        <p:spPr bwMode="auto">
          <a:xfrm>
            <a:off x="228600" y="914400"/>
            <a:ext cx="6265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b="1">
                <a:latin typeface="Arial" pitchFamily="34" charset="0"/>
              </a:rPr>
              <a:t>1</a:t>
            </a:r>
            <a:r>
              <a:rPr lang="zh-CN" altLang="en-US" b="1">
                <a:latin typeface="Arial" pitchFamily="34" charset="0"/>
              </a:rPr>
              <a:t>、太阳对行星的引力：太阳对不同行星的引力，与行星的质量</a:t>
            </a:r>
            <a:r>
              <a:rPr lang="en-US" altLang="zh-CN" b="1">
                <a:latin typeface="Arial" pitchFamily="34" charset="0"/>
              </a:rPr>
              <a:t>m</a:t>
            </a:r>
            <a:r>
              <a:rPr lang="zh-CN" altLang="en-US" b="1">
                <a:latin typeface="Arial" pitchFamily="34" charset="0"/>
              </a:rPr>
              <a:t>成正比，与太阳到行星间的距离</a:t>
            </a:r>
            <a:r>
              <a:rPr lang="en-US" altLang="zh-CN" b="1">
                <a:latin typeface="Arial" pitchFamily="34" charset="0"/>
              </a:rPr>
              <a:t>r</a:t>
            </a:r>
            <a:r>
              <a:rPr lang="zh-CN" altLang="en-US" b="1">
                <a:latin typeface="Arial" pitchFamily="34" charset="0"/>
              </a:rPr>
              <a:t>的二次方成反比</a:t>
            </a:r>
            <a:endParaRPr lang="zh-CN" altLang="en-US" sz="3200">
              <a:latin typeface="Arial" pitchFamily="34" charset="0"/>
            </a:endParaRPr>
          </a:p>
        </p:txBody>
      </p:sp>
      <p:sp>
        <p:nvSpPr>
          <p:cNvPr id="15366" name="Text Box 6"/>
          <p:cNvSpPr txBox="1">
            <a:spLocks noChangeArrowheads="1"/>
          </p:cNvSpPr>
          <p:nvPr/>
        </p:nvSpPr>
        <p:spPr bwMode="auto">
          <a:xfrm>
            <a:off x="250825" y="2349500"/>
            <a:ext cx="53292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itchFamily="34" charset="0"/>
              </a:rPr>
              <a:t>2</a:t>
            </a:r>
            <a:r>
              <a:rPr lang="zh-CN" altLang="en-US" b="1">
                <a:latin typeface="Arial" pitchFamily="34" charset="0"/>
              </a:rPr>
              <a:t>、行星对太阳的引力：与太阳的质量</a:t>
            </a:r>
            <a:r>
              <a:rPr lang="en-US" altLang="zh-CN" b="1">
                <a:latin typeface="Arial" pitchFamily="34" charset="0"/>
              </a:rPr>
              <a:t>M</a:t>
            </a:r>
            <a:r>
              <a:rPr lang="zh-CN" altLang="en-US" b="1">
                <a:latin typeface="Arial" pitchFamily="34" charset="0"/>
              </a:rPr>
              <a:t>成正比，与行星到太阳的距离</a:t>
            </a:r>
            <a:r>
              <a:rPr lang="en-US" altLang="zh-CN" b="1">
                <a:latin typeface="Arial" pitchFamily="34" charset="0"/>
              </a:rPr>
              <a:t>r</a:t>
            </a:r>
            <a:r>
              <a:rPr lang="zh-CN" altLang="en-US" b="1">
                <a:latin typeface="Arial" pitchFamily="34" charset="0"/>
              </a:rPr>
              <a:t>的二次方成反比</a:t>
            </a:r>
          </a:p>
        </p:txBody>
      </p:sp>
      <p:sp>
        <p:nvSpPr>
          <p:cNvPr id="15367" name="Text Box 7"/>
          <p:cNvSpPr txBox="1">
            <a:spLocks noChangeArrowheads="1"/>
          </p:cNvSpPr>
          <p:nvPr/>
        </p:nvSpPr>
        <p:spPr bwMode="auto">
          <a:xfrm>
            <a:off x="179388" y="3933825"/>
            <a:ext cx="57610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b="1">
                <a:latin typeface="Arial" pitchFamily="34" charset="0"/>
              </a:rPr>
              <a:t>3</a:t>
            </a:r>
            <a:r>
              <a:rPr lang="zh-CN" altLang="en-US" b="1">
                <a:latin typeface="Arial" pitchFamily="34" charset="0"/>
              </a:rPr>
              <a:t>、太阳与行星间的引力：与太阳的质量</a:t>
            </a:r>
            <a:r>
              <a:rPr lang="en-US" altLang="zh-CN" b="1">
                <a:latin typeface="Arial" pitchFamily="34" charset="0"/>
              </a:rPr>
              <a:t>M</a:t>
            </a:r>
            <a:r>
              <a:rPr lang="zh-CN" altLang="en-US" b="1">
                <a:latin typeface="Arial" pitchFamily="34" charset="0"/>
              </a:rPr>
              <a:t>、行星的质量</a:t>
            </a:r>
            <a:r>
              <a:rPr lang="en-US" altLang="zh-CN" b="1">
                <a:latin typeface="Arial" pitchFamily="34" charset="0"/>
              </a:rPr>
              <a:t>m</a:t>
            </a:r>
            <a:r>
              <a:rPr lang="zh-CN" altLang="en-US" b="1">
                <a:latin typeface="Arial" pitchFamily="34" charset="0"/>
              </a:rPr>
              <a:t>成正比，与两者距离的二次方成反比</a:t>
            </a:r>
            <a:endParaRPr lang="zh-CN" altLang="en-US">
              <a:latin typeface="Arial" pitchFamily="34" charset="0"/>
            </a:endParaRPr>
          </a:p>
        </p:txBody>
      </p:sp>
      <p:sp>
        <p:nvSpPr>
          <p:cNvPr id="15368" name="Text Box 8"/>
          <p:cNvSpPr txBox="1">
            <a:spLocks noChangeArrowheads="1"/>
          </p:cNvSpPr>
          <p:nvPr/>
        </p:nvSpPr>
        <p:spPr bwMode="auto">
          <a:xfrm>
            <a:off x="684213" y="5445125"/>
            <a:ext cx="7272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itchFamily="2" charset="-122"/>
              </a:rPr>
              <a:t>（</a:t>
            </a:r>
            <a:r>
              <a:rPr lang="en-US" altLang="zh-CN" b="1">
                <a:latin typeface="宋体" pitchFamily="2" charset="-122"/>
              </a:rPr>
              <a:t>1</a:t>
            </a:r>
            <a:r>
              <a:rPr lang="zh-CN" altLang="en-US" b="1">
                <a:latin typeface="宋体" pitchFamily="2" charset="-122"/>
              </a:rPr>
              <a:t>） </a:t>
            </a:r>
            <a:r>
              <a:rPr lang="en-US" altLang="zh-CN" b="1">
                <a:latin typeface="宋体" pitchFamily="2" charset="-122"/>
              </a:rPr>
              <a:t>G</a:t>
            </a:r>
            <a:r>
              <a:rPr lang="zh-CN" altLang="en-US" b="1">
                <a:latin typeface="宋体" pitchFamily="2" charset="-122"/>
              </a:rPr>
              <a:t>是比例系数，与行星、太阳均无关</a:t>
            </a:r>
          </a:p>
          <a:p>
            <a:r>
              <a:rPr lang="zh-CN" altLang="en-US" b="1">
                <a:latin typeface="宋体" pitchFamily="2" charset="-122"/>
              </a:rPr>
              <a:t>（</a:t>
            </a:r>
            <a:r>
              <a:rPr lang="en-US" altLang="zh-CN" b="1">
                <a:latin typeface="宋体" pitchFamily="2" charset="-122"/>
              </a:rPr>
              <a:t>2</a:t>
            </a:r>
            <a:r>
              <a:rPr lang="zh-CN" altLang="en-US" b="1">
                <a:latin typeface="宋体" pitchFamily="2" charset="-122"/>
              </a:rPr>
              <a:t>）引力的方向沿太阳和行星的连线</a:t>
            </a:r>
          </a:p>
        </p:txBody>
      </p:sp>
      <p:graphicFrame>
        <p:nvGraphicFramePr>
          <p:cNvPr id="15369" name="Object 9"/>
          <p:cNvGraphicFramePr>
            <a:graphicFrameLocks noChangeAspect="1"/>
          </p:cNvGraphicFramePr>
          <p:nvPr/>
        </p:nvGraphicFramePr>
        <p:xfrm>
          <a:off x="6300788" y="4149725"/>
          <a:ext cx="2303462" cy="1276350"/>
        </p:xfrm>
        <a:graphic>
          <a:graphicData uri="http://schemas.openxmlformats.org/presentationml/2006/ole">
            <mc:AlternateContent xmlns:mc="http://schemas.openxmlformats.org/markup-compatibility/2006">
              <mc:Choice xmlns:v="urn:schemas-microsoft-com:vml" Requires="v">
                <p:oleObj spid="_x0000_s15380" name="公式" r:id="rId5" imgW="711000" imgH="393480" progId="Equation.3">
                  <p:embed/>
                </p:oleObj>
              </mc:Choice>
              <mc:Fallback>
                <p:oleObj name="公式" r:id="rId5" imgW="71100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4149725"/>
                        <a:ext cx="230346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70" name="Group 10"/>
          <p:cNvGrpSpPr>
            <a:grpSpLocks/>
          </p:cNvGrpSpPr>
          <p:nvPr/>
        </p:nvGrpSpPr>
        <p:grpSpPr bwMode="auto">
          <a:xfrm>
            <a:off x="6629400" y="2286000"/>
            <a:ext cx="1871663" cy="1296988"/>
            <a:chOff x="4176" y="1579"/>
            <a:chExt cx="1179" cy="817"/>
          </a:xfrm>
        </p:grpSpPr>
        <p:sp>
          <p:nvSpPr>
            <p:cNvPr id="15371" name="AutoShape 11"/>
            <p:cNvSpPr>
              <a:spLocks noChangeAspect="1" noChangeArrowheads="1" noTextEdit="1"/>
            </p:cNvSpPr>
            <p:nvPr/>
          </p:nvSpPr>
          <p:spPr bwMode="auto">
            <a:xfrm>
              <a:off x="4176" y="1584"/>
              <a:ext cx="1179"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72" name="Line 12"/>
            <p:cNvSpPr>
              <a:spLocks noChangeShapeType="1"/>
            </p:cNvSpPr>
            <p:nvPr/>
          </p:nvSpPr>
          <p:spPr bwMode="auto">
            <a:xfrm>
              <a:off x="4947" y="1952"/>
              <a:ext cx="352" cy="1"/>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Rectangle 13"/>
            <p:cNvSpPr>
              <a:spLocks noChangeArrowheads="1"/>
            </p:cNvSpPr>
            <p:nvPr/>
          </p:nvSpPr>
          <p:spPr bwMode="auto">
            <a:xfrm>
              <a:off x="5142" y="197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latin typeface="Times New Roman" pitchFamily="18" charset="0"/>
                </a:rPr>
                <a:t>2</a:t>
              </a:r>
              <a:endParaRPr lang="en-US" altLang="zh-CN" sz="1800">
                <a:latin typeface="Arial" pitchFamily="34" charset="0"/>
              </a:endParaRPr>
            </a:p>
          </p:txBody>
        </p:sp>
        <p:sp>
          <p:nvSpPr>
            <p:cNvPr id="15374" name="Rectangle 14"/>
            <p:cNvSpPr>
              <a:spLocks noChangeArrowheads="1"/>
            </p:cNvSpPr>
            <p:nvPr/>
          </p:nvSpPr>
          <p:spPr bwMode="auto">
            <a:xfrm>
              <a:off x="4465" y="1728"/>
              <a:ext cx="38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3200">
                  <a:latin typeface="Arial" pitchFamily="34" charset="0"/>
                </a:rPr>
                <a:t>′</a:t>
              </a:r>
              <a:endParaRPr lang="en-US" altLang="zh-CN" sz="3200">
                <a:latin typeface="Arial" pitchFamily="34" charset="0"/>
              </a:endParaRPr>
            </a:p>
          </p:txBody>
        </p:sp>
        <p:sp>
          <p:nvSpPr>
            <p:cNvPr id="15375" name="Rectangle 15"/>
            <p:cNvSpPr>
              <a:spLocks noChangeArrowheads="1"/>
            </p:cNvSpPr>
            <p:nvPr/>
          </p:nvSpPr>
          <p:spPr bwMode="auto">
            <a:xfrm>
              <a:off x="4988" y="1996"/>
              <a:ext cx="1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r</a:t>
              </a:r>
              <a:endParaRPr lang="en-US" altLang="zh-CN" sz="1800">
                <a:latin typeface="Arial" pitchFamily="34" charset="0"/>
              </a:endParaRPr>
            </a:p>
          </p:txBody>
        </p:sp>
        <p:sp>
          <p:nvSpPr>
            <p:cNvPr id="15376" name="Rectangle 16"/>
            <p:cNvSpPr>
              <a:spLocks noChangeArrowheads="1"/>
            </p:cNvSpPr>
            <p:nvPr/>
          </p:nvSpPr>
          <p:spPr bwMode="auto">
            <a:xfrm>
              <a:off x="5011" y="1579"/>
              <a:ext cx="26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M</a:t>
              </a:r>
              <a:endParaRPr lang="en-US" altLang="zh-CN" sz="1800">
                <a:latin typeface="Arial" pitchFamily="34" charset="0"/>
              </a:endParaRPr>
            </a:p>
          </p:txBody>
        </p:sp>
        <p:sp>
          <p:nvSpPr>
            <p:cNvPr id="15377" name="Rectangle 17"/>
            <p:cNvSpPr>
              <a:spLocks noChangeArrowheads="1"/>
            </p:cNvSpPr>
            <p:nvPr/>
          </p:nvSpPr>
          <p:spPr bwMode="auto">
            <a:xfrm>
              <a:off x="4252" y="1751"/>
              <a:ext cx="19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F</a:t>
              </a:r>
              <a:endParaRPr lang="en-US" altLang="zh-CN" sz="1800">
                <a:latin typeface="Arial" pitchFamily="34" charset="0"/>
              </a:endParaRPr>
            </a:p>
          </p:txBody>
        </p:sp>
        <p:sp>
          <p:nvSpPr>
            <p:cNvPr id="15378" name="Rectangle 18"/>
            <p:cNvSpPr>
              <a:spLocks noChangeArrowheads="1"/>
            </p:cNvSpPr>
            <p:nvPr/>
          </p:nvSpPr>
          <p:spPr bwMode="auto">
            <a:xfrm>
              <a:off x="4648" y="1715"/>
              <a:ext cx="2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a:latin typeface="Symbol" pitchFamily="18" charset="2"/>
                </a:rPr>
                <a:t>µ</a:t>
              </a:r>
              <a:endParaRPr lang="en-US" altLang="zh-CN" sz="18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5364"/>
                                        </p:tgtEl>
                                        <p:attrNameLst>
                                          <p:attrName>style.visibility</p:attrName>
                                        </p:attrNameLst>
                                      </p:cBhvr>
                                      <p:to>
                                        <p:strVal val="visible"/>
                                      </p:to>
                                    </p:set>
                                    <p:animEffect transition="in" filter="blinds(horizontal)">
                                      <p:cBhvr>
                                        <p:cTn id="11" dur="500"/>
                                        <p:tgtEl>
                                          <p:spTgt spid="153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linds(horizontal)">
                                      <p:cBhvr>
                                        <p:cTn id="16" dur="500"/>
                                        <p:tgtEl>
                                          <p:spTgt spid="15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7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367"/>
                                        </p:tgtEl>
                                        <p:attrNameLst>
                                          <p:attrName>style.visibility</p:attrName>
                                        </p:attrNameLst>
                                      </p:cBhvr>
                                      <p:to>
                                        <p:strVal val="visible"/>
                                      </p:to>
                                    </p:set>
                                    <p:animEffect transition="in" filter="blinds(horizontal)">
                                      <p:cBhvr>
                                        <p:cTn id="25" dur="500"/>
                                        <p:tgtEl>
                                          <p:spTgt spid="15367"/>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5369"/>
                                        </p:tgtEl>
                                        <p:attrNameLst>
                                          <p:attrName>style.visibility</p:attrName>
                                        </p:attrNameLst>
                                      </p:cBhvr>
                                      <p:to>
                                        <p:strVal val="visible"/>
                                      </p:to>
                                    </p:set>
                                    <p:animEffect transition="in" filter="blinds(horizontal)">
                                      <p:cBhvr>
                                        <p:cTn id="29" dur="500"/>
                                        <p:tgtEl>
                                          <p:spTgt spid="153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368"/>
                                        </p:tgtEl>
                                        <p:attrNameLst>
                                          <p:attrName>style.visibility</p:attrName>
                                        </p:attrNameLst>
                                      </p:cBhvr>
                                      <p:to>
                                        <p:strVal val="visible"/>
                                      </p:to>
                                    </p:set>
                                    <p:animEffect transition="in" filter="blinds(horizontal)">
                                      <p:cBhvr>
                                        <p:cTn id="34"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15367" grpId="0"/>
      <p:bldP spid="153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33400" y="914400"/>
            <a:ext cx="8153400" cy="2743200"/>
          </a:xfrm>
        </p:spPr>
        <p:txBody>
          <a:bodyPr/>
          <a:lstStyle/>
          <a:p>
            <a:pPr>
              <a:buFont typeface="Wingdings" pitchFamily="2" charset="2"/>
              <a:buNone/>
            </a:pPr>
            <a:r>
              <a:rPr lang="en-US" altLang="zh-CN" sz="4400" b="1">
                <a:effectLst/>
              </a:rPr>
              <a:t>       </a:t>
            </a:r>
            <a:r>
              <a:rPr lang="zh-CN" altLang="en-US" sz="4400" b="1">
                <a:effectLst/>
              </a:rPr>
              <a:t>行星绕太阳运动遵守这个规律，那么在其他地方是否适用这个规律呢？</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33400" y="1525588"/>
            <a:ext cx="815340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1</a:t>
            </a:r>
            <a:r>
              <a:rPr lang="zh-CN" altLang="en-US" sz="3200" b="1"/>
              <a:t>、行星之所以绕太阳运动，是因为  </a:t>
            </a:r>
            <a:r>
              <a:rPr lang="en-US" altLang="zh-CN" sz="3200" b="1"/>
              <a:t>(      )</a:t>
            </a:r>
          </a:p>
          <a:p>
            <a:r>
              <a:rPr lang="en-US" altLang="zh-CN" sz="3200" b="1"/>
              <a:t>A</a:t>
            </a:r>
            <a:r>
              <a:rPr lang="zh-CN" altLang="en-US" sz="3200" b="1"/>
              <a:t>、行星运动时的惯性作用</a:t>
            </a:r>
          </a:p>
          <a:p>
            <a:r>
              <a:rPr lang="en-US" altLang="zh-CN" sz="3200" b="1"/>
              <a:t>B</a:t>
            </a:r>
            <a:r>
              <a:rPr lang="zh-CN" altLang="en-US" sz="3200" b="1"/>
              <a:t>、太阳是宇宙的控制中心，所以星体都绕太阳旋转</a:t>
            </a:r>
          </a:p>
          <a:p>
            <a:r>
              <a:rPr lang="en-US" altLang="zh-CN" sz="3200" b="1"/>
              <a:t>C</a:t>
            </a:r>
            <a:r>
              <a:rPr lang="zh-CN" altLang="en-US" sz="3200" b="1"/>
              <a:t>、太阳对行星有约束运动的引力作用</a:t>
            </a:r>
          </a:p>
          <a:p>
            <a:r>
              <a:rPr lang="en-US" altLang="zh-CN" sz="3200" b="1"/>
              <a:t>D</a:t>
            </a:r>
            <a:r>
              <a:rPr lang="zh-CN" altLang="en-US" sz="3200" b="1"/>
              <a:t>、行星对太阳有排斥力作用，所以不会落向太阳</a:t>
            </a:r>
          </a:p>
        </p:txBody>
      </p:sp>
      <p:sp>
        <p:nvSpPr>
          <p:cNvPr id="22534" name="Text Box 6"/>
          <p:cNvSpPr txBox="1">
            <a:spLocks noChangeArrowheads="1"/>
          </p:cNvSpPr>
          <p:nvPr/>
        </p:nvSpPr>
        <p:spPr bwMode="auto">
          <a:xfrm>
            <a:off x="75438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C</a:t>
            </a:r>
          </a:p>
        </p:txBody>
      </p:sp>
      <p:sp>
        <p:nvSpPr>
          <p:cNvPr id="22538" name="Rectangle 10"/>
          <p:cNvSpPr>
            <a:spLocks noGrp="1" noChangeArrowheads="1"/>
          </p:cNvSpPr>
          <p:nvPr>
            <p:ph type="title"/>
          </p:nvPr>
        </p:nvSpPr>
        <p:spPr>
          <a:xfrm>
            <a:off x="457200" y="228600"/>
            <a:ext cx="8229600" cy="533400"/>
          </a:xfrm>
          <a:noFill/>
          <a:ln/>
        </p:spPr>
        <p:txBody>
          <a:bodyPr/>
          <a:lstStyle/>
          <a:p>
            <a:r>
              <a:rPr lang="zh-CN" altLang="en-US" b="1">
                <a:solidFill>
                  <a:srgbClr val="FF0000"/>
                </a:solidFill>
                <a:effectLst/>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57200" y="1066800"/>
            <a:ext cx="8229600" cy="3886200"/>
          </a:xfrm>
        </p:spPr>
        <p:txBody>
          <a:bodyPr/>
          <a:lstStyle/>
          <a:p>
            <a:r>
              <a:rPr lang="en-US" altLang="zh-CN">
                <a:effectLst/>
              </a:rPr>
              <a:t>2</a:t>
            </a:r>
            <a:r>
              <a:rPr lang="zh-CN" altLang="en-US">
                <a:effectLst/>
              </a:rPr>
              <a:t>、太阳对行星的引力与行星对太阳的引力大小相等，其依据是  </a:t>
            </a:r>
            <a:r>
              <a:rPr lang="en-US" altLang="zh-CN">
                <a:effectLst/>
              </a:rPr>
              <a:t>(      )</a:t>
            </a:r>
          </a:p>
          <a:p>
            <a:r>
              <a:rPr lang="en-US" altLang="zh-CN">
                <a:effectLst/>
              </a:rPr>
              <a:t>A</a:t>
            </a:r>
            <a:r>
              <a:rPr lang="zh-CN" altLang="en-US">
                <a:effectLst/>
              </a:rPr>
              <a:t>、牛顿第一定       </a:t>
            </a:r>
          </a:p>
          <a:p>
            <a:r>
              <a:rPr lang="en-US" altLang="zh-CN">
                <a:effectLst/>
              </a:rPr>
              <a:t>B</a:t>
            </a:r>
            <a:r>
              <a:rPr lang="zh-CN" altLang="en-US">
                <a:effectLst/>
              </a:rPr>
              <a:t>、牛顿第二定律</a:t>
            </a:r>
          </a:p>
          <a:p>
            <a:r>
              <a:rPr lang="en-US" altLang="zh-CN">
                <a:effectLst/>
              </a:rPr>
              <a:t>C</a:t>
            </a:r>
            <a:r>
              <a:rPr lang="zh-CN" altLang="en-US">
                <a:effectLst/>
              </a:rPr>
              <a:t>、牛顿第三定律    </a:t>
            </a:r>
          </a:p>
          <a:p>
            <a:r>
              <a:rPr lang="en-US" altLang="zh-CN">
                <a:effectLst/>
              </a:rPr>
              <a:t>D</a:t>
            </a:r>
            <a:r>
              <a:rPr lang="zh-CN" altLang="en-US">
                <a:effectLst/>
              </a:rPr>
              <a:t>、开普勒第三定律</a:t>
            </a:r>
            <a:endParaRPr lang="zh-CN" altLang="en-US"/>
          </a:p>
        </p:txBody>
      </p:sp>
      <p:sp>
        <p:nvSpPr>
          <p:cNvPr id="23556" name="Text Box 4"/>
          <p:cNvSpPr txBox="1">
            <a:spLocks noChangeArrowheads="1"/>
          </p:cNvSpPr>
          <p:nvPr/>
        </p:nvSpPr>
        <p:spPr bwMode="auto">
          <a:xfrm>
            <a:off x="5105400" y="16144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1066800"/>
            <a:ext cx="8229600" cy="4114800"/>
          </a:xfrm>
        </p:spPr>
        <p:txBody>
          <a:bodyPr/>
          <a:lstStyle/>
          <a:p>
            <a:pPr>
              <a:lnSpc>
                <a:spcPct val="90000"/>
              </a:lnSpc>
            </a:pPr>
            <a:r>
              <a:rPr lang="en-US" altLang="zh-CN" sz="2800">
                <a:effectLst/>
              </a:rPr>
              <a:t>3</a:t>
            </a:r>
            <a:r>
              <a:rPr lang="zh-CN" altLang="en-US" sz="2800">
                <a:effectLst/>
              </a:rPr>
              <a:t>、下面关于太阳对行星的引力说法中的正确的是  </a:t>
            </a:r>
            <a:r>
              <a:rPr lang="en-US" altLang="zh-CN" sz="2800">
                <a:effectLst/>
              </a:rPr>
              <a:t>(      )</a:t>
            </a:r>
          </a:p>
          <a:p>
            <a:pPr>
              <a:lnSpc>
                <a:spcPct val="90000"/>
              </a:lnSpc>
            </a:pPr>
            <a:r>
              <a:rPr lang="en-US" altLang="zh-CN" sz="2800">
                <a:effectLst/>
              </a:rPr>
              <a:t>A</a:t>
            </a:r>
            <a:r>
              <a:rPr lang="zh-CN" altLang="en-US" sz="2800">
                <a:effectLst/>
              </a:rPr>
              <a:t>、太阳对行星的引力等于行星做匀速圆周运动的向心力</a:t>
            </a:r>
          </a:p>
          <a:p>
            <a:pPr>
              <a:lnSpc>
                <a:spcPct val="90000"/>
              </a:lnSpc>
            </a:pPr>
            <a:r>
              <a:rPr lang="en-US" altLang="zh-CN" sz="2800">
                <a:effectLst/>
              </a:rPr>
              <a:t>B</a:t>
            </a:r>
            <a:r>
              <a:rPr lang="zh-CN" altLang="en-US" sz="2800">
                <a:effectLst/>
              </a:rPr>
              <a:t>、太阳对行星的引力大小与行星的质量成正比，与行星和太阳间的距离成反比</a:t>
            </a:r>
          </a:p>
          <a:p>
            <a:pPr>
              <a:lnSpc>
                <a:spcPct val="90000"/>
              </a:lnSpc>
            </a:pPr>
            <a:r>
              <a:rPr lang="en-US" altLang="zh-CN" sz="2800">
                <a:effectLst/>
              </a:rPr>
              <a:t>C</a:t>
            </a:r>
            <a:r>
              <a:rPr lang="zh-CN" altLang="en-US" sz="2800">
                <a:effectLst/>
              </a:rPr>
              <a:t>、太阳对行星的引力规律是由实验得出的</a:t>
            </a:r>
          </a:p>
          <a:p>
            <a:pPr>
              <a:lnSpc>
                <a:spcPct val="90000"/>
              </a:lnSpc>
            </a:pPr>
            <a:r>
              <a:rPr lang="en-US" altLang="zh-CN" sz="2800">
                <a:effectLst/>
              </a:rPr>
              <a:t>D</a:t>
            </a:r>
            <a:r>
              <a:rPr lang="zh-CN" altLang="en-US" sz="2800">
                <a:effectLst/>
              </a:rPr>
              <a:t>、太阳对行星的引力规律是由开普勒定律和行星绕太阳做匀速圆周运动的规律推导出来的</a:t>
            </a:r>
          </a:p>
          <a:p>
            <a:pPr>
              <a:lnSpc>
                <a:spcPct val="90000"/>
              </a:lnSpc>
            </a:pPr>
            <a:endParaRPr lang="en-US" altLang="zh-CN" sz="2800"/>
          </a:p>
        </p:txBody>
      </p:sp>
      <p:sp>
        <p:nvSpPr>
          <p:cNvPr id="24580" name="Text Box 4"/>
          <p:cNvSpPr txBox="1">
            <a:spLocks noChangeArrowheads="1"/>
          </p:cNvSpPr>
          <p:nvPr/>
        </p:nvSpPr>
        <p:spPr bwMode="auto">
          <a:xfrm>
            <a:off x="990600" y="1401763"/>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914400"/>
            <a:ext cx="8229600" cy="4114800"/>
          </a:xfrm>
        </p:spPr>
        <p:txBody>
          <a:bodyPr/>
          <a:lstStyle/>
          <a:p>
            <a:pPr>
              <a:lnSpc>
                <a:spcPct val="90000"/>
              </a:lnSpc>
            </a:pPr>
            <a:r>
              <a:rPr lang="en-US" altLang="zh-CN" sz="2800">
                <a:effectLst/>
              </a:rPr>
              <a:t>4</a:t>
            </a:r>
            <a:r>
              <a:rPr lang="zh-CN" altLang="en-US" sz="2800">
                <a:effectLst/>
              </a:rPr>
              <a:t>、如果认为行星围绕太阳做匀速圆周运动，那么下列说法中正确的是                                </a:t>
            </a:r>
            <a:r>
              <a:rPr lang="en-US" altLang="zh-CN" sz="2800">
                <a:effectLst/>
              </a:rPr>
              <a:t>(    )</a:t>
            </a:r>
          </a:p>
          <a:p>
            <a:pPr>
              <a:lnSpc>
                <a:spcPct val="90000"/>
              </a:lnSpc>
            </a:pPr>
            <a:r>
              <a:rPr lang="en-US" altLang="zh-CN" sz="2800">
                <a:effectLst/>
              </a:rPr>
              <a:t>    A</a:t>
            </a:r>
            <a:r>
              <a:rPr lang="zh-CN" altLang="en-US" sz="2800">
                <a:effectLst/>
              </a:rPr>
              <a:t>．行星受到太阳的万有引力，万有引力提供行星圆周运动的向心力</a:t>
            </a:r>
          </a:p>
          <a:p>
            <a:pPr>
              <a:lnSpc>
                <a:spcPct val="90000"/>
              </a:lnSpc>
            </a:pPr>
            <a:r>
              <a:rPr lang="zh-CN" altLang="en-US" sz="2800">
                <a:effectLst/>
              </a:rPr>
              <a:t>    </a:t>
            </a:r>
            <a:r>
              <a:rPr lang="en-US" altLang="zh-CN" sz="2800">
                <a:effectLst/>
              </a:rPr>
              <a:t>B</a:t>
            </a:r>
            <a:r>
              <a:rPr lang="zh-CN" altLang="en-US" sz="2800">
                <a:effectLst/>
              </a:rPr>
              <a:t>．行星受到太阳的万有引力，行星运动不需要向心力</a:t>
            </a:r>
          </a:p>
          <a:p>
            <a:pPr>
              <a:lnSpc>
                <a:spcPct val="90000"/>
              </a:lnSpc>
            </a:pPr>
            <a:r>
              <a:rPr lang="zh-CN" altLang="en-US" sz="2800">
                <a:effectLst/>
              </a:rPr>
              <a:t>    </a:t>
            </a:r>
            <a:r>
              <a:rPr lang="en-US" altLang="zh-CN" sz="2800">
                <a:effectLst/>
              </a:rPr>
              <a:t>C</a:t>
            </a:r>
            <a:r>
              <a:rPr lang="zh-CN" altLang="en-US" sz="2800">
                <a:effectLst/>
              </a:rPr>
              <a:t>．行星同时受到太阳的万有引力和向心力</a:t>
            </a:r>
          </a:p>
          <a:p>
            <a:pPr>
              <a:lnSpc>
                <a:spcPct val="90000"/>
              </a:lnSpc>
            </a:pPr>
            <a:r>
              <a:rPr lang="zh-CN" altLang="en-US" sz="2800">
                <a:effectLst/>
              </a:rPr>
              <a:t>    </a:t>
            </a:r>
            <a:r>
              <a:rPr lang="en-US" altLang="zh-CN" sz="2800">
                <a:effectLst/>
              </a:rPr>
              <a:t>D</a:t>
            </a:r>
            <a:r>
              <a:rPr lang="zh-CN" altLang="en-US" sz="2800">
                <a:effectLst/>
              </a:rPr>
              <a:t>．行星受到太阳的万有引力与它运行的向心力不相等</a:t>
            </a:r>
            <a:endParaRPr lang="zh-CN" altLang="en-US" sz="2800"/>
          </a:p>
        </p:txBody>
      </p:sp>
      <p:sp>
        <p:nvSpPr>
          <p:cNvPr id="25604" name="Text Box 4"/>
          <p:cNvSpPr txBox="1">
            <a:spLocks noChangeArrowheads="1"/>
          </p:cNvSpPr>
          <p:nvPr/>
        </p:nvSpPr>
        <p:spPr bwMode="auto">
          <a:xfrm>
            <a:off x="7848600" y="1295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229600" cy="639763"/>
          </a:xfrm>
        </p:spPr>
        <p:txBody>
          <a:bodyPr/>
          <a:lstStyle/>
          <a:p>
            <a:r>
              <a:rPr lang="zh-CN" altLang="en-US" sz="4000" b="1">
                <a:solidFill>
                  <a:srgbClr val="FF0000"/>
                </a:solidFill>
                <a:effectLst/>
              </a:rPr>
              <a:t>复   习</a:t>
            </a:r>
          </a:p>
        </p:txBody>
      </p:sp>
      <p:sp>
        <p:nvSpPr>
          <p:cNvPr id="5123" name="Rectangle 3"/>
          <p:cNvSpPr>
            <a:spLocks noGrp="1" noChangeArrowheads="1"/>
          </p:cNvSpPr>
          <p:nvPr>
            <p:ph type="body" sz="half" idx="1"/>
          </p:nvPr>
        </p:nvSpPr>
        <p:spPr>
          <a:xfrm>
            <a:off x="468313" y="981075"/>
            <a:ext cx="8218487" cy="3895725"/>
          </a:xfrm>
        </p:spPr>
        <p:txBody>
          <a:bodyPr/>
          <a:lstStyle/>
          <a:p>
            <a:pPr>
              <a:buFont typeface="Wingdings" pitchFamily="2" charset="2"/>
              <a:buNone/>
            </a:pPr>
            <a:r>
              <a:rPr lang="zh-CN" altLang="en-US" sz="2800" b="1">
                <a:solidFill>
                  <a:srgbClr val="0000FF"/>
                </a:solidFill>
                <a:effectLst/>
                <a:ea typeface="黑体" pitchFamily="2" charset="-122"/>
              </a:rPr>
              <a:t>开普勒行星运动定律</a:t>
            </a:r>
          </a:p>
          <a:p>
            <a:pPr>
              <a:buFont typeface="Wingdings" pitchFamily="2" charset="2"/>
              <a:buNone/>
            </a:pPr>
            <a:r>
              <a:rPr lang="zh-CN" altLang="en-US" sz="2800" b="1">
                <a:solidFill>
                  <a:srgbClr val="FF0000"/>
                </a:solidFill>
                <a:effectLst/>
              </a:rPr>
              <a:t>第一定律：</a:t>
            </a:r>
            <a:r>
              <a:rPr lang="zh-CN" altLang="en-US" sz="2800" b="1">
                <a:effectLst/>
              </a:rPr>
              <a:t>所有行星绕太阳的轨道都是椭圆，太阳处在椭圆的一个焦点上。</a:t>
            </a:r>
          </a:p>
          <a:p>
            <a:pPr>
              <a:buFont typeface="Wingdings" pitchFamily="2" charset="2"/>
              <a:buNone/>
            </a:pPr>
            <a:r>
              <a:rPr lang="zh-CN" altLang="en-US" sz="2800" b="1">
                <a:solidFill>
                  <a:srgbClr val="FF0000"/>
                </a:solidFill>
                <a:effectLst/>
              </a:rPr>
              <a:t>第二定律：</a:t>
            </a:r>
            <a:r>
              <a:rPr lang="zh-CN" altLang="en-US" sz="2800" b="1">
                <a:effectLst/>
              </a:rPr>
              <a:t>对任意一个行星来说，它与太阳的连线在相等的时间内扫过相等的面积</a:t>
            </a:r>
          </a:p>
          <a:p>
            <a:pPr>
              <a:buFont typeface="Wingdings" pitchFamily="2" charset="2"/>
              <a:buNone/>
            </a:pPr>
            <a:r>
              <a:rPr lang="zh-CN" altLang="en-US" sz="2800" b="1">
                <a:solidFill>
                  <a:srgbClr val="FF0000"/>
                </a:solidFill>
                <a:effectLst/>
              </a:rPr>
              <a:t>第三定律：</a:t>
            </a:r>
            <a:r>
              <a:rPr lang="zh-CN" altLang="en-US" sz="2800" b="1">
                <a:effectLst/>
              </a:rPr>
              <a:t>所有行星的椭圆轨道的半长轴的三次方跟它的公转周期的二次方的比值都相等。</a:t>
            </a:r>
          </a:p>
          <a:p>
            <a:pPr>
              <a:buFont typeface="Wingdings" pitchFamily="2" charset="2"/>
              <a:buNone/>
            </a:pPr>
            <a:r>
              <a:rPr lang="zh-CN" altLang="en-US" sz="2800" b="1">
                <a:effectLst/>
              </a:rPr>
              <a:t>即</a:t>
            </a:r>
          </a:p>
        </p:txBody>
      </p:sp>
      <p:graphicFrame>
        <p:nvGraphicFramePr>
          <p:cNvPr id="5124" name="Rectangle 4"/>
          <p:cNvGraphicFramePr>
            <a:graphicFrameLocks/>
          </p:cNvGraphicFramePr>
          <p:nvPr>
            <p:ph sz="quarter" idx="2"/>
          </p:nvPr>
        </p:nvGraphicFramePr>
        <p:xfrm>
          <a:off x="5038725" y="1981200"/>
          <a:ext cx="3257550" cy="1987550"/>
        </p:xfrm>
        <a:graphic>
          <a:graphicData uri="http://schemas.openxmlformats.org/presentationml/2006/ole">
            <mc:AlternateContent xmlns:mc="http://schemas.openxmlformats.org/markup-compatibility/2006">
              <mc:Choice xmlns:v="urn:schemas-microsoft-com:vml" Requires="v">
                <p:oleObj spid="_x0000_s5127" name="公式" r:id="rId3" imgW="0" imgH="0" progId="Equation.3">
                  <p:embed/>
                </p:oleObj>
              </mc:Choice>
              <mc:Fallback>
                <p:oleObj name="公式"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38725" y="1981200"/>
                        <a:ext cx="325755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ph sz="quarter" idx="3"/>
          </p:nvPr>
        </p:nvGraphicFramePr>
        <p:xfrm>
          <a:off x="1403350" y="4868863"/>
          <a:ext cx="1727200" cy="1541462"/>
        </p:xfrm>
        <a:graphic>
          <a:graphicData uri="http://schemas.openxmlformats.org/presentationml/2006/ole">
            <mc:AlternateContent xmlns:mc="http://schemas.openxmlformats.org/markup-compatibility/2006">
              <mc:Choice xmlns:v="urn:schemas-microsoft-com:vml" Requires="v">
                <p:oleObj spid="_x0000_s5128" name="公式" r:id="rId4" imgW="469800" imgH="419040" progId="Equation.3">
                  <p:embed/>
                </p:oleObj>
              </mc:Choice>
              <mc:Fallback>
                <p:oleObj name="公式" r:id="rId4" imgW="46980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868863"/>
                        <a:ext cx="17272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 Box 6"/>
          <p:cNvSpPr txBox="1">
            <a:spLocks noChangeArrowheads="1"/>
          </p:cNvSpPr>
          <p:nvPr/>
        </p:nvSpPr>
        <p:spPr bwMode="auto">
          <a:xfrm>
            <a:off x="3995738" y="5013325"/>
            <a:ext cx="43195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宋体" pitchFamily="2" charset="-122"/>
              </a:rPr>
              <a:t>k</a:t>
            </a:r>
            <a:r>
              <a:rPr lang="zh-CN" altLang="en-US" sz="3200" b="1">
                <a:latin typeface="宋体" pitchFamily="2" charset="-122"/>
              </a:rPr>
              <a:t>值与中心天体有关，而与环绕天体无关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5" dur="500"/>
                                        <p:tgtEl>
                                          <p:spTgt spid="512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5"/>
                                        </p:tgtEl>
                                        <p:attrNameLst>
                                          <p:attrName>style.visibility</p:attrName>
                                        </p:attrNameLst>
                                      </p:cBhvr>
                                      <p:to>
                                        <p:strVal val="visible"/>
                                      </p:to>
                                    </p:set>
                                    <p:animEffect transition="in" filter="blinds(horizontal)">
                                      <p:cBhvr>
                                        <p:cTn id="30" dur="500"/>
                                        <p:tgtEl>
                                          <p:spTgt spid="51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6"/>
                                        </p:tgtEl>
                                        <p:attrNameLst>
                                          <p:attrName>style.visibility</p:attrName>
                                        </p:attrNameLst>
                                      </p:cBhvr>
                                      <p:to>
                                        <p:strVal val="visible"/>
                                      </p:to>
                                    </p:set>
                                    <p:animEffect transition="in" filter="blinds(horizontal)">
                                      <p:cBhvr>
                                        <p:cTn id="3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2_2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953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6147" name="Text Box 3"/>
          <p:cNvSpPr txBox="1">
            <a:spLocks noChangeArrowheads="1"/>
          </p:cNvSpPr>
          <p:nvPr/>
        </p:nvSpPr>
        <p:spPr bwMode="auto">
          <a:xfrm>
            <a:off x="827088" y="692150"/>
            <a:ext cx="7200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latin typeface="Arial" pitchFamily="34" charset="0"/>
                <a:ea typeface="华文新魏" pitchFamily="2" charset="-122"/>
              </a:rPr>
              <a:t>     </a:t>
            </a:r>
            <a:r>
              <a:rPr lang="zh-CN" altLang="en-US" sz="4000" b="1">
                <a:latin typeface="Arial" pitchFamily="34" charset="0"/>
                <a:ea typeface="华文新魏" pitchFamily="2" charset="-122"/>
              </a:rPr>
              <a:t>什么力来维持行星绕太阳的运动呢？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out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549275"/>
          </a:xfrm>
        </p:spPr>
        <p:txBody>
          <a:bodyPr/>
          <a:lstStyle/>
          <a:p>
            <a:r>
              <a:rPr lang="zh-CN" altLang="en-US" sz="4000" b="1">
                <a:solidFill>
                  <a:srgbClr val="FF0000"/>
                </a:solidFill>
                <a:effectLst/>
              </a:rPr>
              <a:t>科学的足迹</a:t>
            </a:r>
          </a:p>
        </p:txBody>
      </p:sp>
      <p:sp>
        <p:nvSpPr>
          <p:cNvPr id="7171" name="Rectangle 3"/>
          <p:cNvSpPr>
            <a:spLocks noGrp="1" noChangeArrowheads="1"/>
          </p:cNvSpPr>
          <p:nvPr>
            <p:ph type="body" idx="1"/>
          </p:nvPr>
        </p:nvSpPr>
        <p:spPr>
          <a:xfrm>
            <a:off x="381000" y="1066800"/>
            <a:ext cx="8447088" cy="5572125"/>
          </a:xfrm>
        </p:spPr>
        <p:txBody>
          <a:bodyPr/>
          <a:lstStyle/>
          <a:p>
            <a:pPr>
              <a:lnSpc>
                <a:spcPct val="90000"/>
              </a:lnSpc>
              <a:buFont typeface="Wingdings" pitchFamily="2" charset="2"/>
              <a:buNone/>
            </a:pPr>
            <a:r>
              <a:rPr kumimoji="1" lang="en-US" altLang="zh-CN" sz="2800" b="1">
                <a:solidFill>
                  <a:srgbClr val="FF0000"/>
                </a:solidFill>
                <a:effectLst/>
              </a:rPr>
              <a:t>1</a:t>
            </a:r>
            <a:r>
              <a:rPr kumimoji="1" lang="zh-CN" altLang="en-US" sz="2800" b="1">
                <a:solidFill>
                  <a:srgbClr val="FF0000"/>
                </a:solidFill>
                <a:effectLst/>
              </a:rPr>
              <a:t>、伽利略：</a:t>
            </a:r>
            <a:r>
              <a:rPr kumimoji="1" lang="zh-CN" altLang="en-US" sz="2800" b="1">
                <a:effectLst/>
              </a:rPr>
              <a:t>一切物体都有合并的趋势，这种趋势导致物体做圆周运动</a:t>
            </a:r>
            <a:r>
              <a:rPr kumimoji="1" lang="zh-CN" altLang="en-US" sz="2800" b="1">
                <a:effectLst/>
                <a:latin typeface="宋体" pitchFamily="2" charset="-122"/>
              </a:rPr>
              <a:t>。</a:t>
            </a:r>
          </a:p>
          <a:p>
            <a:pPr>
              <a:lnSpc>
                <a:spcPct val="90000"/>
              </a:lnSpc>
              <a:spcBef>
                <a:spcPct val="50000"/>
              </a:spcBef>
              <a:buClr>
                <a:schemeClr val="bg1"/>
              </a:buClr>
              <a:buFontTx/>
              <a:buNone/>
            </a:pPr>
            <a:r>
              <a:rPr lang="en-US" altLang="zh-CN" sz="2800" b="1">
                <a:solidFill>
                  <a:srgbClr val="FF0000"/>
                </a:solidFill>
                <a:effectLst/>
              </a:rPr>
              <a:t>2</a:t>
            </a:r>
            <a:r>
              <a:rPr lang="zh-CN" altLang="en-US" sz="2800">
                <a:solidFill>
                  <a:srgbClr val="FF0000"/>
                </a:solidFill>
                <a:effectLst/>
              </a:rPr>
              <a:t>、</a:t>
            </a:r>
            <a:r>
              <a:rPr kumimoji="1" lang="zh-CN" altLang="en-US" sz="2800" b="1">
                <a:solidFill>
                  <a:srgbClr val="FF0000"/>
                </a:solidFill>
                <a:effectLst/>
              </a:rPr>
              <a:t>开普勒：</a:t>
            </a:r>
            <a:r>
              <a:rPr kumimoji="1" lang="zh-CN" altLang="en-US" sz="2800" b="1">
                <a:effectLst/>
              </a:rPr>
              <a:t>受到了来自太阳的类似与磁力的作用。</a:t>
            </a:r>
          </a:p>
          <a:p>
            <a:pPr>
              <a:lnSpc>
                <a:spcPct val="90000"/>
              </a:lnSpc>
              <a:spcBef>
                <a:spcPct val="50000"/>
              </a:spcBef>
              <a:buClr>
                <a:schemeClr val="bg1"/>
              </a:buClr>
              <a:buFontTx/>
              <a:buNone/>
            </a:pPr>
            <a:r>
              <a:rPr kumimoji="1" lang="en-US" altLang="zh-CN" sz="2800" b="1">
                <a:solidFill>
                  <a:srgbClr val="FF0000"/>
                </a:solidFill>
                <a:effectLst/>
              </a:rPr>
              <a:t>3</a:t>
            </a:r>
            <a:r>
              <a:rPr kumimoji="1" lang="zh-CN" altLang="en-US" sz="2800" b="1">
                <a:solidFill>
                  <a:srgbClr val="FF0000"/>
                </a:solidFill>
                <a:effectLst/>
              </a:rPr>
              <a:t>、笛卡儿：</a:t>
            </a:r>
            <a:r>
              <a:rPr kumimoji="1" lang="zh-CN" altLang="en-US" sz="2800" b="1">
                <a:effectLst/>
              </a:rPr>
              <a:t>在行星的周围有旋转的物质</a:t>
            </a:r>
            <a:r>
              <a:rPr kumimoji="1" lang="en-US" altLang="zh-CN" sz="2800" b="1">
                <a:effectLst/>
              </a:rPr>
              <a:t>(</a:t>
            </a:r>
            <a:r>
              <a:rPr kumimoji="1" lang="zh-CN" altLang="en-US" sz="2800" b="1">
                <a:effectLst/>
              </a:rPr>
              <a:t>以太）作用在行星上，使得行星绕太阳运动。</a:t>
            </a:r>
          </a:p>
          <a:p>
            <a:pPr>
              <a:lnSpc>
                <a:spcPct val="90000"/>
              </a:lnSpc>
              <a:spcBef>
                <a:spcPct val="50000"/>
              </a:spcBef>
              <a:buClr>
                <a:schemeClr val="bg1"/>
              </a:buClr>
              <a:buFontTx/>
              <a:buNone/>
            </a:pPr>
            <a:r>
              <a:rPr kumimoji="1" lang="en-US" altLang="zh-CN" sz="2800" b="1">
                <a:solidFill>
                  <a:srgbClr val="FF0000"/>
                </a:solidFill>
                <a:effectLst/>
              </a:rPr>
              <a:t>4</a:t>
            </a:r>
            <a:r>
              <a:rPr kumimoji="1" lang="zh-CN" altLang="en-US" sz="2800" b="1">
                <a:solidFill>
                  <a:srgbClr val="FF0000"/>
                </a:solidFill>
                <a:effectLst/>
              </a:rPr>
              <a:t>、胡克、哈雷等</a:t>
            </a:r>
            <a:r>
              <a:rPr kumimoji="1" lang="en-US" altLang="zh-CN" sz="2800" b="1">
                <a:solidFill>
                  <a:srgbClr val="FF0000"/>
                </a:solidFill>
                <a:effectLst/>
              </a:rPr>
              <a:t>:</a:t>
            </a:r>
            <a:r>
              <a:rPr kumimoji="1" lang="en-US" altLang="zh-CN" sz="2800" b="1">
                <a:solidFill>
                  <a:srgbClr val="FF6600"/>
                </a:solidFill>
                <a:effectLst/>
              </a:rPr>
              <a:t>  </a:t>
            </a:r>
            <a:r>
              <a:rPr kumimoji="1" lang="zh-CN" altLang="en-US" sz="2800" b="1">
                <a:effectLst/>
              </a:rPr>
              <a:t>受到了太阳对它的引力，证明了如果行星的轨道是圆形的，其所受的引力大小跟行星到太阳的距离的二次方成反比，但没法证明在椭圆轨道规律也成立。</a:t>
            </a:r>
          </a:p>
          <a:p>
            <a:pPr>
              <a:lnSpc>
                <a:spcPct val="90000"/>
              </a:lnSpc>
              <a:spcBef>
                <a:spcPct val="50000"/>
              </a:spcBef>
              <a:buClr>
                <a:schemeClr val="bg1"/>
              </a:buClr>
              <a:buFontTx/>
              <a:buNone/>
            </a:pPr>
            <a:r>
              <a:rPr kumimoji="1" lang="en-US" altLang="zh-CN" sz="2800" b="1">
                <a:solidFill>
                  <a:srgbClr val="FF0000"/>
                </a:solidFill>
                <a:effectLst/>
              </a:rPr>
              <a:t>5</a:t>
            </a:r>
            <a:r>
              <a:rPr kumimoji="1" lang="zh-CN" altLang="en-US" sz="2800" b="1">
                <a:solidFill>
                  <a:srgbClr val="FF0000"/>
                </a:solidFill>
                <a:effectLst/>
              </a:rPr>
              <a:t>、牛顿：</a:t>
            </a:r>
            <a:r>
              <a:rPr kumimoji="1" lang="zh-CN" altLang="en-US" sz="2800" b="1">
                <a:effectLst/>
              </a:rPr>
              <a:t>如果太阳和行星间的引力与距离的二次方成反比，则行星的轨迹是椭圆</a:t>
            </a:r>
            <a:r>
              <a:rPr kumimoji="1" lang="en-US" altLang="zh-CN" sz="2800" b="1">
                <a:effectLst/>
              </a:rPr>
              <a:t>.</a:t>
            </a:r>
            <a:r>
              <a:rPr kumimoji="1" lang="zh-CN" altLang="en-US" sz="2800" b="1">
                <a:effectLst/>
              </a:rPr>
              <a:t>并且阐述了普遍意义下的万有引力定律。</a:t>
            </a:r>
            <a:endParaRPr kumimoji="1" lang="zh-CN" altLang="en-US" sz="2800">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52463" y="422275"/>
            <a:ext cx="7908925" cy="1295400"/>
          </a:xfrm>
        </p:spPr>
        <p:txBody>
          <a:bodyPr/>
          <a:lstStyle/>
          <a:p>
            <a:r>
              <a:rPr lang="zh-CN" altLang="en-US" b="1">
                <a:solidFill>
                  <a:srgbClr val="FF0000"/>
                </a:solidFill>
                <a:effectLst/>
              </a:rPr>
              <a:t>一、太阳对行星的引力</a:t>
            </a:r>
          </a:p>
        </p:txBody>
      </p:sp>
      <p:sp>
        <p:nvSpPr>
          <p:cNvPr id="8195" name="Rectangle 3"/>
          <p:cNvSpPr>
            <a:spLocks noGrp="1" noChangeArrowheads="1"/>
          </p:cNvSpPr>
          <p:nvPr>
            <p:ph type="body" sz="half" idx="1"/>
          </p:nvPr>
        </p:nvSpPr>
        <p:spPr>
          <a:xfrm>
            <a:off x="457200" y="2143125"/>
            <a:ext cx="7572375" cy="1738313"/>
          </a:xfrm>
        </p:spPr>
        <p:txBody>
          <a:bodyPr/>
          <a:lstStyle/>
          <a:p>
            <a:r>
              <a:rPr lang="en-US" altLang="zh-CN" sz="2800" b="1">
                <a:effectLst/>
                <a:latin typeface="宋体" pitchFamily="2" charset="-122"/>
              </a:rPr>
              <a:t>1</a:t>
            </a:r>
            <a:r>
              <a:rPr lang="zh-CN" altLang="en-US" sz="2800" b="1">
                <a:effectLst/>
                <a:latin typeface="宋体" pitchFamily="2" charset="-122"/>
              </a:rPr>
              <a:t>、设行星的质量为</a:t>
            </a:r>
            <a:r>
              <a:rPr lang="en-US" altLang="zh-CN" sz="2800" b="1">
                <a:effectLst/>
                <a:latin typeface="宋体" pitchFamily="2" charset="-122"/>
              </a:rPr>
              <a:t>m</a:t>
            </a:r>
            <a:r>
              <a:rPr lang="zh-CN" altLang="en-US" sz="2800" b="1">
                <a:effectLst/>
                <a:latin typeface="宋体" pitchFamily="2" charset="-122"/>
              </a:rPr>
              <a:t>，速度为</a:t>
            </a:r>
            <a:r>
              <a:rPr lang="en-US" altLang="zh-CN" sz="2800" b="1">
                <a:effectLst/>
                <a:latin typeface="宋体" pitchFamily="2" charset="-122"/>
              </a:rPr>
              <a:t>v</a:t>
            </a:r>
            <a:r>
              <a:rPr lang="zh-CN" altLang="en-US" sz="2800" b="1">
                <a:effectLst/>
                <a:latin typeface="宋体" pitchFamily="2" charset="-122"/>
              </a:rPr>
              <a:t>，行星到太阳的距离为</a:t>
            </a:r>
            <a:r>
              <a:rPr lang="en-US" altLang="zh-CN" sz="2800" b="1">
                <a:effectLst/>
                <a:latin typeface="宋体" pitchFamily="2" charset="-122"/>
              </a:rPr>
              <a:t>r</a:t>
            </a:r>
            <a:r>
              <a:rPr lang="zh-CN" altLang="en-US" sz="2800" b="1">
                <a:effectLst/>
                <a:latin typeface="宋体" pitchFamily="2" charset="-122"/>
              </a:rPr>
              <a:t>，则行星绕太阳做匀速圆周运动的向心力太阳对行星的引力来提供</a:t>
            </a:r>
          </a:p>
          <a:p>
            <a:endParaRPr lang="en-US" altLang="zh-CN" sz="2800">
              <a:effectLst/>
            </a:endParaRPr>
          </a:p>
        </p:txBody>
      </p:sp>
      <p:graphicFrame>
        <p:nvGraphicFramePr>
          <p:cNvPr id="819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8199" name="公式" r:id="rId3" imgW="0" imgH="0" progId="Equation.3">
                  <p:embed/>
                </p:oleObj>
              </mc:Choice>
              <mc:Fallback>
                <p:oleObj name="公式"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ph sz="half" idx="2"/>
          </p:nvPr>
        </p:nvGraphicFramePr>
        <p:xfrm>
          <a:off x="2771775" y="4051300"/>
          <a:ext cx="2927350" cy="1803400"/>
        </p:xfrm>
        <a:graphic>
          <a:graphicData uri="http://schemas.openxmlformats.org/presentationml/2006/ole">
            <mc:AlternateContent xmlns:mc="http://schemas.openxmlformats.org/markup-compatibility/2006">
              <mc:Choice xmlns:v="urn:schemas-microsoft-com:vml" Requires="v">
                <p:oleObj spid="_x0000_s8200" name="公式" r:id="rId4" imgW="622080" imgH="419040" progId="Equation.3">
                  <p:embed/>
                </p:oleObj>
              </mc:Choice>
              <mc:Fallback>
                <p:oleObj name="公式" r:id="rId4" imgW="62208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4051300"/>
                        <a:ext cx="292735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77788" y="106363"/>
            <a:ext cx="3960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ea typeface="华文新魏" pitchFamily="2" charset="-122"/>
              </a:rPr>
              <a:t>追寻牛顿的足迹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blinds(horizontal)">
                                      <p:cBhvr>
                                        <p:cTn id="1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a:xfrm>
            <a:off x="609600" y="838200"/>
            <a:ext cx="7931150" cy="1252538"/>
          </a:xfrm>
        </p:spPr>
        <p:txBody>
          <a:bodyPr/>
          <a:lstStyle/>
          <a:p>
            <a:pPr>
              <a:buFont typeface="Wingdings" pitchFamily="2" charset="2"/>
              <a:buNone/>
            </a:pPr>
            <a:r>
              <a:rPr lang="en-US" altLang="zh-CN" sz="3600" b="1">
                <a:effectLst/>
                <a:latin typeface="宋体" pitchFamily="2" charset="-122"/>
              </a:rPr>
              <a:t>2</a:t>
            </a:r>
            <a:r>
              <a:rPr lang="zh-CN" altLang="en-US" sz="3600" b="1">
                <a:effectLst/>
                <a:latin typeface="宋体" pitchFamily="2" charset="-122"/>
              </a:rPr>
              <a:t>、天文观测难以直接得到行星的速度</a:t>
            </a:r>
            <a:r>
              <a:rPr lang="en-US" altLang="zh-CN" sz="3600" b="1">
                <a:effectLst/>
                <a:latin typeface="宋体" pitchFamily="2" charset="-122"/>
              </a:rPr>
              <a:t>v</a:t>
            </a:r>
            <a:r>
              <a:rPr lang="zh-CN" altLang="en-US" sz="3600" b="1">
                <a:effectLst/>
                <a:latin typeface="宋体" pitchFamily="2" charset="-122"/>
              </a:rPr>
              <a:t>，但可以得到行星的公转周期</a:t>
            </a:r>
            <a:r>
              <a:rPr lang="en-US" altLang="zh-CN" sz="3600" b="1">
                <a:effectLst/>
                <a:latin typeface="宋体" pitchFamily="2" charset="-122"/>
              </a:rPr>
              <a:t>T</a:t>
            </a:r>
          </a:p>
        </p:txBody>
      </p:sp>
      <p:graphicFrame>
        <p:nvGraphicFramePr>
          <p:cNvPr id="9219" name="Object 3"/>
          <p:cNvGraphicFramePr>
            <a:graphicFrameLocks noChangeAspect="1"/>
          </p:cNvGraphicFramePr>
          <p:nvPr>
            <p:ph sz="quarter" idx="2"/>
          </p:nvPr>
        </p:nvGraphicFramePr>
        <p:xfrm>
          <a:off x="3614738" y="2224088"/>
          <a:ext cx="1582737" cy="1122362"/>
        </p:xfrm>
        <a:graphic>
          <a:graphicData uri="http://schemas.openxmlformats.org/presentationml/2006/ole">
            <mc:AlternateContent xmlns:mc="http://schemas.openxmlformats.org/markup-compatibility/2006">
              <mc:Choice xmlns:v="urn:schemas-microsoft-com:vml" Requires="v">
                <p:oleObj spid="_x0000_s9225" name="公式" r:id="rId3" imgW="507960" imgH="393480" progId="Equation.3">
                  <p:embed/>
                </p:oleObj>
              </mc:Choice>
              <mc:Fallback>
                <p:oleObj name="公式" r:id="rId3" imgW="5079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2224088"/>
                        <a:ext cx="1582737"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4"/>
          <p:cNvGraphicFramePr>
            <a:graphicFrameLocks noChangeAspect="1"/>
          </p:cNvGraphicFramePr>
          <p:nvPr>
            <p:ph sz="quarter" idx="3"/>
          </p:nvPr>
        </p:nvGraphicFramePr>
        <p:xfrm>
          <a:off x="2590800" y="4876800"/>
          <a:ext cx="3214688" cy="1497013"/>
        </p:xfrm>
        <a:graphic>
          <a:graphicData uri="http://schemas.openxmlformats.org/presentationml/2006/ole">
            <mc:AlternateContent xmlns:mc="http://schemas.openxmlformats.org/markup-compatibility/2006">
              <mc:Choice xmlns:v="urn:schemas-microsoft-com:vml" Requires="v">
                <p:oleObj spid="_x0000_s9226" name="公式" r:id="rId5" imgW="749160" imgH="419040" progId="Equation.3">
                  <p:embed/>
                </p:oleObj>
              </mc:Choice>
              <mc:Fallback>
                <p:oleObj name="公式" r:id="rId5" imgW="74916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876800"/>
                        <a:ext cx="321468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Text Box 5"/>
          <p:cNvSpPr txBox="1">
            <a:spLocks noChangeArrowheads="1"/>
          </p:cNvSpPr>
          <p:nvPr/>
        </p:nvSpPr>
        <p:spPr bwMode="auto">
          <a:xfrm>
            <a:off x="2209800" y="3657600"/>
            <a:ext cx="160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rPr>
              <a:t>代入</a:t>
            </a:r>
          </a:p>
        </p:txBody>
      </p:sp>
      <p:graphicFrame>
        <p:nvGraphicFramePr>
          <p:cNvPr id="9222" name="Object 6"/>
          <p:cNvGraphicFramePr>
            <a:graphicFrameLocks noChangeAspect="1"/>
          </p:cNvGraphicFramePr>
          <p:nvPr/>
        </p:nvGraphicFramePr>
        <p:xfrm>
          <a:off x="3352800" y="3124200"/>
          <a:ext cx="2362200" cy="1590675"/>
        </p:xfrm>
        <a:graphic>
          <a:graphicData uri="http://schemas.openxmlformats.org/presentationml/2006/ole">
            <mc:AlternateContent xmlns:mc="http://schemas.openxmlformats.org/markup-compatibility/2006">
              <mc:Choice xmlns:v="urn:schemas-microsoft-com:vml" Requires="v">
                <p:oleObj spid="_x0000_s9227" name="Microsoft 公式 3.0" r:id="rId7" imgW="622080" imgH="419040" progId="Equation.3">
                  <p:embed/>
                </p:oleObj>
              </mc:Choice>
              <mc:Fallback>
                <p:oleObj name="Microsoft 公式 3.0" r:id="rId7" imgW="62208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124200"/>
                        <a:ext cx="2362200" cy="159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p:cNvSpPr txBox="1">
            <a:spLocks noChangeArrowheads="1"/>
          </p:cNvSpPr>
          <p:nvPr/>
        </p:nvSpPr>
        <p:spPr bwMode="auto">
          <a:xfrm>
            <a:off x="2525713" y="2281238"/>
            <a:ext cx="865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rPr>
              <a:t>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linds(horizontal)">
                                      <p:cBhvr>
                                        <p:cTn id="7" dur="500"/>
                                        <p:tgtEl>
                                          <p:spTgt spid="922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blinds(horizontal)">
                                      <p:cBhvr>
                                        <p:cTn id="11" dur="500"/>
                                        <p:tgtEl>
                                          <p:spTgt spid="92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blinds(horizontal)">
                                      <p:cBhvr>
                                        <p:cTn id="16" dur="500"/>
                                        <p:tgtEl>
                                          <p:spTgt spid="9221"/>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blinds(horizontal)">
                                      <p:cBhvr>
                                        <p:cTn id="20" dur="500"/>
                                        <p:tgtEl>
                                          <p:spTgt spid="92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220"/>
                                        </p:tgtEl>
                                        <p:attrNameLst>
                                          <p:attrName>style.visibility</p:attrName>
                                        </p:attrNameLst>
                                      </p:cBhvr>
                                      <p:to>
                                        <p:strVal val="visible"/>
                                      </p:to>
                                    </p:set>
                                    <p:animEffect transition="in" filter="blinds(horizontal)">
                                      <p:cBhvr>
                                        <p:cTn id="25"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468313" y="836613"/>
            <a:ext cx="8291512" cy="1252537"/>
          </a:xfrm>
        </p:spPr>
        <p:txBody>
          <a:bodyPr/>
          <a:lstStyle/>
          <a:p>
            <a:pPr>
              <a:buFont typeface="Wingdings" pitchFamily="2" charset="2"/>
              <a:buNone/>
            </a:pPr>
            <a:r>
              <a:rPr lang="en-US" altLang="zh-CN" sz="2800" b="1">
                <a:effectLst/>
              </a:rPr>
              <a:t>3</a:t>
            </a:r>
            <a:r>
              <a:rPr lang="zh-CN" altLang="en-US" sz="2800" b="1">
                <a:effectLst/>
              </a:rPr>
              <a:t>、根据开普勒第三定律</a:t>
            </a:r>
          </a:p>
        </p:txBody>
      </p:sp>
      <p:graphicFrame>
        <p:nvGraphicFramePr>
          <p:cNvPr id="10243" name="Object 3"/>
          <p:cNvGraphicFramePr>
            <a:graphicFrameLocks noChangeAspect="1"/>
          </p:cNvGraphicFramePr>
          <p:nvPr>
            <p:ph sz="quarter" idx="2"/>
          </p:nvPr>
        </p:nvGraphicFramePr>
        <p:xfrm>
          <a:off x="5181600" y="609600"/>
          <a:ext cx="1333500" cy="1189038"/>
        </p:xfrm>
        <a:graphic>
          <a:graphicData uri="http://schemas.openxmlformats.org/presentationml/2006/ole">
            <mc:AlternateContent xmlns:mc="http://schemas.openxmlformats.org/markup-compatibility/2006">
              <mc:Choice xmlns:v="urn:schemas-microsoft-com:vml" Requires="v">
                <p:oleObj spid="_x0000_s10251" name="公式" r:id="rId3" imgW="469800" imgH="419040" progId="Equation.3">
                  <p:embed/>
                </p:oleObj>
              </mc:Choice>
              <mc:Fallback>
                <p:oleObj name="公式" r:id="rId3" imgW="46980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609600"/>
                        <a:ext cx="13335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p:cNvGraphicFramePr>
            <a:graphicFrameLocks noChangeAspect="1"/>
          </p:cNvGraphicFramePr>
          <p:nvPr>
            <p:ph sz="quarter" idx="3"/>
          </p:nvPr>
        </p:nvGraphicFramePr>
        <p:xfrm>
          <a:off x="3419475" y="2005013"/>
          <a:ext cx="1725613" cy="1273175"/>
        </p:xfrm>
        <a:graphic>
          <a:graphicData uri="http://schemas.openxmlformats.org/presentationml/2006/ole">
            <mc:AlternateContent xmlns:mc="http://schemas.openxmlformats.org/markup-compatibility/2006">
              <mc:Choice xmlns:v="urn:schemas-microsoft-com:vml" Requires="v">
                <p:oleObj spid="_x0000_s10252" name="公式" r:id="rId5" imgW="520560" imgH="419040" progId="Equation.3">
                  <p:embed/>
                </p:oleObj>
              </mc:Choice>
              <mc:Fallback>
                <p:oleObj name="公式" r:id="rId5" imgW="52056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005013"/>
                        <a:ext cx="1725613"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3200400" y="4800600"/>
          <a:ext cx="2592388" cy="1255713"/>
        </p:xfrm>
        <a:graphic>
          <a:graphicData uri="http://schemas.openxmlformats.org/presentationml/2006/ole">
            <mc:AlternateContent xmlns:mc="http://schemas.openxmlformats.org/markup-compatibility/2006">
              <mc:Choice xmlns:v="urn:schemas-microsoft-com:vml" Requires="v">
                <p:oleObj spid="_x0000_s10253" name="公式" r:id="rId7" imgW="812520" imgH="393480" progId="Equation.3">
                  <p:embed/>
                </p:oleObj>
              </mc:Choice>
              <mc:Fallback>
                <p:oleObj name="公式" r:id="rId7" imgW="81252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800600"/>
                        <a:ext cx="2592388"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Text Box 6"/>
          <p:cNvSpPr txBox="1">
            <a:spLocks noChangeArrowheads="1"/>
          </p:cNvSpPr>
          <p:nvPr/>
        </p:nvSpPr>
        <p:spPr bwMode="auto">
          <a:xfrm>
            <a:off x="1258888" y="220503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itchFamily="34" charset="0"/>
              </a:rPr>
              <a:t>即</a:t>
            </a:r>
          </a:p>
        </p:txBody>
      </p:sp>
      <p:sp>
        <p:nvSpPr>
          <p:cNvPr id="10247" name="Text Box 7"/>
          <p:cNvSpPr txBox="1">
            <a:spLocks noChangeArrowheads="1"/>
          </p:cNvSpPr>
          <p:nvPr/>
        </p:nvSpPr>
        <p:spPr bwMode="auto">
          <a:xfrm>
            <a:off x="1066800" y="5181600"/>
            <a:ext cx="1223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itchFamily="34" charset="0"/>
              </a:rPr>
              <a:t>所以</a:t>
            </a:r>
          </a:p>
        </p:txBody>
      </p:sp>
      <p:graphicFrame>
        <p:nvGraphicFramePr>
          <p:cNvPr id="10248" name="Object 8"/>
          <p:cNvGraphicFramePr>
            <a:graphicFrameLocks noChangeAspect="1"/>
          </p:cNvGraphicFramePr>
          <p:nvPr/>
        </p:nvGraphicFramePr>
        <p:xfrm>
          <a:off x="3203575" y="3141663"/>
          <a:ext cx="2376488" cy="1328737"/>
        </p:xfrm>
        <a:graphic>
          <a:graphicData uri="http://schemas.openxmlformats.org/presentationml/2006/ole">
            <mc:AlternateContent xmlns:mc="http://schemas.openxmlformats.org/markup-compatibility/2006">
              <mc:Choice xmlns:v="urn:schemas-microsoft-com:vml" Requires="v">
                <p:oleObj spid="_x0000_s10254" name="公式" r:id="rId9" imgW="749160" imgH="419040" progId="Equation.3">
                  <p:embed/>
                </p:oleObj>
              </mc:Choice>
              <mc:Fallback>
                <p:oleObj name="公式" r:id="rId9" imgW="749160" imgH="419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3141663"/>
                        <a:ext cx="2376488"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9" name="Text Box 9"/>
          <p:cNvSpPr txBox="1">
            <a:spLocks noChangeArrowheads="1"/>
          </p:cNvSpPr>
          <p:nvPr/>
        </p:nvSpPr>
        <p:spPr bwMode="auto">
          <a:xfrm>
            <a:off x="1116013" y="3573463"/>
            <a:ext cx="1584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itchFamily="34" charset="0"/>
              </a:rPr>
              <a:t>代入得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linds(horizontal)">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linds(horizontal)">
                                      <p:cBhvr>
                                        <p:cTn id="12" dur="5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blinds(horizontal)">
                                      <p:cBhvr>
                                        <p:cTn id="17" dur="500"/>
                                        <p:tgtEl>
                                          <p:spTgt spid="10246"/>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0244"/>
                                        </p:tgtEl>
                                        <p:attrNameLst>
                                          <p:attrName>style.visibility</p:attrName>
                                        </p:attrNameLst>
                                      </p:cBhvr>
                                      <p:to>
                                        <p:strVal val="visible"/>
                                      </p:to>
                                    </p:set>
                                    <p:animEffect transition="in" filter="blinds(horizontal)">
                                      <p:cBhvr>
                                        <p:cTn id="21" dur="500"/>
                                        <p:tgtEl>
                                          <p:spTgt spid="102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249"/>
                                        </p:tgtEl>
                                        <p:attrNameLst>
                                          <p:attrName>style.visibility</p:attrName>
                                        </p:attrNameLst>
                                      </p:cBhvr>
                                      <p:to>
                                        <p:strVal val="visible"/>
                                      </p:to>
                                    </p:set>
                                    <p:animEffect transition="in" filter="blinds(horizontal)">
                                      <p:cBhvr>
                                        <p:cTn id="26" dur="500"/>
                                        <p:tgtEl>
                                          <p:spTgt spid="10249"/>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0248"/>
                                        </p:tgtEl>
                                        <p:attrNameLst>
                                          <p:attrName>style.visibility</p:attrName>
                                        </p:attrNameLst>
                                      </p:cBhvr>
                                      <p:to>
                                        <p:strVal val="visible"/>
                                      </p:to>
                                    </p:set>
                                    <p:animEffect transition="in" filter="blinds(horizontal)">
                                      <p:cBhvr>
                                        <p:cTn id="30" dur="500"/>
                                        <p:tgtEl>
                                          <p:spTgt spid="102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blinds(horizontal)">
                                      <p:cBhvr>
                                        <p:cTn id="35" dur="500"/>
                                        <p:tgtEl>
                                          <p:spTgt spid="10247"/>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10245"/>
                                        </p:tgtEl>
                                        <p:attrNameLst>
                                          <p:attrName>style.visibility</p:attrName>
                                        </p:attrNameLst>
                                      </p:cBhvr>
                                      <p:to>
                                        <p:strVal val="visible"/>
                                      </p:to>
                                    </p:set>
                                    <p:animEffect transition="in" filter="blinds(horizontal)">
                                      <p:cBhvr>
                                        <p:cTn id="39"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10246" grpId="0"/>
      <p:bldP spid="10247" grpId="0"/>
      <p:bldP spid="102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a:xfrm>
            <a:off x="539750" y="1052513"/>
            <a:ext cx="8218488" cy="1828800"/>
          </a:xfrm>
        </p:spPr>
        <p:txBody>
          <a:bodyPr/>
          <a:lstStyle/>
          <a:p>
            <a:pPr>
              <a:buFont typeface="Wingdings" pitchFamily="2" charset="2"/>
              <a:buNone/>
            </a:pPr>
            <a:r>
              <a:rPr lang="en-US" altLang="zh-CN" b="1">
                <a:effectLst/>
              </a:rPr>
              <a:t>4</a:t>
            </a:r>
            <a:r>
              <a:rPr lang="zh-CN" altLang="en-US" b="1">
                <a:effectLst/>
              </a:rPr>
              <a:t>、太阳对行星的引力  </a:t>
            </a:r>
          </a:p>
        </p:txBody>
      </p:sp>
      <p:graphicFrame>
        <p:nvGraphicFramePr>
          <p:cNvPr id="11267" name="Object 3"/>
          <p:cNvGraphicFramePr>
            <a:graphicFrameLocks noChangeAspect="1"/>
          </p:cNvGraphicFramePr>
          <p:nvPr>
            <p:ph sz="quarter" idx="2"/>
          </p:nvPr>
        </p:nvGraphicFramePr>
        <p:xfrm>
          <a:off x="3492500" y="2535238"/>
          <a:ext cx="2087563" cy="1519237"/>
        </p:xfrm>
        <a:graphic>
          <a:graphicData uri="http://schemas.openxmlformats.org/presentationml/2006/ole">
            <mc:AlternateContent xmlns:mc="http://schemas.openxmlformats.org/markup-compatibility/2006">
              <mc:Choice xmlns:v="urn:schemas-microsoft-com:vml" Requires="v">
                <p:oleObj spid="_x0000_s11272" name="公式" r:id="rId3" imgW="495000" imgH="393480" progId="Equation.3">
                  <p:embed/>
                </p:oleObj>
              </mc:Choice>
              <mc:Fallback>
                <p:oleObj name="公式" r:id="rId3" imgW="4950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535238"/>
                        <a:ext cx="2087563"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4"/>
          <p:cNvSpPr txBox="1">
            <a:spLocks noChangeArrowheads="1"/>
          </p:cNvSpPr>
          <p:nvPr/>
        </p:nvSpPr>
        <p:spPr bwMode="auto">
          <a:xfrm>
            <a:off x="1187450" y="2708275"/>
            <a:ext cx="1512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Arial" pitchFamily="34" charset="0"/>
              </a:rPr>
              <a:t>即</a:t>
            </a:r>
          </a:p>
        </p:txBody>
      </p:sp>
      <p:sp>
        <p:nvSpPr>
          <p:cNvPr id="11270" name="Text Box 6"/>
          <p:cNvSpPr txBox="1">
            <a:spLocks noChangeArrowheads="1"/>
          </p:cNvSpPr>
          <p:nvPr/>
        </p:nvSpPr>
        <p:spPr bwMode="auto">
          <a:xfrm>
            <a:off x="900113" y="4076700"/>
            <a:ext cx="74882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Arial" pitchFamily="34" charset="0"/>
              </a:rPr>
              <a:t>     </a:t>
            </a:r>
            <a:r>
              <a:rPr lang="zh-CN" altLang="en-US" sz="3200" b="1">
                <a:latin typeface="Arial" pitchFamily="34" charset="0"/>
              </a:rPr>
              <a:t>太阳对不同行星的引力，与</a:t>
            </a:r>
            <a:r>
              <a:rPr lang="zh-CN" altLang="en-US" sz="3200" b="1">
                <a:solidFill>
                  <a:srgbClr val="FF0000"/>
                </a:solidFill>
                <a:latin typeface="Arial" pitchFamily="34" charset="0"/>
              </a:rPr>
              <a:t>行星的质量成正比</a:t>
            </a:r>
            <a:r>
              <a:rPr lang="zh-CN" altLang="en-US" sz="3200" b="1">
                <a:latin typeface="Arial" pitchFamily="34" charset="0"/>
              </a:rPr>
              <a:t>，与行星和太阳间的</a:t>
            </a:r>
            <a:r>
              <a:rPr lang="zh-CN" altLang="en-US" sz="3200" b="1">
                <a:solidFill>
                  <a:srgbClr val="FF0000"/>
                </a:solidFill>
                <a:latin typeface="Arial" pitchFamily="34" charset="0"/>
              </a:rPr>
              <a:t>距离的二次方成反比</a:t>
            </a:r>
            <a:r>
              <a:rPr lang="zh-CN" altLang="en-US" sz="3200" b="1">
                <a:latin typeface="Arial" pitchFamily="34" charset="0"/>
              </a:rPr>
              <a:t>。</a:t>
            </a:r>
          </a:p>
        </p:txBody>
      </p:sp>
      <p:graphicFrame>
        <p:nvGraphicFramePr>
          <p:cNvPr id="11271" name="Object 7"/>
          <p:cNvGraphicFramePr>
            <a:graphicFrameLocks noChangeAspect="1"/>
          </p:cNvGraphicFramePr>
          <p:nvPr>
            <p:ph sz="quarter" idx="3"/>
          </p:nvPr>
        </p:nvGraphicFramePr>
        <p:xfrm>
          <a:off x="4787900" y="620713"/>
          <a:ext cx="3097213" cy="1500187"/>
        </p:xfrm>
        <a:graphic>
          <a:graphicData uri="http://schemas.openxmlformats.org/presentationml/2006/ole">
            <mc:AlternateContent xmlns:mc="http://schemas.openxmlformats.org/markup-compatibility/2006">
              <mc:Choice xmlns:v="urn:schemas-microsoft-com:vml" Requires="v">
                <p:oleObj spid="_x0000_s11273" name="公式" r:id="rId5" imgW="812520" imgH="393480" progId="Equation.3">
                  <p:embed/>
                </p:oleObj>
              </mc:Choice>
              <mc:Fallback>
                <p:oleObj name="公式" r:id="rId5" imgW="81252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620713"/>
                        <a:ext cx="3097213"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blinds(horizontal)">
                                      <p:cBhvr>
                                        <p:cTn id="7" dur="500"/>
                                        <p:tgtEl>
                                          <p:spTgt spid="11266">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1271"/>
                                        </p:tgtEl>
                                        <p:attrNameLst>
                                          <p:attrName>style.visibility</p:attrName>
                                        </p:attrNameLst>
                                      </p:cBhvr>
                                      <p:to>
                                        <p:strVal val="visible"/>
                                      </p:to>
                                    </p:set>
                                    <p:animEffect transition="in" filter="blinds(horizontal)">
                                      <p:cBhvr>
                                        <p:cTn id="11" dur="500"/>
                                        <p:tgtEl>
                                          <p:spTgt spid="112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268"/>
                                        </p:tgtEl>
                                        <p:attrNameLst>
                                          <p:attrName>style.visibility</p:attrName>
                                        </p:attrNameLst>
                                      </p:cBhvr>
                                      <p:to>
                                        <p:strVal val="visible"/>
                                      </p:to>
                                    </p:set>
                                    <p:animEffect transition="in" filter="blinds(horizontal)">
                                      <p:cBhvr>
                                        <p:cTn id="16" dur="500"/>
                                        <p:tgtEl>
                                          <p:spTgt spid="11268"/>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11267"/>
                                        </p:tgtEl>
                                        <p:attrNameLst>
                                          <p:attrName>style.visibility</p:attrName>
                                        </p:attrNameLst>
                                      </p:cBhvr>
                                      <p:to>
                                        <p:strVal val="visible"/>
                                      </p:to>
                                    </p:set>
                                    <p:animEffect transition="in" filter="blinds(horizontal)">
                                      <p:cBhvr>
                                        <p:cTn id="20" dur="500"/>
                                        <p:tgtEl>
                                          <p:spTgt spid="112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270"/>
                                        </p:tgtEl>
                                        <p:attrNameLst>
                                          <p:attrName>style.visibility</p:attrName>
                                        </p:attrNameLst>
                                      </p:cBhvr>
                                      <p:to>
                                        <p:strVal val="visible"/>
                                      </p:to>
                                    </p:set>
                                    <p:animEffect transition="in" filter="blinds(horizontal)">
                                      <p:cBhvr>
                                        <p:cTn id="25"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8" grpId="0"/>
      <p:bldP spid="112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76200"/>
            <a:ext cx="8229600" cy="1143000"/>
          </a:xfrm>
        </p:spPr>
        <p:txBody>
          <a:bodyPr/>
          <a:lstStyle/>
          <a:p>
            <a:r>
              <a:rPr lang="zh-CN" altLang="en-US" b="1">
                <a:solidFill>
                  <a:srgbClr val="FF0000"/>
                </a:solidFill>
                <a:effectLst/>
              </a:rPr>
              <a:t>二、行星对太阳的引力</a:t>
            </a:r>
          </a:p>
        </p:txBody>
      </p:sp>
      <p:sp>
        <p:nvSpPr>
          <p:cNvPr id="12291" name="Text Box 3"/>
          <p:cNvSpPr txBox="1">
            <a:spLocks noChangeArrowheads="1"/>
          </p:cNvSpPr>
          <p:nvPr/>
        </p:nvSpPr>
        <p:spPr bwMode="auto">
          <a:xfrm>
            <a:off x="1041400" y="1219200"/>
            <a:ext cx="70564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Arial" pitchFamily="34" charset="0"/>
              </a:rPr>
              <a:t>      </a:t>
            </a:r>
            <a:r>
              <a:rPr lang="zh-CN" altLang="en-US" sz="3200" b="1">
                <a:latin typeface="Arial" pitchFamily="34" charset="0"/>
              </a:rPr>
              <a:t>根据牛顿第三定律，行星对太阳引力</a:t>
            </a:r>
            <a:r>
              <a:rPr lang="en-US" altLang="zh-CN" sz="3200" b="1">
                <a:latin typeface="Arial" pitchFamily="34" charset="0"/>
              </a:rPr>
              <a:t>F</a:t>
            </a:r>
            <a:r>
              <a:rPr lang="en-US" altLang="zh-CN" sz="3200" b="1" baseline="30000">
                <a:latin typeface="Arial" pitchFamily="34" charset="0"/>
              </a:rPr>
              <a:t>`</a:t>
            </a:r>
            <a:r>
              <a:rPr lang="zh-CN" altLang="en-US" sz="3200" b="1">
                <a:latin typeface="Arial" pitchFamily="34" charset="0"/>
              </a:rPr>
              <a:t>应满足</a:t>
            </a:r>
          </a:p>
        </p:txBody>
      </p:sp>
      <p:grpSp>
        <p:nvGrpSpPr>
          <p:cNvPr id="12293" name="Group 5"/>
          <p:cNvGrpSpPr>
            <a:grpSpLocks/>
          </p:cNvGrpSpPr>
          <p:nvPr/>
        </p:nvGrpSpPr>
        <p:grpSpPr bwMode="auto">
          <a:xfrm>
            <a:off x="3633788" y="3484563"/>
            <a:ext cx="2376487" cy="1800225"/>
            <a:chOff x="4014" y="1389"/>
            <a:chExt cx="1179" cy="903"/>
          </a:xfrm>
        </p:grpSpPr>
        <p:sp>
          <p:nvSpPr>
            <p:cNvPr id="12294" name="AutoShape 6"/>
            <p:cNvSpPr>
              <a:spLocks noChangeAspect="1" noChangeArrowheads="1" noTextEdit="1"/>
            </p:cNvSpPr>
            <p:nvPr/>
          </p:nvSpPr>
          <p:spPr bwMode="auto">
            <a:xfrm>
              <a:off x="4014" y="1480"/>
              <a:ext cx="1179"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5" name="Line 7"/>
            <p:cNvSpPr>
              <a:spLocks noChangeShapeType="1"/>
            </p:cNvSpPr>
            <p:nvPr/>
          </p:nvSpPr>
          <p:spPr bwMode="auto">
            <a:xfrm>
              <a:off x="4766" y="1853"/>
              <a:ext cx="352" cy="1"/>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Rectangle 8"/>
            <p:cNvSpPr>
              <a:spLocks noChangeArrowheads="1"/>
            </p:cNvSpPr>
            <p:nvPr/>
          </p:nvSpPr>
          <p:spPr bwMode="auto">
            <a:xfrm>
              <a:off x="4961" y="1871"/>
              <a:ext cx="7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latin typeface="Times New Roman" pitchFamily="18" charset="0"/>
                </a:rPr>
                <a:t>2</a:t>
              </a:r>
              <a:endParaRPr lang="en-US" altLang="zh-CN" sz="1800">
                <a:latin typeface="Arial" pitchFamily="34" charset="0"/>
              </a:endParaRPr>
            </a:p>
          </p:txBody>
        </p:sp>
        <p:sp>
          <p:nvSpPr>
            <p:cNvPr id="12297" name="Rectangle 9"/>
            <p:cNvSpPr>
              <a:spLocks noChangeArrowheads="1"/>
            </p:cNvSpPr>
            <p:nvPr/>
          </p:nvSpPr>
          <p:spPr bwMode="auto">
            <a:xfrm>
              <a:off x="4332" y="1389"/>
              <a:ext cx="6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a:latin typeface="Times New Roman" pitchFamily="18" charset="0"/>
                </a:rPr>
                <a:t>,</a:t>
              </a:r>
              <a:endParaRPr lang="en-US" altLang="zh-CN" sz="4000">
                <a:latin typeface="Arial" pitchFamily="34" charset="0"/>
              </a:endParaRPr>
            </a:p>
          </p:txBody>
        </p:sp>
        <p:sp>
          <p:nvSpPr>
            <p:cNvPr id="12298" name="Rectangle 10"/>
            <p:cNvSpPr>
              <a:spLocks noChangeArrowheads="1"/>
            </p:cNvSpPr>
            <p:nvPr/>
          </p:nvSpPr>
          <p:spPr bwMode="auto">
            <a:xfrm>
              <a:off x="4807" y="1897"/>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r</a:t>
              </a:r>
              <a:endParaRPr lang="en-US" altLang="zh-CN" sz="1800">
                <a:latin typeface="Arial" pitchFamily="34" charset="0"/>
              </a:endParaRPr>
            </a:p>
          </p:txBody>
        </p:sp>
        <p:sp>
          <p:nvSpPr>
            <p:cNvPr id="12299" name="Rectangle 11"/>
            <p:cNvSpPr>
              <a:spLocks noChangeArrowheads="1"/>
            </p:cNvSpPr>
            <p:nvPr/>
          </p:nvSpPr>
          <p:spPr bwMode="auto">
            <a:xfrm>
              <a:off x="4830" y="1480"/>
              <a:ext cx="20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M</a:t>
              </a:r>
              <a:endParaRPr lang="en-US" altLang="zh-CN" sz="1800">
                <a:latin typeface="Arial" pitchFamily="34" charset="0"/>
              </a:endParaRPr>
            </a:p>
          </p:txBody>
        </p:sp>
        <p:sp>
          <p:nvSpPr>
            <p:cNvPr id="12300" name="Rectangle 12"/>
            <p:cNvSpPr>
              <a:spLocks noChangeArrowheads="1"/>
            </p:cNvSpPr>
            <p:nvPr/>
          </p:nvSpPr>
          <p:spPr bwMode="auto">
            <a:xfrm>
              <a:off x="4071" y="1652"/>
              <a:ext cx="15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i="1">
                  <a:latin typeface="Times New Roman" pitchFamily="18" charset="0"/>
                </a:rPr>
                <a:t>F</a:t>
              </a:r>
              <a:endParaRPr lang="en-US" altLang="zh-CN" sz="1800">
                <a:latin typeface="Arial" pitchFamily="34" charset="0"/>
              </a:endParaRPr>
            </a:p>
          </p:txBody>
        </p:sp>
        <p:sp>
          <p:nvSpPr>
            <p:cNvPr id="12301" name="Rectangle 13"/>
            <p:cNvSpPr>
              <a:spLocks noChangeArrowheads="1"/>
            </p:cNvSpPr>
            <p:nvPr/>
          </p:nvSpPr>
          <p:spPr bwMode="auto">
            <a:xfrm>
              <a:off x="4467" y="1616"/>
              <a:ext cx="22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900">
                  <a:latin typeface="Symbol" pitchFamily="18" charset="2"/>
                </a:rPr>
                <a:t>µ</a:t>
              </a:r>
              <a:endParaRPr lang="en-US" altLang="zh-CN" sz="1800">
                <a:latin typeface="Arial" pitchFamily="34" charset="0"/>
              </a:endParaRPr>
            </a:p>
          </p:txBody>
        </p:sp>
      </p:grpSp>
      <p:grpSp>
        <p:nvGrpSpPr>
          <p:cNvPr id="12302" name="Group 14"/>
          <p:cNvGrpSpPr>
            <a:grpSpLocks/>
          </p:cNvGrpSpPr>
          <p:nvPr/>
        </p:nvGrpSpPr>
        <p:grpSpPr bwMode="auto">
          <a:xfrm>
            <a:off x="1828800" y="2105025"/>
            <a:ext cx="5505450" cy="4752975"/>
            <a:chOff x="768" y="1104"/>
            <a:chExt cx="3468" cy="2994"/>
          </a:xfrm>
        </p:grpSpPr>
        <p:grpSp>
          <p:nvGrpSpPr>
            <p:cNvPr id="12303" name="Group 15"/>
            <p:cNvGrpSpPr>
              <a:grpSpLocks/>
            </p:cNvGrpSpPr>
            <p:nvPr/>
          </p:nvGrpSpPr>
          <p:grpSpPr bwMode="auto">
            <a:xfrm>
              <a:off x="1152" y="1104"/>
              <a:ext cx="3084" cy="2994"/>
              <a:chOff x="1111" y="527"/>
              <a:chExt cx="3084" cy="2994"/>
            </a:xfrm>
          </p:grpSpPr>
          <p:sp>
            <p:nvSpPr>
              <p:cNvPr id="12304" name="Oval 16"/>
              <p:cNvSpPr>
                <a:spLocks noChangeArrowheads="1"/>
              </p:cNvSpPr>
              <p:nvPr/>
            </p:nvSpPr>
            <p:spPr bwMode="auto">
              <a:xfrm>
                <a:off x="1202" y="527"/>
                <a:ext cx="2993" cy="2994"/>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Oval 17"/>
              <p:cNvSpPr>
                <a:spLocks noChangeArrowheads="1"/>
              </p:cNvSpPr>
              <p:nvPr/>
            </p:nvSpPr>
            <p:spPr bwMode="auto">
              <a:xfrm>
                <a:off x="2426" y="1706"/>
                <a:ext cx="544" cy="589"/>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Oval 18"/>
              <p:cNvSpPr>
                <a:spLocks noChangeArrowheads="1"/>
              </p:cNvSpPr>
              <p:nvPr/>
            </p:nvSpPr>
            <p:spPr bwMode="auto">
              <a:xfrm>
                <a:off x="1111" y="1888"/>
                <a:ext cx="181" cy="18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19"/>
              <p:cNvSpPr>
                <a:spLocks noChangeShapeType="1"/>
              </p:cNvSpPr>
              <p:nvPr/>
            </p:nvSpPr>
            <p:spPr bwMode="auto">
              <a:xfrm>
                <a:off x="1202" y="1979"/>
                <a:ext cx="453"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8" name="Line 20"/>
              <p:cNvSpPr>
                <a:spLocks noChangeShapeType="1"/>
              </p:cNvSpPr>
              <p:nvPr/>
            </p:nvSpPr>
            <p:spPr bwMode="auto">
              <a:xfrm flipH="1">
                <a:off x="2200" y="1979"/>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Text Box 21"/>
              <p:cNvSpPr txBox="1">
                <a:spLocks noChangeArrowheads="1"/>
              </p:cNvSpPr>
              <p:nvPr/>
            </p:nvSpPr>
            <p:spPr bwMode="auto">
              <a:xfrm>
                <a:off x="1429" y="2069"/>
                <a:ext cx="3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Arial" pitchFamily="34" charset="0"/>
                  </a:rPr>
                  <a:t>F</a:t>
                </a:r>
              </a:p>
            </p:txBody>
          </p:sp>
          <p:sp>
            <p:nvSpPr>
              <p:cNvPr id="12310" name="Text Box 22"/>
              <p:cNvSpPr txBox="1">
                <a:spLocks noChangeArrowheads="1"/>
              </p:cNvSpPr>
              <p:nvPr/>
            </p:nvSpPr>
            <p:spPr bwMode="auto">
              <a:xfrm>
                <a:off x="2064" y="2069"/>
                <a:ext cx="4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Arial" pitchFamily="34" charset="0"/>
                  </a:rPr>
                  <a:t>F`</a:t>
                </a:r>
              </a:p>
            </p:txBody>
          </p:sp>
        </p:grpSp>
        <p:sp>
          <p:nvSpPr>
            <p:cNvPr id="12311" name="Text Box 23"/>
            <p:cNvSpPr txBox="1">
              <a:spLocks noChangeArrowheads="1"/>
            </p:cNvSpPr>
            <p:nvPr/>
          </p:nvSpPr>
          <p:spPr bwMode="auto">
            <a:xfrm>
              <a:off x="768" y="235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800" b="1">
                  <a:latin typeface="Arial" pitchFamily="34" charset="0"/>
                </a:rPr>
                <a:t>行星</a:t>
              </a:r>
            </a:p>
          </p:txBody>
        </p:sp>
        <p:sp>
          <p:nvSpPr>
            <p:cNvPr id="12312" name="Text Box 24"/>
            <p:cNvSpPr txBox="1">
              <a:spLocks noChangeArrowheads="1"/>
            </p:cNvSpPr>
            <p:nvPr/>
          </p:nvSpPr>
          <p:spPr bwMode="auto">
            <a:xfrm>
              <a:off x="3120" y="2352"/>
              <a:ext cx="34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400" b="1">
                  <a:latin typeface="Arial" pitchFamily="34" charset="0"/>
                </a:rPr>
                <a:t>太阳</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2"/>
                                        </p:tgtEl>
                                        <p:attrNameLst>
                                          <p:attrName>style.visibility</p:attrName>
                                        </p:attrNameLst>
                                      </p:cBhvr>
                                      <p:to>
                                        <p:strVal val="visible"/>
                                      </p:to>
                                    </p:set>
                                  </p:childTnLst>
                                  <p:subTnLst>
                                    <p:set>
                                      <p:cBhvr override="childStyle">
                                        <p:cTn dur="1" fill="hold" display="0" masterRel="nextClick" afterEffect="1"/>
                                        <p:tgtEl>
                                          <p:spTgt spid="12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290"/>
                                        </p:tgtEl>
                                        <p:attrNameLst>
                                          <p:attrName>style.visibility</p:attrName>
                                        </p:attrNameLst>
                                      </p:cBhvr>
                                      <p:to>
                                        <p:strVal val="visible"/>
                                      </p:to>
                                    </p:set>
                                    <p:animEffect transition="in" filter="blinds(horizontal)">
                                      <p:cBhvr>
                                        <p:cTn id="11" dur="500"/>
                                        <p:tgtEl>
                                          <p:spTgt spid="1229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291"/>
                                        </p:tgtEl>
                                        <p:attrNameLst>
                                          <p:attrName>style.visibility</p:attrName>
                                        </p:attrNameLst>
                                      </p:cBhvr>
                                      <p:to>
                                        <p:strVal val="visible"/>
                                      </p:to>
                                    </p:set>
                                    <p:animEffect transition="in" filter="blinds(horizontal)">
                                      <p:cBhvr>
                                        <p:cTn id="14" dur="500"/>
                                        <p:tgtEl>
                                          <p:spTgt spid="12291"/>
                                        </p:tgtEl>
                                      </p:cBhvr>
                                    </p:animEffect>
                                  </p:childTnLst>
                                </p:cTn>
                              </p:par>
                              <p:par>
                                <p:cTn id="15" presetID="3" presetClass="entr" presetSubtype="10" fill="hold" nodeType="with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blinds(horizontal)">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31</TotalTime>
  <Words>912</Words>
  <Application>Microsoft Office PowerPoint</Application>
  <PresentationFormat>全屏显示(4:3)</PresentationFormat>
  <Paragraphs>88</Paragraphs>
  <Slides>18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Arial</vt:lpstr>
      <vt:lpstr>宋体</vt:lpstr>
      <vt:lpstr>Tahoma</vt:lpstr>
      <vt:lpstr>Wingdings</vt:lpstr>
      <vt:lpstr>黑体</vt:lpstr>
      <vt:lpstr>华文新魏</vt:lpstr>
      <vt:lpstr>Times New Roman</vt:lpstr>
      <vt:lpstr>Symbol</vt:lpstr>
      <vt:lpstr>隶书</vt:lpstr>
      <vt:lpstr>Textured</vt:lpstr>
      <vt:lpstr>Microsoft 公式 3.0</vt:lpstr>
      <vt:lpstr>PowerPoint 演示文稿</vt:lpstr>
      <vt:lpstr>复   习</vt:lpstr>
      <vt:lpstr>PowerPoint 演示文稿</vt:lpstr>
      <vt:lpstr>科学的足迹</vt:lpstr>
      <vt:lpstr>一、太阳对行星的引力</vt:lpstr>
      <vt:lpstr>PowerPoint 演示文稿</vt:lpstr>
      <vt:lpstr>PowerPoint 演示文稿</vt:lpstr>
      <vt:lpstr>PowerPoint 演示文稿</vt:lpstr>
      <vt:lpstr>二、行星对太阳的引力</vt:lpstr>
      <vt:lpstr>三、太阳与行星间的引力</vt:lpstr>
      <vt:lpstr>说一说</vt:lpstr>
      <vt:lpstr>小   结</vt:lpstr>
      <vt:lpstr>PowerPoint 演示文稿</vt:lpstr>
      <vt:lpstr>课堂练习</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24</cp:revision>
  <cp:lastPrinted>1601-01-01T00:00:00Z</cp:lastPrinted>
  <dcterms:created xsi:type="dcterms:W3CDTF">1601-01-01T00:00:00Z</dcterms:created>
  <dcterms:modified xsi:type="dcterms:W3CDTF">2014-09-18T05:57:35Z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