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1D38C45-09E2-4619-A797-90F6F8E472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24D02-48C2-4154-B84A-FEFB1B3A76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1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BB830-98AA-4846-941C-68D3C67EE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639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41D440D-5AC1-4980-8C29-40C4A53362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4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2A41F-E283-44E7-A3D1-0DDCF79A85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51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BD770-6DB7-4E56-AE2F-21E8EF94E3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11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32B28-93F1-4277-B6FB-A4376E358A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65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7DB33-AB8A-4765-B595-3E8A656A46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78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6FB40-996D-4D50-8415-E13E564094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11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FF098-BA00-48B4-B869-305E5970A5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86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8CF60-E9A7-4D48-B263-413B1BC462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12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B5D81-1C79-465C-86FB-0B326415A5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0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03D29E-57CC-4E52-BF63-E6A15E4F14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.baidu.com/i?ct=503316480&amp;z=0&amp;tn=baiduimagedetail&amp;word=%C2%ED%BF%CB%CD%C2%CE%C2&amp;in=24752&amp;cl=2&amp;cm=1&amp;sc=0&amp;lm=-1&amp;pn=48&amp;rn=1&amp;di=1287322281&amp;ln=9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image" Target="../media/image13.jpe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066800" y="4924425"/>
            <a:ext cx="7143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第六章  万有引力与航天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第四节  万有引力理论的成就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502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0000"/>
                </a:solidFill>
              </a:rPr>
              <a:t>二、发现未知天体</a:t>
            </a:r>
          </a:p>
        </p:txBody>
      </p:sp>
      <p:pic>
        <p:nvPicPr>
          <p:cNvPr id="13315" name="Picture 3" descr="海王星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3962400" cy="3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太阳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4648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天王星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1000"/>
            <a:ext cx="40386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800" b="1">
                <a:solidFill>
                  <a:srgbClr val="0000FF"/>
                </a:solidFill>
              </a:rPr>
              <a:t>总结：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3600" b="1"/>
              <a:t>  </a:t>
            </a:r>
            <a:r>
              <a:rPr lang="zh-CN" altLang="en-US" sz="3600" b="1"/>
              <a:t>万有引力理论的成就：</a:t>
            </a:r>
          </a:p>
          <a:p>
            <a:pPr>
              <a:spcBef>
                <a:spcPct val="50000"/>
              </a:spcBef>
              <a:buFont typeface="Wingdings 2" pitchFamily="18" charset="2"/>
              <a:buNone/>
            </a:pPr>
            <a:r>
              <a:rPr lang="zh-CN" altLang="en-US" sz="3600" b="1"/>
              <a:t>一、测量天体的质量或密度</a:t>
            </a:r>
          </a:p>
          <a:p>
            <a:pPr>
              <a:spcBef>
                <a:spcPct val="50000"/>
              </a:spcBef>
              <a:buFont typeface="Wingdings 2" pitchFamily="18" charset="2"/>
              <a:buNone/>
            </a:pPr>
            <a:r>
              <a:rPr lang="zh-CN" altLang="en-US" sz="3600" b="1"/>
              <a:t>二、发现未知天体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50825" y="1455738"/>
            <a:ext cx="8642350" cy="30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、利用下列哪组数据可以举算出地球的质量（                  ）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/>
              <a:t>A:</a:t>
            </a:r>
            <a:r>
              <a:rPr lang="zh-CN" altLang="en-US" sz="2800" b="1"/>
              <a:t>已知地球的半径</a:t>
            </a:r>
            <a:r>
              <a:rPr lang="en-US" altLang="zh-CN" sz="2800" b="1"/>
              <a:t>R</a:t>
            </a:r>
            <a:r>
              <a:rPr lang="zh-CN" altLang="en-US" sz="2800" b="1"/>
              <a:t>和地球表面的重力加速度</a:t>
            </a:r>
            <a:r>
              <a:rPr lang="en-US" altLang="zh-CN" sz="2800" b="1"/>
              <a:t>g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/>
              <a:t>B:</a:t>
            </a:r>
            <a:r>
              <a:rPr lang="zh-CN" altLang="en-US" sz="2800" b="1"/>
              <a:t>已知卫星围绕地球运动的轨道半径</a:t>
            </a:r>
            <a:r>
              <a:rPr lang="en-US" altLang="zh-CN" sz="2800" b="1"/>
              <a:t>r</a:t>
            </a:r>
            <a:r>
              <a:rPr lang="zh-CN" altLang="en-US" sz="2800" b="1"/>
              <a:t>和周期</a:t>
            </a:r>
            <a:r>
              <a:rPr lang="en-US" altLang="zh-CN" sz="2800" b="1"/>
              <a:t>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/>
              <a:t>C:</a:t>
            </a:r>
            <a:r>
              <a:rPr lang="zh-CN" altLang="en-US" sz="2800" b="1"/>
              <a:t>已知卫星围绕地球运动的轨道半径</a:t>
            </a:r>
            <a:r>
              <a:rPr lang="en-US" altLang="zh-CN" sz="2800" b="1"/>
              <a:t>r</a:t>
            </a:r>
            <a:r>
              <a:rPr lang="zh-CN" altLang="en-US" sz="2800" b="1"/>
              <a:t>和线速度</a:t>
            </a:r>
            <a:r>
              <a:rPr lang="en-US" altLang="zh-CN" sz="2800" b="1"/>
              <a:t>V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/>
              <a:t>D:</a:t>
            </a:r>
            <a:r>
              <a:rPr lang="zh-CN" altLang="en-US" sz="2800" b="1"/>
              <a:t>已知卫星围绕地球运动的线速度</a:t>
            </a:r>
            <a:r>
              <a:rPr lang="en-US" altLang="zh-CN" sz="2800" b="1"/>
              <a:t>V</a:t>
            </a:r>
            <a:r>
              <a:rPr lang="zh-CN" altLang="en-US" sz="2800" b="1"/>
              <a:t>和周期</a:t>
            </a:r>
            <a:r>
              <a:rPr lang="en-US" altLang="zh-CN" sz="2800" b="1"/>
              <a:t>T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38200" y="1743075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00"/>
                </a:solidFill>
              </a:rPr>
              <a:t>ABCD</a:t>
            </a:r>
          </a:p>
        </p:txBody>
      </p:sp>
      <p:sp>
        <p:nvSpPr>
          <p:cNvPr id="15365" name="Rectangle 5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>
            <p:ph type="body" sz="half" idx="1"/>
          </p:nvPr>
        </p:nvSpPr>
        <p:spPr>
          <a:xfrm>
            <a:off x="228600" y="1125538"/>
            <a:ext cx="8763000" cy="3294062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 typeface="Wingdings 2" pitchFamily="18" charset="2"/>
              <a:buNone/>
            </a:pPr>
            <a:r>
              <a:rPr lang="en-US" altLang="zh-CN" b="1"/>
              <a:t>   2</a:t>
            </a:r>
            <a:r>
              <a:rPr lang="zh-CN" altLang="en-US" b="1"/>
              <a:t>、地球表面处重力加速度</a:t>
            </a:r>
            <a:r>
              <a:rPr lang="en-US" altLang="zh-CN" b="1"/>
              <a:t>g</a:t>
            </a:r>
            <a:r>
              <a:rPr lang="zh-CN" altLang="en-US" b="1"/>
              <a:t>取</a:t>
            </a:r>
            <a:r>
              <a:rPr lang="en-US" altLang="zh-CN" b="1"/>
              <a:t>10m/s</a:t>
            </a:r>
            <a:r>
              <a:rPr lang="en-US" altLang="zh-CN" b="1" baseline="30000"/>
              <a:t>2</a:t>
            </a:r>
            <a:r>
              <a:rPr lang="zh-CN" altLang="en-US" b="1"/>
              <a:t>，地球的半径</a:t>
            </a:r>
            <a:r>
              <a:rPr lang="en-US" altLang="zh-CN" b="1"/>
              <a:t>R</a:t>
            </a:r>
            <a:r>
              <a:rPr lang="zh-CN" altLang="en-US" b="1"/>
              <a:t>取</a:t>
            </a:r>
            <a:r>
              <a:rPr lang="en-US" altLang="zh-CN" b="1"/>
              <a:t>6400km</a:t>
            </a:r>
            <a:r>
              <a:rPr lang="zh-CN" altLang="en-US" b="1"/>
              <a:t>，引力常数</a:t>
            </a:r>
            <a:r>
              <a:rPr lang="en-US" altLang="zh-CN" b="1"/>
              <a:t>G</a:t>
            </a:r>
            <a:r>
              <a:rPr lang="zh-CN" altLang="en-US" b="1"/>
              <a:t>为</a:t>
            </a:r>
            <a:r>
              <a:rPr lang="en-US" altLang="zh-CN" b="1"/>
              <a:t>6.67×10</a:t>
            </a:r>
            <a:r>
              <a:rPr lang="en-US" altLang="zh-CN" b="1" baseline="30000"/>
              <a:t>-11</a:t>
            </a:r>
            <a:r>
              <a:rPr lang="en-US" altLang="zh-CN" b="1"/>
              <a:t>Nm</a:t>
            </a:r>
            <a:r>
              <a:rPr lang="en-US" altLang="zh-CN" b="1" baseline="30000"/>
              <a:t>2</a:t>
            </a:r>
            <a:r>
              <a:rPr lang="en-US" altLang="zh-CN" b="1"/>
              <a:t>/kg</a:t>
            </a:r>
            <a:r>
              <a:rPr lang="en-US" altLang="zh-CN" b="1" baseline="30000"/>
              <a:t>2</a:t>
            </a:r>
            <a:r>
              <a:rPr lang="en-US" altLang="zh-CN" b="1"/>
              <a:t>,</a:t>
            </a:r>
            <a:r>
              <a:rPr lang="zh-CN" altLang="en-US" b="1"/>
              <a:t>由上述条件，可推得地球平均密度得表达式是</a:t>
            </a:r>
            <a:r>
              <a:rPr lang="zh-CN" altLang="en-US" b="1" u="sng"/>
              <a:t>                             </a:t>
            </a:r>
            <a:r>
              <a:rPr lang="zh-CN" altLang="en-US" b="1"/>
              <a:t>把上述数据代入，可算得其值为</a:t>
            </a:r>
            <a:r>
              <a:rPr lang="en-US" altLang="zh-CN" b="1" baseline="-25000"/>
              <a:t>———————</a:t>
            </a:r>
            <a:r>
              <a:rPr lang="en-US" altLang="zh-CN" b="1"/>
              <a:t>kg/m</a:t>
            </a:r>
            <a:r>
              <a:rPr lang="en-US" altLang="zh-CN" b="1" baseline="30000"/>
              <a:t>3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276600" y="2092325"/>
          <a:ext cx="1981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3" imgW="685800" imgH="393480" progId="Equation.3">
                  <p:embed/>
                </p:oleObj>
              </mc:Choice>
              <mc:Fallback>
                <p:oleObj name="公式" r:id="rId3" imgW="6858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92325"/>
                        <a:ext cx="1981200" cy="9556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962400" y="3048000"/>
            <a:ext cx="213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5.6×10</a:t>
            </a:r>
            <a:r>
              <a:rPr lang="en-US" altLang="zh-CN" sz="3200" baseline="3000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50825" y="750888"/>
            <a:ext cx="8893175" cy="545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 sz="3200" b="1">
                <a:solidFill>
                  <a:srgbClr val="FF0000"/>
                </a:solidFill>
              </a:rPr>
              <a:t>3</a:t>
            </a:r>
            <a:r>
              <a:rPr lang="zh-CN" altLang="en-US" sz="3200" b="1">
                <a:solidFill>
                  <a:srgbClr val="FF0000"/>
                </a:solidFill>
              </a:rPr>
              <a:t>、</a:t>
            </a:r>
            <a:r>
              <a:rPr lang="zh-CN" altLang="en-US" sz="3200" b="1"/>
              <a:t> 我国第一颗绕月球探测卫星“嫦娥一号”于</a:t>
            </a:r>
            <a:r>
              <a:rPr lang="en-US" altLang="zh-CN" sz="3200" b="1"/>
              <a:t>2007</a:t>
            </a:r>
            <a:r>
              <a:rPr lang="zh-CN" altLang="en-US" sz="3200" b="1"/>
              <a:t>年</a:t>
            </a:r>
            <a:r>
              <a:rPr lang="en-US" altLang="zh-CN" sz="3200" b="1"/>
              <a:t>10</a:t>
            </a:r>
            <a:r>
              <a:rPr lang="zh-CN" altLang="en-US" sz="3200" b="1"/>
              <a:t>月</a:t>
            </a:r>
            <a:r>
              <a:rPr lang="en-US" altLang="zh-CN" sz="3200" b="1"/>
              <a:t>24</a:t>
            </a:r>
            <a:r>
              <a:rPr lang="zh-CN" altLang="en-US" sz="3200" b="1"/>
              <a:t>日</a:t>
            </a:r>
            <a:r>
              <a:rPr lang="en-US" altLang="zh-CN" sz="3200" b="1"/>
              <a:t>18</a:t>
            </a:r>
            <a:r>
              <a:rPr lang="zh-CN" altLang="en-US" sz="3200" b="1"/>
              <a:t>时</a:t>
            </a:r>
            <a:r>
              <a:rPr lang="en-US" altLang="zh-CN" sz="3200" b="1"/>
              <a:t>05</a:t>
            </a:r>
            <a:r>
              <a:rPr lang="zh-CN" altLang="en-US" sz="3200" b="1"/>
              <a:t>分在西昌卫星发射中心由“长征三号甲”运载火箭发射升空，经多次变轨于</a:t>
            </a:r>
            <a:r>
              <a:rPr lang="en-US" altLang="zh-CN" sz="3200" b="1"/>
              <a:t>11</a:t>
            </a:r>
            <a:r>
              <a:rPr lang="zh-CN" altLang="en-US" sz="3200" b="1"/>
              <a:t>月</a:t>
            </a:r>
            <a:r>
              <a:rPr lang="en-US" altLang="zh-CN" sz="3200" b="1"/>
              <a:t>7</a:t>
            </a:r>
            <a:r>
              <a:rPr lang="zh-CN" altLang="en-US" sz="3200" b="1"/>
              <a:t>日</a:t>
            </a:r>
            <a:r>
              <a:rPr lang="en-US" altLang="zh-CN" sz="3200" b="1"/>
              <a:t>8</a:t>
            </a:r>
            <a:r>
              <a:rPr lang="zh-CN" altLang="en-US" sz="3200" b="1"/>
              <a:t>时</a:t>
            </a:r>
            <a:r>
              <a:rPr lang="en-US" altLang="zh-CN" sz="3200" b="1"/>
              <a:t>35</a:t>
            </a:r>
            <a:r>
              <a:rPr lang="zh-CN" altLang="en-US" sz="3200" b="1"/>
              <a:t>分进入距离月球表面</a:t>
            </a:r>
            <a:r>
              <a:rPr lang="en-US" altLang="zh-CN" sz="3200" b="1"/>
              <a:t>200</a:t>
            </a:r>
            <a:r>
              <a:rPr lang="zh-CN" altLang="en-US" sz="3200" b="1"/>
              <a:t>公里，周期为</a:t>
            </a:r>
            <a:r>
              <a:rPr lang="en-US" altLang="zh-CN" sz="3200" b="1"/>
              <a:t>127</a:t>
            </a:r>
            <a:r>
              <a:rPr lang="zh-CN" altLang="en-US" sz="3200" b="1"/>
              <a:t>分钟的圆轨道。已知月球的半径和万有引力常量，则可求出（           ）</a:t>
            </a:r>
          </a:p>
          <a:p>
            <a:pPr indent="266700"/>
            <a:endParaRPr lang="zh-CN" altLang="en-US" sz="3200" b="1"/>
          </a:p>
          <a:p>
            <a:pPr indent="266700"/>
            <a:r>
              <a:rPr lang="en-US" altLang="zh-CN" sz="3200" b="1"/>
              <a:t>A</a:t>
            </a:r>
            <a:r>
              <a:rPr lang="zh-CN" altLang="en-US" sz="3200" b="1"/>
              <a:t>．月球质量    				</a:t>
            </a:r>
          </a:p>
          <a:p>
            <a:pPr indent="266700"/>
            <a:r>
              <a:rPr lang="en-US" altLang="zh-CN" sz="3200" b="1"/>
              <a:t>B</a:t>
            </a:r>
            <a:r>
              <a:rPr lang="zh-CN" altLang="en-US" sz="3200" b="1"/>
              <a:t>．月球的密度</a:t>
            </a:r>
          </a:p>
          <a:p>
            <a:pPr indent="266700"/>
            <a:r>
              <a:rPr lang="en-US" altLang="zh-CN" sz="3200" b="1"/>
              <a:t>C</a:t>
            </a:r>
            <a:r>
              <a:rPr lang="zh-CN" altLang="en-US" sz="3200" b="1"/>
              <a:t>．探测卫星的质量    			</a:t>
            </a:r>
          </a:p>
          <a:p>
            <a:pPr indent="266700"/>
            <a:r>
              <a:rPr lang="en-US" altLang="zh-CN" sz="3200" b="1"/>
              <a:t>D</a:t>
            </a:r>
            <a:r>
              <a:rPr lang="zh-CN" altLang="en-US" sz="3200" b="1"/>
              <a:t>．月球表面的重力加速度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932363" y="3276600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ABD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9750" y="1125538"/>
            <a:ext cx="6480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50825" y="836613"/>
            <a:ext cx="849788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/>
              <a:t>4</a:t>
            </a:r>
            <a:r>
              <a:rPr lang="zh-CN" altLang="en-US" sz="2400" b="1"/>
              <a:t>、假如把地球上的体育器械搬到质量和半径均为地球两倍的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星球上进行比赛，那么运动员与在地球上的比赛相比（不考虑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星球自转和空气阻力影响），下列说法正确的是（              ）</a:t>
            </a:r>
          </a:p>
          <a:p>
            <a:pPr>
              <a:spcBef>
                <a:spcPct val="50000"/>
              </a:spcBef>
              <a:buFontTx/>
              <a:buAutoNum type="alphaUcPeriod"/>
            </a:pPr>
            <a:r>
              <a:rPr lang="zh-CN" altLang="en-US" sz="2400" b="1"/>
              <a:t>举重运动员的成绩会更好</a:t>
            </a:r>
          </a:p>
          <a:p>
            <a:pPr>
              <a:spcBef>
                <a:spcPct val="50000"/>
              </a:spcBef>
              <a:buFontTx/>
              <a:buAutoNum type="alphaUcPeriod" startAt="2"/>
            </a:pPr>
            <a:r>
              <a:rPr lang="zh-CN" altLang="en-US" sz="2400" b="1"/>
              <a:t>立定跳远成绩会更好</a:t>
            </a:r>
          </a:p>
          <a:p>
            <a:pPr>
              <a:spcBef>
                <a:spcPct val="50000"/>
              </a:spcBef>
              <a:buFontTx/>
              <a:buAutoNum type="alphaUcPeriod" startAt="3"/>
            </a:pPr>
            <a:r>
              <a:rPr lang="zh-CN" altLang="en-US" sz="2400" b="1"/>
              <a:t>跳水运动员在空中完成动作时间更长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D.  </a:t>
            </a:r>
            <a:r>
              <a:rPr lang="zh-CN" altLang="en-US" sz="2400" b="1"/>
              <a:t>射击运动员的成绩会更好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089775" y="1844675"/>
            <a:ext cx="136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14400" y="1066800"/>
            <a:ext cx="617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一、计算天体的质量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66800" y="20574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/>
              <a:t>1</a:t>
            </a:r>
            <a:r>
              <a:rPr lang="zh-CN" altLang="en-US" sz="4000" b="1"/>
              <a:t>、测量地球的质量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0" y="2895600"/>
            <a:ext cx="7620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4000" b="1"/>
              <a:t>思考： 测量地球质量运用了哪种思路？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3886200" y="4495800"/>
            <a:ext cx="4067175" cy="1755775"/>
            <a:chOff x="2971" y="2976"/>
            <a:chExt cx="2490" cy="1106"/>
          </a:xfrm>
        </p:grpSpPr>
        <p:pic>
          <p:nvPicPr>
            <p:cNvPr id="5126" name="Picture 6" descr="u=1628453110,2940850696&amp;fm=3&amp;gp=31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2976"/>
              <a:ext cx="812" cy="1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2971" y="3022"/>
              <a:ext cx="1679" cy="408"/>
            </a:xfrm>
            <a:prstGeom prst="cloudCallout">
              <a:avLst>
                <a:gd name="adj1" fmla="val 72931"/>
                <a:gd name="adj2" fmla="val 4583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b="1">
                  <a:solidFill>
                    <a:srgbClr val="0000FF"/>
                  </a:solidFill>
                  <a:latin typeface="Garamond" pitchFamily="18" charset="0"/>
                </a:rPr>
                <a:t>科学真是迷人！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381000" y="381000"/>
            <a:ext cx="8305800" cy="1752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 2" pitchFamily="18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      </a:t>
            </a:r>
            <a:r>
              <a:rPr lang="zh-CN" altLang="en-US" sz="2800" b="1">
                <a:solidFill>
                  <a:srgbClr val="0000FF"/>
                </a:solidFill>
              </a:rPr>
              <a:t>例</a:t>
            </a:r>
            <a:r>
              <a:rPr lang="en-US" altLang="zh-CN" sz="2800" b="1">
                <a:solidFill>
                  <a:srgbClr val="0000FF"/>
                </a:solidFill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、</a:t>
            </a:r>
            <a:r>
              <a:rPr lang="zh-CN" altLang="en-US" sz="2800" b="1"/>
              <a:t>一宇航员为了估测一星球的质量，他在该星球的表面做自由落体实验：让小球在离地面</a:t>
            </a:r>
            <a:r>
              <a:rPr lang="en-US" altLang="zh-CN" sz="2800" b="1"/>
              <a:t>h</a:t>
            </a:r>
            <a:r>
              <a:rPr lang="zh-CN" altLang="en-US" sz="2800" b="1"/>
              <a:t>高处自由下落，他测出经时间</a:t>
            </a:r>
            <a:r>
              <a:rPr lang="en-US" altLang="zh-CN" sz="2800" b="1"/>
              <a:t>t</a:t>
            </a:r>
            <a:r>
              <a:rPr lang="zh-CN" altLang="en-US" sz="2800" b="1"/>
              <a:t>小球落地，又已知该星球的半径为</a:t>
            </a:r>
            <a:r>
              <a:rPr lang="en-US" altLang="zh-CN" sz="2800" b="1"/>
              <a:t>R</a:t>
            </a:r>
            <a:r>
              <a:rPr lang="zh-CN" altLang="en-US" sz="2800" b="1"/>
              <a:t>，试估算该星球的质量。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2057400" y="2971800"/>
            <a:ext cx="2081213" cy="563563"/>
            <a:chOff x="662" y="1824"/>
            <a:chExt cx="1311" cy="355"/>
          </a:xfrm>
        </p:grpSpPr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662" y="1895"/>
              <a:ext cx="13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根据                   得</a:t>
              </a:r>
            </a:p>
          </p:txBody>
        </p:sp>
        <p:graphicFrame>
          <p:nvGraphicFramePr>
            <p:cNvPr id="6150" name="Object 6"/>
            <p:cNvGraphicFramePr>
              <a:graphicFrameLocks noChangeAspect="1"/>
            </p:cNvGraphicFramePr>
            <p:nvPr/>
          </p:nvGraphicFramePr>
          <p:xfrm>
            <a:off x="1104" y="1824"/>
            <a:ext cx="52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公式" r:id="rId3" imgW="583947" imgH="393529" progId="Equation.3">
                    <p:embed/>
                  </p:oleObj>
                </mc:Choice>
                <mc:Fallback>
                  <p:oleObj name="公式" r:id="rId3" imgW="583947" imgH="39352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824"/>
                          <a:ext cx="528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667000" y="3505200"/>
          <a:ext cx="914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5" imgW="469696" imgH="393529" progId="Equation.3">
                  <p:embed/>
                </p:oleObj>
              </mc:Choice>
              <mc:Fallback>
                <p:oleObj name="公式" r:id="rId5" imgW="469696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9144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914400" y="291782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041525" y="4303713"/>
            <a:ext cx="2547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忽略星球自转的影响</a:t>
            </a:r>
            <a:r>
              <a:rPr lang="zh-CN" altLang="en-US"/>
              <a:t> ，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2438400" y="4648200"/>
          <a:ext cx="1143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7" imgW="787058" imgH="393529" progId="Equation.3">
                  <p:embed/>
                </p:oleObj>
              </mc:Choice>
              <mc:Fallback>
                <p:oleObj name="公式" r:id="rId7" imgW="787058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11430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965325" y="520382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于是</a:t>
            </a: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2514600" y="5562600"/>
          <a:ext cx="990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9" imgW="698500" imgH="419100" progId="Equation.3">
                  <p:embed/>
                </p:oleObj>
              </mc:Choice>
              <mc:Fallback>
                <p:oleObj name="公式" r:id="rId9" imgW="6985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62600"/>
                        <a:ext cx="990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52" grpId="0"/>
      <p:bldP spid="6153" grpId="0"/>
      <p:bldP spid="61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46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0000FF"/>
                </a:solidFill>
              </a:rPr>
              <a:t>2</a:t>
            </a:r>
            <a:r>
              <a:rPr lang="zh-CN" altLang="en-US" sz="4000" b="1">
                <a:solidFill>
                  <a:srgbClr val="0000FF"/>
                </a:solidFill>
              </a:rPr>
              <a:t>、测量太阳的质量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962150"/>
            <a:ext cx="7772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八大行星围绕太阳运动，太阳为中心天体。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思考：（</a:t>
            </a:r>
            <a:r>
              <a:rPr lang="en-US" altLang="zh-CN" sz="2800" b="1"/>
              <a:t>1</a:t>
            </a:r>
            <a:r>
              <a:rPr lang="zh-CN" altLang="en-US" sz="2800" b="1"/>
              <a:t>）行星做圆周运动的向心力是什么？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           （</a:t>
            </a:r>
            <a:r>
              <a:rPr lang="en-US" altLang="zh-CN" sz="2800" b="1"/>
              <a:t>2</a:t>
            </a:r>
            <a:r>
              <a:rPr lang="zh-CN" altLang="en-US" sz="2800" b="1"/>
              <a:t>）是否需要考虑九大行星之间的万有引力</a:t>
            </a:r>
            <a:r>
              <a:rPr lang="zh-CN" altLang="en-US" sz="2800"/>
              <a:t>？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312738" y="1630363"/>
            <a:ext cx="8461375" cy="3856037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 typeface="Wingdings 2" pitchFamily="18" charset="2"/>
              <a:buNone/>
            </a:pPr>
            <a:r>
              <a:rPr lang="en-US" altLang="zh-CN" sz="3600" b="1"/>
              <a:t>        </a:t>
            </a:r>
            <a:r>
              <a:rPr lang="zh-CN" altLang="en-US" sz="3600" b="1"/>
              <a:t>如果设中心天体质量为</a:t>
            </a:r>
            <a:r>
              <a:rPr lang="en-US" altLang="zh-CN" sz="3600" b="1"/>
              <a:t>M</a:t>
            </a:r>
            <a:r>
              <a:rPr lang="zh-CN" altLang="en-US" sz="3600" b="1"/>
              <a:t>，行星质量为</a:t>
            </a:r>
            <a:r>
              <a:rPr lang="en-US" altLang="zh-CN" sz="3600" b="1"/>
              <a:t>m</a:t>
            </a:r>
            <a:r>
              <a:rPr lang="zh-CN" altLang="en-US" sz="3600" b="1"/>
              <a:t>，已知行星围绕太阳转动的轨道半径为</a:t>
            </a:r>
            <a:r>
              <a:rPr lang="en-US" altLang="zh-CN" sz="3600" b="1"/>
              <a:t>r</a:t>
            </a:r>
            <a:r>
              <a:rPr lang="zh-CN" altLang="en-US" sz="3600" b="1"/>
              <a:t>，即行星到太阳的距离及公转周期</a:t>
            </a:r>
            <a:r>
              <a:rPr lang="en-US" altLang="zh-CN" sz="3600" b="1"/>
              <a:t>T</a:t>
            </a:r>
            <a:r>
              <a:rPr lang="zh-CN" altLang="en-US" sz="3600" b="1"/>
              <a:t>。 我们如何利用这些条件来测量太阳的质量呢</a:t>
            </a:r>
            <a:r>
              <a:rPr lang="en-US" altLang="zh-CN" sz="3600" b="1"/>
              <a:t>?</a:t>
            </a:r>
            <a:r>
              <a:rPr lang="zh-CN" altLang="en-US" sz="3600" b="1"/>
              <a:t>是处理天体运动问题的哪种思路？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457200"/>
            <a:ext cx="746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0000FF"/>
                </a:solidFill>
              </a:rPr>
              <a:t>2</a:t>
            </a:r>
            <a:r>
              <a:rPr lang="zh-CN" altLang="en-US" sz="4000" b="1">
                <a:solidFill>
                  <a:srgbClr val="0000FF"/>
                </a:solidFill>
              </a:rPr>
              <a:t>、测量太阳的质量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533400"/>
            <a:ext cx="5943600" cy="3200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b="1"/>
              <a:t>地球绕太阳公转的轨道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半径为                             ， 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周期为                           ，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引力常量                                。</a:t>
            </a:r>
            <a:r>
              <a:rPr lang="zh-CN" altLang="en-US"/>
              <a:t> 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1447800" y="1219200"/>
            <a:ext cx="4114800" cy="1600200"/>
            <a:chOff x="1152" y="672"/>
            <a:chExt cx="1872" cy="1118"/>
          </a:xfrm>
        </p:grpSpPr>
        <p:grpSp>
          <p:nvGrpSpPr>
            <p:cNvPr id="9223" name="Group 7"/>
            <p:cNvGrpSpPr>
              <a:grpSpLocks/>
            </p:cNvGrpSpPr>
            <p:nvPr/>
          </p:nvGrpSpPr>
          <p:grpSpPr bwMode="auto">
            <a:xfrm>
              <a:off x="1152" y="672"/>
              <a:ext cx="1488" cy="826"/>
              <a:chOff x="1152" y="672"/>
              <a:chExt cx="1488" cy="826"/>
            </a:xfrm>
          </p:grpSpPr>
          <p:graphicFrame>
            <p:nvGraphicFramePr>
              <p:cNvPr id="9224" name="Object 8"/>
              <p:cNvGraphicFramePr>
                <a:graphicFrameLocks noChangeAspect="1"/>
              </p:cNvGraphicFramePr>
              <p:nvPr/>
            </p:nvGraphicFramePr>
            <p:xfrm>
              <a:off x="1233" y="672"/>
              <a:ext cx="1407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2" name="公式" r:id="rId3" imgW="914400" imgH="203200" progId="Equation.3">
                      <p:embed/>
                    </p:oleObj>
                  </mc:Choice>
                  <mc:Fallback>
                    <p:oleObj name="公式" r:id="rId3" imgW="914400" imgH="203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3" y="672"/>
                            <a:ext cx="1407" cy="4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5" name="Object 9"/>
              <p:cNvGraphicFramePr>
                <a:graphicFrameLocks noChangeAspect="1"/>
              </p:cNvGraphicFramePr>
              <p:nvPr/>
            </p:nvGraphicFramePr>
            <p:xfrm>
              <a:off x="1152" y="1103"/>
              <a:ext cx="1296" cy="3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3" name="公式" r:id="rId5" imgW="876300" imgH="203200" progId="Equation.3">
                      <p:embed/>
                    </p:oleObj>
                  </mc:Choice>
                  <mc:Fallback>
                    <p:oleObj name="公式" r:id="rId5" imgW="876300" imgH="2032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103"/>
                            <a:ext cx="1296" cy="3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1392" y="1488"/>
            <a:ext cx="163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公式" r:id="rId7" imgW="1651000" imgH="228600" progId="Equation.3">
                    <p:embed/>
                  </p:oleObj>
                </mc:Choice>
                <mc:Fallback>
                  <p:oleObj name="公式" r:id="rId7" imgW="16510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488"/>
                          <a:ext cx="1632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4724400" y="4038600"/>
          <a:ext cx="350520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公式" r:id="rId9" imgW="1663700" imgH="1079500" progId="Equation.3">
                  <p:embed/>
                </p:oleObj>
              </mc:Choice>
              <mc:Fallback>
                <p:oleObj name="公式" r:id="rId9" imgW="1663700" imgH="1079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3505200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9" name="Picture 13" descr="image00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76200"/>
            <a:ext cx="3352800" cy="2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685800" y="4343400"/>
          <a:ext cx="27590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公式" r:id="rId12" imgW="1193760" imgH="469800" progId="Equation.3">
                  <p:embed/>
                </p:oleObj>
              </mc:Choice>
              <mc:Fallback>
                <p:oleObj name="公式" r:id="rId12" imgW="119376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2759075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" y="1219200"/>
            <a:ext cx="8763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反思：</a:t>
            </a:r>
          </a:p>
          <a:p>
            <a:pPr>
              <a:spcBef>
                <a:spcPct val="50000"/>
              </a:spcBef>
            </a:pPr>
            <a:r>
              <a:rPr lang="zh-CN" altLang="en-US" sz="3600" b="1"/>
              <a:t>（</a:t>
            </a:r>
            <a:r>
              <a:rPr lang="en-US" altLang="zh-CN" sz="3600" b="1"/>
              <a:t>1</a:t>
            </a:r>
            <a:r>
              <a:rPr lang="zh-CN" altLang="en-US" sz="3600" b="1"/>
              <a:t>）不同行星与太阳的距离</a:t>
            </a:r>
            <a:r>
              <a:rPr lang="en-US" altLang="zh-CN" sz="3600" b="1"/>
              <a:t>r</a:t>
            </a:r>
            <a:r>
              <a:rPr lang="zh-CN" altLang="en-US" sz="3600" b="1"/>
              <a:t>和围绕太阳公转的周期</a:t>
            </a:r>
            <a:r>
              <a:rPr lang="en-US" altLang="zh-CN" sz="3600" b="1"/>
              <a:t>T</a:t>
            </a:r>
            <a:r>
              <a:rPr lang="zh-CN" altLang="en-US" sz="3600" b="1"/>
              <a:t>都是各不相同的，但是不同行星的</a:t>
            </a:r>
            <a:r>
              <a:rPr lang="en-US" altLang="zh-CN" sz="3600" b="1"/>
              <a:t>r</a:t>
            </a:r>
            <a:r>
              <a:rPr lang="zh-CN" altLang="en-US" sz="3600" b="1"/>
              <a:t>，</a:t>
            </a:r>
            <a:r>
              <a:rPr lang="en-US" altLang="zh-CN" sz="3600" b="1"/>
              <a:t>T</a:t>
            </a:r>
            <a:r>
              <a:rPr lang="zh-CN" altLang="en-US" sz="3600" b="1"/>
              <a:t>计算出来的太阳质量必须是一样的！上面的公式能否保证这一点？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563563"/>
            <a:ext cx="8540750" cy="536575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rgbClr val="0000FF"/>
                </a:solidFill>
              </a:rPr>
              <a:t>反思：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7630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（</a:t>
            </a:r>
            <a:r>
              <a:rPr lang="en-US" altLang="zh-CN" sz="3600" b="1"/>
              <a:t>2</a:t>
            </a:r>
            <a:r>
              <a:rPr lang="zh-CN" altLang="en-US" sz="3600" b="1"/>
              <a:t>）我们类比太阳，能不能通过月亮或地球卫星来计算出地球的质量呢？即通过行星的卫星计算出行星的质量呢？是否需要知道卫星的质量呢？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" y="4724400"/>
            <a:ext cx="861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（</a:t>
            </a:r>
            <a:r>
              <a:rPr lang="en-US" altLang="zh-CN" sz="3600" b="1"/>
              <a:t>3</a:t>
            </a:r>
            <a:r>
              <a:rPr lang="zh-CN" altLang="en-US" sz="3600" b="1"/>
              <a:t>）知道天体质量，能求天体密度吗？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800" b="1">
                <a:solidFill>
                  <a:srgbClr val="0000FF"/>
                </a:solidFill>
              </a:rPr>
              <a:t>结论：</a:t>
            </a:r>
          </a:p>
        </p:txBody>
      </p:sp>
      <p:sp>
        <p:nvSpPr>
          <p:cNvPr id="12291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228600" y="1600200"/>
            <a:ext cx="8540750" cy="29718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 typeface="Wingdings 2" pitchFamily="18" charset="2"/>
              <a:buNone/>
            </a:pPr>
            <a:r>
              <a:rPr lang="en-US" altLang="zh-CN" sz="3600" b="1"/>
              <a:t>        </a:t>
            </a:r>
            <a:r>
              <a:rPr lang="zh-CN" altLang="en-US" sz="3600" b="1"/>
              <a:t>如果知道卫星围绕行星运动的周期和卫星与行星之间的 距离，同样可以算出行星的质量或密度 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35</TotalTime>
  <Words>670</Words>
  <Application>Microsoft Office PowerPoint</Application>
  <PresentationFormat>全屏显示(4:3)</PresentationFormat>
  <Paragraphs>58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 2</vt:lpstr>
      <vt:lpstr>Wingdings</vt:lpstr>
      <vt:lpstr>Garamond</vt:lpstr>
      <vt:lpstr>隶书</vt:lpstr>
      <vt:lpstr>砖雕艺术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反思：</vt:lpstr>
      <vt:lpstr>结论：</vt:lpstr>
      <vt:lpstr>PowerPoint 演示文稿</vt:lpstr>
      <vt:lpstr>总结：</vt:lpstr>
      <vt:lpstr>课堂练习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22</cp:revision>
  <cp:lastPrinted>1601-01-01T00:00:00Z</cp:lastPrinted>
  <dcterms:created xsi:type="dcterms:W3CDTF">1601-01-01T00:00:00Z</dcterms:created>
  <dcterms:modified xsi:type="dcterms:W3CDTF">2014-09-18T05:57:52Z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