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5" r:id="rId26"/>
    <p:sldId id="284" r:id="rId27"/>
    <p:sldId id="280" r:id="rId28"/>
    <p:sldId id="281" r:id="rId29"/>
    <p:sldId id="282" r:id="rId30"/>
    <p:sldId id="283"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5" Type="http://schemas.openxmlformats.org/officeDocument/2006/relationships/image" Target="../media/image12.emf"/><Relationship Id="rId4"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e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e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29.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3481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34820" name="Rectangle 4"/>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34821"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34822" name="Rectangle 6"/>
          <p:cNvSpPr>
            <a:spLocks noGrp="1" noChangeArrowheads="1"/>
          </p:cNvSpPr>
          <p:nvPr>
            <p:ph type="sldNum" sz="quarter" idx="4"/>
          </p:nvPr>
        </p:nvSpPr>
        <p:spPr>
          <a:xfrm>
            <a:off x="6553200" y="6248400"/>
            <a:ext cx="1905000" cy="457200"/>
          </a:xfrm>
        </p:spPr>
        <p:txBody>
          <a:bodyPr/>
          <a:lstStyle>
            <a:lvl1pPr>
              <a:defRPr/>
            </a:lvl1pPr>
          </a:lstStyle>
          <a:p>
            <a:fld id="{826ADE6F-C0BD-4F61-BD55-773B5489245B}" type="slidenum">
              <a:rPr lang="en-US" altLang="zh-CN"/>
              <a:pPr/>
              <a:t>‹#›</a:t>
            </a:fld>
            <a:endParaRPr lang="en-US" altLang="zh-CN"/>
          </a:p>
        </p:txBody>
      </p:sp>
      <p:sp>
        <p:nvSpPr>
          <p:cNvPr id="34823" name="AutoShape 7"/>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77C7080-D025-445A-BBEA-21D7A812C9C2}" type="slidenum">
              <a:rPr lang="en-US" altLang="zh-CN"/>
              <a:pPr/>
              <a:t>‹#›</a:t>
            </a:fld>
            <a:endParaRPr lang="en-US" altLang="zh-CN"/>
          </a:p>
        </p:txBody>
      </p:sp>
    </p:spTree>
    <p:extLst>
      <p:ext uri="{BB962C8B-B14F-4D97-AF65-F5344CB8AC3E}">
        <p14:creationId xmlns:p14="http://schemas.microsoft.com/office/powerpoint/2010/main" val="84316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AAE3308-C262-40A8-A3A3-F0DE0A683827}" type="slidenum">
              <a:rPr lang="en-US" altLang="zh-CN"/>
              <a:pPr/>
              <a:t>‹#›</a:t>
            </a:fld>
            <a:endParaRPr lang="en-US" altLang="zh-CN"/>
          </a:p>
        </p:txBody>
      </p:sp>
    </p:spTree>
    <p:extLst>
      <p:ext uri="{BB962C8B-B14F-4D97-AF65-F5344CB8AC3E}">
        <p14:creationId xmlns:p14="http://schemas.microsoft.com/office/powerpoint/2010/main" val="8199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667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1981200" cy="476250"/>
          </a:xfrm>
        </p:spPr>
        <p:txBody>
          <a:bodyPr/>
          <a:lstStyle>
            <a:lvl1pPr>
              <a:defRPr/>
            </a:lvl1pPr>
          </a:lstStyle>
          <a:p>
            <a:fld id="{04EF0A95-201F-455E-BD20-6ECF278B44A3}" type="slidenum">
              <a:rPr lang="en-US" altLang="zh-CN"/>
              <a:pPr/>
              <a:t>‹#›</a:t>
            </a:fld>
            <a:endParaRPr lang="en-US" altLang="zh-CN"/>
          </a:p>
        </p:txBody>
      </p:sp>
    </p:spTree>
    <p:extLst>
      <p:ext uri="{BB962C8B-B14F-4D97-AF65-F5344CB8AC3E}">
        <p14:creationId xmlns:p14="http://schemas.microsoft.com/office/powerpoint/2010/main" val="4134881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890"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37891"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37892" name="Rectangle 4"/>
          <p:cNvSpPr>
            <a:spLocks noGrp="1" noChangeArrowheads="1"/>
          </p:cNvSpPr>
          <p:nvPr>
            <p:ph type="dt" sz="half" idx="2"/>
          </p:nvPr>
        </p:nvSpPr>
        <p:spPr/>
        <p:txBody>
          <a:bodyPr/>
          <a:lstStyle>
            <a:lvl1pPr>
              <a:defRPr/>
            </a:lvl1pPr>
          </a:lstStyle>
          <a:p>
            <a:endParaRPr lang="en-US" altLang="zh-CN"/>
          </a:p>
        </p:txBody>
      </p:sp>
      <p:sp>
        <p:nvSpPr>
          <p:cNvPr id="37893" name="Rectangle 5"/>
          <p:cNvSpPr>
            <a:spLocks noGrp="1" noChangeArrowheads="1"/>
          </p:cNvSpPr>
          <p:nvPr>
            <p:ph type="ftr" sz="quarter" idx="3"/>
          </p:nvPr>
        </p:nvSpPr>
        <p:spPr/>
        <p:txBody>
          <a:bodyPr/>
          <a:lstStyle>
            <a:lvl1pPr>
              <a:defRPr/>
            </a:lvl1pPr>
          </a:lstStyle>
          <a:p>
            <a:endParaRPr lang="en-US" altLang="zh-CN"/>
          </a:p>
        </p:txBody>
      </p:sp>
      <p:sp>
        <p:nvSpPr>
          <p:cNvPr id="37894" name="Rectangle 6"/>
          <p:cNvSpPr>
            <a:spLocks noGrp="1" noChangeArrowheads="1"/>
          </p:cNvSpPr>
          <p:nvPr>
            <p:ph type="sldNum" sz="quarter" idx="4"/>
          </p:nvPr>
        </p:nvSpPr>
        <p:spPr/>
        <p:txBody>
          <a:bodyPr/>
          <a:lstStyle>
            <a:lvl1pPr>
              <a:defRPr/>
            </a:lvl1pPr>
          </a:lstStyle>
          <a:p>
            <a:fld id="{3C297698-0692-4378-B59B-331E4CDD6A7C}"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09DFDA-038E-4E83-9BCC-F490C8B2D2D1}" type="slidenum">
              <a:rPr lang="en-US" altLang="zh-CN"/>
              <a:pPr/>
              <a:t>‹#›</a:t>
            </a:fld>
            <a:endParaRPr lang="en-US" altLang="zh-CN"/>
          </a:p>
        </p:txBody>
      </p:sp>
    </p:spTree>
    <p:extLst>
      <p:ext uri="{BB962C8B-B14F-4D97-AF65-F5344CB8AC3E}">
        <p14:creationId xmlns:p14="http://schemas.microsoft.com/office/powerpoint/2010/main" val="4294281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E1869E-83CD-4038-9420-A8D38CEB50A4}" type="slidenum">
              <a:rPr lang="en-US" altLang="zh-CN"/>
              <a:pPr/>
              <a:t>‹#›</a:t>
            </a:fld>
            <a:endParaRPr lang="en-US" altLang="zh-CN"/>
          </a:p>
        </p:txBody>
      </p:sp>
    </p:spTree>
    <p:extLst>
      <p:ext uri="{BB962C8B-B14F-4D97-AF65-F5344CB8AC3E}">
        <p14:creationId xmlns:p14="http://schemas.microsoft.com/office/powerpoint/2010/main" val="1397608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158371C-CCA2-48F7-A210-74B1F1109A5B}" type="slidenum">
              <a:rPr lang="en-US" altLang="zh-CN"/>
              <a:pPr/>
              <a:t>‹#›</a:t>
            </a:fld>
            <a:endParaRPr lang="en-US" altLang="zh-CN"/>
          </a:p>
        </p:txBody>
      </p:sp>
    </p:spTree>
    <p:extLst>
      <p:ext uri="{BB962C8B-B14F-4D97-AF65-F5344CB8AC3E}">
        <p14:creationId xmlns:p14="http://schemas.microsoft.com/office/powerpoint/2010/main" val="1242469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534E884-6C56-4A26-9B85-85144E01DF21}" type="slidenum">
              <a:rPr lang="en-US" altLang="zh-CN"/>
              <a:pPr/>
              <a:t>‹#›</a:t>
            </a:fld>
            <a:endParaRPr lang="en-US" altLang="zh-CN"/>
          </a:p>
        </p:txBody>
      </p:sp>
    </p:spTree>
    <p:extLst>
      <p:ext uri="{BB962C8B-B14F-4D97-AF65-F5344CB8AC3E}">
        <p14:creationId xmlns:p14="http://schemas.microsoft.com/office/powerpoint/2010/main" val="2764149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A1483E4-9B3B-41DB-BCA0-8B08AD66CD06}" type="slidenum">
              <a:rPr lang="en-US" altLang="zh-CN"/>
              <a:pPr/>
              <a:t>‹#›</a:t>
            </a:fld>
            <a:endParaRPr lang="en-US" altLang="zh-CN"/>
          </a:p>
        </p:txBody>
      </p:sp>
    </p:spTree>
    <p:extLst>
      <p:ext uri="{BB962C8B-B14F-4D97-AF65-F5344CB8AC3E}">
        <p14:creationId xmlns:p14="http://schemas.microsoft.com/office/powerpoint/2010/main" val="2386597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77600C3-82E2-4F04-BD32-5D832D85EE87}" type="slidenum">
              <a:rPr lang="en-US" altLang="zh-CN"/>
              <a:pPr/>
              <a:t>‹#›</a:t>
            </a:fld>
            <a:endParaRPr lang="en-US" altLang="zh-CN"/>
          </a:p>
        </p:txBody>
      </p:sp>
    </p:spTree>
    <p:extLst>
      <p:ext uri="{BB962C8B-B14F-4D97-AF65-F5344CB8AC3E}">
        <p14:creationId xmlns:p14="http://schemas.microsoft.com/office/powerpoint/2010/main" val="260988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AE48878-A0F5-41BE-88D2-99B2B229CDBE}" type="slidenum">
              <a:rPr lang="en-US" altLang="zh-CN"/>
              <a:pPr/>
              <a:t>‹#›</a:t>
            </a:fld>
            <a:endParaRPr lang="en-US" altLang="zh-CN"/>
          </a:p>
        </p:txBody>
      </p:sp>
    </p:spTree>
    <p:extLst>
      <p:ext uri="{BB962C8B-B14F-4D97-AF65-F5344CB8AC3E}">
        <p14:creationId xmlns:p14="http://schemas.microsoft.com/office/powerpoint/2010/main" val="3252713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F9A9625-0BD0-4281-BD3F-A5E246DD8D45}" type="slidenum">
              <a:rPr lang="en-US" altLang="zh-CN"/>
              <a:pPr/>
              <a:t>‹#›</a:t>
            </a:fld>
            <a:endParaRPr lang="en-US" altLang="zh-CN"/>
          </a:p>
        </p:txBody>
      </p:sp>
    </p:spTree>
    <p:extLst>
      <p:ext uri="{BB962C8B-B14F-4D97-AF65-F5344CB8AC3E}">
        <p14:creationId xmlns:p14="http://schemas.microsoft.com/office/powerpoint/2010/main" val="651378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903CDAF-C53F-4E37-8C4C-8BB2590CCF6F}" type="slidenum">
              <a:rPr lang="en-US" altLang="zh-CN"/>
              <a:pPr/>
              <a:t>‹#›</a:t>
            </a:fld>
            <a:endParaRPr lang="en-US" altLang="zh-CN"/>
          </a:p>
        </p:txBody>
      </p:sp>
    </p:spTree>
    <p:extLst>
      <p:ext uri="{BB962C8B-B14F-4D97-AF65-F5344CB8AC3E}">
        <p14:creationId xmlns:p14="http://schemas.microsoft.com/office/powerpoint/2010/main" val="41227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408DAD-AF85-4B91-ABDC-1B36D7F20610}" type="slidenum">
              <a:rPr lang="en-US" altLang="zh-CN"/>
              <a:pPr/>
              <a:t>‹#›</a:t>
            </a:fld>
            <a:endParaRPr lang="en-US" altLang="zh-CN"/>
          </a:p>
        </p:txBody>
      </p:sp>
    </p:spTree>
    <p:extLst>
      <p:ext uri="{BB962C8B-B14F-4D97-AF65-F5344CB8AC3E}">
        <p14:creationId xmlns:p14="http://schemas.microsoft.com/office/powerpoint/2010/main" val="425636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FD61A9-E00A-4132-95B1-BF62AB1705C7}" type="slidenum">
              <a:rPr lang="en-US" altLang="zh-CN"/>
              <a:pPr/>
              <a:t>‹#›</a:t>
            </a:fld>
            <a:endParaRPr lang="en-US" altLang="zh-CN"/>
          </a:p>
        </p:txBody>
      </p:sp>
    </p:spTree>
    <p:extLst>
      <p:ext uri="{BB962C8B-B14F-4D97-AF65-F5344CB8AC3E}">
        <p14:creationId xmlns:p14="http://schemas.microsoft.com/office/powerpoint/2010/main" val="345658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68F04B0-9B36-41F8-A159-1488B26FF5A6}" type="slidenum">
              <a:rPr lang="en-US" altLang="zh-CN"/>
              <a:pPr/>
              <a:t>‹#›</a:t>
            </a:fld>
            <a:endParaRPr lang="en-US" altLang="zh-CN"/>
          </a:p>
        </p:txBody>
      </p:sp>
    </p:spTree>
    <p:extLst>
      <p:ext uri="{BB962C8B-B14F-4D97-AF65-F5344CB8AC3E}">
        <p14:creationId xmlns:p14="http://schemas.microsoft.com/office/powerpoint/2010/main" val="90922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C90FDC5-EBB2-472D-9EB2-F65740D3A3FC}" type="slidenum">
              <a:rPr lang="en-US" altLang="zh-CN"/>
              <a:pPr/>
              <a:t>‹#›</a:t>
            </a:fld>
            <a:endParaRPr lang="en-US" altLang="zh-CN"/>
          </a:p>
        </p:txBody>
      </p:sp>
    </p:spTree>
    <p:extLst>
      <p:ext uri="{BB962C8B-B14F-4D97-AF65-F5344CB8AC3E}">
        <p14:creationId xmlns:p14="http://schemas.microsoft.com/office/powerpoint/2010/main" val="383586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7BA3CBD-D492-42EC-A328-998843D43729}" type="slidenum">
              <a:rPr lang="en-US" altLang="zh-CN"/>
              <a:pPr/>
              <a:t>‹#›</a:t>
            </a:fld>
            <a:endParaRPr lang="en-US" altLang="zh-CN"/>
          </a:p>
        </p:txBody>
      </p:sp>
    </p:spTree>
    <p:extLst>
      <p:ext uri="{BB962C8B-B14F-4D97-AF65-F5344CB8AC3E}">
        <p14:creationId xmlns:p14="http://schemas.microsoft.com/office/powerpoint/2010/main" val="48209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BF2810D-2821-4D87-BDA2-55924C309191}" type="slidenum">
              <a:rPr lang="en-US" altLang="zh-CN"/>
              <a:pPr/>
              <a:t>‹#›</a:t>
            </a:fld>
            <a:endParaRPr lang="en-US" altLang="zh-CN"/>
          </a:p>
        </p:txBody>
      </p:sp>
    </p:spTree>
    <p:extLst>
      <p:ext uri="{BB962C8B-B14F-4D97-AF65-F5344CB8AC3E}">
        <p14:creationId xmlns:p14="http://schemas.microsoft.com/office/powerpoint/2010/main" val="55779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4D15244-3ED2-4C2D-A7DB-4BE79972005B}" type="slidenum">
              <a:rPr lang="en-US" altLang="zh-CN"/>
              <a:pPr/>
              <a:t>‹#›</a:t>
            </a:fld>
            <a:endParaRPr lang="en-US" altLang="zh-CN"/>
          </a:p>
        </p:txBody>
      </p:sp>
    </p:spTree>
    <p:extLst>
      <p:ext uri="{BB962C8B-B14F-4D97-AF65-F5344CB8AC3E}">
        <p14:creationId xmlns:p14="http://schemas.microsoft.com/office/powerpoint/2010/main" val="70209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116D4FE-047C-4DB7-83BA-897D9EC0352F}" type="slidenum">
              <a:rPr lang="en-US" altLang="zh-CN"/>
              <a:pPr/>
              <a:t>‹#›</a:t>
            </a:fld>
            <a:endParaRPr lang="en-US" altLang="zh-CN"/>
          </a:p>
        </p:txBody>
      </p:sp>
    </p:spTree>
    <p:extLst>
      <p:ext uri="{BB962C8B-B14F-4D97-AF65-F5344CB8AC3E}">
        <p14:creationId xmlns:p14="http://schemas.microsoft.com/office/powerpoint/2010/main" val="405833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79BDB8E-A7D6-40B5-B874-3E1F569DC99B}" type="slidenum">
              <a:rPr lang="en-US" altLang="zh-CN"/>
              <a:pPr/>
              <a:t>‹#›</a:t>
            </a:fld>
            <a:endParaRPr lang="en-US" altLang="zh-CN"/>
          </a:p>
        </p:txBody>
      </p:sp>
    </p:spTree>
    <p:extLst>
      <p:ext uri="{BB962C8B-B14F-4D97-AF65-F5344CB8AC3E}">
        <p14:creationId xmlns:p14="http://schemas.microsoft.com/office/powerpoint/2010/main" val="189657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6" name="AutoShape 4"/>
          <p:cNvSpPr>
            <a:spLocks noChangeArrowheads="1"/>
          </p:cNvSpPr>
          <p:nvPr/>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
        <p:nvSpPr>
          <p:cNvPr id="33797"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8"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3799"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endParaRPr lang="en-US" altLang="zh-CN"/>
          </a:p>
        </p:txBody>
      </p:sp>
      <p:sp>
        <p:nvSpPr>
          <p:cNvPr id="33800"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59DC6CE8-BF70-43D6-9892-2B613763CB8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73" r:id="rId12"/>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ea typeface="宋体" pitchFamily="2" charset="-122"/>
        </a:defRPr>
      </a:lvl2pPr>
      <a:lvl3pPr algn="l" rtl="0" fontAlgn="base">
        <a:spcBef>
          <a:spcPct val="0"/>
        </a:spcBef>
        <a:spcAft>
          <a:spcPct val="0"/>
        </a:spcAft>
        <a:defRPr sz="3800">
          <a:solidFill>
            <a:schemeClr val="tx2"/>
          </a:solidFill>
          <a:latin typeface="Verdana" pitchFamily="34" charset="0"/>
          <a:ea typeface="宋体" pitchFamily="2" charset="-122"/>
        </a:defRPr>
      </a:lvl3pPr>
      <a:lvl4pPr algn="l" rtl="0" fontAlgn="base">
        <a:spcBef>
          <a:spcPct val="0"/>
        </a:spcBef>
        <a:spcAft>
          <a:spcPct val="0"/>
        </a:spcAft>
        <a:defRPr sz="3800">
          <a:solidFill>
            <a:schemeClr val="tx2"/>
          </a:solidFill>
          <a:latin typeface="Verdana" pitchFamily="34" charset="0"/>
          <a:ea typeface="宋体" pitchFamily="2" charset="-122"/>
        </a:defRPr>
      </a:lvl4pPr>
      <a:lvl5pPr algn="l" rtl="0" fontAlgn="base">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6867"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68"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zh-CN"/>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zh-CN"/>
          </a:p>
        </p:txBody>
      </p:sp>
      <p:sp>
        <p:nvSpPr>
          <p:cNvPr id="36870"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9DF21D8-37EF-419E-964E-E0D38448B67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9.wmf"/><Relationship Id="rId2" Type="http://schemas.openxmlformats.org/officeDocument/2006/relationships/slideLayout" Target="../slideLayouts/slideLayout12.xml"/><Relationship Id="rId16" Type="http://schemas.openxmlformats.org/officeDocument/2006/relationships/image" Target="../media/image31.emf"/><Relationship Id="rId1" Type="http://schemas.openxmlformats.org/officeDocument/2006/relationships/vmlDrawing" Target="../drawings/vmlDrawing6.vml"/><Relationship Id="rId6" Type="http://schemas.openxmlformats.org/officeDocument/2006/relationships/image" Target="../media/image26.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7.bin"/><Relationship Id="rId14" Type="http://schemas.openxmlformats.org/officeDocument/2006/relationships/image" Target="../media/image30.emf"/></Relationships>
</file>

<file path=ppt/slides/_rels/slide1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32.wmf"/></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24.bin"/><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25.bin"/><Relationship Id="rId4" Type="http://schemas.openxmlformats.org/officeDocument/2006/relationships/image" Target="../media/image34.wmf"/></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7.bin"/><Relationship Id="rId5" Type="http://schemas.openxmlformats.org/officeDocument/2006/relationships/image" Target="../media/image36.wmf"/><Relationship Id="rId4"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61.144.246.3/student/classpage/200374yuzhou/web/&#31532;10&#39063;X&#34892;&#26143;.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5.emf"/><Relationship Id="rId5" Type="http://schemas.openxmlformats.org/officeDocument/2006/relationships/oleObject" Target="../embeddings/oleObject29.bin"/><Relationship Id="rId4" Type="http://schemas.openxmlformats.org/officeDocument/2006/relationships/image" Target="../media/image44.emf"/></Relationships>
</file>

<file path=ppt/slides/_rels/slide2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9.e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oleObject" Target="../embeddings/oleObject12.bin"/><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4" name="Rectangle 8"/>
          <p:cNvSpPr>
            <a:spLocks noChangeArrowheads="1"/>
          </p:cNvSpPr>
          <p:nvPr/>
        </p:nvSpPr>
        <p:spPr bwMode="auto">
          <a:xfrm>
            <a:off x="1066800" y="4924425"/>
            <a:ext cx="71437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第六章  万有引力与航天</a:t>
            </a:r>
            <a:r>
              <a:rPr lang="zh-CN" altLang="en-US" sz="4000">
                <a:solidFill>
                  <a:srgbClr val="003399"/>
                </a:solidFill>
                <a:latin typeface="隶书" pitchFamily="49" charset="-122"/>
                <a:ea typeface="隶书" pitchFamily="49" charset="-122"/>
              </a:rPr>
              <a:t> </a:t>
            </a:r>
          </a:p>
          <a:p>
            <a:pPr algn="ctr"/>
            <a:r>
              <a:rPr lang="zh-CN" altLang="en-US" sz="4000">
                <a:solidFill>
                  <a:srgbClr val="003399"/>
                </a:solidFill>
                <a:latin typeface="隶书" pitchFamily="49" charset="-122"/>
                <a:ea typeface="隶书" pitchFamily="49" charset="-122"/>
              </a:rPr>
              <a:t>第四节  万有引力理论的成就</a:t>
            </a:r>
          </a:p>
        </p:txBody>
      </p:sp>
      <p:sp>
        <p:nvSpPr>
          <p:cNvPr id="4105" name="Text Box 9"/>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latin typeface="Arial" pitchFamily="34" charset="0"/>
              </a:rPr>
              <a:t>人教版必修</a:t>
            </a:r>
            <a:r>
              <a:rPr lang="en-US" altLang="zh-CN" b="1">
                <a:solidFill>
                  <a:srgbClr val="003399"/>
                </a:solidFill>
                <a:latin typeface="Arial" pitchFamily="34" charset="0"/>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260350"/>
            <a:ext cx="6011863" cy="1143000"/>
          </a:xfrm>
        </p:spPr>
        <p:txBody>
          <a:bodyPr/>
          <a:lstStyle/>
          <a:p>
            <a:r>
              <a:rPr lang="en-US" altLang="zh-CN" b="1">
                <a:solidFill>
                  <a:srgbClr val="FF0000"/>
                </a:solidFill>
              </a:rPr>
              <a:t>  </a:t>
            </a:r>
            <a:r>
              <a:rPr lang="zh-CN" altLang="en-US" b="1">
                <a:solidFill>
                  <a:srgbClr val="FF0000"/>
                </a:solidFill>
              </a:rPr>
              <a:t>二、计算天体的质量</a:t>
            </a:r>
          </a:p>
        </p:txBody>
      </p:sp>
      <p:sp>
        <p:nvSpPr>
          <p:cNvPr id="13315" name="Text Box 3"/>
          <p:cNvSpPr txBox="1">
            <a:spLocks noChangeArrowheads="1"/>
          </p:cNvSpPr>
          <p:nvPr/>
        </p:nvSpPr>
        <p:spPr bwMode="auto">
          <a:xfrm>
            <a:off x="468313" y="3521075"/>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00"/>
                </a:solidFill>
                <a:latin typeface="Times New Roman" pitchFamily="18" charset="0"/>
              </a:rPr>
              <a:t>1</a:t>
            </a:r>
            <a:r>
              <a:rPr kumimoji="1" lang="zh-CN" altLang="en-US" sz="2400" b="1">
                <a:solidFill>
                  <a:srgbClr val="000000"/>
                </a:solidFill>
                <a:latin typeface="Times New Roman" pitchFamily="18" charset="0"/>
              </a:rPr>
              <a:t>、地球公转实际轨道是什么形状？为了解决问题的方便，我们通常可以认为地球在绕怎样的轨道做什么运动？</a:t>
            </a:r>
          </a:p>
        </p:txBody>
      </p:sp>
      <p:sp>
        <p:nvSpPr>
          <p:cNvPr id="13317" name="Text Box 5"/>
          <p:cNvSpPr txBox="1">
            <a:spLocks noChangeArrowheads="1"/>
          </p:cNvSpPr>
          <p:nvPr/>
        </p:nvSpPr>
        <p:spPr bwMode="auto">
          <a:xfrm>
            <a:off x="684213" y="39338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kumimoji="1" lang="zh-CN" altLang="zh-CN" sz="2400" b="1">
              <a:solidFill>
                <a:srgbClr val="FF3399"/>
              </a:solidFill>
              <a:latin typeface="Times New Roman" pitchFamily="18" charset="0"/>
            </a:endParaRPr>
          </a:p>
        </p:txBody>
      </p:sp>
      <p:sp>
        <p:nvSpPr>
          <p:cNvPr id="13318" name="Rectangle 6"/>
          <p:cNvSpPr>
            <a:spLocks noChangeArrowheads="1"/>
          </p:cNvSpPr>
          <p:nvPr/>
        </p:nvSpPr>
        <p:spPr bwMode="auto">
          <a:xfrm>
            <a:off x="323850" y="2849563"/>
            <a:ext cx="20875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FF"/>
                </a:solidFill>
                <a:latin typeface="Arial" pitchFamily="34" charset="0"/>
              </a:rPr>
              <a:t>思考：</a:t>
            </a:r>
          </a:p>
        </p:txBody>
      </p:sp>
      <p:sp>
        <p:nvSpPr>
          <p:cNvPr id="13319" name="Rectangle 7"/>
          <p:cNvSpPr>
            <a:spLocks noChangeArrowheads="1"/>
          </p:cNvSpPr>
          <p:nvPr/>
        </p:nvSpPr>
        <p:spPr bwMode="auto">
          <a:xfrm>
            <a:off x="468313" y="1797050"/>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solidFill>
                  <a:srgbClr val="000000"/>
                </a:solidFill>
                <a:latin typeface="Arial" pitchFamily="34" charset="0"/>
              </a:rPr>
              <a:t>应用万有引力可算出地球的质量，能否算出太阳的质量呢</a:t>
            </a:r>
            <a:r>
              <a:rPr lang="en-US" altLang="zh-CN" sz="2800" b="1">
                <a:solidFill>
                  <a:srgbClr val="000000"/>
                </a:solidFill>
                <a:latin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blinds(horizontal)">
                                      <p:cBhvr>
                                        <p:cTn id="7" dur="500"/>
                                        <p:tgtEl>
                                          <p:spTgt spid="13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 calcmode="lin" valueType="num">
                                      <p:cBhvr additive="base">
                                        <p:cTn id="12" dur="500" fill="hold"/>
                                        <p:tgtEl>
                                          <p:spTgt spid="13318"/>
                                        </p:tgtEl>
                                        <p:attrNameLst>
                                          <p:attrName>ppt_x</p:attrName>
                                        </p:attrNameLst>
                                      </p:cBhvr>
                                      <p:tavLst>
                                        <p:tav tm="0">
                                          <p:val>
                                            <p:strVal val="#ppt_x"/>
                                          </p:val>
                                        </p:tav>
                                        <p:tav tm="100000">
                                          <p:val>
                                            <p:strVal val="#ppt_x"/>
                                          </p:val>
                                        </p:tav>
                                      </p:tavLst>
                                    </p:anim>
                                    <p:anim calcmode="lin" valueType="num">
                                      <p:cBhvr additive="base">
                                        <p:cTn id="13"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315"/>
                                        </p:tgtEl>
                                        <p:attrNameLst>
                                          <p:attrName>style.visibility</p:attrName>
                                        </p:attrNameLst>
                                      </p:cBhvr>
                                      <p:to>
                                        <p:strVal val="visible"/>
                                      </p:to>
                                    </p:set>
                                    <p:anim calcmode="lin" valueType="num">
                                      <p:cBhvr additive="base">
                                        <p:cTn id="18" dur="500" fill="hold"/>
                                        <p:tgtEl>
                                          <p:spTgt spid="13315"/>
                                        </p:tgtEl>
                                        <p:attrNameLst>
                                          <p:attrName>ppt_x</p:attrName>
                                        </p:attrNameLst>
                                      </p:cBhvr>
                                      <p:tavLst>
                                        <p:tav tm="0">
                                          <p:val>
                                            <p:strVal val="#ppt_x"/>
                                          </p:val>
                                        </p:tav>
                                        <p:tav tm="100000">
                                          <p:val>
                                            <p:strVal val="#ppt_x"/>
                                          </p:val>
                                        </p:tav>
                                      </p:tavLst>
                                    </p:anim>
                                    <p:anim calcmode="lin" valueType="num">
                                      <p:cBhvr additive="base">
                                        <p:cTn id="19"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8" grpId="0"/>
      <p:bldP spid="133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sz="quarter"/>
          </p:nvPr>
        </p:nvSpPr>
        <p:spPr>
          <a:xfrm>
            <a:off x="0" y="260350"/>
            <a:ext cx="7772400" cy="1143000"/>
          </a:xfrm>
        </p:spPr>
        <p:txBody>
          <a:bodyPr/>
          <a:lstStyle/>
          <a:p>
            <a:r>
              <a:rPr lang="zh-CN" altLang="en-US"/>
              <a:t>分析问题：</a:t>
            </a:r>
          </a:p>
        </p:txBody>
      </p:sp>
      <p:grpSp>
        <p:nvGrpSpPr>
          <p:cNvPr id="14339" name="Group 3"/>
          <p:cNvGrpSpPr>
            <a:grpSpLocks/>
          </p:cNvGrpSpPr>
          <p:nvPr/>
        </p:nvGrpSpPr>
        <p:grpSpPr bwMode="auto">
          <a:xfrm>
            <a:off x="1447800" y="3657600"/>
            <a:ext cx="1981200" cy="990600"/>
            <a:chOff x="295" y="2069"/>
            <a:chExt cx="1950" cy="1450"/>
          </a:xfrm>
        </p:grpSpPr>
        <p:sp>
          <p:nvSpPr>
            <p:cNvPr id="14340" name="Oval 4"/>
            <p:cNvSpPr>
              <a:spLocks noChangeArrowheads="1"/>
            </p:cNvSpPr>
            <p:nvPr/>
          </p:nvSpPr>
          <p:spPr bwMode="auto">
            <a:xfrm>
              <a:off x="295" y="2069"/>
              <a:ext cx="1950" cy="14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341" name="Picture 5" descr="拷贝"/>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5" y="3359"/>
              <a:ext cx="144"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2" name="Picture 6" descr="未标题-1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 y="2560"/>
              <a:ext cx="24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4343" name="Group 7"/>
          <p:cNvGrpSpPr>
            <a:grpSpLocks/>
          </p:cNvGrpSpPr>
          <p:nvPr/>
        </p:nvGrpSpPr>
        <p:grpSpPr bwMode="auto">
          <a:xfrm>
            <a:off x="7150100" y="5372100"/>
            <a:ext cx="53975" cy="52388"/>
            <a:chOff x="3697" y="1253"/>
            <a:chExt cx="1587" cy="1674"/>
          </a:xfrm>
        </p:grpSpPr>
        <p:pic>
          <p:nvPicPr>
            <p:cNvPr id="14344" name="Picture 8" descr="未标题-1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3" y="1780"/>
              <a:ext cx="300"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5" name="Oval 9"/>
            <p:cNvSpPr>
              <a:spLocks noChangeArrowheads="1"/>
            </p:cNvSpPr>
            <p:nvPr/>
          </p:nvSpPr>
          <p:spPr bwMode="auto">
            <a:xfrm>
              <a:off x="3697" y="1253"/>
              <a:ext cx="1587" cy="15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346" name="Picture 10" descr="拷贝"/>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 y="2728"/>
              <a:ext cx="19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4347" name="Group 11"/>
          <p:cNvGrpSpPr>
            <a:grpSpLocks/>
          </p:cNvGrpSpPr>
          <p:nvPr/>
        </p:nvGrpSpPr>
        <p:grpSpPr bwMode="auto">
          <a:xfrm>
            <a:off x="3708400" y="3733800"/>
            <a:ext cx="1728788" cy="649288"/>
            <a:chOff x="2290" y="1570"/>
            <a:chExt cx="1089" cy="409"/>
          </a:xfrm>
        </p:grpSpPr>
        <p:sp>
          <p:nvSpPr>
            <p:cNvPr id="14348" name="AutoShape 12"/>
            <p:cNvSpPr>
              <a:spLocks noChangeArrowheads="1"/>
            </p:cNvSpPr>
            <p:nvPr/>
          </p:nvSpPr>
          <p:spPr bwMode="auto">
            <a:xfrm>
              <a:off x="2290" y="1842"/>
              <a:ext cx="1089" cy="137"/>
            </a:xfrm>
            <a:prstGeom prst="rightArrow">
              <a:avLst>
                <a:gd name="adj1" fmla="val 50000"/>
                <a:gd name="adj2" fmla="val 1987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Text Box 13"/>
            <p:cNvSpPr txBox="1">
              <a:spLocks noChangeArrowheads="1"/>
            </p:cNvSpPr>
            <p:nvPr/>
          </p:nvSpPr>
          <p:spPr bwMode="auto">
            <a:xfrm>
              <a:off x="2426" y="1570"/>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itchFamily="18" charset="0"/>
                </a:rPr>
                <a:t>近似</a:t>
              </a:r>
            </a:p>
          </p:txBody>
        </p:sp>
      </p:grpSp>
      <p:sp>
        <p:nvSpPr>
          <p:cNvPr id="14350" name="Text Box 14"/>
          <p:cNvSpPr txBox="1">
            <a:spLocks noChangeArrowheads="1"/>
          </p:cNvSpPr>
          <p:nvPr/>
        </p:nvSpPr>
        <p:spPr bwMode="auto">
          <a:xfrm>
            <a:off x="539750" y="1844675"/>
            <a:ext cx="814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1</a:t>
            </a:r>
            <a:r>
              <a:rPr kumimoji="1" lang="zh-CN" altLang="en-US" sz="2400" b="1">
                <a:latin typeface="Times New Roman" pitchFamily="18" charset="0"/>
              </a:rPr>
              <a:t>、地球实际作何运动？而我们通常可以认为做什么运动？</a:t>
            </a:r>
            <a:endParaRPr kumimoji="1" lang="zh-CN" altLang="en-US" sz="2400">
              <a:latin typeface="Times New Roman" pitchFamily="18" charset="0"/>
            </a:endParaRPr>
          </a:p>
        </p:txBody>
      </p:sp>
      <p:sp>
        <p:nvSpPr>
          <p:cNvPr id="14352" name="Text Box 16"/>
          <p:cNvSpPr txBox="1">
            <a:spLocks noChangeArrowheads="1"/>
          </p:cNvSpPr>
          <p:nvPr/>
        </p:nvSpPr>
        <p:spPr bwMode="auto">
          <a:xfrm>
            <a:off x="539750" y="5029200"/>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地球实际轨道是椭圆，通常可以认为地球绕太阳做匀速圆周运动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dissolve">
                                      <p:cBhvr>
                                        <p:cTn id="7" dur="500"/>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dissolve">
                                      <p:cBhvr>
                                        <p:cTn id="12" dur="500"/>
                                        <p:tgtEl>
                                          <p:spTgt spid="14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dissolve">
                                      <p:cBhvr>
                                        <p:cTn id="17" dur="500"/>
                                        <p:tgtEl>
                                          <p:spTgt spid="14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52"/>
                                        </p:tgtEl>
                                        <p:attrNameLst>
                                          <p:attrName>style.visibility</p:attrName>
                                        </p:attrNameLst>
                                      </p:cBhvr>
                                      <p:to>
                                        <p:strVal val="visible"/>
                                      </p:to>
                                    </p:set>
                                    <p:animEffect transition="in" filter="blinds(horizontal)">
                                      <p:cBhvr>
                                        <p:cTn id="22" dur="500"/>
                                        <p:tgtEl>
                                          <p:spTgt spid="1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630238"/>
            <a:ext cx="6011863" cy="793750"/>
          </a:xfrm>
        </p:spPr>
        <p:txBody>
          <a:bodyPr/>
          <a:lstStyle/>
          <a:p>
            <a:r>
              <a:rPr lang="en-US" altLang="zh-CN" b="1">
                <a:solidFill>
                  <a:srgbClr val="FF0000"/>
                </a:solidFill>
              </a:rPr>
              <a:t>  </a:t>
            </a:r>
            <a:r>
              <a:rPr lang="zh-CN" altLang="en-US" b="1">
                <a:solidFill>
                  <a:srgbClr val="FF0000"/>
                </a:solidFill>
              </a:rPr>
              <a:t>二、计算天体的质量</a:t>
            </a:r>
          </a:p>
        </p:txBody>
      </p:sp>
      <p:sp>
        <p:nvSpPr>
          <p:cNvPr id="15363" name="Text Box 3"/>
          <p:cNvSpPr txBox="1">
            <a:spLocks noChangeArrowheads="1"/>
          </p:cNvSpPr>
          <p:nvPr/>
        </p:nvSpPr>
        <p:spPr bwMode="auto">
          <a:xfrm>
            <a:off x="468313" y="3673475"/>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00"/>
                </a:solidFill>
                <a:latin typeface="Times New Roman" pitchFamily="18" charset="0"/>
              </a:rPr>
              <a:t>1</a:t>
            </a:r>
            <a:r>
              <a:rPr kumimoji="1" lang="zh-CN" altLang="en-US" sz="2400" b="1">
                <a:solidFill>
                  <a:srgbClr val="000000"/>
                </a:solidFill>
                <a:latin typeface="Times New Roman" pitchFamily="18" charset="0"/>
              </a:rPr>
              <a:t>、地球实际轨道是什么形状？为了解决问题的方便，我们通常可以认为地球在绕怎样的轨道做什么运动？</a:t>
            </a:r>
          </a:p>
        </p:txBody>
      </p:sp>
      <p:sp>
        <p:nvSpPr>
          <p:cNvPr id="15364" name="Text Box 4"/>
          <p:cNvSpPr txBox="1">
            <a:spLocks noChangeArrowheads="1"/>
          </p:cNvSpPr>
          <p:nvPr/>
        </p:nvSpPr>
        <p:spPr bwMode="auto">
          <a:xfrm>
            <a:off x="468313" y="5181600"/>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00"/>
                </a:solidFill>
                <a:latin typeface="Times New Roman" pitchFamily="18" charset="0"/>
              </a:rPr>
              <a:t>2</a:t>
            </a:r>
            <a:r>
              <a:rPr kumimoji="1" lang="zh-CN" altLang="en-US" sz="2400" b="1">
                <a:solidFill>
                  <a:srgbClr val="000000"/>
                </a:solidFill>
                <a:latin typeface="Times New Roman" pitchFamily="18" charset="0"/>
              </a:rPr>
              <a:t>、地球作圆周运动的向心力是由什么力来提供的？</a:t>
            </a:r>
            <a:endParaRPr kumimoji="1" lang="zh-CN" altLang="en-US" sz="2400">
              <a:solidFill>
                <a:srgbClr val="000000"/>
              </a:solidFill>
              <a:latin typeface="Times New Roman" pitchFamily="18" charset="0"/>
            </a:endParaRPr>
          </a:p>
        </p:txBody>
      </p:sp>
      <p:sp>
        <p:nvSpPr>
          <p:cNvPr id="15366" name="Text Box 6"/>
          <p:cNvSpPr txBox="1">
            <a:spLocks noChangeArrowheads="1"/>
          </p:cNvSpPr>
          <p:nvPr/>
        </p:nvSpPr>
        <p:spPr bwMode="auto">
          <a:xfrm>
            <a:off x="684213" y="42592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kumimoji="1" lang="zh-CN" altLang="zh-CN" sz="2400" b="1">
              <a:solidFill>
                <a:srgbClr val="FF3399"/>
              </a:solidFill>
              <a:latin typeface="Times New Roman" pitchFamily="18" charset="0"/>
            </a:endParaRPr>
          </a:p>
        </p:txBody>
      </p:sp>
      <p:sp>
        <p:nvSpPr>
          <p:cNvPr id="15367" name="Rectangle 7"/>
          <p:cNvSpPr>
            <a:spLocks noChangeArrowheads="1"/>
          </p:cNvSpPr>
          <p:nvPr/>
        </p:nvSpPr>
        <p:spPr bwMode="auto">
          <a:xfrm>
            <a:off x="323850" y="2925763"/>
            <a:ext cx="140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FF"/>
                </a:solidFill>
                <a:latin typeface="Arial" pitchFamily="34" charset="0"/>
              </a:rPr>
              <a:t>思考：</a:t>
            </a:r>
          </a:p>
        </p:txBody>
      </p:sp>
      <p:sp>
        <p:nvSpPr>
          <p:cNvPr id="15368" name="Rectangle 8"/>
          <p:cNvSpPr>
            <a:spLocks noChangeArrowheads="1"/>
          </p:cNvSpPr>
          <p:nvPr/>
        </p:nvSpPr>
        <p:spPr bwMode="auto">
          <a:xfrm>
            <a:off x="468313" y="1981200"/>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solidFill>
                  <a:srgbClr val="000000"/>
                </a:solidFill>
                <a:latin typeface="Arial" pitchFamily="34" charset="0"/>
              </a:rPr>
              <a:t>应用万有引力可算出地球的质量，能否算出太阳的质量呢</a:t>
            </a:r>
            <a:r>
              <a:rPr lang="en-US" altLang="zh-CN" sz="2800" b="1">
                <a:solidFill>
                  <a:srgbClr val="000000"/>
                </a:solidFill>
                <a:latin typeface="Arial" pitchFamily="34" charset="0"/>
              </a:rPr>
              <a:t>?</a:t>
            </a:r>
          </a:p>
        </p:txBody>
      </p:sp>
      <p:sp>
        <p:nvSpPr>
          <p:cNvPr id="15369" name="Rectangle 9"/>
          <p:cNvSpPr>
            <a:spLocks noChangeArrowheads="1"/>
          </p:cNvSpPr>
          <p:nvPr/>
        </p:nvSpPr>
        <p:spPr bwMode="auto">
          <a:xfrm>
            <a:off x="1116013" y="4572000"/>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Times New Roman" pitchFamily="18" charset="0"/>
              </a:rPr>
              <a:t>通常可以认为地球绕太阳做匀速圆周运动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slide(fromBottom)">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85800" y="1981200"/>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2</a:t>
            </a:r>
            <a:r>
              <a:rPr kumimoji="1" lang="zh-CN" altLang="en-US" sz="2400" b="1">
                <a:latin typeface="Times New Roman" pitchFamily="18" charset="0"/>
              </a:rPr>
              <a:t>、地球作圆周运动的向心力是由什么力来提供的？</a:t>
            </a:r>
          </a:p>
        </p:txBody>
      </p:sp>
      <p:grpSp>
        <p:nvGrpSpPr>
          <p:cNvPr id="16387" name="Group 3"/>
          <p:cNvGrpSpPr>
            <a:grpSpLocks/>
          </p:cNvGrpSpPr>
          <p:nvPr/>
        </p:nvGrpSpPr>
        <p:grpSpPr bwMode="auto">
          <a:xfrm>
            <a:off x="6300788" y="3789363"/>
            <a:ext cx="1800225" cy="719137"/>
            <a:chOff x="4059" y="2523"/>
            <a:chExt cx="1134" cy="453"/>
          </a:xfrm>
        </p:grpSpPr>
        <p:sp>
          <p:nvSpPr>
            <p:cNvPr id="16388" name="AutoShape 4"/>
            <p:cNvSpPr>
              <a:spLocks noChangeArrowheads="1"/>
            </p:cNvSpPr>
            <p:nvPr/>
          </p:nvSpPr>
          <p:spPr bwMode="auto">
            <a:xfrm>
              <a:off x="4059" y="2523"/>
              <a:ext cx="1134" cy="453"/>
            </a:xfrm>
            <a:prstGeom prst="wedgeRoundRectCallout">
              <a:avLst>
                <a:gd name="adj1" fmla="val -140565"/>
                <a:gd name="adj2" fmla="val 8399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sz="2400">
                <a:latin typeface="Times New Roman" pitchFamily="18" charset="0"/>
              </a:endParaRPr>
            </a:p>
          </p:txBody>
        </p:sp>
        <p:graphicFrame>
          <p:nvGraphicFramePr>
            <p:cNvPr id="16389" name="Object 5"/>
            <p:cNvGraphicFramePr>
              <a:graphicFrameLocks noChangeAspect="1"/>
            </p:cNvGraphicFramePr>
            <p:nvPr/>
          </p:nvGraphicFramePr>
          <p:xfrm>
            <a:off x="4195" y="2523"/>
            <a:ext cx="861" cy="443"/>
          </p:xfrm>
          <a:graphic>
            <a:graphicData uri="http://schemas.openxmlformats.org/presentationml/2006/ole">
              <mc:AlternateContent xmlns:mc="http://schemas.openxmlformats.org/markup-compatibility/2006">
                <mc:Choice xmlns:v="urn:schemas-microsoft-com:vml" Requires="v">
                  <p:oleObj spid="_x0000_s16403" name="Equation" r:id="rId3" imgW="711000" imgH="393480" progId="Equation.DSMT4">
                    <p:embed/>
                  </p:oleObj>
                </mc:Choice>
                <mc:Fallback>
                  <p:oleObj name="Equation" r:id="rId3" imgW="711000" imgH="393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 y="2523"/>
                          <a:ext cx="861"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6390" name="Group 6"/>
          <p:cNvGrpSpPr>
            <a:grpSpLocks/>
          </p:cNvGrpSpPr>
          <p:nvPr/>
        </p:nvGrpSpPr>
        <p:grpSpPr bwMode="auto">
          <a:xfrm>
            <a:off x="1371600" y="2971800"/>
            <a:ext cx="3200400" cy="1909763"/>
            <a:chOff x="1519" y="1434"/>
            <a:chExt cx="2429" cy="3063"/>
          </a:xfrm>
        </p:grpSpPr>
        <p:sp>
          <p:nvSpPr>
            <p:cNvPr id="16391" name="Line 7"/>
            <p:cNvSpPr>
              <a:spLocks noChangeShapeType="1"/>
            </p:cNvSpPr>
            <p:nvPr/>
          </p:nvSpPr>
          <p:spPr bwMode="auto">
            <a:xfrm flipV="1">
              <a:off x="2744" y="3113"/>
              <a:ext cx="0" cy="6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2" name="Text Box 8"/>
            <p:cNvSpPr txBox="1">
              <a:spLocks noChangeArrowheads="1"/>
            </p:cNvSpPr>
            <p:nvPr/>
          </p:nvSpPr>
          <p:spPr bwMode="auto">
            <a:xfrm>
              <a:off x="1749" y="2267"/>
              <a:ext cx="630" cy="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r</a:t>
              </a:r>
            </a:p>
          </p:txBody>
        </p:sp>
        <p:grpSp>
          <p:nvGrpSpPr>
            <p:cNvPr id="16393" name="Group 9"/>
            <p:cNvGrpSpPr>
              <a:grpSpLocks/>
            </p:cNvGrpSpPr>
            <p:nvPr/>
          </p:nvGrpSpPr>
          <p:grpSpPr bwMode="auto">
            <a:xfrm>
              <a:off x="1519" y="1434"/>
              <a:ext cx="2429" cy="3063"/>
              <a:chOff x="1519" y="1434"/>
              <a:chExt cx="2429" cy="3063"/>
            </a:xfrm>
          </p:grpSpPr>
          <p:grpSp>
            <p:nvGrpSpPr>
              <p:cNvPr id="16394" name="Group 10"/>
              <p:cNvGrpSpPr>
                <a:grpSpLocks/>
              </p:cNvGrpSpPr>
              <p:nvPr/>
            </p:nvGrpSpPr>
            <p:grpSpPr bwMode="auto">
              <a:xfrm>
                <a:off x="1519" y="1434"/>
                <a:ext cx="2429" cy="2568"/>
                <a:chOff x="3697" y="1253"/>
                <a:chExt cx="1587" cy="1678"/>
              </a:xfrm>
            </p:grpSpPr>
            <p:pic>
              <p:nvPicPr>
                <p:cNvPr id="16395" name="Picture 11" descr="未标题-1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3" y="1798"/>
                  <a:ext cx="300"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6" name="Oval 12"/>
                <p:cNvSpPr>
                  <a:spLocks noChangeArrowheads="1"/>
                </p:cNvSpPr>
                <p:nvPr/>
              </p:nvSpPr>
              <p:spPr bwMode="auto">
                <a:xfrm>
                  <a:off x="3697" y="1253"/>
                  <a:ext cx="1587" cy="15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6397" name="Picture 13" descr="拷贝"/>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3" y="2750"/>
                  <a:ext cx="181"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6398" name="Line 14"/>
              <p:cNvSpPr>
                <a:spLocks noChangeShapeType="1"/>
              </p:cNvSpPr>
              <p:nvPr/>
            </p:nvSpPr>
            <p:spPr bwMode="auto">
              <a:xfrm>
                <a:off x="1519" y="2614"/>
                <a:ext cx="99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9" name="Text Box 15"/>
              <p:cNvSpPr txBox="1">
                <a:spLocks noChangeArrowheads="1"/>
              </p:cNvSpPr>
              <p:nvPr/>
            </p:nvSpPr>
            <p:spPr bwMode="auto">
              <a:xfrm>
                <a:off x="2859" y="2358"/>
                <a:ext cx="634" cy="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M</a:t>
                </a:r>
              </a:p>
            </p:txBody>
          </p:sp>
          <p:sp>
            <p:nvSpPr>
              <p:cNvPr id="16400" name="Text Box 16"/>
              <p:cNvSpPr txBox="1">
                <a:spLocks noChangeArrowheads="1"/>
              </p:cNvSpPr>
              <p:nvPr/>
            </p:nvSpPr>
            <p:spPr bwMode="auto">
              <a:xfrm>
                <a:off x="2243" y="3763"/>
                <a:ext cx="631" cy="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m</a:t>
                </a:r>
              </a:p>
            </p:txBody>
          </p:sp>
        </p:grpSp>
        <p:sp>
          <p:nvSpPr>
            <p:cNvPr id="16401" name="Text Box 17"/>
            <p:cNvSpPr txBox="1">
              <a:spLocks noChangeArrowheads="1"/>
            </p:cNvSpPr>
            <p:nvPr/>
          </p:nvSpPr>
          <p:spPr bwMode="auto">
            <a:xfrm>
              <a:off x="2580" y="1859"/>
              <a:ext cx="269" cy="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rPr>
                <a:t>F</a:t>
              </a:r>
            </a:p>
          </p:txBody>
        </p:sp>
      </p:grpSp>
      <p:sp>
        <p:nvSpPr>
          <p:cNvPr id="16402" name="Text Box 18"/>
          <p:cNvSpPr txBox="1">
            <a:spLocks noChangeArrowheads="1"/>
          </p:cNvSpPr>
          <p:nvPr/>
        </p:nvSpPr>
        <p:spPr bwMode="auto">
          <a:xfrm>
            <a:off x="344488" y="5486400"/>
            <a:ext cx="841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地球作圆周运动的向心力是由太阳对地球的万有引力来提供的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dissolve">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1000"/>
                                        <p:tgtEl>
                                          <p:spTgt spid="16387"/>
                                        </p:tgtEl>
                                      </p:cBhvr>
                                    </p:animEffect>
                                    <p:anim calcmode="lin" valueType="num">
                                      <p:cBhvr>
                                        <p:cTn id="13" dur="1000" fill="hold"/>
                                        <p:tgtEl>
                                          <p:spTgt spid="16387"/>
                                        </p:tgtEl>
                                        <p:attrNameLst>
                                          <p:attrName>ppt_x</p:attrName>
                                        </p:attrNameLst>
                                      </p:cBhvr>
                                      <p:tavLst>
                                        <p:tav tm="0">
                                          <p:val>
                                            <p:strVal val="#ppt_x"/>
                                          </p:val>
                                        </p:tav>
                                        <p:tav tm="100000">
                                          <p:val>
                                            <p:strVal val="#ppt_x"/>
                                          </p:val>
                                        </p:tav>
                                      </p:tavLst>
                                    </p:anim>
                                    <p:anim calcmode="lin" valueType="num">
                                      <p:cBhvr>
                                        <p:cTn id="14" dur="1000" fill="hold"/>
                                        <p:tgtEl>
                                          <p:spTgt spid="1638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6402"/>
                                        </p:tgtEl>
                                        <p:attrNameLst>
                                          <p:attrName>style.visibility</p:attrName>
                                        </p:attrNameLst>
                                      </p:cBhvr>
                                      <p:to>
                                        <p:strVal val="visible"/>
                                      </p:to>
                                    </p:set>
                                    <p:animEffect transition="in" filter="blinds(horizontal)">
                                      <p:cBhvr>
                                        <p:cTn id="19" dur="500"/>
                                        <p:tgtEl>
                                          <p:spTgt spid="16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0338" y="381000"/>
            <a:ext cx="6011862" cy="1143000"/>
          </a:xfrm>
        </p:spPr>
        <p:txBody>
          <a:bodyPr/>
          <a:lstStyle/>
          <a:p>
            <a:r>
              <a:rPr lang="en-US" altLang="zh-CN" b="1">
                <a:solidFill>
                  <a:srgbClr val="FF0000"/>
                </a:solidFill>
              </a:rPr>
              <a:t>  </a:t>
            </a:r>
            <a:r>
              <a:rPr lang="zh-CN" altLang="en-US" b="1">
                <a:solidFill>
                  <a:srgbClr val="FF0000"/>
                </a:solidFill>
              </a:rPr>
              <a:t>二、计算天体的质量</a:t>
            </a:r>
          </a:p>
        </p:txBody>
      </p:sp>
      <p:sp>
        <p:nvSpPr>
          <p:cNvPr id="17411" name="Text Box 3"/>
          <p:cNvSpPr txBox="1">
            <a:spLocks noChangeArrowheads="1"/>
          </p:cNvSpPr>
          <p:nvPr/>
        </p:nvSpPr>
        <p:spPr bwMode="auto">
          <a:xfrm>
            <a:off x="468313" y="3448050"/>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00"/>
                </a:solidFill>
                <a:latin typeface="Times New Roman" pitchFamily="18" charset="0"/>
              </a:rPr>
              <a:t>1</a:t>
            </a:r>
            <a:r>
              <a:rPr kumimoji="1" lang="zh-CN" altLang="en-US" sz="2400" b="1">
                <a:solidFill>
                  <a:srgbClr val="000000"/>
                </a:solidFill>
                <a:latin typeface="Times New Roman" pitchFamily="18" charset="0"/>
              </a:rPr>
              <a:t>、地球实际轨道是什么形状？为了解决问题的方便，我们通常可以认为地球在绕怎样的轨道做什么运动？</a:t>
            </a:r>
          </a:p>
        </p:txBody>
      </p:sp>
      <p:sp>
        <p:nvSpPr>
          <p:cNvPr id="17412" name="Text Box 4"/>
          <p:cNvSpPr txBox="1">
            <a:spLocks noChangeArrowheads="1"/>
          </p:cNvSpPr>
          <p:nvPr/>
        </p:nvSpPr>
        <p:spPr bwMode="auto">
          <a:xfrm>
            <a:off x="468313" y="50371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00"/>
                </a:solidFill>
                <a:latin typeface="Times New Roman" pitchFamily="18" charset="0"/>
              </a:rPr>
              <a:t>2</a:t>
            </a:r>
            <a:r>
              <a:rPr kumimoji="1" lang="zh-CN" altLang="en-US" sz="2400" b="1">
                <a:solidFill>
                  <a:srgbClr val="000000"/>
                </a:solidFill>
                <a:latin typeface="Times New Roman" pitchFamily="18" charset="0"/>
              </a:rPr>
              <a:t>、地球作圆周运动的向心力是由什么力来提供的？</a:t>
            </a:r>
            <a:endParaRPr kumimoji="1" lang="zh-CN" altLang="en-US" sz="2400">
              <a:solidFill>
                <a:srgbClr val="000000"/>
              </a:solidFill>
              <a:latin typeface="Times New Roman" pitchFamily="18" charset="0"/>
            </a:endParaRPr>
          </a:p>
        </p:txBody>
      </p:sp>
      <p:sp>
        <p:nvSpPr>
          <p:cNvPr id="17414" name="Text Box 6"/>
          <p:cNvSpPr txBox="1">
            <a:spLocks noChangeArrowheads="1"/>
          </p:cNvSpPr>
          <p:nvPr/>
        </p:nvSpPr>
        <p:spPr bwMode="auto">
          <a:xfrm>
            <a:off x="684213" y="41989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kumimoji="1" lang="zh-CN" altLang="zh-CN" sz="2400" b="1">
              <a:solidFill>
                <a:srgbClr val="FF3399"/>
              </a:solidFill>
              <a:latin typeface="Times New Roman" pitchFamily="18" charset="0"/>
            </a:endParaRPr>
          </a:p>
        </p:txBody>
      </p:sp>
      <p:sp>
        <p:nvSpPr>
          <p:cNvPr id="17415" name="Rectangle 7"/>
          <p:cNvSpPr>
            <a:spLocks noChangeArrowheads="1"/>
          </p:cNvSpPr>
          <p:nvPr/>
        </p:nvSpPr>
        <p:spPr bwMode="auto">
          <a:xfrm>
            <a:off x="323850" y="2614613"/>
            <a:ext cx="140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FF"/>
                </a:solidFill>
                <a:latin typeface="Arial" pitchFamily="34" charset="0"/>
              </a:rPr>
              <a:t>思考：</a:t>
            </a:r>
          </a:p>
        </p:txBody>
      </p:sp>
      <p:sp>
        <p:nvSpPr>
          <p:cNvPr id="17416" name="Rectangle 8"/>
          <p:cNvSpPr>
            <a:spLocks noChangeArrowheads="1"/>
          </p:cNvSpPr>
          <p:nvPr/>
        </p:nvSpPr>
        <p:spPr bwMode="auto">
          <a:xfrm>
            <a:off x="468313" y="1644650"/>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solidFill>
                  <a:srgbClr val="000000"/>
                </a:solidFill>
                <a:latin typeface="Arial" pitchFamily="34" charset="0"/>
              </a:rPr>
              <a:t>应用万有引力可算出地球的质量，能否算出太阳的质量呢</a:t>
            </a:r>
            <a:r>
              <a:rPr lang="en-US" altLang="zh-CN" sz="2800" b="1">
                <a:solidFill>
                  <a:srgbClr val="000000"/>
                </a:solidFill>
                <a:latin typeface="Arial" pitchFamily="34" charset="0"/>
              </a:rPr>
              <a:t>?</a:t>
            </a:r>
          </a:p>
        </p:txBody>
      </p:sp>
      <p:sp>
        <p:nvSpPr>
          <p:cNvPr id="17417" name="Rectangle 9"/>
          <p:cNvSpPr>
            <a:spLocks noChangeArrowheads="1"/>
          </p:cNvSpPr>
          <p:nvPr/>
        </p:nvSpPr>
        <p:spPr bwMode="auto">
          <a:xfrm>
            <a:off x="1116013" y="4341813"/>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Times New Roman" pitchFamily="18" charset="0"/>
              </a:rPr>
              <a:t>通常可以认为地球绕太阳做匀速圆周运动</a:t>
            </a:r>
          </a:p>
        </p:txBody>
      </p:sp>
      <p:sp>
        <p:nvSpPr>
          <p:cNvPr id="17418" name="Text Box 10"/>
          <p:cNvSpPr txBox="1">
            <a:spLocks noChangeArrowheads="1"/>
          </p:cNvSpPr>
          <p:nvPr/>
        </p:nvSpPr>
        <p:spPr bwMode="auto">
          <a:xfrm>
            <a:off x="488950" y="5638800"/>
            <a:ext cx="841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3300"/>
                </a:solidFill>
                <a:latin typeface="Times New Roman" pitchFamily="18" charset="0"/>
              </a:rPr>
              <a:t>地球作圆周运动的向心力是由太阳对地球的万有引力来提供的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8"/>
                                        </p:tgtEl>
                                        <p:attrNameLst>
                                          <p:attrName>style.visibility</p:attrName>
                                        </p:attrNameLst>
                                      </p:cBhvr>
                                      <p:to>
                                        <p:strVal val="visible"/>
                                      </p:to>
                                    </p:set>
                                    <p:animEffect transition="in" filter="blinds(horizontal)">
                                      <p:cBhvr>
                                        <p:cTn id="7" dur="5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0" name="Text Box 28"/>
          <p:cNvSpPr txBox="1">
            <a:spLocks noChangeArrowheads="1"/>
          </p:cNvSpPr>
          <p:nvPr/>
        </p:nvSpPr>
        <p:spPr bwMode="auto">
          <a:xfrm>
            <a:off x="101600" y="2514600"/>
            <a:ext cx="3708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Arial" pitchFamily="34" charset="0"/>
              </a:rPr>
              <a:t>   </a:t>
            </a:r>
            <a:r>
              <a:rPr lang="zh-CN" altLang="en-US" sz="2400" b="1">
                <a:latin typeface="Arial" pitchFamily="34" charset="0"/>
              </a:rPr>
              <a:t>地球公转角速度   不能直接测出</a:t>
            </a:r>
            <a:r>
              <a:rPr lang="en-US" altLang="zh-CN" sz="2400" b="1">
                <a:latin typeface="Arial" pitchFamily="34" charset="0"/>
              </a:rPr>
              <a:t>,</a:t>
            </a:r>
            <a:r>
              <a:rPr lang="zh-CN" altLang="en-US" sz="2400" b="1">
                <a:latin typeface="Arial" pitchFamily="34" charset="0"/>
              </a:rPr>
              <a:t>但我们知道地球公转的周期   </a:t>
            </a:r>
            <a:r>
              <a:rPr lang="en-US" altLang="zh-CN" sz="2400" b="1">
                <a:latin typeface="Arial" pitchFamily="34" charset="0"/>
              </a:rPr>
              <a:t>.</a:t>
            </a:r>
          </a:p>
        </p:txBody>
      </p:sp>
      <p:sp>
        <p:nvSpPr>
          <p:cNvPr id="18434" name="Text Box 2"/>
          <p:cNvSpPr txBox="1">
            <a:spLocks noChangeArrowheads="1"/>
          </p:cNvSpPr>
          <p:nvPr/>
        </p:nvSpPr>
        <p:spPr bwMode="auto">
          <a:xfrm>
            <a:off x="250825" y="260350"/>
            <a:ext cx="8456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地球作圆周运动的向心力是由太阳对地球的万有引力来提供的</a:t>
            </a:r>
          </a:p>
        </p:txBody>
      </p:sp>
      <p:sp>
        <p:nvSpPr>
          <p:cNvPr id="18435" name="AutoShape 3"/>
          <p:cNvSpPr>
            <a:spLocks noChangeArrowheads="1"/>
          </p:cNvSpPr>
          <p:nvPr/>
        </p:nvSpPr>
        <p:spPr bwMode="auto">
          <a:xfrm>
            <a:off x="3708400" y="765175"/>
            <a:ext cx="4895850" cy="1008063"/>
          </a:xfrm>
          <a:prstGeom prst="flowChartAlternateProcess">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AutoShape 4"/>
          <p:cNvSpPr>
            <a:spLocks noChangeArrowheads="1"/>
          </p:cNvSpPr>
          <p:nvPr/>
        </p:nvSpPr>
        <p:spPr bwMode="auto">
          <a:xfrm>
            <a:off x="3708400" y="2014538"/>
            <a:ext cx="2303463" cy="1223962"/>
          </a:xfrm>
          <a:prstGeom prst="flowChartAlternateProcess">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7" name="AutoShape 5"/>
          <p:cNvSpPr>
            <a:spLocks noChangeArrowheads="1"/>
          </p:cNvSpPr>
          <p:nvPr/>
        </p:nvSpPr>
        <p:spPr bwMode="auto">
          <a:xfrm>
            <a:off x="6300788" y="2014538"/>
            <a:ext cx="2303462" cy="1223962"/>
          </a:xfrm>
          <a:prstGeom prst="flowChartAlternateProcess">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 name="AutoShape 6"/>
          <p:cNvSpPr>
            <a:spLocks noChangeArrowheads="1"/>
          </p:cNvSpPr>
          <p:nvPr/>
        </p:nvSpPr>
        <p:spPr bwMode="auto">
          <a:xfrm>
            <a:off x="3708400" y="3670300"/>
            <a:ext cx="4895850" cy="1295400"/>
          </a:xfrm>
          <a:prstGeom prst="flowChartAlternateProcess">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39" name="Object 7"/>
          <p:cNvGraphicFramePr>
            <a:graphicFrameLocks noChangeAspect="1"/>
          </p:cNvGraphicFramePr>
          <p:nvPr/>
        </p:nvGraphicFramePr>
        <p:xfrm>
          <a:off x="4932363" y="692150"/>
          <a:ext cx="2447925" cy="1169988"/>
        </p:xfrm>
        <a:graphic>
          <a:graphicData uri="http://schemas.openxmlformats.org/presentationml/2006/ole">
            <mc:AlternateContent xmlns:mc="http://schemas.openxmlformats.org/markup-compatibility/2006">
              <mc:Choice xmlns:v="urn:schemas-microsoft-com:vml" Requires="v">
                <p:oleObj spid="_x0000_s18462" name="公式" r:id="rId3" imgW="520560" imgH="241200" progId="Equation.3">
                  <p:embed/>
                </p:oleObj>
              </mc:Choice>
              <mc:Fallback>
                <p:oleObj name="公式" r:id="rId3" imgW="520560" imgH="24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692150"/>
                        <a:ext cx="2447925"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p:cNvGraphicFramePr>
            <a:graphicFrameLocks noChangeAspect="1"/>
          </p:cNvGraphicFramePr>
          <p:nvPr/>
        </p:nvGraphicFramePr>
        <p:xfrm>
          <a:off x="3851275" y="2014538"/>
          <a:ext cx="2089150" cy="1247775"/>
        </p:xfrm>
        <a:graphic>
          <a:graphicData uri="http://schemas.openxmlformats.org/presentationml/2006/ole">
            <mc:AlternateContent xmlns:mc="http://schemas.openxmlformats.org/markup-compatibility/2006">
              <mc:Choice xmlns:v="urn:schemas-microsoft-com:vml" Requires="v">
                <p:oleObj spid="_x0000_s18463" name="公式" r:id="rId5" imgW="774360" imgH="393480" progId="Equation.3">
                  <p:embed/>
                </p:oleObj>
              </mc:Choice>
              <mc:Fallback>
                <p:oleObj name="公式" r:id="rId5" imgW="774360" imgH="393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2014538"/>
                        <a:ext cx="2089150"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3" name="Object 21"/>
          <p:cNvGraphicFramePr>
            <a:graphicFrameLocks noChangeAspect="1"/>
          </p:cNvGraphicFramePr>
          <p:nvPr>
            <p:ph sz="quarter" idx="3"/>
          </p:nvPr>
        </p:nvGraphicFramePr>
        <p:xfrm>
          <a:off x="6318250" y="2322513"/>
          <a:ext cx="2166938" cy="725487"/>
        </p:xfrm>
        <a:graphic>
          <a:graphicData uri="http://schemas.openxmlformats.org/presentationml/2006/ole">
            <mc:AlternateContent xmlns:mc="http://schemas.openxmlformats.org/markup-compatibility/2006">
              <mc:Choice xmlns:v="urn:schemas-microsoft-com:vml" Requires="v">
                <p:oleObj spid="_x0000_s18464" name="公式" r:id="rId7" imgW="698400" imgH="241200" progId="Equation.3">
                  <p:embed/>
                </p:oleObj>
              </mc:Choice>
              <mc:Fallback>
                <p:oleObj name="公式" r:id="rId7" imgW="698400" imgH="2412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8250" y="2322513"/>
                        <a:ext cx="2166938"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4" name="Object 22"/>
          <p:cNvGraphicFramePr>
            <a:graphicFrameLocks noChangeAspect="1"/>
          </p:cNvGraphicFramePr>
          <p:nvPr>
            <p:ph sz="quarter" idx="4"/>
          </p:nvPr>
        </p:nvGraphicFramePr>
        <p:xfrm>
          <a:off x="4776788" y="3748088"/>
          <a:ext cx="2800350" cy="1123950"/>
        </p:xfrm>
        <a:graphic>
          <a:graphicData uri="http://schemas.openxmlformats.org/presentationml/2006/ole">
            <mc:AlternateContent xmlns:mc="http://schemas.openxmlformats.org/markup-compatibility/2006">
              <mc:Choice xmlns:v="urn:schemas-microsoft-com:vml" Requires="v">
                <p:oleObj spid="_x0000_s18465" name="公式" r:id="rId9" imgW="952200" imgH="393480" progId="Equation.3">
                  <p:embed/>
                </p:oleObj>
              </mc:Choice>
              <mc:Fallback>
                <p:oleObj name="公式" r:id="rId9" imgW="952200" imgH="39348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6788" y="3748088"/>
                        <a:ext cx="28003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5" name="AutoShape 23"/>
          <p:cNvSpPr>
            <a:spLocks noChangeArrowheads="1"/>
          </p:cNvSpPr>
          <p:nvPr/>
        </p:nvSpPr>
        <p:spPr bwMode="auto">
          <a:xfrm>
            <a:off x="3779838" y="5373688"/>
            <a:ext cx="4895850" cy="1295400"/>
          </a:xfrm>
          <a:prstGeom prst="flowChartAlternateProcess">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56" name="Object 24"/>
          <p:cNvGraphicFramePr>
            <a:graphicFrameLocks noChangeAspect="1"/>
          </p:cNvGraphicFramePr>
          <p:nvPr/>
        </p:nvGraphicFramePr>
        <p:xfrm>
          <a:off x="5076825" y="5445125"/>
          <a:ext cx="1871663" cy="1165225"/>
        </p:xfrm>
        <a:graphic>
          <a:graphicData uri="http://schemas.openxmlformats.org/presentationml/2006/ole">
            <mc:AlternateContent xmlns:mc="http://schemas.openxmlformats.org/markup-compatibility/2006">
              <mc:Choice xmlns:v="urn:schemas-microsoft-com:vml" Requires="v">
                <p:oleObj spid="_x0000_s18466" name="公式" r:id="rId11" imgW="672840" imgH="419040" progId="Equation.3">
                  <p:embed/>
                </p:oleObj>
              </mc:Choice>
              <mc:Fallback>
                <p:oleObj name="公式" r:id="rId11" imgW="672840" imgH="41904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6825" y="5445125"/>
                        <a:ext cx="18716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7" name="AutoShape 25"/>
          <p:cNvSpPr>
            <a:spLocks noChangeArrowheads="1"/>
          </p:cNvSpPr>
          <p:nvPr/>
        </p:nvSpPr>
        <p:spPr bwMode="auto">
          <a:xfrm>
            <a:off x="6011863" y="3284538"/>
            <a:ext cx="360362" cy="330200"/>
          </a:xfrm>
          <a:prstGeom prst="down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458" name="AutoShape 26"/>
          <p:cNvSpPr>
            <a:spLocks noChangeArrowheads="1"/>
          </p:cNvSpPr>
          <p:nvPr/>
        </p:nvSpPr>
        <p:spPr bwMode="auto">
          <a:xfrm>
            <a:off x="6011863" y="5013325"/>
            <a:ext cx="360362" cy="330200"/>
          </a:xfrm>
          <a:prstGeom prst="down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18459" name="Object 27"/>
          <p:cNvGraphicFramePr>
            <a:graphicFrameLocks noChangeAspect="1"/>
          </p:cNvGraphicFramePr>
          <p:nvPr/>
        </p:nvGraphicFramePr>
        <p:xfrm>
          <a:off x="2535238" y="2590800"/>
          <a:ext cx="360362" cy="330200"/>
        </p:xfrm>
        <a:graphic>
          <a:graphicData uri="http://schemas.openxmlformats.org/presentationml/2006/ole">
            <mc:AlternateContent xmlns:mc="http://schemas.openxmlformats.org/markup-compatibility/2006">
              <mc:Choice xmlns:v="urn:schemas-microsoft-com:vml" Requires="v">
                <p:oleObj spid="_x0000_s18467" name="公式" r:id="rId13" imgW="152280" imgH="139680" progId="Equation.3">
                  <p:embed/>
                </p:oleObj>
              </mc:Choice>
              <mc:Fallback>
                <p:oleObj name="公式" r:id="rId13" imgW="152280" imgH="13968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5238" y="2590800"/>
                        <a:ext cx="360362"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61" name="Object 29"/>
          <p:cNvGraphicFramePr>
            <a:graphicFrameLocks noChangeAspect="1"/>
          </p:cNvGraphicFramePr>
          <p:nvPr/>
        </p:nvGraphicFramePr>
        <p:xfrm>
          <a:off x="1790700" y="3281363"/>
          <a:ext cx="312738" cy="369887"/>
        </p:xfrm>
        <a:graphic>
          <a:graphicData uri="http://schemas.openxmlformats.org/presentationml/2006/ole">
            <mc:AlternateContent xmlns:mc="http://schemas.openxmlformats.org/markup-compatibility/2006">
              <mc:Choice xmlns:v="urn:schemas-microsoft-com:vml" Requires="v">
                <p:oleObj spid="_x0000_s18468" name="公式" r:id="rId15" imgW="139680" imgH="164880" progId="Equation.3">
                  <p:embed/>
                </p:oleObj>
              </mc:Choice>
              <mc:Fallback>
                <p:oleObj name="公式" r:id="rId15" imgW="139680" imgH="16488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0700" y="3281363"/>
                        <a:ext cx="312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ppt_x"/>
                                          </p:val>
                                        </p:tav>
                                        <p:tav tm="100000">
                                          <p:val>
                                            <p:strVal val="#ppt_x"/>
                                          </p:val>
                                        </p:tav>
                                      </p:tavLst>
                                    </p:anim>
                                    <p:anim calcmode="lin" valueType="num">
                                      <p:cBhvr additive="base">
                                        <p:cTn id="8" dur="500" fill="hold"/>
                                        <p:tgtEl>
                                          <p:spTgt spid="184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9"/>
                                        </p:tgtEl>
                                        <p:attrNameLst>
                                          <p:attrName>style.visibility</p:attrName>
                                        </p:attrNameLst>
                                      </p:cBhvr>
                                      <p:to>
                                        <p:strVal val="visible"/>
                                      </p:to>
                                    </p:set>
                                    <p:anim calcmode="lin" valueType="num">
                                      <p:cBhvr additive="base">
                                        <p:cTn id="11" dur="500" fill="hold"/>
                                        <p:tgtEl>
                                          <p:spTgt spid="18439"/>
                                        </p:tgtEl>
                                        <p:attrNameLst>
                                          <p:attrName>ppt_x</p:attrName>
                                        </p:attrNameLst>
                                      </p:cBhvr>
                                      <p:tavLst>
                                        <p:tav tm="0">
                                          <p:val>
                                            <p:strVal val="#ppt_x"/>
                                          </p:val>
                                        </p:tav>
                                        <p:tav tm="100000">
                                          <p:val>
                                            <p:strVal val="#ppt_x"/>
                                          </p:val>
                                        </p:tav>
                                      </p:tavLst>
                                    </p:anim>
                                    <p:anim calcmode="lin" valueType="num">
                                      <p:cBhvr additive="base">
                                        <p:cTn id="12"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ppt_x"/>
                                          </p:val>
                                        </p:tav>
                                        <p:tav tm="100000">
                                          <p:val>
                                            <p:strVal val="#ppt_x"/>
                                          </p:val>
                                        </p:tav>
                                      </p:tavLst>
                                    </p:anim>
                                    <p:anim calcmode="lin" valueType="num">
                                      <p:cBhvr additive="base">
                                        <p:cTn id="1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additive="base">
                                        <p:cTn id="23" dur="500" fill="hold"/>
                                        <p:tgtEl>
                                          <p:spTgt spid="18440"/>
                                        </p:tgtEl>
                                        <p:attrNameLst>
                                          <p:attrName>ppt_x</p:attrName>
                                        </p:attrNameLst>
                                      </p:cBhvr>
                                      <p:tavLst>
                                        <p:tav tm="0">
                                          <p:val>
                                            <p:strVal val="#ppt_x"/>
                                          </p:val>
                                        </p:tav>
                                        <p:tav tm="100000">
                                          <p:val>
                                            <p:strVal val="#ppt_x"/>
                                          </p:val>
                                        </p:tav>
                                      </p:tavLst>
                                    </p:anim>
                                    <p:anim calcmode="lin" valueType="num">
                                      <p:cBhvr additive="base">
                                        <p:cTn id="24"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437"/>
                                        </p:tgtEl>
                                        <p:attrNameLst>
                                          <p:attrName>style.visibility</p:attrName>
                                        </p:attrNameLst>
                                      </p:cBhvr>
                                      <p:to>
                                        <p:strVal val="visible"/>
                                      </p:to>
                                    </p:set>
                                    <p:anim calcmode="lin" valueType="num">
                                      <p:cBhvr additive="base">
                                        <p:cTn id="29" dur="500" fill="hold"/>
                                        <p:tgtEl>
                                          <p:spTgt spid="18437"/>
                                        </p:tgtEl>
                                        <p:attrNameLst>
                                          <p:attrName>ppt_x</p:attrName>
                                        </p:attrNameLst>
                                      </p:cBhvr>
                                      <p:tavLst>
                                        <p:tav tm="0">
                                          <p:val>
                                            <p:strVal val="#ppt_x"/>
                                          </p:val>
                                        </p:tav>
                                        <p:tav tm="100000">
                                          <p:val>
                                            <p:strVal val="#ppt_x"/>
                                          </p:val>
                                        </p:tav>
                                      </p:tavLst>
                                    </p:anim>
                                    <p:anim calcmode="lin" valueType="num">
                                      <p:cBhvr additive="base">
                                        <p:cTn id="30"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8453"/>
                                        </p:tgtEl>
                                        <p:attrNameLst>
                                          <p:attrName>style.visibility</p:attrName>
                                        </p:attrNameLst>
                                      </p:cBhvr>
                                      <p:to>
                                        <p:strVal val="visible"/>
                                      </p:to>
                                    </p:set>
                                    <p:anim calcmode="lin" valueType="num">
                                      <p:cBhvr additive="base">
                                        <p:cTn id="35" dur="500" fill="hold"/>
                                        <p:tgtEl>
                                          <p:spTgt spid="18453"/>
                                        </p:tgtEl>
                                        <p:attrNameLst>
                                          <p:attrName>ppt_x</p:attrName>
                                        </p:attrNameLst>
                                      </p:cBhvr>
                                      <p:tavLst>
                                        <p:tav tm="0">
                                          <p:val>
                                            <p:strVal val="#ppt_x"/>
                                          </p:val>
                                        </p:tav>
                                        <p:tav tm="100000">
                                          <p:val>
                                            <p:strVal val="#ppt_x"/>
                                          </p:val>
                                        </p:tav>
                                      </p:tavLst>
                                    </p:anim>
                                    <p:anim calcmode="lin" valueType="num">
                                      <p:cBhvr additive="base">
                                        <p:cTn id="36" dur="500" fill="hold"/>
                                        <p:tgtEl>
                                          <p:spTgt spid="1845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457"/>
                                        </p:tgtEl>
                                        <p:attrNameLst>
                                          <p:attrName>style.visibility</p:attrName>
                                        </p:attrNameLst>
                                      </p:cBhvr>
                                      <p:to>
                                        <p:strVal val="visible"/>
                                      </p:to>
                                    </p:set>
                                    <p:anim calcmode="lin" valueType="num">
                                      <p:cBhvr additive="base">
                                        <p:cTn id="41" dur="500" fill="hold"/>
                                        <p:tgtEl>
                                          <p:spTgt spid="18457"/>
                                        </p:tgtEl>
                                        <p:attrNameLst>
                                          <p:attrName>ppt_x</p:attrName>
                                        </p:attrNameLst>
                                      </p:cBhvr>
                                      <p:tavLst>
                                        <p:tav tm="0">
                                          <p:val>
                                            <p:strVal val="#ppt_x"/>
                                          </p:val>
                                        </p:tav>
                                        <p:tav tm="100000">
                                          <p:val>
                                            <p:strVal val="#ppt_x"/>
                                          </p:val>
                                        </p:tav>
                                      </p:tavLst>
                                    </p:anim>
                                    <p:anim calcmode="lin" valueType="num">
                                      <p:cBhvr additive="base">
                                        <p:cTn id="42" dur="500" fill="hold"/>
                                        <p:tgtEl>
                                          <p:spTgt spid="1845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8438"/>
                                        </p:tgtEl>
                                        <p:attrNameLst>
                                          <p:attrName>style.visibility</p:attrName>
                                        </p:attrNameLst>
                                      </p:cBhvr>
                                      <p:to>
                                        <p:strVal val="visible"/>
                                      </p:to>
                                    </p:set>
                                    <p:anim calcmode="lin" valueType="num">
                                      <p:cBhvr additive="base">
                                        <p:cTn id="47" dur="500" fill="hold"/>
                                        <p:tgtEl>
                                          <p:spTgt spid="18438"/>
                                        </p:tgtEl>
                                        <p:attrNameLst>
                                          <p:attrName>ppt_x</p:attrName>
                                        </p:attrNameLst>
                                      </p:cBhvr>
                                      <p:tavLst>
                                        <p:tav tm="0">
                                          <p:val>
                                            <p:strVal val="#ppt_x"/>
                                          </p:val>
                                        </p:tav>
                                        <p:tav tm="100000">
                                          <p:val>
                                            <p:strVal val="#ppt_x"/>
                                          </p:val>
                                        </p:tav>
                                      </p:tavLst>
                                    </p:anim>
                                    <p:anim calcmode="lin" valueType="num">
                                      <p:cBhvr additive="base">
                                        <p:cTn id="48" dur="500" fill="hold"/>
                                        <p:tgtEl>
                                          <p:spTgt spid="1843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454"/>
                                        </p:tgtEl>
                                        <p:attrNameLst>
                                          <p:attrName>style.visibility</p:attrName>
                                        </p:attrNameLst>
                                      </p:cBhvr>
                                      <p:to>
                                        <p:strVal val="visible"/>
                                      </p:to>
                                    </p:set>
                                    <p:anim calcmode="lin" valueType="num">
                                      <p:cBhvr additive="base">
                                        <p:cTn id="51" dur="500" fill="hold"/>
                                        <p:tgtEl>
                                          <p:spTgt spid="18454"/>
                                        </p:tgtEl>
                                        <p:attrNameLst>
                                          <p:attrName>ppt_x</p:attrName>
                                        </p:attrNameLst>
                                      </p:cBhvr>
                                      <p:tavLst>
                                        <p:tav tm="0">
                                          <p:val>
                                            <p:strVal val="#ppt_x"/>
                                          </p:val>
                                        </p:tav>
                                        <p:tav tm="100000">
                                          <p:val>
                                            <p:strVal val="#ppt_x"/>
                                          </p:val>
                                        </p:tav>
                                      </p:tavLst>
                                    </p:anim>
                                    <p:anim calcmode="lin" valueType="num">
                                      <p:cBhvr additive="base">
                                        <p:cTn id="52" dur="500" fill="hold"/>
                                        <p:tgtEl>
                                          <p:spTgt spid="18454"/>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458"/>
                                        </p:tgtEl>
                                        <p:attrNameLst>
                                          <p:attrName>style.visibility</p:attrName>
                                        </p:attrNameLst>
                                      </p:cBhvr>
                                      <p:to>
                                        <p:strVal val="visible"/>
                                      </p:to>
                                    </p:set>
                                    <p:anim calcmode="lin" valueType="num">
                                      <p:cBhvr additive="base">
                                        <p:cTn id="57" dur="500" fill="hold"/>
                                        <p:tgtEl>
                                          <p:spTgt spid="18458"/>
                                        </p:tgtEl>
                                        <p:attrNameLst>
                                          <p:attrName>ppt_x</p:attrName>
                                        </p:attrNameLst>
                                      </p:cBhvr>
                                      <p:tavLst>
                                        <p:tav tm="0">
                                          <p:val>
                                            <p:strVal val="#ppt_x"/>
                                          </p:val>
                                        </p:tav>
                                        <p:tav tm="100000">
                                          <p:val>
                                            <p:strVal val="#ppt_x"/>
                                          </p:val>
                                        </p:tav>
                                      </p:tavLst>
                                    </p:anim>
                                    <p:anim calcmode="lin" valueType="num">
                                      <p:cBhvr additive="base">
                                        <p:cTn id="58" dur="500" fill="hold"/>
                                        <p:tgtEl>
                                          <p:spTgt spid="1845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8455"/>
                                        </p:tgtEl>
                                        <p:attrNameLst>
                                          <p:attrName>style.visibility</p:attrName>
                                        </p:attrNameLst>
                                      </p:cBhvr>
                                      <p:to>
                                        <p:strVal val="visible"/>
                                      </p:to>
                                    </p:set>
                                    <p:anim calcmode="lin" valueType="num">
                                      <p:cBhvr additive="base">
                                        <p:cTn id="63" dur="500" fill="hold"/>
                                        <p:tgtEl>
                                          <p:spTgt spid="18455"/>
                                        </p:tgtEl>
                                        <p:attrNameLst>
                                          <p:attrName>ppt_x</p:attrName>
                                        </p:attrNameLst>
                                      </p:cBhvr>
                                      <p:tavLst>
                                        <p:tav tm="0">
                                          <p:val>
                                            <p:strVal val="#ppt_x"/>
                                          </p:val>
                                        </p:tav>
                                        <p:tav tm="100000">
                                          <p:val>
                                            <p:strVal val="#ppt_x"/>
                                          </p:val>
                                        </p:tav>
                                      </p:tavLst>
                                    </p:anim>
                                    <p:anim calcmode="lin" valueType="num">
                                      <p:cBhvr additive="base">
                                        <p:cTn id="64" dur="500" fill="hold"/>
                                        <p:tgtEl>
                                          <p:spTgt spid="1845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8456"/>
                                        </p:tgtEl>
                                        <p:attrNameLst>
                                          <p:attrName>style.visibility</p:attrName>
                                        </p:attrNameLst>
                                      </p:cBhvr>
                                      <p:to>
                                        <p:strVal val="visible"/>
                                      </p:to>
                                    </p:set>
                                    <p:anim calcmode="lin" valueType="num">
                                      <p:cBhvr additive="base">
                                        <p:cTn id="67" dur="500" fill="hold"/>
                                        <p:tgtEl>
                                          <p:spTgt spid="18456"/>
                                        </p:tgtEl>
                                        <p:attrNameLst>
                                          <p:attrName>ppt_x</p:attrName>
                                        </p:attrNameLst>
                                      </p:cBhvr>
                                      <p:tavLst>
                                        <p:tav tm="0">
                                          <p:val>
                                            <p:strVal val="#ppt_x"/>
                                          </p:val>
                                        </p:tav>
                                        <p:tav tm="100000">
                                          <p:val>
                                            <p:strVal val="#ppt_x"/>
                                          </p:val>
                                        </p:tav>
                                      </p:tavLst>
                                    </p:anim>
                                    <p:anim calcmode="lin" valueType="num">
                                      <p:cBhvr additive="base">
                                        <p:cTn id="68" dur="500" fill="hold"/>
                                        <p:tgtEl>
                                          <p:spTgt spid="1845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8459"/>
                                        </p:tgtEl>
                                        <p:attrNameLst>
                                          <p:attrName>style.visibility</p:attrName>
                                        </p:attrNameLst>
                                      </p:cBhvr>
                                      <p:to>
                                        <p:strVal val="visible"/>
                                      </p:to>
                                    </p:set>
                                    <p:anim calcmode="lin" valueType="num">
                                      <p:cBhvr additive="base">
                                        <p:cTn id="73" dur="500" fill="hold"/>
                                        <p:tgtEl>
                                          <p:spTgt spid="18459"/>
                                        </p:tgtEl>
                                        <p:attrNameLst>
                                          <p:attrName>ppt_x</p:attrName>
                                        </p:attrNameLst>
                                      </p:cBhvr>
                                      <p:tavLst>
                                        <p:tav tm="0">
                                          <p:val>
                                            <p:strVal val="#ppt_x"/>
                                          </p:val>
                                        </p:tav>
                                        <p:tav tm="100000">
                                          <p:val>
                                            <p:strVal val="#ppt_x"/>
                                          </p:val>
                                        </p:tav>
                                      </p:tavLst>
                                    </p:anim>
                                    <p:anim calcmode="lin" valueType="num">
                                      <p:cBhvr additive="base">
                                        <p:cTn id="74" dur="500" fill="hold"/>
                                        <p:tgtEl>
                                          <p:spTgt spid="1845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8460"/>
                                        </p:tgtEl>
                                        <p:attrNameLst>
                                          <p:attrName>style.visibility</p:attrName>
                                        </p:attrNameLst>
                                      </p:cBhvr>
                                      <p:to>
                                        <p:strVal val="visible"/>
                                      </p:to>
                                    </p:set>
                                    <p:anim calcmode="lin" valueType="num">
                                      <p:cBhvr additive="base">
                                        <p:cTn id="77" dur="500" fill="hold"/>
                                        <p:tgtEl>
                                          <p:spTgt spid="18460"/>
                                        </p:tgtEl>
                                        <p:attrNameLst>
                                          <p:attrName>ppt_x</p:attrName>
                                        </p:attrNameLst>
                                      </p:cBhvr>
                                      <p:tavLst>
                                        <p:tav tm="0">
                                          <p:val>
                                            <p:strVal val="#ppt_x"/>
                                          </p:val>
                                        </p:tav>
                                        <p:tav tm="100000">
                                          <p:val>
                                            <p:strVal val="#ppt_x"/>
                                          </p:val>
                                        </p:tav>
                                      </p:tavLst>
                                    </p:anim>
                                    <p:anim calcmode="lin" valueType="num">
                                      <p:cBhvr additive="base">
                                        <p:cTn id="78" dur="500" fill="hold"/>
                                        <p:tgtEl>
                                          <p:spTgt spid="184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8461"/>
                                        </p:tgtEl>
                                        <p:attrNameLst>
                                          <p:attrName>style.visibility</p:attrName>
                                        </p:attrNameLst>
                                      </p:cBhvr>
                                      <p:to>
                                        <p:strVal val="visible"/>
                                      </p:to>
                                    </p:set>
                                    <p:anim calcmode="lin" valueType="num">
                                      <p:cBhvr additive="base">
                                        <p:cTn id="81" dur="500" fill="hold"/>
                                        <p:tgtEl>
                                          <p:spTgt spid="18461"/>
                                        </p:tgtEl>
                                        <p:attrNameLst>
                                          <p:attrName>ppt_x</p:attrName>
                                        </p:attrNameLst>
                                      </p:cBhvr>
                                      <p:tavLst>
                                        <p:tav tm="0">
                                          <p:val>
                                            <p:strVal val="#ppt_x"/>
                                          </p:val>
                                        </p:tav>
                                        <p:tav tm="100000">
                                          <p:val>
                                            <p:strVal val="#ppt_x"/>
                                          </p:val>
                                        </p:tav>
                                      </p:tavLst>
                                    </p:anim>
                                    <p:anim calcmode="lin" valueType="num">
                                      <p:cBhvr additive="base">
                                        <p:cTn id="82" dur="500" fill="hold"/>
                                        <p:tgtEl>
                                          <p:spTgt spid="18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0" grpId="0"/>
      <p:bldP spid="18435" grpId="0" animBg="1"/>
      <p:bldP spid="18436" grpId="0" animBg="1"/>
      <p:bldP spid="18437" grpId="0" animBg="1"/>
      <p:bldP spid="18438" grpId="0" animBg="1"/>
      <p:bldP spid="18455" grpId="0" animBg="1"/>
      <p:bldP spid="18457" grpId="0" animBg="1"/>
      <p:bldP spid="184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162050" y="5562600"/>
            <a:ext cx="683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该表达式与地球（环行天体）质量</a:t>
            </a:r>
            <a:r>
              <a:rPr kumimoji="1" lang="en-US" altLang="zh-CN" sz="2400" b="1">
                <a:latin typeface="Times New Roman" pitchFamily="18" charset="0"/>
              </a:rPr>
              <a:t>m</a:t>
            </a:r>
            <a:r>
              <a:rPr kumimoji="1" lang="zh-CN" altLang="en-US" sz="2400" b="1">
                <a:latin typeface="Times New Roman" pitchFamily="18" charset="0"/>
              </a:rPr>
              <a:t>有没有关系？</a:t>
            </a:r>
          </a:p>
        </p:txBody>
      </p:sp>
      <p:sp>
        <p:nvSpPr>
          <p:cNvPr id="19459" name="AutoShape 3"/>
          <p:cNvSpPr>
            <a:spLocks noChangeArrowheads="1"/>
          </p:cNvSpPr>
          <p:nvPr/>
        </p:nvSpPr>
        <p:spPr bwMode="auto">
          <a:xfrm>
            <a:off x="4427538" y="3932238"/>
            <a:ext cx="3168650" cy="1368425"/>
          </a:xfrm>
          <a:prstGeom prst="wedgeRoundRectCallout">
            <a:avLst>
              <a:gd name="adj1" fmla="val -77056"/>
              <a:gd name="adj2" fmla="val 18444"/>
              <a:gd name="adj3" fmla="val 1666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sz="2400" b="1">
              <a:solidFill>
                <a:srgbClr val="FF3399"/>
              </a:solidFill>
              <a:latin typeface="Times New Roman" pitchFamily="18" charset="0"/>
            </a:endParaRPr>
          </a:p>
        </p:txBody>
      </p:sp>
      <p:graphicFrame>
        <p:nvGraphicFramePr>
          <p:cNvPr id="19479" name="Object 23"/>
          <p:cNvGraphicFramePr>
            <a:graphicFrameLocks noChangeAspect="1"/>
          </p:cNvGraphicFramePr>
          <p:nvPr/>
        </p:nvGraphicFramePr>
        <p:xfrm>
          <a:off x="4787900" y="4005263"/>
          <a:ext cx="2087563" cy="1166812"/>
        </p:xfrm>
        <a:graphic>
          <a:graphicData uri="http://schemas.openxmlformats.org/presentationml/2006/ole">
            <mc:AlternateContent xmlns:mc="http://schemas.openxmlformats.org/markup-compatibility/2006">
              <mc:Choice xmlns:v="urn:schemas-microsoft-com:vml" Requires="v">
                <p:oleObj spid="_x0000_s19486" name="公式" r:id="rId3" imgW="749160" imgH="419040" progId="Equation.3">
                  <p:embed/>
                </p:oleObj>
              </mc:Choice>
              <mc:Fallback>
                <p:oleObj name="公式" r:id="rId3" imgW="749160" imgH="41904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4005263"/>
                        <a:ext cx="2087563"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80" name="AutoShape 24"/>
          <p:cNvSpPr>
            <a:spLocks noChangeArrowheads="1"/>
          </p:cNvSpPr>
          <p:nvPr/>
        </p:nvSpPr>
        <p:spPr bwMode="auto">
          <a:xfrm>
            <a:off x="5940425" y="1844675"/>
            <a:ext cx="360363" cy="330200"/>
          </a:xfrm>
          <a:prstGeom prst="down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481" name="AutoShape 25"/>
          <p:cNvSpPr>
            <a:spLocks noChangeArrowheads="1"/>
          </p:cNvSpPr>
          <p:nvPr/>
        </p:nvSpPr>
        <p:spPr bwMode="auto">
          <a:xfrm>
            <a:off x="4932363" y="2205038"/>
            <a:ext cx="2303462" cy="1223962"/>
          </a:xfrm>
          <a:prstGeom prst="flowChartAlternateProcess">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2" name="AutoShape 26"/>
          <p:cNvSpPr>
            <a:spLocks noChangeArrowheads="1"/>
          </p:cNvSpPr>
          <p:nvPr/>
        </p:nvSpPr>
        <p:spPr bwMode="auto">
          <a:xfrm>
            <a:off x="4859338" y="549275"/>
            <a:ext cx="2303462" cy="1223963"/>
          </a:xfrm>
          <a:prstGeom prst="flowChartAlternateProcess">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483" name="Object 27"/>
          <p:cNvGraphicFramePr>
            <a:graphicFrameLocks noChangeAspect="1"/>
          </p:cNvGraphicFramePr>
          <p:nvPr>
            <p:ph sz="quarter" idx="3"/>
          </p:nvPr>
        </p:nvGraphicFramePr>
        <p:xfrm>
          <a:off x="5057775" y="2343150"/>
          <a:ext cx="1820863" cy="1066800"/>
        </p:xfrm>
        <a:graphic>
          <a:graphicData uri="http://schemas.openxmlformats.org/presentationml/2006/ole">
            <mc:AlternateContent xmlns:mc="http://schemas.openxmlformats.org/markup-compatibility/2006">
              <mc:Choice xmlns:v="urn:schemas-microsoft-com:vml" Requires="v">
                <p:oleObj spid="_x0000_s19487" name="公式" r:id="rId5" imgW="672840" imgH="419040" progId="Equation.3">
                  <p:embed/>
                </p:oleObj>
              </mc:Choice>
              <mc:Fallback>
                <p:oleObj name="公式" r:id="rId5" imgW="672840" imgH="41904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7775" y="2343150"/>
                        <a:ext cx="1820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84" name="Object 28"/>
          <p:cNvGraphicFramePr>
            <a:graphicFrameLocks noChangeAspect="1"/>
          </p:cNvGraphicFramePr>
          <p:nvPr>
            <p:ph sz="quarter" idx="4"/>
          </p:nvPr>
        </p:nvGraphicFramePr>
        <p:xfrm>
          <a:off x="5075238" y="620713"/>
          <a:ext cx="1655762" cy="1116012"/>
        </p:xfrm>
        <a:graphic>
          <a:graphicData uri="http://schemas.openxmlformats.org/presentationml/2006/ole">
            <mc:AlternateContent xmlns:mc="http://schemas.openxmlformats.org/markup-compatibility/2006">
              <mc:Choice xmlns:v="urn:schemas-microsoft-com:vml" Requires="v">
                <p:oleObj spid="_x0000_s19488" name="公式" r:id="rId7" imgW="507960" imgH="393480" progId="Equation.3">
                  <p:embed/>
                </p:oleObj>
              </mc:Choice>
              <mc:Fallback>
                <p:oleObj name="公式" r:id="rId7" imgW="507960" imgH="39348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5238" y="620713"/>
                        <a:ext cx="1655762"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85" name="AutoShape 29"/>
          <p:cNvSpPr>
            <a:spLocks noChangeArrowheads="1"/>
          </p:cNvSpPr>
          <p:nvPr/>
        </p:nvSpPr>
        <p:spPr bwMode="auto">
          <a:xfrm>
            <a:off x="5940425" y="3530600"/>
            <a:ext cx="360363" cy="330200"/>
          </a:xfrm>
          <a:prstGeom prst="down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84"/>
                                        </p:tgtEl>
                                        <p:attrNameLst>
                                          <p:attrName>style.visibility</p:attrName>
                                        </p:attrNameLst>
                                      </p:cBhvr>
                                      <p:to>
                                        <p:strVal val="visible"/>
                                      </p:to>
                                    </p:set>
                                    <p:anim calcmode="lin" valueType="num">
                                      <p:cBhvr additive="base">
                                        <p:cTn id="7" dur="500" fill="hold"/>
                                        <p:tgtEl>
                                          <p:spTgt spid="19484"/>
                                        </p:tgtEl>
                                        <p:attrNameLst>
                                          <p:attrName>ppt_x</p:attrName>
                                        </p:attrNameLst>
                                      </p:cBhvr>
                                      <p:tavLst>
                                        <p:tav tm="0">
                                          <p:val>
                                            <p:strVal val="#ppt_x"/>
                                          </p:val>
                                        </p:tav>
                                        <p:tav tm="100000">
                                          <p:val>
                                            <p:strVal val="#ppt_x"/>
                                          </p:val>
                                        </p:tav>
                                      </p:tavLst>
                                    </p:anim>
                                    <p:anim calcmode="lin" valueType="num">
                                      <p:cBhvr additive="base">
                                        <p:cTn id="8" dur="500" fill="hold"/>
                                        <p:tgtEl>
                                          <p:spTgt spid="194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82"/>
                                        </p:tgtEl>
                                        <p:attrNameLst>
                                          <p:attrName>style.visibility</p:attrName>
                                        </p:attrNameLst>
                                      </p:cBhvr>
                                      <p:to>
                                        <p:strVal val="visible"/>
                                      </p:to>
                                    </p:set>
                                    <p:anim calcmode="lin" valueType="num">
                                      <p:cBhvr additive="base">
                                        <p:cTn id="11" dur="500" fill="hold"/>
                                        <p:tgtEl>
                                          <p:spTgt spid="19482"/>
                                        </p:tgtEl>
                                        <p:attrNameLst>
                                          <p:attrName>ppt_x</p:attrName>
                                        </p:attrNameLst>
                                      </p:cBhvr>
                                      <p:tavLst>
                                        <p:tav tm="0">
                                          <p:val>
                                            <p:strVal val="#ppt_x"/>
                                          </p:val>
                                        </p:tav>
                                        <p:tav tm="100000">
                                          <p:val>
                                            <p:strVal val="#ppt_x"/>
                                          </p:val>
                                        </p:tav>
                                      </p:tavLst>
                                    </p:anim>
                                    <p:anim calcmode="lin" valueType="num">
                                      <p:cBhvr additive="base">
                                        <p:cTn id="12" dur="500" fill="hold"/>
                                        <p:tgtEl>
                                          <p:spTgt spid="1948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480"/>
                                        </p:tgtEl>
                                        <p:attrNameLst>
                                          <p:attrName>style.visibility</p:attrName>
                                        </p:attrNameLst>
                                      </p:cBhvr>
                                      <p:to>
                                        <p:strVal val="visible"/>
                                      </p:to>
                                    </p:set>
                                    <p:anim calcmode="lin" valueType="num">
                                      <p:cBhvr additive="base">
                                        <p:cTn id="17" dur="500" fill="hold"/>
                                        <p:tgtEl>
                                          <p:spTgt spid="19480"/>
                                        </p:tgtEl>
                                        <p:attrNameLst>
                                          <p:attrName>ppt_x</p:attrName>
                                        </p:attrNameLst>
                                      </p:cBhvr>
                                      <p:tavLst>
                                        <p:tav tm="0">
                                          <p:val>
                                            <p:strVal val="#ppt_x"/>
                                          </p:val>
                                        </p:tav>
                                        <p:tav tm="100000">
                                          <p:val>
                                            <p:strVal val="#ppt_x"/>
                                          </p:val>
                                        </p:tav>
                                      </p:tavLst>
                                    </p:anim>
                                    <p:anim calcmode="lin" valueType="num">
                                      <p:cBhvr additive="base">
                                        <p:cTn id="18" dur="500" fill="hold"/>
                                        <p:tgtEl>
                                          <p:spTgt spid="1948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481"/>
                                        </p:tgtEl>
                                        <p:attrNameLst>
                                          <p:attrName>style.visibility</p:attrName>
                                        </p:attrNameLst>
                                      </p:cBhvr>
                                      <p:to>
                                        <p:strVal val="visible"/>
                                      </p:to>
                                    </p:set>
                                    <p:anim calcmode="lin" valueType="num">
                                      <p:cBhvr additive="base">
                                        <p:cTn id="21" dur="500" fill="hold"/>
                                        <p:tgtEl>
                                          <p:spTgt spid="19481"/>
                                        </p:tgtEl>
                                        <p:attrNameLst>
                                          <p:attrName>ppt_x</p:attrName>
                                        </p:attrNameLst>
                                      </p:cBhvr>
                                      <p:tavLst>
                                        <p:tav tm="0">
                                          <p:val>
                                            <p:strVal val="#ppt_x"/>
                                          </p:val>
                                        </p:tav>
                                        <p:tav tm="100000">
                                          <p:val>
                                            <p:strVal val="#ppt_x"/>
                                          </p:val>
                                        </p:tav>
                                      </p:tavLst>
                                    </p:anim>
                                    <p:anim calcmode="lin" valueType="num">
                                      <p:cBhvr additive="base">
                                        <p:cTn id="22" dur="500" fill="hold"/>
                                        <p:tgtEl>
                                          <p:spTgt spid="1948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9483"/>
                                        </p:tgtEl>
                                        <p:attrNameLst>
                                          <p:attrName>style.visibility</p:attrName>
                                        </p:attrNameLst>
                                      </p:cBhvr>
                                      <p:to>
                                        <p:strVal val="visible"/>
                                      </p:to>
                                    </p:set>
                                    <p:anim calcmode="lin" valueType="num">
                                      <p:cBhvr additive="base">
                                        <p:cTn id="27" dur="500" fill="hold"/>
                                        <p:tgtEl>
                                          <p:spTgt spid="19483"/>
                                        </p:tgtEl>
                                        <p:attrNameLst>
                                          <p:attrName>ppt_x</p:attrName>
                                        </p:attrNameLst>
                                      </p:cBhvr>
                                      <p:tavLst>
                                        <p:tav tm="0">
                                          <p:val>
                                            <p:strVal val="#ppt_x"/>
                                          </p:val>
                                        </p:tav>
                                        <p:tav tm="100000">
                                          <p:val>
                                            <p:strVal val="#ppt_x"/>
                                          </p:val>
                                        </p:tav>
                                      </p:tavLst>
                                    </p:anim>
                                    <p:anim calcmode="lin" valueType="num">
                                      <p:cBhvr additive="base">
                                        <p:cTn id="28" dur="500" fill="hold"/>
                                        <p:tgtEl>
                                          <p:spTgt spid="1948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485"/>
                                        </p:tgtEl>
                                        <p:attrNameLst>
                                          <p:attrName>style.visibility</p:attrName>
                                        </p:attrNameLst>
                                      </p:cBhvr>
                                      <p:to>
                                        <p:strVal val="visible"/>
                                      </p:to>
                                    </p:set>
                                    <p:anim calcmode="lin" valueType="num">
                                      <p:cBhvr additive="base">
                                        <p:cTn id="33" dur="500" fill="hold"/>
                                        <p:tgtEl>
                                          <p:spTgt spid="19485"/>
                                        </p:tgtEl>
                                        <p:attrNameLst>
                                          <p:attrName>ppt_x</p:attrName>
                                        </p:attrNameLst>
                                      </p:cBhvr>
                                      <p:tavLst>
                                        <p:tav tm="0">
                                          <p:val>
                                            <p:strVal val="#ppt_x"/>
                                          </p:val>
                                        </p:tav>
                                        <p:tav tm="100000">
                                          <p:val>
                                            <p:strVal val="#ppt_x"/>
                                          </p:val>
                                        </p:tav>
                                      </p:tavLst>
                                    </p:anim>
                                    <p:anim calcmode="lin" valueType="num">
                                      <p:cBhvr additive="base">
                                        <p:cTn id="34" dur="500" fill="hold"/>
                                        <p:tgtEl>
                                          <p:spTgt spid="1948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459"/>
                                        </p:tgtEl>
                                        <p:attrNameLst>
                                          <p:attrName>style.visibility</p:attrName>
                                        </p:attrNameLst>
                                      </p:cBhvr>
                                      <p:to>
                                        <p:strVal val="visible"/>
                                      </p:to>
                                    </p:set>
                                    <p:anim calcmode="lin" valueType="num">
                                      <p:cBhvr additive="base">
                                        <p:cTn id="37" dur="500" fill="hold"/>
                                        <p:tgtEl>
                                          <p:spTgt spid="19459"/>
                                        </p:tgtEl>
                                        <p:attrNameLst>
                                          <p:attrName>ppt_x</p:attrName>
                                        </p:attrNameLst>
                                      </p:cBhvr>
                                      <p:tavLst>
                                        <p:tav tm="0">
                                          <p:val>
                                            <p:strVal val="#ppt_x"/>
                                          </p:val>
                                        </p:tav>
                                        <p:tav tm="100000">
                                          <p:val>
                                            <p:strVal val="#ppt_x"/>
                                          </p:val>
                                        </p:tav>
                                      </p:tavLst>
                                    </p:anim>
                                    <p:anim calcmode="lin" valueType="num">
                                      <p:cBhvr additive="base">
                                        <p:cTn id="3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9479"/>
                                        </p:tgtEl>
                                        <p:attrNameLst>
                                          <p:attrName>style.visibility</p:attrName>
                                        </p:attrNameLst>
                                      </p:cBhvr>
                                      <p:to>
                                        <p:strVal val="visible"/>
                                      </p:to>
                                    </p:set>
                                    <p:anim calcmode="lin" valueType="num">
                                      <p:cBhvr additive="base">
                                        <p:cTn id="43" dur="500" fill="hold"/>
                                        <p:tgtEl>
                                          <p:spTgt spid="19479"/>
                                        </p:tgtEl>
                                        <p:attrNameLst>
                                          <p:attrName>ppt_x</p:attrName>
                                        </p:attrNameLst>
                                      </p:cBhvr>
                                      <p:tavLst>
                                        <p:tav tm="0">
                                          <p:val>
                                            <p:strVal val="#ppt_x"/>
                                          </p:val>
                                        </p:tav>
                                        <p:tav tm="100000">
                                          <p:val>
                                            <p:strVal val="#ppt_x"/>
                                          </p:val>
                                        </p:tav>
                                      </p:tavLst>
                                    </p:anim>
                                    <p:anim calcmode="lin" valueType="num">
                                      <p:cBhvr additive="base">
                                        <p:cTn id="44" dur="500" fill="hold"/>
                                        <p:tgtEl>
                                          <p:spTgt spid="1947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458"/>
                                        </p:tgtEl>
                                        <p:attrNameLst>
                                          <p:attrName>style.visibility</p:attrName>
                                        </p:attrNameLst>
                                      </p:cBhvr>
                                      <p:to>
                                        <p:strVal val="visible"/>
                                      </p:to>
                                    </p:set>
                                    <p:anim calcmode="lin" valueType="num">
                                      <p:cBhvr additive="base">
                                        <p:cTn id="49" dur="500" fill="hold"/>
                                        <p:tgtEl>
                                          <p:spTgt spid="19458"/>
                                        </p:tgtEl>
                                        <p:attrNameLst>
                                          <p:attrName>ppt_x</p:attrName>
                                        </p:attrNameLst>
                                      </p:cBhvr>
                                      <p:tavLst>
                                        <p:tav tm="0">
                                          <p:val>
                                            <p:strVal val="#ppt_x"/>
                                          </p:val>
                                        </p:tav>
                                        <p:tav tm="100000">
                                          <p:val>
                                            <p:strVal val="#ppt_x"/>
                                          </p:val>
                                        </p:tav>
                                      </p:tavLst>
                                    </p:anim>
                                    <p:anim calcmode="lin" valueType="num">
                                      <p:cBhvr additive="base">
                                        <p:cTn id="50"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animBg="1"/>
      <p:bldP spid="19480" grpId="0" animBg="1"/>
      <p:bldP spid="19481" grpId="0" animBg="1"/>
      <p:bldP spid="19482" grpId="0" animBg="1"/>
      <p:bldP spid="194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879475" y="765175"/>
            <a:ext cx="750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latin typeface="Times New Roman" pitchFamily="18" charset="0"/>
            </a:endParaRPr>
          </a:p>
        </p:txBody>
      </p:sp>
      <p:sp>
        <p:nvSpPr>
          <p:cNvPr id="20483" name="Text Box 3"/>
          <p:cNvSpPr txBox="1">
            <a:spLocks noChangeArrowheads="1"/>
          </p:cNvSpPr>
          <p:nvPr/>
        </p:nvSpPr>
        <p:spPr bwMode="auto">
          <a:xfrm>
            <a:off x="341313" y="563563"/>
            <a:ext cx="1944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FF"/>
                </a:solidFill>
                <a:latin typeface="Times New Roman" pitchFamily="18" charset="0"/>
              </a:rPr>
              <a:t>总结推广</a:t>
            </a:r>
          </a:p>
        </p:txBody>
      </p:sp>
      <p:sp>
        <p:nvSpPr>
          <p:cNvPr id="20484" name="Text Box 4"/>
          <p:cNvSpPr txBox="1">
            <a:spLocks noChangeArrowheads="1"/>
          </p:cNvSpPr>
          <p:nvPr/>
        </p:nvSpPr>
        <p:spPr bwMode="auto">
          <a:xfrm>
            <a:off x="0" y="2708275"/>
            <a:ext cx="205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Times New Roman" pitchFamily="18" charset="0"/>
              </a:rPr>
              <a:t>求解思路：</a:t>
            </a:r>
          </a:p>
        </p:txBody>
      </p:sp>
      <p:sp>
        <p:nvSpPr>
          <p:cNvPr id="20485" name="Text Box 5"/>
          <p:cNvSpPr txBox="1">
            <a:spLocks noChangeArrowheads="1"/>
          </p:cNvSpPr>
          <p:nvPr/>
        </p:nvSpPr>
        <p:spPr bwMode="auto">
          <a:xfrm>
            <a:off x="1619250" y="2708275"/>
            <a:ext cx="752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环行天体的向心力由中心天体对其万有引力</a:t>
            </a:r>
            <a:r>
              <a:rPr kumimoji="1" lang="zh-CN" altLang="en-US" sz="2400" b="1">
                <a:solidFill>
                  <a:srgbClr val="0000FF"/>
                </a:solidFill>
                <a:latin typeface="Times New Roman" pitchFamily="18" charset="0"/>
              </a:rPr>
              <a:t>独家</a:t>
            </a:r>
            <a:r>
              <a:rPr kumimoji="1" lang="zh-CN" altLang="en-US" sz="2400" b="1">
                <a:latin typeface="Times New Roman" pitchFamily="18" charset="0"/>
              </a:rPr>
              <a:t>提供</a:t>
            </a:r>
          </a:p>
        </p:txBody>
      </p:sp>
      <p:sp>
        <p:nvSpPr>
          <p:cNvPr id="20486" name="Text Box 6"/>
          <p:cNvSpPr txBox="1">
            <a:spLocks noChangeArrowheads="1"/>
          </p:cNvSpPr>
          <p:nvPr/>
        </p:nvSpPr>
        <p:spPr bwMode="auto">
          <a:xfrm>
            <a:off x="119063" y="3644900"/>
            <a:ext cx="2005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Times New Roman" pitchFamily="18" charset="0"/>
              </a:rPr>
              <a:t>具体方法：</a:t>
            </a:r>
          </a:p>
        </p:txBody>
      </p:sp>
      <p:sp>
        <p:nvSpPr>
          <p:cNvPr id="20487" name="Rectangle 7"/>
          <p:cNvSpPr>
            <a:spLocks noChangeArrowheads="1"/>
          </p:cNvSpPr>
          <p:nvPr/>
        </p:nvSpPr>
        <p:spPr bwMode="auto">
          <a:xfrm>
            <a:off x="1692275" y="3357563"/>
            <a:ext cx="3600450" cy="1081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488" name="Object 8"/>
          <p:cNvGraphicFramePr>
            <a:graphicFrameLocks noChangeAspect="1"/>
          </p:cNvGraphicFramePr>
          <p:nvPr/>
        </p:nvGraphicFramePr>
        <p:xfrm>
          <a:off x="1738313" y="3284538"/>
          <a:ext cx="3554412" cy="1176337"/>
        </p:xfrm>
        <a:graphic>
          <a:graphicData uri="http://schemas.openxmlformats.org/presentationml/2006/ole">
            <mc:AlternateContent xmlns:mc="http://schemas.openxmlformats.org/markup-compatibility/2006">
              <mc:Choice xmlns:v="urn:schemas-microsoft-com:vml" Requires="v">
                <p:oleObj spid="_x0000_s20504" name="公式" r:id="rId3" imgW="1180800" imgH="393480" progId="Equation.3">
                  <p:embed/>
                </p:oleObj>
              </mc:Choice>
              <mc:Fallback>
                <p:oleObj name="公式" r:id="rId3" imgW="1180800" imgH="3934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313" y="3284538"/>
                        <a:ext cx="3554412"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AutoShape 9"/>
          <p:cNvSpPr>
            <a:spLocks noChangeArrowheads="1"/>
          </p:cNvSpPr>
          <p:nvPr/>
        </p:nvSpPr>
        <p:spPr bwMode="auto">
          <a:xfrm>
            <a:off x="5362575" y="3789363"/>
            <a:ext cx="361950" cy="287337"/>
          </a:xfrm>
          <a:prstGeom prst="rightArrow">
            <a:avLst>
              <a:gd name="adj1" fmla="val 50000"/>
              <a:gd name="adj2" fmla="val 31492"/>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0" name="Rectangle 10"/>
          <p:cNvSpPr>
            <a:spLocks noChangeArrowheads="1"/>
          </p:cNvSpPr>
          <p:nvPr/>
        </p:nvSpPr>
        <p:spPr bwMode="auto">
          <a:xfrm>
            <a:off x="5797550" y="3284538"/>
            <a:ext cx="33115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491" name="Object 11"/>
          <p:cNvGraphicFramePr>
            <a:graphicFrameLocks noChangeAspect="1"/>
          </p:cNvGraphicFramePr>
          <p:nvPr/>
        </p:nvGraphicFramePr>
        <p:xfrm>
          <a:off x="6227763" y="3213100"/>
          <a:ext cx="2376487" cy="1316038"/>
        </p:xfrm>
        <a:graphic>
          <a:graphicData uri="http://schemas.openxmlformats.org/presentationml/2006/ole">
            <mc:AlternateContent xmlns:mc="http://schemas.openxmlformats.org/markup-compatibility/2006">
              <mc:Choice xmlns:v="urn:schemas-microsoft-com:vml" Requires="v">
                <p:oleObj spid="_x0000_s20505" name="公式" r:id="rId5" imgW="749160" imgH="419040" progId="Equation.3">
                  <p:embed/>
                </p:oleObj>
              </mc:Choice>
              <mc:Fallback>
                <p:oleObj name="公式" r:id="rId5" imgW="749160" imgH="4190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3213100"/>
                        <a:ext cx="2376487"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2" name="Text Box 12"/>
          <p:cNvSpPr txBox="1">
            <a:spLocks noChangeArrowheads="1"/>
          </p:cNvSpPr>
          <p:nvPr/>
        </p:nvSpPr>
        <p:spPr bwMode="auto">
          <a:xfrm>
            <a:off x="250825" y="4652963"/>
            <a:ext cx="144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Times New Roman" pitchFamily="18" charset="0"/>
              </a:rPr>
              <a:t>特点：</a:t>
            </a:r>
          </a:p>
        </p:txBody>
      </p:sp>
      <p:sp>
        <p:nvSpPr>
          <p:cNvPr id="20493" name="Text Box 13"/>
          <p:cNvSpPr txBox="1">
            <a:spLocks noChangeArrowheads="1"/>
          </p:cNvSpPr>
          <p:nvPr/>
        </p:nvSpPr>
        <p:spPr bwMode="auto">
          <a:xfrm>
            <a:off x="1150938" y="4797425"/>
            <a:ext cx="7993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须知道待求天体（</a:t>
            </a:r>
            <a:r>
              <a:rPr kumimoji="1" lang="en-US" altLang="zh-CN" sz="2400" b="1">
                <a:latin typeface="Times New Roman" pitchFamily="18" charset="0"/>
              </a:rPr>
              <a:t>M</a:t>
            </a:r>
            <a:r>
              <a:rPr kumimoji="1" lang="zh-CN" altLang="en-US" sz="2400" b="1">
                <a:latin typeface="Times New Roman" pitchFamily="18" charset="0"/>
              </a:rPr>
              <a:t>）的某一环行天体的运行规律，且与环行天体的质量（</a:t>
            </a:r>
            <a:r>
              <a:rPr kumimoji="1" lang="en-US" altLang="zh-CN" sz="2400" b="1">
                <a:latin typeface="Times New Roman" pitchFamily="18" charset="0"/>
              </a:rPr>
              <a:t>m</a:t>
            </a:r>
            <a:r>
              <a:rPr kumimoji="1" lang="zh-CN" altLang="en-US" sz="2400" b="1">
                <a:latin typeface="Times New Roman" pitchFamily="18" charset="0"/>
              </a:rPr>
              <a:t>）无关</a:t>
            </a:r>
            <a:r>
              <a:rPr kumimoji="1" lang="en-US" altLang="zh-CN" sz="2400" b="1">
                <a:latin typeface="Times New Roman" pitchFamily="18" charset="0"/>
              </a:rPr>
              <a:t>.</a:t>
            </a:r>
          </a:p>
        </p:txBody>
      </p:sp>
      <p:grpSp>
        <p:nvGrpSpPr>
          <p:cNvPr id="20494" name="Group 14"/>
          <p:cNvGrpSpPr>
            <a:grpSpLocks/>
          </p:cNvGrpSpPr>
          <p:nvPr/>
        </p:nvGrpSpPr>
        <p:grpSpPr bwMode="auto">
          <a:xfrm>
            <a:off x="1905000" y="1219200"/>
            <a:ext cx="2514600" cy="1295400"/>
            <a:chOff x="3697" y="1253"/>
            <a:chExt cx="1587" cy="1587"/>
          </a:xfrm>
        </p:grpSpPr>
        <p:pic>
          <p:nvPicPr>
            <p:cNvPr id="20495" name="Picture 15" descr="未标题-1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6" y="1888"/>
              <a:ext cx="283" cy="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96" name="Oval 16"/>
            <p:cNvSpPr>
              <a:spLocks noChangeArrowheads="1"/>
            </p:cNvSpPr>
            <p:nvPr/>
          </p:nvSpPr>
          <p:spPr bwMode="auto">
            <a:xfrm>
              <a:off x="3697" y="1253"/>
              <a:ext cx="1587" cy="15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497" name="Picture 17" descr="拷贝"/>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3" y="2526"/>
              <a:ext cx="192" cy="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0498" name="Group 18"/>
          <p:cNvGrpSpPr>
            <a:grpSpLocks/>
          </p:cNvGrpSpPr>
          <p:nvPr/>
        </p:nvGrpSpPr>
        <p:grpSpPr bwMode="auto">
          <a:xfrm>
            <a:off x="6156325" y="188913"/>
            <a:ext cx="1873250" cy="503237"/>
            <a:chOff x="3696" y="210"/>
            <a:chExt cx="1055" cy="317"/>
          </a:xfrm>
        </p:grpSpPr>
        <p:sp>
          <p:nvSpPr>
            <p:cNvPr id="20499" name="AutoShape 19"/>
            <p:cNvSpPr>
              <a:spLocks noChangeArrowheads="1"/>
            </p:cNvSpPr>
            <p:nvPr/>
          </p:nvSpPr>
          <p:spPr bwMode="auto">
            <a:xfrm>
              <a:off x="3696" y="210"/>
              <a:ext cx="908" cy="317"/>
            </a:xfrm>
            <a:prstGeom prst="wedgeRoundRectCallout">
              <a:avLst>
                <a:gd name="adj1" fmla="val -166958"/>
                <a:gd name="adj2" fmla="val 15788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sz="2400">
                <a:latin typeface="Times New Roman" pitchFamily="18" charset="0"/>
              </a:endParaRPr>
            </a:p>
          </p:txBody>
        </p:sp>
        <p:sp>
          <p:nvSpPr>
            <p:cNvPr id="20500" name="Text Box 20"/>
            <p:cNvSpPr txBox="1">
              <a:spLocks noChangeArrowheads="1"/>
            </p:cNvSpPr>
            <p:nvPr/>
          </p:nvSpPr>
          <p:spPr bwMode="auto">
            <a:xfrm>
              <a:off x="3696" y="223"/>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itchFamily="18" charset="0"/>
                </a:rPr>
                <a:t>中心天体</a:t>
              </a:r>
              <a:r>
                <a:rPr kumimoji="1" lang="en-US" altLang="zh-CN" sz="2400">
                  <a:latin typeface="Times New Roman" pitchFamily="18" charset="0"/>
                </a:rPr>
                <a:t>M</a:t>
              </a:r>
            </a:p>
          </p:txBody>
        </p:sp>
      </p:grpSp>
      <p:grpSp>
        <p:nvGrpSpPr>
          <p:cNvPr id="20501" name="Group 21"/>
          <p:cNvGrpSpPr>
            <a:grpSpLocks/>
          </p:cNvGrpSpPr>
          <p:nvPr/>
        </p:nvGrpSpPr>
        <p:grpSpPr bwMode="auto">
          <a:xfrm>
            <a:off x="6877050" y="1557338"/>
            <a:ext cx="1873250" cy="457200"/>
            <a:chOff x="3878" y="1253"/>
            <a:chExt cx="907" cy="288"/>
          </a:xfrm>
        </p:grpSpPr>
        <p:sp>
          <p:nvSpPr>
            <p:cNvPr id="20502" name="AutoShape 22"/>
            <p:cNvSpPr>
              <a:spLocks noChangeArrowheads="1"/>
            </p:cNvSpPr>
            <p:nvPr/>
          </p:nvSpPr>
          <p:spPr bwMode="auto">
            <a:xfrm>
              <a:off x="3923" y="1253"/>
              <a:ext cx="862" cy="272"/>
            </a:xfrm>
            <a:prstGeom prst="wedgeRoundRectCallout">
              <a:avLst>
                <a:gd name="adj1" fmla="val -202898"/>
                <a:gd name="adj2" fmla="val 7683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sz="2400">
                <a:latin typeface="Times New Roman" pitchFamily="18" charset="0"/>
              </a:endParaRPr>
            </a:p>
          </p:txBody>
        </p:sp>
        <p:sp>
          <p:nvSpPr>
            <p:cNvPr id="20503" name="Text Box 23"/>
            <p:cNvSpPr txBox="1">
              <a:spLocks noChangeArrowheads="1"/>
            </p:cNvSpPr>
            <p:nvPr/>
          </p:nvSpPr>
          <p:spPr bwMode="auto">
            <a:xfrm>
              <a:off x="3878" y="1253"/>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itchFamily="18" charset="0"/>
                </a:rPr>
                <a:t>  </a:t>
              </a:r>
              <a:r>
                <a:rPr kumimoji="1" lang="zh-CN" altLang="en-US" sz="2400">
                  <a:latin typeface="Times New Roman" pitchFamily="18" charset="0"/>
                </a:rPr>
                <a:t>环行天体</a:t>
              </a:r>
              <a:r>
                <a:rPr kumimoji="1" lang="en-US" altLang="zh-CN" sz="2400">
                  <a:latin typeface="Times New Roman" pitchFamily="18" charset="0"/>
                </a:rPr>
                <a:t>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94"/>
                                        </p:tgtEl>
                                        <p:attrNameLst>
                                          <p:attrName>style.visibility</p:attrName>
                                        </p:attrNameLst>
                                      </p:cBhvr>
                                      <p:to>
                                        <p:strVal val="visible"/>
                                      </p:to>
                                    </p:set>
                                    <p:animEffect transition="in" filter="dissolve">
                                      <p:cBhvr>
                                        <p:cTn id="7" dur="500"/>
                                        <p:tgtEl>
                                          <p:spTgt spid="20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0498"/>
                                        </p:tgtEl>
                                        <p:attrNameLst>
                                          <p:attrName>style.visibility</p:attrName>
                                        </p:attrNameLst>
                                      </p:cBhvr>
                                      <p:to>
                                        <p:strVal val="visible"/>
                                      </p:to>
                                    </p:set>
                                    <p:animEffect transition="in" filter="fade">
                                      <p:cBhvr>
                                        <p:cTn id="12" dur="1000"/>
                                        <p:tgtEl>
                                          <p:spTgt spid="20498"/>
                                        </p:tgtEl>
                                      </p:cBhvr>
                                    </p:animEffect>
                                    <p:anim calcmode="lin" valueType="num">
                                      <p:cBhvr>
                                        <p:cTn id="13" dur="1000" fill="hold"/>
                                        <p:tgtEl>
                                          <p:spTgt spid="20498"/>
                                        </p:tgtEl>
                                        <p:attrNameLst>
                                          <p:attrName>ppt_x</p:attrName>
                                        </p:attrNameLst>
                                      </p:cBhvr>
                                      <p:tavLst>
                                        <p:tav tm="0">
                                          <p:val>
                                            <p:strVal val="#ppt_x"/>
                                          </p:val>
                                        </p:tav>
                                        <p:tav tm="100000">
                                          <p:val>
                                            <p:strVal val="#ppt_x"/>
                                          </p:val>
                                        </p:tav>
                                      </p:tavLst>
                                    </p:anim>
                                    <p:anim calcmode="lin" valueType="num">
                                      <p:cBhvr>
                                        <p:cTn id="14" dur="1000" fill="hold"/>
                                        <p:tgtEl>
                                          <p:spTgt spid="2049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0501"/>
                                        </p:tgtEl>
                                        <p:attrNameLst>
                                          <p:attrName>style.visibility</p:attrName>
                                        </p:attrNameLst>
                                      </p:cBhvr>
                                      <p:to>
                                        <p:strVal val="visible"/>
                                      </p:to>
                                    </p:set>
                                    <p:animEffect transition="in" filter="fade">
                                      <p:cBhvr>
                                        <p:cTn id="19" dur="1000"/>
                                        <p:tgtEl>
                                          <p:spTgt spid="20501"/>
                                        </p:tgtEl>
                                      </p:cBhvr>
                                    </p:animEffect>
                                    <p:anim calcmode="lin" valueType="num">
                                      <p:cBhvr>
                                        <p:cTn id="20" dur="1000" fill="hold"/>
                                        <p:tgtEl>
                                          <p:spTgt spid="20501"/>
                                        </p:tgtEl>
                                        <p:attrNameLst>
                                          <p:attrName>ppt_x</p:attrName>
                                        </p:attrNameLst>
                                      </p:cBhvr>
                                      <p:tavLst>
                                        <p:tav tm="0">
                                          <p:val>
                                            <p:strVal val="#ppt_x"/>
                                          </p:val>
                                        </p:tav>
                                        <p:tav tm="100000">
                                          <p:val>
                                            <p:strVal val="#ppt_x"/>
                                          </p:val>
                                        </p:tav>
                                      </p:tavLst>
                                    </p:anim>
                                    <p:anim calcmode="lin" valueType="num">
                                      <p:cBhvr>
                                        <p:cTn id="21" dur="1000" fill="hold"/>
                                        <p:tgtEl>
                                          <p:spTgt spid="20501"/>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484"/>
                                        </p:tgtEl>
                                        <p:attrNameLst>
                                          <p:attrName>style.visibility</p:attrName>
                                        </p:attrNameLst>
                                      </p:cBhvr>
                                      <p:to>
                                        <p:strVal val="visible"/>
                                      </p:to>
                                    </p:set>
                                    <p:animEffect transition="in" filter="blinds(horizontal)">
                                      <p:cBhvr>
                                        <p:cTn id="26" dur="500"/>
                                        <p:tgtEl>
                                          <p:spTgt spid="204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0485"/>
                                        </p:tgtEl>
                                        <p:attrNameLst>
                                          <p:attrName>style.visibility</p:attrName>
                                        </p:attrNameLst>
                                      </p:cBhvr>
                                      <p:to>
                                        <p:strVal val="visible"/>
                                      </p:to>
                                    </p:set>
                                    <p:animEffect transition="in" filter="box(in)">
                                      <p:cBhvr>
                                        <p:cTn id="31" dur="500"/>
                                        <p:tgtEl>
                                          <p:spTgt spid="2048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0486"/>
                                        </p:tgtEl>
                                        <p:attrNameLst>
                                          <p:attrName>style.visibility</p:attrName>
                                        </p:attrNameLst>
                                      </p:cBhvr>
                                      <p:to>
                                        <p:strVal val="visible"/>
                                      </p:to>
                                    </p:set>
                                    <p:animEffect transition="in" filter="box(in)">
                                      <p:cBhvr>
                                        <p:cTn id="36" dur="500"/>
                                        <p:tgtEl>
                                          <p:spTgt spid="2048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487"/>
                                        </p:tgtEl>
                                        <p:attrNameLst>
                                          <p:attrName>style.visibility</p:attrName>
                                        </p:attrNameLst>
                                      </p:cBhvr>
                                      <p:to>
                                        <p:strVal val="visible"/>
                                      </p:to>
                                    </p:set>
                                    <p:anim calcmode="lin" valueType="num">
                                      <p:cBhvr additive="base">
                                        <p:cTn id="41" dur="500" fill="hold"/>
                                        <p:tgtEl>
                                          <p:spTgt spid="20487"/>
                                        </p:tgtEl>
                                        <p:attrNameLst>
                                          <p:attrName>ppt_x</p:attrName>
                                        </p:attrNameLst>
                                      </p:cBhvr>
                                      <p:tavLst>
                                        <p:tav tm="0">
                                          <p:val>
                                            <p:strVal val="#ppt_x"/>
                                          </p:val>
                                        </p:tav>
                                        <p:tav tm="100000">
                                          <p:val>
                                            <p:strVal val="#ppt_x"/>
                                          </p:val>
                                        </p:tav>
                                      </p:tavLst>
                                    </p:anim>
                                    <p:anim calcmode="lin" valueType="num">
                                      <p:cBhvr additive="base">
                                        <p:cTn id="42" dur="500" fill="hold"/>
                                        <p:tgtEl>
                                          <p:spTgt spid="2048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488"/>
                                        </p:tgtEl>
                                        <p:attrNameLst>
                                          <p:attrName>style.visibility</p:attrName>
                                        </p:attrNameLst>
                                      </p:cBhvr>
                                      <p:to>
                                        <p:strVal val="visible"/>
                                      </p:to>
                                    </p:set>
                                    <p:anim calcmode="lin" valueType="num">
                                      <p:cBhvr additive="base">
                                        <p:cTn id="45" dur="500" fill="hold"/>
                                        <p:tgtEl>
                                          <p:spTgt spid="20488"/>
                                        </p:tgtEl>
                                        <p:attrNameLst>
                                          <p:attrName>ppt_x</p:attrName>
                                        </p:attrNameLst>
                                      </p:cBhvr>
                                      <p:tavLst>
                                        <p:tav tm="0">
                                          <p:val>
                                            <p:strVal val="#ppt_x"/>
                                          </p:val>
                                        </p:tav>
                                        <p:tav tm="100000">
                                          <p:val>
                                            <p:strVal val="#ppt_x"/>
                                          </p:val>
                                        </p:tav>
                                      </p:tavLst>
                                    </p:anim>
                                    <p:anim calcmode="lin" valueType="num">
                                      <p:cBhvr additive="base">
                                        <p:cTn id="46"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489"/>
                                        </p:tgtEl>
                                        <p:attrNameLst>
                                          <p:attrName>style.visibility</p:attrName>
                                        </p:attrNameLst>
                                      </p:cBhvr>
                                      <p:to>
                                        <p:strVal val="visible"/>
                                      </p:to>
                                    </p:set>
                                    <p:anim calcmode="lin" valueType="num">
                                      <p:cBhvr additive="base">
                                        <p:cTn id="51" dur="500" fill="hold"/>
                                        <p:tgtEl>
                                          <p:spTgt spid="20489"/>
                                        </p:tgtEl>
                                        <p:attrNameLst>
                                          <p:attrName>ppt_x</p:attrName>
                                        </p:attrNameLst>
                                      </p:cBhvr>
                                      <p:tavLst>
                                        <p:tav tm="0">
                                          <p:val>
                                            <p:strVal val="#ppt_x"/>
                                          </p:val>
                                        </p:tav>
                                        <p:tav tm="100000">
                                          <p:val>
                                            <p:strVal val="#ppt_x"/>
                                          </p:val>
                                        </p:tav>
                                      </p:tavLst>
                                    </p:anim>
                                    <p:anim calcmode="lin" valueType="num">
                                      <p:cBhvr additive="base">
                                        <p:cTn id="52" dur="500" fill="hold"/>
                                        <p:tgtEl>
                                          <p:spTgt spid="20489"/>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0490"/>
                                        </p:tgtEl>
                                        <p:attrNameLst>
                                          <p:attrName>style.visibility</p:attrName>
                                        </p:attrNameLst>
                                      </p:cBhvr>
                                      <p:to>
                                        <p:strVal val="visible"/>
                                      </p:to>
                                    </p:set>
                                    <p:anim calcmode="lin" valueType="num">
                                      <p:cBhvr additive="base">
                                        <p:cTn id="57" dur="500" fill="hold"/>
                                        <p:tgtEl>
                                          <p:spTgt spid="20490"/>
                                        </p:tgtEl>
                                        <p:attrNameLst>
                                          <p:attrName>ppt_x</p:attrName>
                                        </p:attrNameLst>
                                      </p:cBhvr>
                                      <p:tavLst>
                                        <p:tav tm="0">
                                          <p:val>
                                            <p:strVal val="#ppt_x"/>
                                          </p:val>
                                        </p:tav>
                                        <p:tav tm="100000">
                                          <p:val>
                                            <p:strVal val="#ppt_x"/>
                                          </p:val>
                                        </p:tav>
                                      </p:tavLst>
                                    </p:anim>
                                    <p:anim calcmode="lin" valueType="num">
                                      <p:cBhvr additive="base">
                                        <p:cTn id="58" dur="500" fill="hold"/>
                                        <p:tgtEl>
                                          <p:spTgt spid="20490"/>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0491"/>
                                        </p:tgtEl>
                                        <p:attrNameLst>
                                          <p:attrName>style.visibility</p:attrName>
                                        </p:attrNameLst>
                                      </p:cBhvr>
                                      <p:to>
                                        <p:strVal val="visible"/>
                                      </p:to>
                                    </p:set>
                                    <p:anim calcmode="lin" valueType="num">
                                      <p:cBhvr additive="base">
                                        <p:cTn id="61" dur="500" fill="hold"/>
                                        <p:tgtEl>
                                          <p:spTgt spid="20491"/>
                                        </p:tgtEl>
                                        <p:attrNameLst>
                                          <p:attrName>ppt_x</p:attrName>
                                        </p:attrNameLst>
                                      </p:cBhvr>
                                      <p:tavLst>
                                        <p:tav tm="0">
                                          <p:val>
                                            <p:strVal val="#ppt_x"/>
                                          </p:val>
                                        </p:tav>
                                        <p:tav tm="100000">
                                          <p:val>
                                            <p:strVal val="#ppt_x"/>
                                          </p:val>
                                        </p:tav>
                                      </p:tavLst>
                                    </p:anim>
                                    <p:anim calcmode="lin" valueType="num">
                                      <p:cBhvr additive="base">
                                        <p:cTn id="62" dur="500" fill="hold"/>
                                        <p:tgtEl>
                                          <p:spTgt spid="2049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492"/>
                                        </p:tgtEl>
                                        <p:attrNameLst>
                                          <p:attrName>style.visibility</p:attrName>
                                        </p:attrNameLst>
                                      </p:cBhvr>
                                      <p:to>
                                        <p:strVal val="visible"/>
                                      </p:to>
                                    </p:set>
                                    <p:anim calcmode="lin" valueType="num">
                                      <p:cBhvr additive="base">
                                        <p:cTn id="67" dur="500" fill="hold"/>
                                        <p:tgtEl>
                                          <p:spTgt spid="20492"/>
                                        </p:tgtEl>
                                        <p:attrNameLst>
                                          <p:attrName>ppt_x</p:attrName>
                                        </p:attrNameLst>
                                      </p:cBhvr>
                                      <p:tavLst>
                                        <p:tav tm="0">
                                          <p:val>
                                            <p:strVal val="#ppt_x"/>
                                          </p:val>
                                        </p:tav>
                                        <p:tav tm="100000">
                                          <p:val>
                                            <p:strVal val="#ppt_x"/>
                                          </p:val>
                                        </p:tav>
                                      </p:tavLst>
                                    </p:anim>
                                    <p:anim calcmode="lin" valueType="num">
                                      <p:cBhvr additive="base">
                                        <p:cTn id="68" dur="500" fill="hold"/>
                                        <p:tgtEl>
                                          <p:spTgt spid="20492"/>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0493"/>
                                        </p:tgtEl>
                                        <p:attrNameLst>
                                          <p:attrName>style.visibility</p:attrName>
                                        </p:attrNameLst>
                                      </p:cBhvr>
                                      <p:to>
                                        <p:strVal val="visible"/>
                                      </p:to>
                                    </p:set>
                                    <p:anim calcmode="lin" valueType="num">
                                      <p:cBhvr additive="base">
                                        <p:cTn id="73" dur="500" fill="hold"/>
                                        <p:tgtEl>
                                          <p:spTgt spid="20493"/>
                                        </p:tgtEl>
                                        <p:attrNameLst>
                                          <p:attrName>ppt_x</p:attrName>
                                        </p:attrNameLst>
                                      </p:cBhvr>
                                      <p:tavLst>
                                        <p:tav tm="0">
                                          <p:val>
                                            <p:strVal val="#ppt_x"/>
                                          </p:val>
                                        </p:tav>
                                        <p:tav tm="100000">
                                          <p:val>
                                            <p:strVal val="#ppt_x"/>
                                          </p:val>
                                        </p:tav>
                                      </p:tavLst>
                                    </p:anim>
                                    <p:anim calcmode="lin" valueType="num">
                                      <p:cBhvr additive="base">
                                        <p:cTn id="74" dur="500" fill="hold"/>
                                        <p:tgtEl>
                                          <p:spTgt spid="204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20486" grpId="0"/>
      <p:bldP spid="20487" grpId="0" animBg="1"/>
      <p:bldP spid="20489" grpId="0" animBg="1"/>
      <p:bldP spid="20490" grpId="0" animBg="1"/>
      <p:bldP spid="20492" grpId="0"/>
      <p:bldP spid="204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68275" y="715963"/>
            <a:ext cx="6156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0000"/>
                </a:solidFill>
                <a:latin typeface="Arial" pitchFamily="34" charset="0"/>
                <a:ea typeface="方正姚体" pitchFamily="2" charset="-122"/>
              </a:rPr>
              <a:t>二、计算天体的质量</a:t>
            </a:r>
          </a:p>
        </p:txBody>
      </p:sp>
      <p:sp>
        <p:nvSpPr>
          <p:cNvPr id="21507" name="Text Box 3"/>
          <p:cNvSpPr txBox="1">
            <a:spLocks noChangeArrowheads="1"/>
          </p:cNvSpPr>
          <p:nvPr/>
        </p:nvSpPr>
        <p:spPr bwMode="auto">
          <a:xfrm>
            <a:off x="5940425" y="188913"/>
            <a:ext cx="2160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tx2"/>
                </a:solidFill>
                <a:latin typeface="Arial" pitchFamily="34" charset="0"/>
                <a:ea typeface="方正姚体" pitchFamily="2" charset="-122"/>
              </a:rPr>
              <a:t>思维扩展</a:t>
            </a:r>
          </a:p>
        </p:txBody>
      </p:sp>
      <p:pic>
        <p:nvPicPr>
          <p:cNvPr id="21508" name="Picture 4" descr="SDF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836613"/>
            <a:ext cx="3563938" cy="3370262"/>
          </a:xfrm>
          <a:prstGeom prst="rect">
            <a:avLst/>
          </a:prstGeom>
          <a:noFill/>
          <a:extLst>
            <a:ext uri="{909E8E84-426E-40DD-AFC4-6F175D3DCCD1}">
              <a14:hiddenFill xmlns:a14="http://schemas.microsoft.com/office/drawing/2010/main">
                <a:solidFill>
                  <a:srgbClr val="FFFFFF"/>
                </a:solidFill>
              </a14:hiddenFill>
            </a:ext>
          </a:extLst>
        </p:spPr>
      </p:pic>
      <p:sp>
        <p:nvSpPr>
          <p:cNvPr id="21509" name="Text Box 5"/>
          <p:cNvSpPr txBox="1">
            <a:spLocks noChangeArrowheads="1"/>
          </p:cNvSpPr>
          <p:nvPr/>
        </p:nvSpPr>
        <p:spPr bwMode="auto">
          <a:xfrm>
            <a:off x="468313" y="1692275"/>
            <a:ext cx="4248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00"/>
                </a:solidFill>
                <a:latin typeface="Arial" pitchFamily="34" charset="0"/>
              </a:rPr>
              <a:t>计算地球的质量，除了一开始的方法外，还可以怎么求？</a:t>
            </a:r>
          </a:p>
        </p:txBody>
      </p:sp>
      <p:sp>
        <p:nvSpPr>
          <p:cNvPr id="21510" name="Text Box 6"/>
          <p:cNvSpPr txBox="1">
            <a:spLocks noChangeArrowheads="1"/>
          </p:cNvSpPr>
          <p:nvPr/>
        </p:nvSpPr>
        <p:spPr bwMode="auto">
          <a:xfrm>
            <a:off x="539750" y="2682875"/>
            <a:ext cx="3887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Arial" pitchFamily="34" charset="0"/>
              </a:rPr>
              <a:t>借助于月球，那么需要知道哪些量？</a:t>
            </a:r>
          </a:p>
        </p:txBody>
      </p:sp>
      <p:sp>
        <p:nvSpPr>
          <p:cNvPr id="21511" name="Text Box 7"/>
          <p:cNvSpPr txBox="1">
            <a:spLocks noChangeArrowheads="1"/>
          </p:cNvSpPr>
          <p:nvPr/>
        </p:nvSpPr>
        <p:spPr bwMode="auto">
          <a:xfrm>
            <a:off x="323850" y="3643313"/>
            <a:ext cx="54356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00"/>
                </a:solidFill>
                <a:latin typeface="Arial" pitchFamily="34" charset="0"/>
              </a:rPr>
              <a:t>月球绕地球运行的周期</a:t>
            </a:r>
            <a:r>
              <a:rPr lang="en-US" altLang="zh-CN" sz="2400" b="1">
                <a:solidFill>
                  <a:srgbClr val="000000"/>
                </a:solidFill>
                <a:latin typeface="Arial" pitchFamily="34" charset="0"/>
              </a:rPr>
              <a:t>T=27.3</a:t>
            </a:r>
            <a:r>
              <a:rPr lang="zh-CN" altLang="en-US" sz="2400" b="1">
                <a:solidFill>
                  <a:srgbClr val="000000"/>
                </a:solidFill>
                <a:latin typeface="Arial" pitchFamily="34" charset="0"/>
              </a:rPr>
              <a:t>天，</a:t>
            </a:r>
          </a:p>
          <a:p>
            <a:pPr>
              <a:spcBef>
                <a:spcPct val="50000"/>
              </a:spcBef>
            </a:pPr>
            <a:r>
              <a:rPr lang="zh-CN" altLang="en-US" sz="2400" b="1">
                <a:solidFill>
                  <a:srgbClr val="000000"/>
                </a:solidFill>
                <a:latin typeface="Arial" pitchFamily="34" charset="0"/>
              </a:rPr>
              <a:t>月球与地球的平均距离</a:t>
            </a:r>
            <a:r>
              <a:rPr lang="en-US" altLang="zh-CN" sz="2400" b="1">
                <a:solidFill>
                  <a:srgbClr val="000000"/>
                </a:solidFill>
                <a:latin typeface="Arial" pitchFamily="34" charset="0"/>
              </a:rPr>
              <a:t>r=3.84×10</a:t>
            </a:r>
            <a:r>
              <a:rPr lang="en-US" altLang="zh-CN" sz="2400" b="1" baseline="30000">
                <a:solidFill>
                  <a:srgbClr val="000000"/>
                </a:solidFill>
                <a:latin typeface="Arial" pitchFamily="34" charset="0"/>
              </a:rPr>
              <a:t>8</a:t>
            </a:r>
            <a:r>
              <a:rPr lang="en-US" altLang="zh-CN" sz="2400" b="1">
                <a:solidFill>
                  <a:srgbClr val="000000"/>
                </a:solidFill>
                <a:latin typeface="Arial" pitchFamily="34" charset="0"/>
              </a:rPr>
              <a:t>m</a:t>
            </a:r>
          </a:p>
        </p:txBody>
      </p:sp>
      <p:sp>
        <p:nvSpPr>
          <p:cNvPr id="21512" name="AutoShape 8"/>
          <p:cNvSpPr>
            <a:spLocks noChangeArrowheads="1"/>
          </p:cNvSpPr>
          <p:nvPr/>
        </p:nvSpPr>
        <p:spPr bwMode="auto">
          <a:xfrm>
            <a:off x="3492500" y="5300663"/>
            <a:ext cx="1728788" cy="431800"/>
          </a:xfrm>
          <a:prstGeom prst="rightArrow">
            <a:avLst>
              <a:gd name="adj1" fmla="val 50000"/>
              <a:gd name="adj2" fmla="val 1000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Text Box 9"/>
          <p:cNvSpPr txBox="1">
            <a:spLocks noChangeArrowheads="1"/>
          </p:cNvSpPr>
          <p:nvPr/>
        </p:nvSpPr>
        <p:spPr bwMode="auto">
          <a:xfrm>
            <a:off x="2916238" y="6186488"/>
            <a:ext cx="2808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00"/>
                </a:solidFill>
                <a:latin typeface="Arial" pitchFamily="34" charset="0"/>
              </a:rPr>
              <a:t>M=5.98×10</a:t>
            </a:r>
            <a:r>
              <a:rPr lang="en-US" altLang="zh-CN" sz="2800" baseline="30000">
                <a:solidFill>
                  <a:srgbClr val="000000"/>
                </a:solidFill>
                <a:latin typeface="Arial" pitchFamily="34" charset="0"/>
              </a:rPr>
              <a:t>24</a:t>
            </a:r>
            <a:r>
              <a:rPr lang="en-US" altLang="zh-CN" sz="2800">
                <a:solidFill>
                  <a:srgbClr val="000000"/>
                </a:solidFill>
                <a:latin typeface="Arial" pitchFamily="34" charset="0"/>
              </a:rPr>
              <a:t>kg</a:t>
            </a:r>
          </a:p>
        </p:txBody>
      </p:sp>
      <p:graphicFrame>
        <p:nvGraphicFramePr>
          <p:cNvPr id="21514" name="Object 10"/>
          <p:cNvGraphicFramePr>
            <a:graphicFrameLocks noChangeAspect="1"/>
          </p:cNvGraphicFramePr>
          <p:nvPr/>
        </p:nvGraphicFramePr>
        <p:xfrm>
          <a:off x="144463" y="4856163"/>
          <a:ext cx="3348037" cy="1141412"/>
        </p:xfrm>
        <a:graphic>
          <a:graphicData uri="http://schemas.openxmlformats.org/presentationml/2006/ole">
            <mc:AlternateContent xmlns:mc="http://schemas.openxmlformats.org/markup-compatibility/2006">
              <mc:Choice xmlns:v="urn:schemas-microsoft-com:vml" Requires="v">
                <p:oleObj spid="_x0000_s21516" name="公式" r:id="rId4" imgW="1155600" imgH="393480" progId="Equation.3">
                  <p:embed/>
                </p:oleObj>
              </mc:Choice>
              <mc:Fallback>
                <p:oleObj name="公式" r:id="rId4" imgW="1155600" imgH="39348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3" y="4856163"/>
                        <a:ext cx="3348037" cy="11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5" name="Object 11"/>
          <p:cNvGraphicFramePr>
            <a:graphicFrameLocks noChangeAspect="1"/>
          </p:cNvGraphicFramePr>
          <p:nvPr/>
        </p:nvGraphicFramePr>
        <p:xfrm>
          <a:off x="5435600" y="4797425"/>
          <a:ext cx="2376488" cy="1316038"/>
        </p:xfrm>
        <a:graphic>
          <a:graphicData uri="http://schemas.openxmlformats.org/presentationml/2006/ole">
            <mc:AlternateContent xmlns:mc="http://schemas.openxmlformats.org/markup-compatibility/2006">
              <mc:Choice xmlns:v="urn:schemas-microsoft-com:vml" Requires="v">
                <p:oleObj spid="_x0000_s21517" name="公式" r:id="rId6" imgW="749160" imgH="419040" progId="Equation.3">
                  <p:embed/>
                </p:oleObj>
              </mc:Choice>
              <mc:Fallback>
                <p:oleObj name="公式" r:id="rId6" imgW="749160" imgH="41904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797425"/>
                        <a:ext cx="2376488"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slide(fromBottom)">
                                      <p:cBhvr>
                                        <p:cTn id="12" dur="500"/>
                                        <p:tgtEl>
                                          <p:spTgt spid="21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510"/>
                                        </p:tgtEl>
                                        <p:attrNameLst>
                                          <p:attrName>style.visibility</p:attrName>
                                        </p:attrNameLst>
                                      </p:cBhvr>
                                      <p:to>
                                        <p:strVal val="visible"/>
                                      </p:to>
                                    </p:set>
                                    <p:anim calcmode="lin" valueType="num">
                                      <p:cBhvr additive="base">
                                        <p:cTn id="17" dur="500" fill="hold"/>
                                        <p:tgtEl>
                                          <p:spTgt spid="21510"/>
                                        </p:tgtEl>
                                        <p:attrNameLst>
                                          <p:attrName>ppt_x</p:attrName>
                                        </p:attrNameLst>
                                      </p:cBhvr>
                                      <p:tavLst>
                                        <p:tav tm="0">
                                          <p:val>
                                            <p:strVal val="#ppt_x"/>
                                          </p:val>
                                        </p:tav>
                                        <p:tav tm="100000">
                                          <p:val>
                                            <p:strVal val="#ppt_x"/>
                                          </p:val>
                                        </p:tav>
                                      </p:tavLst>
                                    </p:anim>
                                    <p:anim calcmode="lin" valueType="num">
                                      <p:cBhvr additive="base">
                                        <p:cTn id="18" dur="500" fill="hold"/>
                                        <p:tgtEl>
                                          <p:spTgt spid="21510"/>
                                        </p:tgtEl>
                                        <p:attrNameLst>
                                          <p:attrName>ppt_y</p:attrName>
                                        </p:attrNameLst>
                                      </p:cBhvr>
                                      <p:tavLst>
                                        <p:tav tm="0">
                                          <p:val>
                                            <p:strVal val="1+#ppt_h/2"/>
                                          </p:val>
                                        </p:tav>
                                        <p:tav tm="100000">
                                          <p:val>
                                            <p:strVal val="#ppt_y"/>
                                          </p:val>
                                        </p:tav>
                                      </p:tavLst>
                                    </p:anim>
                                  </p:childTnLst>
                                </p:cTn>
                              </p:par>
                              <p:par>
                                <p:cTn id="19" presetID="2" presetClass="entr" presetSubtype="3" fill="hold" nodeType="withEffect">
                                  <p:stCondLst>
                                    <p:cond delay="0"/>
                                  </p:stCondLst>
                                  <p:childTnLst>
                                    <p:set>
                                      <p:cBhvr>
                                        <p:cTn id="20" dur="1" fill="hold">
                                          <p:stCondLst>
                                            <p:cond delay="0"/>
                                          </p:stCondLst>
                                        </p:cTn>
                                        <p:tgtEl>
                                          <p:spTgt spid="21508"/>
                                        </p:tgtEl>
                                        <p:attrNameLst>
                                          <p:attrName>style.visibility</p:attrName>
                                        </p:attrNameLst>
                                      </p:cBhvr>
                                      <p:to>
                                        <p:strVal val="visible"/>
                                      </p:to>
                                    </p:set>
                                    <p:anim calcmode="lin" valueType="num">
                                      <p:cBhvr additive="base">
                                        <p:cTn id="21" dur="500" fill="hold"/>
                                        <p:tgtEl>
                                          <p:spTgt spid="21508"/>
                                        </p:tgtEl>
                                        <p:attrNameLst>
                                          <p:attrName>ppt_x</p:attrName>
                                        </p:attrNameLst>
                                      </p:cBhvr>
                                      <p:tavLst>
                                        <p:tav tm="0">
                                          <p:val>
                                            <p:strVal val="1+#ppt_w/2"/>
                                          </p:val>
                                        </p:tav>
                                        <p:tav tm="100000">
                                          <p:val>
                                            <p:strVal val="#ppt_x"/>
                                          </p:val>
                                        </p:tav>
                                      </p:tavLst>
                                    </p:anim>
                                    <p:anim calcmode="lin" valueType="num">
                                      <p:cBhvr additive="base">
                                        <p:cTn id="22" dur="500" fill="hold"/>
                                        <p:tgtEl>
                                          <p:spTgt spid="21508"/>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511"/>
                                        </p:tgtEl>
                                        <p:attrNameLst>
                                          <p:attrName>style.visibility</p:attrName>
                                        </p:attrNameLst>
                                      </p:cBhvr>
                                      <p:to>
                                        <p:strVal val="visible"/>
                                      </p:to>
                                    </p:set>
                                    <p:animEffect transition="in" filter="box(in)">
                                      <p:cBhvr>
                                        <p:cTn id="27" dur="500"/>
                                        <p:tgtEl>
                                          <p:spTgt spid="215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1514"/>
                                        </p:tgtEl>
                                        <p:attrNameLst>
                                          <p:attrName>style.visibility</p:attrName>
                                        </p:attrNameLst>
                                      </p:cBhvr>
                                      <p:to>
                                        <p:strVal val="visible"/>
                                      </p:to>
                                    </p:set>
                                    <p:anim calcmode="lin" valueType="num">
                                      <p:cBhvr additive="base">
                                        <p:cTn id="32" dur="500" fill="hold"/>
                                        <p:tgtEl>
                                          <p:spTgt spid="21514"/>
                                        </p:tgtEl>
                                        <p:attrNameLst>
                                          <p:attrName>ppt_x</p:attrName>
                                        </p:attrNameLst>
                                      </p:cBhvr>
                                      <p:tavLst>
                                        <p:tav tm="0">
                                          <p:val>
                                            <p:strVal val="#ppt_x"/>
                                          </p:val>
                                        </p:tav>
                                        <p:tav tm="100000">
                                          <p:val>
                                            <p:strVal val="#ppt_x"/>
                                          </p:val>
                                        </p:tav>
                                      </p:tavLst>
                                    </p:anim>
                                    <p:anim calcmode="lin" valueType="num">
                                      <p:cBhvr additive="base">
                                        <p:cTn id="33"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512"/>
                                        </p:tgtEl>
                                        <p:attrNameLst>
                                          <p:attrName>style.visibility</p:attrName>
                                        </p:attrNameLst>
                                      </p:cBhvr>
                                      <p:to>
                                        <p:strVal val="visible"/>
                                      </p:to>
                                    </p:set>
                                    <p:animEffect transition="in" filter="wipe(left)">
                                      <p:cBhvr>
                                        <p:cTn id="38" dur="500"/>
                                        <p:tgtEl>
                                          <p:spTgt spid="21512"/>
                                        </p:tgtEl>
                                      </p:cBhvr>
                                    </p:animEffect>
                                  </p:childTnLst>
                                </p:cTn>
                              </p:par>
                              <p:par>
                                <p:cTn id="39" presetID="2" presetClass="entr" presetSubtype="4" fill="hold" nodeType="withEffect">
                                  <p:stCondLst>
                                    <p:cond delay="0"/>
                                  </p:stCondLst>
                                  <p:childTnLst>
                                    <p:set>
                                      <p:cBhvr>
                                        <p:cTn id="40" dur="1" fill="hold">
                                          <p:stCondLst>
                                            <p:cond delay="0"/>
                                          </p:stCondLst>
                                        </p:cTn>
                                        <p:tgtEl>
                                          <p:spTgt spid="21515"/>
                                        </p:tgtEl>
                                        <p:attrNameLst>
                                          <p:attrName>style.visibility</p:attrName>
                                        </p:attrNameLst>
                                      </p:cBhvr>
                                      <p:to>
                                        <p:strVal val="visible"/>
                                      </p:to>
                                    </p:set>
                                    <p:anim calcmode="lin" valueType="num">
                                      <p:cBhvr additive="base">
                                        <p:cTn id="41" dur="500" fill="hold"/>
                                        <p:tgtEl>
                                          <p:spTgt spid="21515"/>
                                        </p:tgtEl>
                                        <p:attrNameLst>
                                          <p:attrName>ppt_x</p:attrName>
                                        </p:attrNameLst>
                                      </p:cBhvr>
                                      <p:tavLst>
                                        <p:tav tm="0">
                                          <p:val>
                                            <p:strVal val="#ppt_x"/>
                                          </p:val>
                                        </p:tav>
                                        <p:tav tm="100000">
                                          <p:val>
                                            <p:strVal val="#ppt_x"/>
                                          </p:val>
                                        </p:tav>
                                      </p:tavLst>
                                    </p:anim>
                                    <p:anim calcmode="lin" valueType="num">
                                      <p:cBhvr additive="base">
                                        <p:cTn id="42" dur="500" fill="hold"/>
                                        <p:tgtEl>
                                          <p:spTgt spid="21515"/>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513"/>
                                        </p:tgtEl>
                                        <p:attrNameLst>
                                          <p:attrName>style.visibility</p:attrName>
                                        </p:attrNameLst>
                                      </p:cBhvr>
                                      <p:to>
                                        <p:strVal val="visible"/>
                                      </p:to>
                                    </p:set>
                                    <p:anim calcmode="lin" valueType="num">
                                      <p:cBhvr additive="base">
                                        <p:cTn id="47" dur="500" fill="hold"/>
                                        <p:tgtEl>
                                          <p:spTgt spid="21513"/>
                                        </p:tgtEl>
                                        <p:attrNameLst>
                                          <p:attrName>ppt_x</p:attrName>
                                        </p:attrNameLst>
                                      </p:cBhvr>
                                      <p:tavLst>
                                        <p:tav tm="0">
                                          <p:val>
                                            <p:strVal val="#ppt_x"/>
                                          </p:val>
                                        </p:tav>
                                        <p:tav tm="100000">
                                          <p:val>
                                            <p:strVal val="#ppt_x"/>
                                          </p:val>
                                        </p:tav>
                                      </p:tavLst>
                                    </p:anim>
                                    <p:anim calcmode="lin" valueType="num">
                                      <p:cBhvr additive="base">
                                        <p:cTn id="48" dur="500" fill="hold"/>
                                        <p:tgtEl>
                                          <p:spTgt spid="215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9" grpId="0"/>
      <p:bldP spid="21510" grpId="0"/>
      <p:bldP spid="21511" grpId="0"/>
      <p:bldP spid="21512" grpId="0" animBg="1"/>
      <p:bldP spid="215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68275" y="838200"/>
            <a:ext cx="6156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latin typeface="Arial" pitchFamily="34" charset="0"/>
                <a:ea typeface="方正姚体" pitchFamily="2" charset="-122"/>
              </a:rPr>
              <a:t>三、发现未知天体</a:t>
            </a:r>
          </a:p>
        </p:txBody>
      </p:sp>
      <p:sp>
        <p:nvSpPr>
          <p:cNvPr id="22531" name="Rectangle 3"/>
          <p:cNvSpPr>
            <a:spLocks noChangeArrowheads="1"/>
          </p:cNvSpPr>
          <p:nvPr/>
        </p:nvSpPr>
        <p:spPr bwMode="auto">
          <a:xfrm>
            <a:off x="179388" y="1752600"/>
            <a:ext cx="8713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000000"/>
                </a:solidFill>
                <a:latin typeface="Arial" pitchFamily="34" charset="0"/>
              </a:rPr>
              <a:t>预见并发现未知行星</a:t>
            </a:r>
            <a:r>
              <a:rPr lang="en-US" altLang="zh-CN" sz="2400" b="1">
                <a:solidFill>
                  <a:srgbClr val="000000"/>
                </a:solidFill>
                <a:latin typeface="Arial" pitchFamily="34" charset="0"/>
              </a:rPr>
              <a:t>,</a:t>
            </a:r>
            <a:r>
              <a:rPr lang="zh-CN" altLang="en-US" sz="2400" b="1">
                <a:solidFill>
                  <a:srgbClr val="000000"/>
                </a:solidFill>
                <a:latin typeface="Arial" pitchFamily="34" charset="0"/>
              </a:rPr>
              <a:t>是万有引力理论威力和价值的最生动例证</a:t>
            </a:r>
            <a:r>
              <a:rPr lang="en-US" altLang="zh-CN" sz="2400" b="1">
                <a:solidFill>
                  <a:srgbClr val="000000"/>
                </a:solidFill>
                <a:latin typeface="Arial" pitchFamily="34" charset="0"/>
              </a:rPr>
              <a:t>.</a:t>
            </a:r>
          </a:p>
        </p:txBody>
      </p:sp>
      <p:sp>
        <p:nvSpPr>
          <p:cNvPr id="22532" name="Rectangle 4"/>
          <p:cNvSpPr>
            <a:spLocks noChangeArrowheads="1"/>
          </p:cNvSpPr>
          <p:nvPr/>
        </p:nvSpPr>
        <p:spPr bwMode="auto">
          <a:xfrm>
            <a:off x="250825" y="2378075"/>
            <a:ext cx="55800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000000"/>
                </a:solidFill>
                <a:latin typeface="Arial" pitchFamily="34" charset="0"/>
              </a:rPr>
              <a:t>  </a:t>
            </a:r>
            <a:r>
              <a:rPr lang="zh-CN" altLang="en-US" sz="2400" b="1">
                <a:solidFill>
                  <a:srgbClr val="000000"/>
                </a:solidFill>
                <a:latin typeface="Arial" pitchFamily="34" charset="0"/>
              </a:rPr>
              <a:t>在</a:t>
            </a:r>
            <a:r>
              <a:rPr lang="en-US" altLang="zh-CN" sz="2400" b="1">
                <a:solidFill>
                  <a:srgbClr val="000000"/>
                </a:solidFill>
                <a:latin typeface="Arial" pitchFamily="34" charset="0"/>
              </a:rPr>
              <a:t>1781</a:t>
            </a:r>
            <a:r>
              <a:rPr lang="zh-CN" altLang="en-US" sz="2400" b="1">
                <a:solidFill>
                  <a:srgbClr val="000000"/>
                </a:solidFill>
                <a:latin typeface="Arial" pitchFamily="34" charset="0"/>
              </a:rPr>
              <a:t>年发现的第七个行星</a:t>
            </a:r>
            <a:r>
              <a:rPr lang="en-US" altLang="zh-CN" sz="2400" b="1">
                <a:solidFill>
                  <a:srgbClr val="000000"/>
                </a:solidFill>
                <a:latin typeface="Arial" pitchFamily="34" charset="0"/>
              </a:rPr>
              <a:t>—</a:t>
            </a:r>
            <a:r>
              <a:rPr lang="zh-CN" altLang="en-US" sz="2400" b="1">
                <a:solidFill>
                  <a:srgbClr val="000000"/>
                </a:solidFill>
                <a:latin typeface="Arial" pitchFamily="34" charset="0"/>
              </a:rPr>
              <a:t>天王星的运动轨道，总是同根据万有引力定律计算出来的有一定偏离</a:t>
            </a:r>
            <a:r>
              <a:rPr lang="en-US" altLang="zh-CN" sz="2400" b="1">
                <a:solidFill>
                  <a:srgbClr val="000000"/>
                </a:solidFill>
                <a:latin typeface="Arial" pitchFamily="34" charset="0"/>
              </a:rPr>
              <a:t>.</a:t>
            </a:r>
            <a:r>
              <a:rPr lang="zh-CN" altLang="en-US" sz="2400" b="1">
                <a:solidFill>
                  <a:srgbClr val="000000"/>
                </a:solidFill>
                <a:latin typeface="Arial" pitchFamily="34" charset="0"/>
              </a:rPr>
              <a:t>当时有人预测，肯定在其轨道外还有一颗未发现的新星</a:t>
            </a:r>
            <a:r>
              <a:rPr lang="en-US" altLang="zh-CN" sz="2400" b="1">
                <a:solidFill>
                  <a:srgbClr val="000000"/>
                </a:solidFill>
                <a:latin typeface="Arial" pitchFamily="34" charset="0"/>
              </a:rPr>
              <a:t>,</a:t>
            </a:r>
            <a:r>
              <a:rPr lang="zh-CN" altLang="en-US" sz="2400" b="1">
                <a:solidFill>
                  <a:srgbClr val="000000"/>
                </a:solidFill>
                <a:latin typeface="Arial" pitchFamily="34" charset="0"/>
              </a:rPr>
              <a:t>这就是后来发现的第八大行星</a:t>
            </a:r>
            <a:r>
              <a:rPr lang="en-US" altLang="zh-CN" b="1">
                <a:solidFill>
                  <a:srgbClr val="000000"/>
                </a:solidFill>
                <a:latin typeface="Arial" pitchFamily="34" charset="0"/>
              </a:rPr>
              <a:t>—</a:t>
            </a:r>
            <a:r>
              <a:rPr lang="zh-CN" altLang="en-US" sz="2400" b="1">
                <a:solidFill>
                  <a:srgbClr val="000000"/>
                </a:solidFill>
                <a:latin typeface="Arial" pitchFamily="34" charset="0"/>
              </a:rPr>
              <a:t>海王星</a:t>
            </a:r>
            <a:r>
              <a:rPr lang="en-US" altLang="zh-CN" sz="2400" b="1">
                <a:solidFill>
                  <a:srgbClr val="000000"/>
                </a:solidFill>
                <a:latin typeface="Arial" pitchFamily="34" charset="0"/>
              </a:rPr>
              <a:t>.</a:t>
            </a:r>
          </a:p>
        </p:txBody>
      </p:sp>
      <p:grpSp>
        <p:nvGrpSpPr>
          <p:cNvPr id="22533" name="Group 5"/>
          <p:cNvGrpSpPr>
            <a:grpSpLocks/>
          </p:cNvGrpSpPr>
          <p:nvPr/>
        </p:nvGrpSpPr>
        <p:grpSpPr bwMode="auto">
          <a:xfrm>
            <a:off x="5867400" y="2312988"/>
            <a:ext cx="3113088" cy="3554412"/>
            <a:chOff x="3560" y="1842"/>
            <a:chExt cx="1961" cy="2239"/>
          </a:xfrm>
        </p:grpSpPr>
        <p:pic>
          <p:nvPicPr>
            <p:cNvPr id="22534" name="Picture 6" descr="hw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 y="1842"/>
              <a:ext cx="1961" cy="1814"/>
            </a:xfrm>
            <a:prstGeom prst="rect">
              <a:avLst/>
            </a:prstGeom>
            <a:noFill/>
            <a:extLst>
              <a:ext uri="{909E8E84-426E-40DD-AFC4-6F175D3DCCD1}">
                <a14:hiddenFill xmlns:a14="http://schemas.microsoft.com/office/drawing/2010/main">
                  <a:solidFill>
                    <a:srgbClr val="FFFFFF"/>
                  </a:solidFill>
                </a14:hiddenFill>
              </a:ext>
            </a:extLst>
          </p:spPr>
        </p:pic>
        <p:sp>
          <p:nvSpPr>
            <p:cNvPr id="22535" name="Rectangle 7"/>
            <p:cNvSpPr>
              <a:spLocks noChangeArrowheads="1"/>
            </p:cNvSpPr>
            <p:nvPr/>
          </p:nvSpPr>
          <p:spPr bwMode="auto">
            <a:xfrm>
              <a:off x="4377" y="3793"/>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latin typeface="Arial" pitchFamily="34" charset="0"/>
                </a:rPr>
                <a:t>海王星</a:t>
              </a:r>
            </a:p>
          </p:txBody>
        </p:sp>
      </p:grpSp>
      <p:sp>
        <p:nvSpPr>
          <p:cNvPr id="22536" name="Text Box 8"/>
          <p:cNvSpPr txBox="1">
            <a:spLocks noChangeArrowheads="1"/>
          </p:cNvSpPr>
          <p:nvPr/>
        </p:nvSpPr>
        <p:spPr bwMode="auto">
          <a:xfrm>
            <a:off x="250825" y="4467225"/>
            <a:ext cx="54737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      </a:t>
            </a:r>
            <a:r>
              <a:rPr lang="zh-CN" altLang="en-US" sz="2400" b="1">
                <a:solidFill>
                  <a:srgbClr val="000000"/>
                </a:solidFill>
                <a:latin typeface="Arial" pitchFamily="34" charset="0"/>
              </a:rPr>
              <a:t>海王星的实际轨道由英国剑桥大学的学生亚当斯和法国年轻的天文爱好者勒维耶根据天王星的观测资料各自独立地利用万有引力定律计算出来的</a:t>
            </a:r>
            <a:r>
              <a:rPr lang="en-US" altLang="zh-CN" sz="2400" b="1">
                <a:solidFill>
                  <a:srgbClr val="000000"/>
                </a:solidFill>
                <a:latin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linds(horizontal)">
                                      <p:cBhvr>
                                        <p:cTn id="7" dur="5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wipe(down)">
                                      <p:cBhvr>
                                        <p:cTn id="12" dur="500"/>
                                        <p:tgtEl>
                                          <p:spTgt spid="22532"/>
                                        </p:tgtEl>
                                      </p:cBhvr>
                                    </p:animEffect>
                                  </p:childTnLst>
                                </p:cTn>
                              </p:par>
                              <p:par>
                                <p:cTn id="13" presetID="10" presetClass="entr" presetSubtype="0" fill="hold" nodeType="withEffect">
                                  <p:stCondLst>
                                    <p:cond delay="0"/>
                                  </p:stCondLst>
                                  <p:childTnLst>
                                    <p:set>
                                      <p:cBhvr>
                                        <p:cTn id="14" dur="1" fill="hold">
                                          <p:stCondLst>
                                            <p:cond delay="0"/>
                                          </p:stCondLst>
                                        </p:cTn>
                                        <p:tgtEl>
                                          <p:spTgt spid="22533"/>
                                        </p:tgtEl>
                                        <p:attrNameLst>
                                          <p:attrName>style.visibility</p:attrName>
                                        </p:attrNameLst>
                                      </p:cBhvr>
                                      <p:to>
                                        <p:strVal val="visible"/>
                                      </p:to>
                                    </p:set>
                                    <p:animEffect transition="in" filter="fade">
                                      <p:cBhvr>
                                        <p:cTn id="15" dur="2000"/>
                                        <p:tgtEl>
                                          <p:spTgt spid="225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536"/>
                                        </p:tgtEl>
                                        <p:attrNameLst>
                                          <p:attrName>style.visibility</p:attrName>
                                        </p:attrNameLst>
                                      </p:cBhvr>
                                      <p:to>
                                        <p:strVal val="visible"/>
                                      </p:to>
                                    </p:set>
                                    <p:animEffect transition="in" filter="wipe(left)">
                                      <p:cBhvr>
                                        <p:cTn id="20" dur="10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p:bldP spid="225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304800"/>
            <a:ext cx="7772400" cy="1143000"/>
          </a:xfrm>
        </p:spPr>
        <p:txBody>
          <a:bodyPr/>
          <a:lstStyle/>
          <a:p>
            <a:r>
              <a:rPr lang="en-US" altLang="zh-CN" b="1"/>
              <a:t> </a:t>
            </a:r>
            <a:r>
              <a:rPr lang="zh-CN" altLang="en-US" b="1"/>
              <a:t>回顾所学内容</a:t>
            </a:r>
          </a:p>
        </p:txBody>
      </p:sp>
      <p:graphicFrame>
        <p:nvGraphicFramePr>
          <p:cNvPr id="5123" name="Object 3"/>
          <p:cNvGraphicFramePr>
            <a:graphicFrameLocks noChangeAspect="1"/>
          </p:cNvGraphicFramePr>
          <p:nvPr>
            <p:ph sz="half" idx="1"/>
          </p:nvPr>
        </p:nvGraphicFramePr>
        <p:xfrm>
          <a:off x="715963" y="2660650"/>
          <a:ext cx="1681162" cy="1168400"/>
        </p:xfrm>
        <a:graphic>
          <a:graphicData uri="http://schemas.openxmlformats.org/presentationml/2006/ole">
            <mc:AlternateContent xmlns:mc="http://schemas.openxmlformats.org/markup-compatibility/2006">
              <mc:Choice xmlns:v="urn:schemas-microsoft-com:vml" Requires="v">
                <p:oleObj spid="_x0000_s5132" name="Equation" r:id="rId3" imgW="583920" imgH="419040" progId="Equation.DSMT4">
                  <p:embed/>
                </p:oleObj>
              </mc:Choice>
              <mc:Fallback>
                <p:oleObj name="Equation" r:id="rId3" imgW="583920" imgH="419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2660650"/>
                        <a:ext cx="1681162"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2916238" y="2743200"/>
          <a:ext cx="1944687" cy="609600"/>
        </p:xfrm>
        <a:graphic>
          <a:graphicData uri="http://schemas.openxmlformats.org/presentationml/2006/ole">
            <mc:AlternateContent xmlns:mc="http://schemas.openxmlformats.org/markup-compatibility/2006">
              <mc:Choice xmlns:v="urn:schemas-microsoft-com:vml" Requires="v">
                <p:oleObj spid="_x0000_s5133" name="Equation" r:id="rId5" imgW="647640" imgH="203040" progId="Equation.DSMT4">
                  <p:embed/>
                </p:oleObj>
              </mc:Choice>
              <mc:Fallback>
                <p:oleObj name="Equation" r:id="rId5" imgW="647640" imgH="203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743200"/>
                        <a:ext cx="1944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5"/>
          <p:cNvGraphicFramePr>
            <a:graphicFrameLocks noChangeAspect="1"/>
          </p:cNvGraphicFramePr>
          <p:nvPr/>
        </p:nvGraphicFramePr>
        <p:xfrm>
          <a:off x="5435600" y="2598738"/>
          <a:ext cx="2592388" cy="1087437"/>
        </p:xfrm>
        <a:graphic>
          <a:graphicData uri="http://schemas.openxmlformats.org/presentationml/2006/ole">
            <mc:AlternateContent xmlns:mc="http://schemas.openxmlformats.org/markup-compatibility/2006">
              <mc:Choice xmlns:v="urn:schemas-microsoft-com:vml" Requires="v">
                <p:oleObj spid="_x0000_s5134" name="Equation" r:id="rId7" imgW="850680" imgH="393480" progId="Equation.DSMT4">
                  <p:embed/>
                </p:oleObj>
              </mc:Choice>
              <mc:Fallback>
                <p:oleObj name="Equation" r:id="rId7" imgW="850680" imgH="39348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2598738"/>
                        <a:ext cx="2592388"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6"/>
          <p:cNvGraphicFramePr>
            <a:graphicFrameLocks noChangeAspect="1"/>
          </p:cNvGraphicFramePr>
          <p:nvPr/>
        </p:nvGraphicFramePr>
        <p:xfrm>
          <a:off x="1187450" y="4183063"/>
          <a:ext cx="2160588" cy="1111250"/>
        </p:xfrm>
        <a:graphic>
          <a:graphicData uri="http://schemas.openxmlformats.org/presentationml/2006/ole">
            <mc:AlternateContent xmlns:mc="http://schemas.openxmlformats.org/markup-compatibility/2006">
              <mc:Choice xmlns:v="urn:schemas-microsoft-com:vml" Requires="v">
                <p:oleObj spid="_x0000_s5135" name="Equation" r:id="rId9" imgW="711000" imgH="393480" progId="Equation.DSMT4">
                  <p:embed/>
                </p:oleObj>
              </mc:Choice>
              <mc:Fallback>
                <p:oleObj name="Equation" r:id="rId9" imgW="711000" imgH="3934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183063"/>
                        <a:ext cx="2160588"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7"/>
          <p:cNvSpPr txBox="1">
            <a:spLocks noChangeArrowheads="1"/>
          </p:cNvSpPr>
          <p:nvPr/>
        </p:nvSpPr>
        <p:spPr bwMode="auto">
          <a:xfrm>
            <a:off x="395288" y="1878013"/>
            <a:ext cx="7848600"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latin typeface="Times New Roman" pitchFamily="18" charset="0"/>
              </a:rPr>
              <a:t>(1)</a:t>
            </a:r>
            <a:r>
              <a:rPr kumimoji="1" lang="zh-CN" altLang="en-US" sz="2400" b="1">
                <a:latin typeface="Times New Roman" pitchFamily="18" charset="0"/>
              </a:rPr>
              <a:t>物体做圆周运动的向心力公式是什么？分别写出向心力与线速度、角速度以及周期的关系式。</a:t>
            </a:r>
          </a:p>
          <a:p>
            <a:pPr>
              <a:spcBef>
                <a:spcPct val="50000"/>
              </a:spcBef>
            </a:pPr>
            <a:endParaRPr kumimoji="1" lang="en-US" altLang="zh-CN" sz="2400" b="1">
              <a:latin typeface="Times New Roman" pitchFamily="18" charset="0"/>
            </a:endParaRPr>
          </a:p>
        </p:txBody>
      </p:sp>
      <p:sp>
        <p:nvSpPr>
          <p:cNvPr id="5128" name="Text Box 8"/>
          <p:cNvSpPr txBox="1">
            <a:spLocks noChangeArrowheads="1"/>
          </p:cNvSpPr>
          <p:nvPr/>
        </p:nvSpPr>
        <p:spPr bwMode="auto">
          <a:xfrm>
            <a:off x="395288" y="3751263"/>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(2)</a:t>
            </a:r>
            <a:r>
              <a:rPr kumimoji="1" lang="zh-CN" altLang="en-US" sz="2400" b="1">
                <a:latin typeface="Times New Roman" pitchFamily="18" charset="0"/>
              </a:rPr>
              <a:t>万有引力定律的内容是什么？如何用公式表示？</a:t>
            </a:r>
          </a:p>
        </p:txBody>
      </p:sp>
      <p:sp>
        <p:nvSpPr>
          <p:cNvPr id="5130" name="Text Box 10"/>
          <p:cNvSpPr txBox="1">
            <a:spLocks noChangeArrowheads="1"/>
          </p:cNvSpPr>
          <p:nvPr/>
        </p:nvSpPr>
        <p:spPr bwMode="auto">
          <a:xfrm>
            <a:off x="396875" y="5334000"/>
            <a:ext cx="799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(3)</a:t>
            </a:r>
            <a:r>
              <a:rPr kumimoji="1" lang="zh-CN" altLang="en-US" sz="2400" b="1">
                <a:latin typeface="Times New Roman" pitchFamily="18" charset="0"/>
              </a:rPr>
              <a:t>重力和万有引力的关系？</a:t>
            </a:r>
          </a:p>
        </p:txBody>
      </p:sp>
      <p:sp>
        <p:nvSpPr>
          <p:cNvPr id="5131" name="Rectangle 11"/>
          <p:cNvSpPr>
            <a:spLocks noChangeArrowheads="1"/>
          </p:cNvSpPr>
          <p:nvPr/>
        </p:nvSpPr>
        <p:spPr bwMode="auto">
          <a:xfrm>
            <a:off x="0" y="3843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127"/>
                                        </p:tgtEl>
                                        <p:attrNameLst>
                                          <p:attrName>style.visibility</p:attrName>
                                        </p:attrNameLst>
                                      </p:cBhvr>
                                      <p:to>
                                        <p:strVal val="visible"/>
                                      </p:to>
                                    </p:set>
                                    <p:anim calcmode="lin" valueType="num">
                                      <p:cBhvr>
                                        <p:cTn id="7" dur="1000" fill="hold"/>
                                        <p:tgtEl>
                                          <p:spTgt spid="5127"/>
                                        </p:tgtEl>
                                        <p:attrNameLst>
                                          <p:attrName>ppt_w</p:attrName>
                                        </p:attrNameLst>
                                      </p:cBhvr>
                                      <p:tavLst>
                                        <p:tav tm="0">
                                          <p:val>
                                            <p:fltVal val="0"/>
                                          </p:val>
                                        </p:tav>
                                        <p:tav tm="100000">
                                          <p:val>
                                            <p:strVal val="#ppt_w"/>
                                          </p:val>
                                        </p:tav>
                                      </p:tavLst>
                                    </p:anim>
                                    <p:anim calcmode="lin" valueType="num">
                                      <p:cBhvr>
                                        <p:cTn id="8" dur="1000" fill="hold"/>
                                        <p:tgtEl>
                                          <p:spTgt spid="5127"/>
                                        </p:tgtEl>
                                        <p:attrNameLst>
                                          <p:attrName>ppt_h</p:attrName>
                                        </p:attrNameLst>
                                      </p:cBhvr>
                                      <p:tavLst>
                                        <p:tav tm="0">
                                          <p:val>
                                            <p:fltVal val="0"/>
                                          </p:val>
                                        </p:tav>
                                        <p:tav tm="100000">
                                          <p:val>
                                            <p:strVal val="#ppt_h"/>
                                          </p:val>
                                        </p:tav>
                                      </p:tavLst>
                                    </p:anim>
                                    <p:anim calcmode="lin" valueType="num">
                                      <p:cBhvr>
                                        <p:cTn id="9" dur="1000" fill="hold"/>
                                        <p:tgtEl>
                                          <p:spTgt spid="5127"/>
                                        </p:tgtEl>
                                        <p:attrNameLst>
                                          <p:attrName>style.rotation</p:attrName>
                                        </p:attrNameLst>
                                      </p:cBhvr>
                                      <p:tavLst>
                                        <p:tav tm="0">
                                          <p:val>
                                            <p:fltVal val="90"/>
                                          </p:val>
                                        </p:tav>
                                        <p:tav tm="100000">
                                          <p:val>
                                            <p:fltVal val="0"/>
                                          </p:val>
                                        </p:tav>
                                      </p:tavLst>
                                    </p:anim>
                                    <p:animEffect transition="in" filter="fade">
                                      <p:cBhvr>
                                        <p:cTn id="10" dur="1000"/>
                                        <p:tgtEl>
                                          <p:spTgt spid="51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animEffect transition="in" filter="fade">
                                      <p:cBhvr>
                                        <p:cTn id="15" dur="1000"/>
                                        <p:tgtEl>
                                          <p:spTgt spid="5123"/>
                                        </p:tgtEl>
                                      </p:cBhvr>
                                    </p:animEffect>
                                    <p:anim calcmode="lin" valueType="num">
                                      <p:cBhvr>
                                        <p:cTn id="16" dur="1000" fill="hold"/>
                                        <p:tgtEl>
                                          <p:spTgt spid="5123"/>
                                        </p:tgtEl>
                                        <p:attrNameLst>
                                          <p:attrName>ppt_x</p:attrName>
                                        </p:attrNameLst>
                                      </p:cBhvr>
                                      <p:tavLst>
                                        <p:tav tm="0">
                                          <p:val>
                                            <p:strVal val="#ppt_x"/>
                                          </p:val>
                                        </p:tav>
                                        <p:tav tm="100000">
                                          <p:val>
                                            <p:strVal val="#ppt_x"/>
                                          </p:val>
                                        </p:tav>
                                      </p:tavLst>
                                    </p:anim>
                                    <p:anim calcmode="lin" valueType="num">
                                      <p:cBhvr>
                                        <p:cTn id="17"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fade">
                                      <p:cBhvr>
                                        <p:cTn id="22" dur="1000"/>
                                        <p:tgtEl>
                                          <p:spTgt spid="5124"/>
                                        </p:tgtEl>
                                      </p:cBhvr>
                                    </p:animEffect>
                                    <p:anim calcmode="lin" valueType="num">
                                      <p:cBhvr>
                                        <p:cTn id="23" dur="1000" fill="hold"/>
                                        <p:tgtEl>
                                          <p:spTgt spid="5124"/>
                                        </p:tgtEl>
                                        <p:attrNameLst>
                                          <p:attrName>ppt_x</p:attrName>
                                        </p:attrNameLst>
                                      </p:cBhvr>
                                      <p:tavLst>
                                        <p:tav tm="0">
                                          <p:val>
                                            <p:strVal val="#ppt_x"/>
                                          </p:val>
                                        </p:tav>
                                        <p:tav tm="100000">
                                          <p:val>
                                            <p:strVal val="#ppt_x"/>
                                          </p:val>
                                        </p:tav>
                                      </p:tavLst>
                                    </p:anim>
                                    <p:anim calcmode="lin" valueType="num">
                                      <p:cBhvr>
                                        <p:cTn id="24"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5125"/>
                                        </p:tgtEl>
                                        <p:attrNameLst>
                                          <p:attrName>style.visibility</p:attrName>
                                        </p:attrNameLst>
                                      </p:cBhvr>
                                      <p:to>
                                        <p:strVal val="visible"/>
                                      </p:to>
                                    </p:set>
                                    <p:animEffect transition="in" filter="fade">
                                      <p:cBhvr>
                                        <p:cTn id="29" dur="1000"/>
                                        <p:tgtEl>
                                          <p:spTgt spid="5125"/>
                                        </p:tgtEl>
                                      </p:cBhvr>
                                    </p:animEffect>
                                    <p:anim calcmode="lin" valueType="num">
                                      <p:cBhvr>
                                        <p:cTn id="30" dur="1000" fill="hold"/>
                                        <p:tgtEl>
                                          <p:spTgt spid="5125"/>
                                        </p:tgtEl>
                                        <p:attrNameLst>
                                          <p:attrName>ppt_x</p:attrName>
                                        </p:attrNameLst>
                                      </p:cBhvr>
                                      <p:tavLst>
                                        <p:tav tm="0">
                                          <p:val>
                                            <p:strVal val="#ppt_x"/>
                                          </p:val>
                                        </p:tav>
                                        <p:tav tm="100000">
                                          <p:val>
                                            <p:strVal val="#ppt_x"/>
                                          </p:val>
                                        </p:tav>
                                      </p:tavLst>
                                    </p:anim>
                                    <p:anim calcmode="lin" valueType="num">
                                      <p:cBhvr>
                                        <p:cTn id="31" dur="1000" fill="hold"/>
                                        <p:tgtEl>
                                          <p:spTgt spid="5125"/>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1" presetClass="entr" presetSubtype="0" fill="hold" grpId="0" nodeType="clickEffect">
                                  <p:stCondLst>
                                    <p:cond delay="0"/>
                                  </p:stCondLst>
                                  <p:iterate type="lt">
                                    <p:tmPct val="5000"/>
                                  </p:iterate>
                                  <p:childTnLst>
                                    <p:set>
                                      <p:cBhvr>
                                        <p:cTn id="35" dur="1" fill="hold">
                                          <p:stCondLst>
                                            <p:cond delay="0"/>
                                          </p:stCondLst>
                                        </p:cTn>
                                        <p:tgtEl>
                                          <p:spTgt spid="5128"/>
                                        </p:tgtEl>
                                        <p:attrNameLst>
                                          <p:attrName>style.visibility</p:attrName>
                                        </p:attrNameLst>
                                      </p:cBhvr>
                                      <p:to>
                                        <p:strVal val="visible"/>
                                      </p:to>
                                    </p:set>
                                    <p:anim calcmode="lin" valueType="num">
                                      <p:cBhvr>
                                        <p:cTn id="36" dur="1000" fill="hold"/>
                                        <p:tgtEl>
                                          <p:spTgt spid="5128"/>
                                        </p:tgtEl>
                                        <p:attrNameLst>
                                          <p:attrName>ppt_w</p:attrName>
                                        </p:attrNameLst>
                                      </p:cBhvr>
                                      <p:tavLst>
                                        <p:tav tm="0">
                                          <p:val>
                                            <p:fltVal val="0"/>
                                          </p:val>
                                        </p:tav>
                                        <p:tav tm="100000">
                                          <p:val>
                                            <p:strVal val="#ppt_w"/>
                                          </p:val>
                                        </p:tav>
                                      </p:tavLst>
                                    </p:anim>
                                    <p:anim calcmode="lin" valueType="num">
                                      <p:cBhvr>
                                        <p:cTn id="37" dur="1000" fill="hold"/>
                                        <p:tgtEl>
                                          <p:spTgt spid="5128"/>
                                        </p:tgtEl>
                                        <p:attrNameLst>
                                          <p:attrName>ppt_h</p:attrName>
                                        </p:attrNameLst>
                                      </p:cBhvr>
                                      <p:tavLst>
                                        <p:tav tm="0">
                                          <p:val>
                                            <p:fltVal val="0"/>
                                          </p:val>
                                        </p:tav>
                                        <p:tav tm="100000">
                                          <p:val>
                                            <p:strVal val="#ppt_h"/>
                                          </p:val>
                                        </p:tav>
                                      </p:tavLst>
                                    </p:anim>
                                    <p:anim calcmode="lin" valueType="num">
                                      <p:cBhvr>
                                        <p:cTn id="38" dur="1000" fill="hold"/>
                                        <p:tgtEl>
                                          <p:spTgt spid="5128"/>
                                        </p:tgtEl>
                                        <p:attrNameLst>
                                          <p:attrName>style.rotation</p:attrName>
                                        </p:attrNameLst>
                                      </p:cBhvr>
                                      <p:tavLst>
                                        <p:tav tm="0">
                                          <p:val>
                                            <p:fltVal val="90"/>
                                          </p:val>
                                        </p:tav>
                                        <p:tav tm="100000">
                                          <p:val>
                                            <p:fltVal val="0"/>
                                          </p:val>
                                        </p:tav>
                                      </p:tavLst>
                                    </p:anim>
                                    <p:animEffect transition="in" filter="fade">
                                      <p:cBhvr>
                                        <p:cTn id="39" dur="1000"/>
                                        <p:tgtEl>
                                          <p:spTgt spid="51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nodeType="clickEffect">
                                  <p:stCondLst>
                                    <p:cond delay="0"/>
                                  </p:stCondLst>
                                  <p:childTnLst>
                                    <p:set>
                                      <p:cBhvr>
                                        <p:cTn id="43" dur="1" fill="hold">
                                          <p:stCondLst>
                                            <p:cond delay="0"/>
                                          </p:stCondLst>
                                        </p:cTn>
                                        <p:tgtEl>
                                          <p:spTgt spid="5126"/>
                                        </p:tgtEl>
                                        <p:attrNameLst>
                                          <p:attrName>style.visibility</p:attrName>
                                        </p:attrNameLst>
                                      </p:cBhvr>
                                      <p:to>
                                        <p:strVal val="visible"/>
                                      </p:to>
                                    </p:set>
                                    <p:animEffect transition="in" filter="fade">
                                      <p:cBhvr>
                                        <p:cTn id="44" dur="1000"/>
                                        <p:tgtEl>
                                          <p:spTgt spid="5126"/>
                                        </p:tgtEl>
                                      </p:cBhvr>
                                    </p:animEffect>
                                    <p:anim calcmode="lin" valueType="num">
                                      <p:cBhvr>
                                        <p:cTn id="45" dur="1000" fill="hold"/>
                                        <p:tgtEl>
                                          <p:spTgt spid="5126"/>
                                        </p:tgtEl>
                                        <p:attrNameLst>
                                          <p:attrName>ppt_x</p:attrName>
                                        </p:attrNameLst>
                                      </p:cBhvr>
                                      <p:tavLst>
                                        <p:tav tm="0">
                                          <p:val>
                                            <p:strVal val="#ppt_x"/>
                                          </p:val>
                                        </p:tav>
                                        <p:tav tm="100000">
                                          <p:val>
                                            <p:strVal val="#ppt_x"/>
                                          </p:val>
                                        </p:tav>
                                      </p:tavLst>
                                    </p:anim>
                                    <p:anim calcmode="lin" valueType="num">
                                      <p:cBhvr>
                                        <p:cTn id="46" dur="1000" fill="hold"/>
                                        <p:tgtEl>
                                          <p:spTgt spid="5126"/>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1" presetClass="entr" presetSubtype="0" fill="hold" grpId="0" nodeType="clickEffect">
                                  <p:stCondLst>
                                    <p:cond delay="0"/>
                                  </p:stCondLst>
                                  <p:iterate type="lt">
                                    <p:tmPct val="5000"/>
                                  </p:iterate>
                                  <p:childTnLst>
                                    <p:set>
                                      <p:cBhvr>
                                        <p:cTn id="50" dur="1" fill="hold">
                                          <p:stCondLst>
                                            <p:cond delay="0"/>
                                          </p:stCondLst>
                                        </p:cTn>
                                        <p:tgtEl>
                                          <p:spTgt spid="5130"/>
                                        </p:tgtEl>
                                        <p:attrNameLst>
                                          <p:attrName>style.visibility</p:attrName>
                                        </p:attrNameLst>
                                      </p:cBhvr>
                                      <p:to>
                                        <p:strVal val="visible"/>
                                      </p:to>
                                    </p:set>
                                    <p:anim calcmode="lin" valueType="num">
                                      <p:cBhvr>
                                        <p:cTn id="51" dur="1000" fill="hold"/>
                                        <p:tgtEl>
                                          <p:spTgt spid="5130"/>
                                        </p:tgtEl>
                                        <p:attrNameLst>
                                          <p:attrName>ppt_w</p:attrName>
                                        </p:attrNameLst>
                                      </p:cBhvr>
                                      <p:tavLst>
                                        <p:tav tm="0">
                                          <p:val>
                                            <p:fltVal val="0"/>
                                          </p:val>
                                        </p:tav>
                                        <p:tav tm="100000">
                                          <p:val>
                                            <p:strVal val="#ppt_w"/>
                                          </p:val>
                                        </p:tav>
                                      </p:tavLst>
                                    </p:anim>
                                    <p:anim calcmode="lin" valueType="num">
                                      <p:cBhvr>
                                        <p:cTn id="52" dur="1000" fill="hold"/>
                                        <p:tgtEl>
                                          <p:spTgt spid="5130"/>
                                        </p:tgtEl>
                                        <p:attrNameLst>
                                          <p:attrName>ppt_h</p:attrName>
                                        </p:attrNameLst>
                                      </p:cBhvr>
                                      <p:tavLst>
                                        <p:tav tm="0">
                                          <p:val>
                                            <p:fltVal val="0"/>
                                          </p:val>
                                        </p:tav>
                                        <p:tav tm="100000">
                                          <p:val>
                                            <p:strVal val="#ppt_h"/>
                                          </p:val>
                                        </p:tav>
                                      </p:tavLst>
                                    </p:anim>
                                    <p:anim calcmode="lin" valueType="num">
                                      <p:cBhvr>
                                        <p:cTn id="53" dur="1000" fill="hold"/>
                                        <p:tgtEl>
                                          <p:spTgt spid="5130"/>
                                        </p:tgtEl>
                                        <p:attrNameLst>
                                          <p:attrName>style.rotation</p:attrName>
                                        </p:attrNameLst>
                                      </p:cBhvr>
                                      <p:tavLst>
                                        <p:tav tm="0">
                                          <p:val>
                                            <p:fltVal val="90"/>
                                          </p:val>
                                        </p:tav>
                                        <p:tav tm="100000">
                                          <p:val>
                                            <p:fltVal val="0"/>
                                          </p:val>
                                        </p:tav>
                                      </p:tavLst>
                                    </p:anim>
                                    <p:animEffect transition="in" filter="fade">
                                      <p:cBhvr>
                                        <p:cTn id="54" dur="1000"/>
                                        <p:tgtEl>
                                          <p:spTgt spid="5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28" grpId="0"/>
      <p:bldP spid="51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94-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43400" cy="5876925"/>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Urbain%20Le%20Verr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0"/>
            <a:ext cx="4572000" cy="6021388"/>
          </a:xfrm>
          <a:prstGeom prst="rect">
            <a:avLst/>
          </a:prstGeom>
          <a:noFill/>
          <a:extLst>
            <a:ext uri="{909E8E84-426E-40DD-AFC4-6F175D3DCCD1}">
              <a14:hiddenFill xmlns:a14="http://schemas.microsoft.com/office/drawing/2010/main">
                <a:solidFill>
                  <a:srgbClr val="FFFFFF"/>
                </a:solidFill>
              </a14:hiddenFill>
            </a:ext>
          </a:extLst>
        </p:spPr>
      </p:pic>
      <p:sp>
        <p:nvSpPr>
          <p:cNvPr id="23556" name="Text Box 4"/>
          <p:cNvSpPr txBox="1">
            <a:spLocks noChangeArrowheads="1"/>
          </p:cNvSpPr>
          <p:nvPr/>
        </p:nvSpPr>
        <p:spPr bwMode="auto">
          <a:xfrm>
            <a:off x="1600200" y="6126163"/>
            <a:ext cx="6264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t>英国的亚当斯和法国的勒维耶</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Marstall+Observatorium-klein柏林"/>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8" y="188913"/>
            <a:ext cx="4860925" cy="6480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79" name="Text Box 3"/>
          <p:cNvSpPr txBox="1">
            <a:spLocks noChangeArrowheads="1"/>
          </p:cNvSpPr>
          <p:nvPr/>
        </p:nvSpPr>
        <p:spPr bwMode="auto">
          <a:xfrm>
            <a:off x="5364163" y="549275"/>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24580" name="Text Box 4"/>
          <p:cNvSpPr txBox="1">
            <a:spLocks noChangeArrowheads="1"/>
          </p:cNvSpPr>
          <p:nvPr/>
        </p:nvSpPr>
        <p:spPr bwMode="auto">
          <a:xfrm>
            <a:off x="5508625" y="1773238"/>
            <a:ext cx="345757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宋体" pitchFamily="2" charset="-122"/>
              </a:rPr>
              <a:t>1846</a:t>
            </a:r>
            <a:r>
              <a:rPr kumimoji="1" lang="zh-CN" altLang="en-US" sz="3200" b="1">
                <a:latin typeface="宋体" pitchFamily="2" charset="-122"/>
              </a:rPr>
              <a:t>年</a:t>
            </a:r>
            <a:r>
              <a:rPr kumimoji="1" lang="en-US" altLang="zh-CN" sz="3200" b="1">
                <a:latin typeface="宋体" pitchFamily="2" charset="-122"/>
              </a:rPr>
              <a:t>9</a:t>
            </a:r>
            <a:r>
              <a:rPr kumimoji="1" lang="zh-CN" altLang="en-US" sz="3200" b="1">
                <a:latin typeface="宋体" pitchFamily="2" charset="-122"/>
              </a:rPr>
              <a:t>月</a:t>
            </a:r>
            <a:r>
              <a:rPr kumimoji="1" lang="en-US" altLang="zh-CN" sz="3200" b="1">
                <a:latin typeface="宋体" pitchFamily="2" charset="-122"/>
              </a:rPr>
              <a:t>23</a:t>
            </a:r>
            <a:r>
              <a:rPr kumimoji="1" lang="zh-CN" altLang="en-US" sz="3200" b="1">
                <a:latin typeface="宋体" pitchFamily="2" charset="-122"/>
              </a:rPr>
              <a:t>日晚</a:t>
            </a:r>
            <a:r>
              <a:rPr kumimoji="1" lang="en-US" altLang="zh-CN" sz="3200" b="1">
                <a:latin typeface="宋体" pitchFamily="2" charset="-122"/>
              </a:rPr>
              <a:t>,</a:t>
            </a:r>
            <a:r>
              <a:rPr kumimoji="1" lang="zh-CN" altLang="en-US" sz="3200" b="1">
                <a:latin typeface="宋体" pitchFamily="2" charset="-122"/>
              </a:rPr>
              <a:t>由</a:t>
            </a:r>
            <a:r>
              <a:rPr kumimoji="1" lang="zh-CN" altLang="en-US" sz="3200" b="1">
                <a:solidFill>
                  <a:srgbClr val="FF0066"/>
                </a:solidFill>
                <a:latin typeface="宋体" pitchFamily="2" charset="-122"/>
              </a:rPr>
              <a:t>德国的伽勒</a:t>
            </a:r>
            <a:r>
              <a:rPr kumimoji="1" lang="zh-CN" altLang="en-US" sz="3200" b="1">
                <a:latin typeface="宋体" pitchFamily="2" charset="-122"/>
              </a:rPr>
              <a:t>在柏林天文台用望远镜在勒维耶预言的位置附近发现了这颗行星</a:t>
            </a:r>
            <a:r>
              <a:rPr kumimoji="1" lang="en-US" altLang="zh-CN" sz="3200" b="1">
                <a:latin typeface="宋体" pitchFamily="2" charset="-122"/>
              </a:rPr>
              <a:t>——</a:t>
            </a:r>
            <a:r>
              <a:rPr kumimoji="1" lang="zh-CN" altLang="en-US" sz="3200" b="1">
                <a:latin typeface="宋体" pitchFamily="2" charset="-122"/>
              </a:rPr>
              <a:t>海王星</a:t>
            </a:r>
            <a:endParaRPr lang="zh-CN" altLang="en-US" sz="3200">
              <a:latin typeface="宋体" pitchFamily="2" charset="-122"/>
            </a:endParaRPr>
          </a:p>
        </p:txBody>
      </p:sp>
      <p:sp>
        <p:nvSpPr>
          <p:cNvPr id="24581" name="AutoShape 5"/>
          <p:cNvSpPr>
            <a:spLocks noChangeArrowheads="1"/>
          </p:cNvSpPr>
          <p:nvPr/>
        </p:nvSpPr>
        <p:spPr bwMode="auto">
          <a:xfrm>
            <a:off x="6877050" y="476250"/>
            <a:ext cx="2087563" cy="936625"/>
          </a:xfrm>
          <a:prstGeom prst="wedgeRoundRectCallout">
            <a:avLst>
              <a:gd name="adj1" fmla="val -128097"/>
              <a:gd name="adj2" fmla="val 52880"/>
              <a:gd name="adj3" fmla="val 16667"/>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solidFill>
                  <a:srgbClr val="FF0000"/>
                </a:solidFill>
              </a:rPr>
              <a:t>柏林天文台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dissolve">
                                      <p:cBhvr>
                                        <p:cTn id="7" dur="500"/>
                                        <p:tgtEl>
                                          <p:spTgt spid="245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dissolve">
                                      <p:cBhvr>
                                        <p:cTn id="12" dur="10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03213" y="1793875"/>
            <a:ext cx="4573587"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chemeClr val="accent2"/>
                </a:solidFill>
                <a:latin typeface="Times New Roman" pitchFamily="18" charset="0"/>
              </a:rPr>
              <a:t>        </a:t>
            </a:r>
            <a:r>
              <a:rPr kumimoji="1" lang="zh-CN" altLang="en-US" sz="2800" b="1">
                <a:latin typeface="宋体" pitchFamily="2" charset="-122"/>
              </a:rPr>
              <a:t>海王星发现之后，人们发现它的轨道也与理论计算的不一致。于是</a:t>
            </a:r>
            <a:r>
              <a:rPr kumimoji="1" lang="zh-CN" altLang="en-US" sz="2800" b="1">
                <a:solidFill>
                  <a:srgbClr val="FF0000"/>
                </a:solidFill>
                <a:latin typeface="宋体" pitchFamily="2" charset="-122"/>
              </a:rPr>
              <a:t>几位学者用亚当斯和勒维耶的方法</a:t>
            </a:r>
            <a:r>
              <a:rPr kumimoji="1" lang="zh-CN" altLang="en-US" sz="2800" b="1">
                <a:latin typeface="宋体" pitchFamily="2" charset="-122"/>
              </a:rPr>
              <a:t>预言另一颗新行星的存在．</a:t>
            </a:r>
          </a:p>
          <a:p>
            <a:pPr>
              <a:spcBef>
                <a:spcPct val="50000"/>
              </a:spcBef>
            </a:pPr>
            <a:r>
              <a:rPr kumimoji="1" lang="zh-CN" altLang="en-US" sz="2800" b="1">
                <a:latin typeface="宋体" pitchFamily="2" charset="-122"/>
              </a:rPr>
              <a:t>    在预言提出之后，</a:t>
            </a:r>
            <a:r>
              <a:rPr kumimoji="1" lang="en-US" altLang="zh-CN" sz="2800" b="1">
                <a:solidFill>
                  <a:srgbClr val="FF0000"/>
                </a:solidFill>
                <a:latin typeface="宋体" pitchFamily="2" charset="-122"/>
              </a:rPr>
              <a:t>1930</a:t>
            </a:r>
            <a:r>
              <a:rPr kumimoji="1" lang="zh-CN" altLang="en-US" sz="2800" b="1">
                <a:solidFill>
                  <a:srgbClr val="FF0000"/>
                </a:solidFill>
                <a:latin typeface="宋体" pitchFamily="2" charset="-122"/>
              </a:rPr>
              <a:t>年，汤博发现了太阳系的后来</a:t>
            </a:r>
            <a:r>
              <a:rPr kumimoji="1" lang="zh-CN" altLang="en-US" sz="2800" b="1">
                <a:solidFill>
                  <a:srgbClr val="0000FF"/>
                </a:solidFill>
                <a:latin typeface="宋体" pitchFamily="2" charset="-122"/>
              </a:rPr>
              <a:t>曾</a:t>
            </a:r>
            <a:r>
              <a:rPr kumimoji="1" lang="zh-CN" altLang="en-US" sz="2800" b="1">
                <a:solidFill>
                  <a:srgbClr val="FF0000"/>
                </a:solidFill>
                <a:latin typeface="宋体" pitchFamily="2" charset="-122"/>
              </a:rPr>
              <a:t>被称为第九大行星的冥王星</a:t>
            </a:r>
            <a:endParaRPr kumimoji="1" lang="zh-CN" altLang="en-US" sz="2800" b="1">
              <a:latin typeface="宋体" pitchFamily="2" charset="-122"/>
            </a:endParaRPr>
          </a:p>
        </p:txBody>
      </p:sp>
      <p:pic>
        <p:nvPicPr>
          <p:cNvPr id="25603" name="Picture 3" descr="图片6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224088"/>
            <a:ext cx="4100512" cy="3871912"/>
          </a:xfrm>
          <a:prstGeom prst="rect">
            <a:avLst/>
          </a:prstGeom>
          <a:noFill/>
          <a:extLst>
            <a:ext uri="{909E8E84-426E-40DD-AFC4-6F175D3DCCD1}">
              <a14:hiddenFill xmlns:a14="http://schemas.microsoft.com/office/drawing/2010/main">
                <a:solidFill>
                  <a:srgbClr val="FFFFFF"/>
                </a:solidFill>
              </a14:hiddenFill>
            </a:ext>
          </a:extLst>
        </p:spPr>
      </p:pic>
      <p:sp>
        <p:nvSpPr>
          <p:cNvPr id="25604" name="Text Box 4"/>
          <p:cNvSpPr txBox="1">
            <a:spLocks noChangeArrowheads="1"/>
          </p:cNvSpPr>
          <p:nvPr/>
        </p:nvSpPr>
        <p:spPr bwMode="auto">
          <a:xfrm>
            <a:off x="4859338" y="1603375"/>
            <a:ext cx="4033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00FF"/>
                </a:solidFill>
                <a:latin typeface="Times New Roman" pitchFamily="18" charset="0"/>
                <a:ea typeface="华文行楷" pitchFamily="2" charset="-122"/>
              </a:rPr>
              <a:t>冥王星和它的卫星</a:t>
            </a:r>
          </a:p>
        </p:txBody>
      </p:sp>
      <p:sp>
        <p:nvSpPr>
          <p:cNvPr id="25605" name="Rectangle 5"/>
          <p:cNvSpPr>
            <a:spLocks noChangeArrowheads="1"/>
          </p:cNvSpPr>
          <p:nvPr/>
        </p:nvSpPr>
        <p:spPr bwMode="auto">
          <a:xfrm>
            <a:off x="5037138" y="6140450"/>
            <a:ext cx="39989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a:solidFill>
                  <a:srgbClr val="000000"/>
                </a:solidFill>
                <a:latin typeface="Arial" pitchFamily="34" charset="0"/>
              </a:rPr>
              <a:t>美国宇航局（</a:t>
            </a:r>
            <a:r>
              <a:rPr lang="en-US" altLang="zh-CN" b="1">
                <a:solidFill>
                  <a:srgbClr val="000000"/>
                </a:solidFill>
                <a:latin typeface="Arial" pitchFamily="34" charset="0"/>
              </a:rPr>
              <a:t>NASA</a:t>
            </a:r>
            <a:r>
              <a:rPr lang="zh-CN" altLang="en-US" b="1">
                <a:solidFill>
                  <a:srgbClr val="000000"/>
                </a:solidFill>
                <a:latin typeface="Arial" pitchFamily="34" charset="0"/>
              </a:rPr>
              <a:t>）提供的冥王星（上者）与它的卫星的画面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1000"/>
                                        <p:tgtEl>
                                          <p:spTgt spid="25602"/>
                                        </p:tgtEl>
                                      </p:cBhvr>
                                    </p:animEffect>
                                    <p:anim calcmode="lin" valueType="num">
                                      <p:cBhvr>
                                        <p:cTn id="8" dur="1000" fill="hold"/>
                                        <p:tgtEl>
                                          <p:spTgt spid="25602"/>
                                        </p:tgtEl>
                                        <p:attrNameLst>
                                          <p:attrName>ppt_x</p:attrName>
                                        </p:attrNameLst>
                                      </p:cBhvr>
                                      <p:tavLst>
                                        <p:tav tm="0">
                                          <p:val>
                                            <p:strVal val="#ppt_x"/>
                                          </p:val>
                                        </p:tav>
                                        <p:tav tm="100000">
                                          <p:val>
                                            <p:strVal val="#ppt_x"/>
                                          </p:val>
                                        </p:tav>
                                      </p:tavLst>
                                    </p:anim>
                                    <p:anim calcmode="lin" valueType="num">
                                      <p:cBhvr>
                                        <p:cTn id="9" dur="1000" fill="hold"/>
                                        <p:tgtEl>
                                          <p:spTgt spid="256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52400" y="2120900"/>
            <a:ext cx="891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a:latin typeface="Arial" pitchFamily="34" charset="0"/>
              </a:rPr>
              <a:t>        </a:t>
            </a:r>
            <a:r>
              <a:rPr lang="zh-CN" altLang="en-US" sz="2400">
                <a:solidFill>
                  <a:srgbClr val="000000"/>
                </a:solidFill>
                <a:latin typeface="Arial" pitchFamily="34" charset="0"/>
              </a:rPr>
              <a:t>国际天文学联合会大会</a:t>
            </a:r>
            <a:r>
              <a:rPr lang="en-US" altLang="zh-CN" sz="2400">
                <a:solidFill>
                  <a:srgbClr val="000000"/>
                </a:solidFill>
                <a:latin typeface="Arial" pitchFamily="34" charset="0"/>
              </a:rPr>
              <a:t>24</a:t>
            </a:r>
            <a:r>
              <a:rPr lang="zh-CN" altLang="en-US" sz="2400">
                <a:solidFill>
                  <a:srgbClr val="000000"/>
                </a:solidFill>
                <a:latin typeface="Arial" pitchFamily="34" charset="0"/>
              </a:rPr>
              <a:t>日投票决定，不再将传统九大行星之一的冥王星视为行星，而将其列入“矮行星”。许多人感到不解，为什么从儿时起就一直熟知的太阳系“九大行星”概念如今要被重新定义，而冥王星又因何被“降级”？ </a:t>
            </a:r>
            <a:br>
              <a:rPr lang="zh-CN" altLang="en-US" sz="2400">
                <a:solidFill>
                  <a:srgbClr val="000000"/>
                </a:solidFill>
                <a:latin typeface="Arial" pitchFamily="34" charset="0"/>
              </a:rPr>
            </a:br>
            <a:r>
              <a:rPr lang="zh-CN" altLang="en-US" sz="2400">
                <a:solidFill>
                  <a:srgbClr val="000000"/>
                </a:solidFill>
                <a:latin typeface="Arial" pitchFamily="34" charset="0"/>
              </a:rPr>
              <a:t>    “行星”这个说法起源于希腊语，原意指太阳系中的“漫游者”。近千年来，人们一直认为水星、金星、地球、火星、木星和土星是太阳系中的标准行星。</a:t>
            </a:r>
            <a:r>
              <a:rPr lang="en-US" altLang="zh-CN" sz="2400">
                <a:solidFill>
                  <a:srgbClr val="000000"/>
                </a:solidFill>
                <a:latin typeface="Arial" pitchFamily="34" charset="0"/>
              </a:rPr>
              <a:t>19</a:t>
            </a:r>
            <a:r>
              <a:rPr lang="zh-CN" altLang="en-US" sz="2400">
                <a:solidFill>
                  <a:srgbClr val="000000"/>
                </a:solidFill>
                <a:latin typeface="Arial" pitchFamily="34" charset="0"/>
              </a:rPr>
              <a:t>世纪后，天文学家陆续发现了天王星、海王星和冥王星，使太阳系的“行星”变成了</a:t>
            </a:r>
            <a:r>
              <a:rPr lang="en-US" altLang="zh-CN" sz="2400">
                <a:solidFill>
                  <a:srgbClr val="000000"/>
                </a:solidFill>
                <a:latin typeface="Arial" pitchFamily="34" charset="0"/>
              </a:rPr>
              <a:t>9</a:t>
            </a:r>
            <a:r>
              <a:rPr lang="zh-CN" altLang="en-US" sz="2400">
                <a:solidFill>
                  <a:srgbClr val="000000"/>
                </a:solidFill>
                <a:latin typeface="Arial" pitchFamily="34" charset="0"/>
              </a:rPr>
              <a:t>颗。此后，“九大行星”成为家喻户晓的说法。 </a:t>
            </a:r>
          </a:p>
        </p:txBody>
      </p:sp>
      <p:sp>
        <p:nvSpPr>
          <p:cNvPr id="26627" name="Rectangle 3"/>
          <p:cNvSpPr>
            <a:spLocks noChangeArrowheads="1"/>
          </p:cNvSpPr>
          <p:nvPr/>
        </p:nvSpPr>
        <p:spPr bwMode="auto">
          <a:xfrm>
            <a:off x="323850" y="868363"/>
            <a:ext cx="5124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solidFill>
                  <a:srgbClr val="FF0000"/>
                </a:solidFill>
                <a:latin typeface="Arial" pitchFamily="34" charset="0"/>
                <a:ea typeface="方正姚体" pitchFamily="2" charset="-122"/>
              </a:rPr>
              <a:t>冥王星为什么会被“降级”？</a:t>
            </a:r>
            <a:r>
              <a:rPr lang="zh-CN" altLang="en-US">
                <a:solidFill>
                  <a:srgbClr val="FF0000"/>
                </a:solidFill>
                <a:latin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fade">
                                      <p:cBhvr>
                                        <p:cTn id="7" dur="20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body" idx="1"/>
          </p:nvPr>
        </p:nvSpPr>
        <p:spPr/>
        <p:txBody>
          <a:bodyPr/>
          <a:lstStyle/>
          <a:p>
            <a:pPr>
              <a:lnSpc>
                <a:spcPct val="90000"/>
              </a:lnSpc>
            </a:pPr>
            <a:r>
              <a:rPr lang="en-US" altLang="zh-CN"/>
              <a:t>     </a:t>
            </a:r>
            <a:r>
              <a:rPr lang="zh-CN" altLang="en-US"/>
              <a:t>不过，新的天文发现不断使</a:t>
            </a:r>
            <a:r>
              <a:rPr lang="zh-CN" altLang="en-US">
                <a:latin typeface="Arial"/>
              </a:rPr>
              <a:t>“</a:t>
            </a:r>
            <a:r>
              <a:rPr lang="zh-CN" altLang="en-US"/>
              <a:t>九大行星</a:t>
            </a:r>
            <a:r>
              <a:rPr lang="zh-CN" altLang="en-US">
                <a:latin typeface="Arial"/>
              </a:rPr>
              <a:t>”</a:t>
            </a:r>
            <a:r>
              <a:rPr lang="zh-CN" altLang="en-US"/>
              <a:t>的传统观念受到质疑。天文学家先后发现冥王星与太阳系其他行星的一些不同之处。冥王星所处的轨道在海王星之外，属于太阳系外围的柯伊伯带，这个区域一直是太阳系小行星和彗星诞生的地方。</a:t>
            </a:r>
            <a:r>
              <a:rPr lang="en-US" altLang="zh-CN"/>
              <a:t>20</a:t>
            </a:r>
            <a:r>
              <a:rPr lang="zh-CN" altLang="en-US"/>
              <a:t>世纪</a:t>
            </a:r>
            <a:r>
              <a:rPr lang="en-US" altLang="zh-CN"/>
              <a:t>90</a:t>
            </a:r>
            <a:r>
              <a:rPr lang="zh-CN" altLang="en-US"/>
              <a:t>年代以来，天文学家发现柯伊伯带有更多围绕太阳运行的大天体。比如，美国天文学家布朗发现的</a:t>
            </a:r>
            <a:r>
              <a:rPr lang="zh-CN" altLang="en-US">
                <a:latin typeface="Arial"/>
              </a:rPr>
              <a:t>“</a:t>
            </a:r>
            <a:r>
              <a:rPr lang="en-US" altLang="zh-CN"/>
              <a:t>2003UB313</a:t>
            </a:r>
            <a:r>
              <a:rPr lang="en-US" altLang="zh-CN">
                <a:latin typeface="Arial"/>
              </a:rPr>
              <a:t>”</a:t>
            </a:r>
            <a:r>
              <a:rPr lang="zh-CN" altLang="en-US"/>
              <a:t>，就是一个直径和质量都超过冥王星的天体。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566738" y="1981200"/>
            <a:ext cx="8001000" cy="3886200"/>
          </a:xfrm>
        </p:spPr>
        <p:txBody>
          <a:bodyPr/>
          <a:lstStyle/>
          <a:p>
            <a:r>
              <a:rPr lang="en-US" altLang="zh-CN" sz="2400">
                <a:solidFill>
                  <a:srgbClr val="000000"/>
                </a:solidFill>
              </a:rPr>
              <a:t>   </a:t>
            </a:r>
            <a:r>
              <a:rPr lang="en-US" altLang="zh-CN" sz="2400">
                <a:solidFill>
                  <a:srgbClr val="000000"/>
                </a:solidFill>
                <a:latin typeface="Arial"/>
              </a:rPr>
              <a:t> </a:t>
            </a:r>
            <a:r>
              <a:rPr lang="zh-CN" altLang="en-US" sz="2400">
                <a:solidFill>
                  <a:srgbClr val="000000"/>
                </a:solidFill>
              </a:rPr>
              <a:t>布朗等人的发现使传统行星定义遭遇巨大挑战。国际天文学联合会大会通过的新行星定义，意在弥合传统的行星概念与新发现的差距。 </a:t>
            </a:r>
            <a:br>
              <a:rPr lang="zh-CN" altLang="en-US" sz="2400">
                <a:solidFill>
                  <a:srgbClr val="000000"/>
                </a:solidFill>
              </a:rPr>
            </a:br>
            <a:r>
              <a:rPr lang="zh-CN" altLang="en-US" sz="2400">
                <a:solidFill>
                  <a:srgbClr val="000000"/>
                </a:solidFill>
                <a:latin typeface="Arial"/>
              </a:rPr>
              <a:t>    </a:t>
            </a:r>
            <a:r>
              <a:rPr lang="zh-CN" altLang="en-US" sz="2400">
                <a:solidFill>
                  <a:srgbClr val="000000"/>
                </a:solidFill>
              </a:rPr>
              <a:t>大会通过的决议规定，</a:t>
            </a:r>
            <a:r>
              <a:rPr lang="zh-CN" altLang="en-US" sz="2400">
                <a:solidFill>
                  <a:srgbClr val="000000"/>
                </a:solidFill>
                <a:latin typeface="Arial"/>
              </a:rPr>
              <a:t>“</a:t>
            </a:r>
            <a:r>
              <a:rPr lang="zh-CN" altLang="en-US" sz="2400">
                <a:solidFill>
                  <a:srgbClr val="000000"/>
                </a:solidFill>
              </a:rPr>
              <a:t>行星</a:t>
            </a:r>
            <a:r>
              <a:rPr lang="zh-CN" altLang="en-US" sz="2400">
                <a:solidFill>
                  <a:srgbClr val="000000"/>
                </a:solidFill>
                <a:latin typeface="Arial"/>
              </a:rPr>
              <a:t>”</a:t>
            </a:r>
            <a:r>
              <a:rPr lang="zh-CN" altLang="en-US" sz="2400">
                <a:solidFill>
                  <a:srgbClr val="000000"/>
                </a:solidFill>
              </a:rPr>
              <a:t>指的是围绕太阳运转、自身引力足以克服其刚体力而使天体呈圆球状、能够清除其轨道附近其他物体的天体。在太阳系传统的</a:t>
            </a:r>
            <a:r>
              <a:rPr lang="zh-CN" altLang="en-US" sz="2400">
                <a:solidFill>
                  <a:srgbClr val="000000"/>
                </a:solidFill>
                <a:latin typeface="Arial"/>
              </a:rPr>
              <a:t>“</a:t>
            </a:r>
            <a:r>
              <a:rPr lang="zh-CN" altLang="en-US" sz="2400">
                <a:solidFill>
                  <a:srgbClr val="000000"/>
                </a:solidFill>
              </a:rPr>
              <a:t>九大行星</a:t>
            </a:r>
            <a:r>
              <a:rPr lang="zh-CN" altLang="en-US" sz="2400">
                <a:solidFill>
                  <a:srgbClr val="000000"/>
                </a:solidFill>
                <a:latin typeface="Arial"/>
              </a:rPr>
              <a:t>”</a:t>
            </a:r>
            <a:r>
              <a:rPr lang="zh-CN" altLang="en-US" sz="2400">
                <a:solidFill>
                  <a:srgbClr val="000000"/>
                </a:solidFill>
              </a:rPr>
              <a:t>中，只有水星、金星、地球、火星、木星、土星、天王星和海王星符合这些要求。冥王星由于其轨道与海王星的轨道相交，不符合新的行星定义，因此被自动降级为</a:t>
            </a:r>
            <a:r>
              <a:rPr lang="zh-CN" altLang="en-US" sz="2400">
                <a:solidFill>
                  <a:srgbClr val="000000"/>
                </a:solidFill>
                <a:latin typeface="Arial"/>
              </a:rPr>
              <a:t>“</a:t>
            </a:r>
            <a:r>
              <a:rPr lang="zh-CN" altLang="en-US" sz="2400">
                <a:solidFill>
                  <a:srgbClr val="000000"/>
                </a:solidFill>
              </a:rPr>
              <a:t>矮行星</a:t>
            </a:r>
            <a:r>
              <a:rPr lang="zh-CN" altLang="en-US" sz="2400">
                <a:solidFill>
                  <a:srgbClr val="000000"/>
                </a:solidFill>
                <a:latin typeface="Arial"/>
              </a:rPr>
              <a:t>”</a:t>
            </a:r>
            <a:r>
              <a:rPr lang="zh-CN" altLang="en-US" sz="2400">
                <a:solidFill>
                  <a:srgbClr val="000000"/>
                </a:solidFill>
              </a:rPr>
              <a:t>。</a:t>
            </a:r>
            <a:r>
              <a:rPr lang="zh-CN" altLang="en-US" sz="240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81025" y="762000"/>
            <a:ext cx="4067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latin typeface="Arial" pitchFamily="34" charset="0"/>
                <a:ea typeface="方正姚体" pitchFamily="2" charset="-122"/>
              </a:rPr>
              <a:t>三、发现未知天体</a:t>
            </a:r>
          </a:p>
        </p:txBody>
      </p:sp>
      <p:sp>
        <p:nvSpPr>
          <p:cNvPr id="27651" name="Text Box 3"/>
          <p:cNvSpPr txBox="1">
            <a:spLocks noChangeArrowheads="1"/>
          </p:cNvSpPr>
          <p:nvPr/>
        </p:nvSpPr>
        <p:spPr bwMode="auto">
          <a:xfrm>
            <a:off x="341313" y="1828800"/>
            <a:ext cx="8497887"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Arial" pitchFamily="34" charset="0"/>
              </a:rPr>
              <a:t>       </a:t>
            </a:r>
            <a:r>
              <a:rPr lang="zh-CN" altLang="en-US" sz="2400" b="1">
                <a:solidFill>
                  <a:srgbClr val="000000"/>
                </a:solidFill>
                <a:latin typeface="Arial" pitchFamily="34" charset="0"/>
              </a:rPr>
              <a:t>海王星的发现和</a:t>
            </a:r>
            <a:r>
              <a:rPr lang="en-US" altLang="zh-CN" sz="2400" b="1">
                <a:solidFill>
                  <a:srgbClr val="000000"/>
                </a:solidFill>
                <a:latin typeface="Arial" pitchFamily="34" charset="0"/>
              </a:rPr>
              <a:t>1705</a:t>
            </a:r>
            <a:r>
              <a:rPr lang="zh-CN" altLang="en-US" sz="2400" b="1">
                <a:solidFill>
                  <a:srgbClr val="000000"/>
                </a:solidFill>
                <a:latin typeface="Arial" pitchFamily="34" charset="0"/>
              </a:rPr>
              <a:t>年英国天文学家哈雷根据万有引力定律正确预言了哈雷彗星的回归最终确立了万有引力定律的地位，也成为科学史上的美谈。</a:t>
            </a:r>
          </a:p>
          <a:p>
            <a:pPr>
              <a:spcBef>
                <a:spcPct val="50000"/>
              </a:spcBef>
            </a:pPr>
            <a:r>
              <a:rPr lang="zh-CN" altLang="en-US" sz="2400" b="1">
                <a:solidFill>
                  <a:srgbClr val="000000"/>
                </a:solidFill>
                <a:latin typeface="Arial" pitchFamily="34" charset="0"/>
              </a:rPr>
              <a:t>      诺贝尔物理学奖获得者，物理学家冯</a:t>
            </a:r>
            <a:r>
              <a:rPr lang="en-US" altLang="zh-CN" sz="2400" b="1">
                <a:solidFill>
                  <a:srgbClr val="000000"/>
                </a:solidFill>
                <a:latin typeface="Arial" pitchFamily="34" charset="0"/>
              </a:rPr>
              <a:t>·</a:t>
            </a:r>
            <a:r>
              <a:rPr lang="zh-CN" altLang="en-US" sz="2400" b="1">
                <a:solidFill>
                  <a:srgbClr val="000000"/>
                </a:solidFill>
                <a:latin typeface="Arial" pitchFamily="34" charset="0"/>
              </a:rPr>
              <a:t>劳厄说： </a:t>
            </a:r>
          </a:p>
          <a:p>
            <a:pPr>
              <a:spcBef>
                <a:spcPct val="50000"/>
              </a:spcBef>
            </a:pPr>
            <a:r>
              <a:rPr lang="zh-CN" altLang="en-US" sz="3600">
                <a:solidFill>
                  <a:schemeClr val="tx2"/>
                </a:solidFill>
                <a:latin typeface="隶书" pitchFamily="49" charset="-122"/>
                <a:ea typeface="隶书" pitchFamily="49" charset="-122"/>
              </a:rPr>
              <a:t>  </a:t>
            </a:r>
            <a:r>
              <a:rPr lang="zh-CN" altLang="en-US" sz="3600">
                <a:solidFill>
                  <a:schemeClr val="tx2"/>
                </a:solidFill>
                <a:latin typeface="Arial"/>
                <a:ea typeface="隶书" pitchFamily="49" charset="-122"/>
              </a:rPr>
              <a:t>“</a:t>
            </a:r>
            <a:r>
              <a:rPr lang="zh-CN" altLang="en-US" sz="3600">
                <a:solidFill>
                  <a:schemeClr val="tx2"/>
                </a:solidFill>
                <a:latin typeface="隶书" pitchFamily="49" charset="-122"/>
                <a:ea typeface="隶书" pitchFamily="49" charset="-122"/>
              </a:rPr>
              <a:t>没有任何东西向牛顿引力理论对行星轨道的计算那样，如此有力地树起人们对年轻的物理学的尊敬。从此以后，这门自然科学成了巨大的精神王国</a:t>
            </a:r>
            <a:r>
              <a:rPr lang="en-US" altLang="zh-CN" sz="3600">
                <a:solidFill>
                  <a:schemeClr val="tx2"/>
                </a:solidFill>
                <a:latin typeface="Arial"/>
                <a:ea typeface="隶书" pitchFamily="49" charset="-122"/>
              </a:rPr>
              <a:t>……</a:t>
            </a:r>
            <a:r>
              <a:rPr lang="en-US" altLang="zh-CN" sz="3600">
                <a:solidFill>
                  <a:schemeClr val="tx2"/>
                </a:solidFill>
                <a:latin typeface="隶书" pitchFamily="49" charset="-122"/>
                <a:ea typeface="隶书" pitchFamily="49" charset="-122"/>
              </a:rPr>
              <a:t> </a:t>
            </a:r>
            <a:r>
              <a:rPr lang="en-US" altLang="zh-CN" sz="3600">
                <a:solidFill>
                  <a:schemeClr val="tx2"/>
                </a:solidFill>
                <a:latin typeface="Arial"/>
                <a:ea typeface="隶书" pitchFamily="49" charset="-122"/>
              </a:rPr>
              <a:t>”</a:t>
            </a:r>
            <a:endParaRPr lang="en-US" altLang="zh-CN" sz="3600">
              <a:solidFill>
                <a:schemeClr val="tx2"/>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down)">
                                      <p:cBhvr>
                                        <p:cTn id="7" dur="500"/>
                                        <p:tgtEl>
                                          <p:spTgt spid="2765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wipe(down)">
                                      <p:cBhvr>
                                        <p:cTn id="10" dur="500"/>
                                        <p:tgtEl>
                                          <p:spTgt spid="276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Effect transition="in" filter="slide(fromBottom)">
                                      <p:cBhvr>
                                        <p:cTn id="15"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096000" y="1752600"/>
            <a:ext cx="284321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FFFFCC"/>
                </a:solidFill>
                <a:latin typeface="Times New Roman" pitchFamily="18" charset="0"/>
              </a:rPr>
              <a:t>        </a:t>
            </a:r>
            <a:r>
              <a:rPr kumimoji="1" lang="zh-CN" altLang="en-US" sz="2400" b="1">
                <a:solidFill>
                  <a:srgbClr val="000000"/>
                </a:solidFill>
                <a:latin typeface="Times New Roman" pitchFamily="18" charset="0"/>
              </a:rPr>
              <a:t>尽管冥王星外面太阳光已经非常的微弱，但是，黑暗寒冷的太阳系边缘依然牵动着人们的心，搜索工作从来没有停止过。</a:t>
            </a:r>
          </a:p>
          <a:p>
            <a:r>
              <a:rPr kumimoji="1" lang="zh-CN" altLang="en-US" sz="2400" b="1">
                <a:solidFill>
                  <a:srgbClr val="FFFFCC"/>
                </a:solidFill>
                <a:latin typeface="Times New Roman" pitchFamily="18" charset="0"/>
              </a:rPr>
              <a:t>        </a:t>
            </a:r>
            <a:r>
              <a:rPr kumimoji="1" lang="zh-CN" altLang="en-US" sz="2400" b="1">
                <a:solidFill>
                  <a:srgbClr val="0000FF"/>
                </a:solidFill>
                <a:latin typeface="Times New Roman" pitchFamily="18" charset="0"/>
              </a:rPr>
              <a:t>美国</a:t>
            </a:r>
            <a:r>
              <a:rPr kumimoji="1" lang="en-US" altLang="zh-CN" sz="2400" b="1">
                <a:solidFill>
                  <a:srgbClr val="0000FF"/>
                </a:solidFill>
                <a:latin typeface="Times New Roman" pitchFamily="18" charset="0"/>
              </a:rPr>
              <a:t>2001</a:t>
            </a:r>
            <a:r>
              <a:rPr kumimoji="1" lang="zh-CN" altLang="en-US" sz="2400" b="1">
                <a:solidFill>
                  <a:srgbClr val="0000FF"/>
                </a:solidFill>
                <a:latin typeface="Times New Roman" pitchFamily="18" charset="0"/>
              </a:rPr>
              <a:t>年发射，并于</a:t>
            </a:r>
            <a:r>
              <a:rPr kumimoji="1" lang="en-US" altLang="zh-CN" sz="2400" b="1">
                <a:solidFill>
                  <a:srgbClr val="0000FF"/>
                </a:solidFill>
                <a:latin typeface="Times New Roman" pitchFamily="18" charset="0"/>
              </a:rPr>
              <a:t>2006</a:t>
            </a:r>
            <a:r>
              <a:rPr kumimoji="1" lang="zh-CN" altLang="en-US" sz="2400" b="1">
                <a:solidFill>
                  <a:srgbClr val="0000FF"/>
                </a:solidFill>
                <a:latin typeface="Times New Roman" pitchFamily="18" charset="0"/>
              </a:rPr>
              <a:t>至</a:t>
            </a:r>
            <a:r>
              <a:rPr kumimoji="1" lang="en-US" altLang="zh-CN" sz="2400" b="1">
                <a:solidFill>
                  <a:srgbClr val="0000FF"/>
                </a:solidFill>
                <a:latin typeface="Times New Roman" pitchFamily="18" charset="0"/>
              </a:rPr>
              <a:t>2008</a:t>
            </a:r>
            <a:r>
              <a:rPr kumimoji="1" lang="zh-CN" altLang="en-US" sz="2400" b="1">
                <a:solidFill>
                  <a:srgbClr val="0000FF"/>
                </a:solidFill>
                <a:latin typeface="Times New Roman" pitchFamily="18" charset="0"/>
              </a:rPr>
              <a:t>年访问冥王星的宇宙飞船</a:t>
            </a:r>
          </a:p>
        </p:txBody>
      </p:sp>
      <p:pic>
        <p:nvPicPr>
          <p:cNvPr id="28675" name="Picture 3" descr="图片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7938"/>
            <a:ext cx="5583238" cy="6877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fade">
                                      <p:cBhvr>
                                        <p:cTn id="7" dur="1000"/>
                                        <p:tgtEl>
                                          <p:spTgt spid="28675"/>
                                        </p:tgtEl>
                                      </p:cBhvr>
                                    </p:animEffect>
                                    <p:anim calcmode="lin" valueType="num">
                                      <p:cBhvr>
                                        <p:cTn id="8" dur="1000" fill="hold"/>
                                        <p:tgtEl>
                                          <p:spTgt spid="28675"/>
                                        </p:tgtEl>
                                        <p:attrNameLst>
                                          <p:attrName>ppt_x</p:attrName>
                                        </p:attrNameLst>
                                      </p:cBhvr>
                                      <p:tavLst>
                                        <p:tav tm="0">
                                          <p:val>
                                            <p:strVal val="#ppt_x"/>
                                          </p:val>
                                        </p:tav>
                                        <p:tav tm="100000">
                                          <p:val>
                                            <p:strVal val="#ppt_x"/>
                                          </p:val>
                                        </p:tav>
                                      </p:tavLst>
                                    </p:anim>
                                    <p:anim calcmode="lin" valueType="num">
                                      <p:cBhvr>
                                        <p:cTn id="9" dur="1000" fill="hold"/>
                                        <p:tgtEl>
                                          <p:spTgt spid="2867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674"/>
                                        </p:tgtEl>
                                        <p:attrNameLst>
                                          <p:attrName>style.visibility</p:attrName>
                                        </p:attrNameLst>
                                      </p:cBhvr>
                                      <p:to>
                                        <p:strVal val="visible"/>
                                      </p:to>
                                    </p:set>
                                    <p:animEffect transition="in" filter="fade">
                                      <p:cBhvr>
                                        <p:cTn id="14" dur="1000"/>
                                        <p:tgtEl>
                                          <p:spTgt spid="28674"/>
                                        </p:tgtEl>
                                      </p:cBhvr>
                                    </p:animEffect>
                                    <p:anim calcmode="lin" valueType="num">
                                      <p:cBhvr>
                                        <p:cTn id="15" dur="1000" fill="hold"/>
                                        <p:tgtEl>
                                          <p:spTgt spid="28674"/>
                                        </p:tgtEl>
                                        <p:attrNameLst>
                                          <p:attrName>ppt_x</p:attrName>
                                        </p:attrNameLst>
                                      </p:cBhvr>
                                      <p:tavLst>
                                        <p:tav tm="0">
                                          <p:val>
                                            <p:strVal val="#ppt_x"/>
                                          </p:val>
                                        </p:tav>
                                        <p:tav tm="100000">
                                          <p:val>
                                            <p:strVal val="#ppt_x"/>
                                          </p:val>
                                        </p:tav>
                                      </p:tavLst>
                                    </p:anim>
                                    <p:anim calcmode="lin" valueType="num">
                                      <p:cBhvr>
                                        <p:cTn id="16" dur="1000" fill="hold"/>
                                        <p:tgtEl>
                                          <p:spTgt spid="286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741363" y="838200"/>
            <a:ext cx="1873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solidFill>
                  <a:srgbClr val="0000FF"/>
                </a:solidFill>
                <a:latin typeface="Arial" pitchFamily="34" charset="0"/>
                <a:ea typeface="方正姚体" pitchFamily="2" charset="-122"/>
              </a:rPr>
              <a:t>四、小结</a:t>
            </a:r>
            <a:r>
              <a:rPr lang="zh-CN" altLang="en-US">
                <a:solidFill>
                  <a:srgbClr val="0000FF"/>
                </a:solidFill>
                <a:latin typeface="Arial" pitchFamily="34" charset="0"/>
              </a:rPr>
              <a:t> </a:t>
            </a:r>
          </a:p>
        </p:txBody>
      </p:sp>
      <p:sp>
        <p:nvSpPr>
          <p:cNvPr id="29699" name="Rectangle 3"/>
          <p:cNvSpPr>
            <a:spLocks noChangeArrowheads="1"/>
          </p:cNvSpPr>
          <p:nvPr/>
        </p:nvSpPr>
        <p:spPr bwMode="auto">
          <a:xfrm>
            <a:off x="436563" y="1630363"/>
            <a:ext cx="63039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00"/>
                </a:solidFill>
                <a:latin typeface="Arial" pitchFamily="34" charset="0"/>
              </a:rPr>
              <a:t>这节课我们主要掌握的知识点是：</a:t>
            </a:r>
          </a:p>
        </p:txBody>
      </p:sp>
      <p:graphicFrame>
        <p:nvGraphicFramePr>
          <p:cNvPr id="29700" name="Object 4"/>
          <p:cNvGraphicFramePr>
            <a:graphicFrameLocks noChangeAspect="1"/>
          </p:cNvGraphicFramePr>
          <p:nvPr/>
        </p:nvGraphicFramePr>
        <p:xfrm>
          <a:off x="1155700" y="4991100"/>
          <a:ext cx="1655763" cy="661988"/>
        </p:xfrm>
        <a:graphic>
          <a:graphicData uri="http://schemas.openxmlformats.org/presentationml/2006/ole">
            <mc:AlternateContent xmlns:mc="http://schemas.openxmlformats.org/markup-compatibility/2006">
              <mc:Choice xmlns:v="urn:schemas-microsoft-com:vml" Requires="v">
                <p:oleObj spid="_x0000_s29708" name="公式" r:id="rId3" imgW="520560" imgH="241200" progId="Equation.3">
                  <p:embed/>
                </p:oleObj>
              </mc:Choice>
              <mc:Fallback>
                <p:oleObj name="公式" r:id="rId3" imgW="52056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700" y="4991100"/>
                        <a:ext cx="1655763"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Rectangle 5"/>
          <p:cNvSpPr>
            <a:spLocks noChangeArrowheads="1"/>
          </p:cNvSpPr>
          <p:nvPr/>
        </p:nvSpPr>
        <p:spPr bwMode="auto">
          <a:xfrm>
            <a:off x="147638" y="2362200"/>
            <a:ext cx="7485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latin typeface="Arial" pitchFamily="34" charset="0"/>
              </a:rPr>
              <a:t>1.</a:t>
            </a:r>
            <a:r>
              <a:rPr lang="zh-CN" altLang="en-US" sz="2400" b="1">
                <a:solidFill>
                  <a:srgbClr val="000000"/>
                </a:solidFill>
                <a:latin typeface="Arial" pitchFamily="34" charset="0"/>
              </a:rPr>
              <a:t>万有引力定律在天文学中的应用，一般有两条思路：</a:t>
            </a:r>
          </a:p>
        </p:txBody>
      </p:sp>
      <p:sp>
        <p:nvSpPr>
          <p:cNvPr id="29702" name="Rectangle 6"/>
          <p:cNvSpPr>
            <a:spLocks noChangeArrowheads="1"/>
          </p:cNvSpPr>
          <p:nvPr/>
        </p:nvSpPr>
        <p:spPr bwMode="auto">
          <a:xfrm>
            <a:off x="76200" y="4267200"/>
            <a:ext cx="899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latin typeface="Arial" pitchFamily="34" charset="0"/>
              </a:rPr>
              <a:t>(2)  </a:t>
            </a:r>
            <a:r>
              <a:rPr lang="zh-CN" altLang="en-US" sz="2400" b="1">
                <a:solidFill>
                  <a:srgbClr val="000000"/>
                </a:solidFill>
                <a:latin typeface="Arial" pitchFamily="34" charset="0"/>
              </a:rPr>
              <a:t>环绕天体所需的</a:t>
            </a:r>
            <a:r>
              <a:rPr lang="zh-CN" altLang="en-US" sz="2400" b="1">
                <a:solidFill>
                  <a:srgbClr val="FF3300"/>
                </a:solidFill>
                <a:latin typeface="Arial" pitchFamily="34" charset="0"/>
              </a:rPr>
              <a:t>向心力</a:t>
            </a:r>
            <a:r>
              <a:rPr lang="zh-CN" altLang="en-US" sz="2400" b="1">
                <a:solidFill>
                  <a:srgbClr val="000000"/>
                </a:solidFill>
                <a:latin typeface="Arial" pitchFamily="34" charset="0"/>
              </a:rPr>
              <a:t>由中心天体对环绕天体的</a:t>
            </a:r>
            <a:r>
              <a:rPr lang="zh-CN" altLang="en-US" sz="2400" b="1">
                <a:solidFill>
                  <a:srgbClr val="FF3300"/>
                </a:solidFill>
                <a:latin typeface="Arial" pitchFamily="34" charset="0"/>
              </a:rPr>
              <a:t>万有引力</a:t>
            </a:r>
            <a:r>
              <a:rPr lang="zh-CN" altLang="en-US" sz="2400" b="1">
                <a:solidFill>
                  <a:srgbClr val="000000"/>
                </a:solidFill>
                <a:latin typeface="Arial" pitchFamily="34" charset="0"/>
              </a:rPr>
              <a:t>提供</a:t>
            </a:r>
          </a:p>
        </p:txBody>
      </p:sp>
      <p:sp>
        <p:nvSpPr>
          <p:cNvPr id="29703" name="Rectangle 7"/>
          <p:cNvSpPr>
            <a:spLocks noChangeArrowheads="1"/>
          </p:cNvSpPr>
          <p:nvPr/>
        </p:nvSpPr>
        <p:spPr bwMode="auto">
          <a:xfrm>
            <a:off x="76200" y="2971800"/>
            <a:ext cx="807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latin typeface="Arial" pitchFamily="34" charset="0"/>
              </a:rPr>
              <a:t>(1)  </a:t>
            </a:r>
            <a:r>
              <a:rPr lang="zh-CN" altLang="en-US" sz="2400" b="1">
                <a:solidFill>
                  <a:srgbClr val="000000"/>
                </a:solidFill>
                <a:latin typeface="Arial" pitchFamily="34" charset="0"/>
              </a:rPr>
              <a:t>地面（或某星球表面）的物体的</a:t>
            </a:r>
            <a:r>
              <a:rPr lang="zh-CN" altLang="en-US" sz="2400" b="1">
                <a:solidFill>
                  <a:srgbClr val="FF3300"/>
                </a:solidFill>
                <a:latin typeface="Arial" pitchFamily="34" charset="0"/>
              </a:rPr>
              <a:t>重力</a:t>
            </a:r>
            <a:r>
              <a:rPr lang="zh-CN" altLang="en-US" sz="2400" b="1">
                <a:solidFill>
                  <a:srgbClr val="000000"/>
                </a:solidFill>
                <a:latin typeface="Arial" pitchFamily="34" charset="0"/>
              </a:rPr>
              <a:t>近似等于</a:t>
            </a:r>
            <a:r>
              <a:rPr lang="zh-CN" altLang="en-US" sz="2400" b="1">
                <a:solidFill>
                  <a:srgbClr val="FF3300"/>
                </a:solidFill>
                <a:latin typeface="Arial" pitchFamily="34" charset="0"/>
              </a:rPr>
              <a:t>万有引力</a:t>
            </a:r>
          </a:p>
        </p:txBody>
      </p:sp>
      <p:sp>
        <p:nvSpPr>
          <p:cNvPr id="29704" name="Rectangle 8"/>
          <p:cNvSpPr>
            <a:spLocks noChangeArrowheads="1"/>
          </p:cNvSpPr>
          <p:nvPr/>
        </p:nvSpPr>
        <p:spPr bwMode="auto">
          <a:xfrm>
            <a:off x="147638" y="5715000"/>
            <a:ext cx="701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latin typeface="Arial" pitchFamily="34" charset="0"/>
              </a:rPr>
              <a:t>2.</a:t>
            </a:r>
            <a:r>
              <a:rPr lang="zh-CN" altLang="en-US" sz="2400" b="1">
                <a:solidFill>
                  <a:srgbClr val="000000"/>
                </a:solidFill>
                <a:latin typeface="Arial" pitchFamily="34" charset="0"/>
              </a:rPr>
              <a:t>了解了万有引力定律在天文学中具有的重要意义</a:t>
            </a:r>
            <a:r>
              <a:rPr lang="en-US" altLang="zh-CN" sz="2400" b="1">
                <a:solidFill>
                  <a:srgbClr val="000000"/>
                </a:solidFill>
                <a:latin typeface="Arial" pitchFamily="34" charset="0"/>
              </a:rPr>
              <a:t>.</a:t>
            </a:r>
            <a:r>
              <a:rPr lang="en-US" altLang="zh-CN">
                <a:latin typeface="Arial" pitchFamily="34" charset="0"/>
              </a:rPr>
              <a:t> </a:t>
            </a:r>
          </a:p>
        </p:txBody>
      </p:sp>
      <p:graphicFrame>
        <p:nvGraphicFramePr>
          <p:cNvPr id="29705" name="Object 9"/>
          <p:cNvGraphicFramePr>
            <a:graphicFrameLocks noChangeAspect="1"/>
          </p:cNvGraphicFramePr>
          <p:nvPr/>
        </p:nvGraphicFramePr>
        <p:xfrm>
          <a:off x="1587500" y="3463925"/>
          <a:ext cx="1657350" cy="803275"/>
        </p:xfrm>
        <a:graphic>
          <a:graphicData uri="http://schemas.openxmlformats.org/presentationml/2006/ole">
            <mc:AlternateContent xmlns:mc="http://schemas.openxmlformats.org/markup-compatibility/2006">
              <mc:Choice xmlns:v="urn:schemas-microsoft-com:vml" Requires="v">
                <p:oleObj spid="_x0000_s29709" name="公式" r:id="rId5" imgW="812520" imgH="393480" progId="Equation.3">
                  <p:embed/>
                </p:oleObj>
              </mc:Choice>
              <mc:Fallback>
                <p:oleObj name="公式" r:id="rId5" imgW="812520" imgH="393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500" y="3463925"/>
                        <a:ext cx="165735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10"/>
          <p:cNvGraphicFramePr>
            <a:graphicFrameLocks noChangeAspect="1"/>
          </p:cNvGraphicFramePr>
          <p:nvPr/>
        </p:nvGraphicFramePr>
        <p:xfrm>
          <a:off x="3963988" y="4775200"/>
          <a:ext cx="3960812" cy="939800"/>
        </p:xfrm>
        <a:graphic>
          <a:graphicData uri="http://schemas.openxmlformats.org/presentationml/2006/ole">
            <mc:AlternateContent xmlns:mc="http://schemas.openxmlformats.org/markup-compatibility/2006">
              <mc:Choice xmlns:v="urn:schemas-microsoft-com:vml" Requires="v">
                <p:oleObj spid="_x0000_s29710" name="公式" r:id="rId7" imgW="1663560" imgH="393480" progId="Equation.3">
                  <p:embed/>
                </p:oleObj>
              </mc:Choice>
              <mc:Fallback>
                <p:oleObj name="公式" r:id="rId7" imgW="1663560" imgH="3934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3988" y="4775200"/>
                        <a:ext cx="3960812"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7" name="AutoShape 11"/>
          <p:cNvSpPr>
            <a:spLocks noChangeArrowheads="1"/>
          </p:cNvSpPr>
          <p:nvPr/>
        </p:nvSpPr>
        <p:spPr bwMode="auto">
          <a:xfrm>
            <a:off x="3027363" y="5135563"/>
            <a:ext cx="720725" cy="287337"/>
          </a:xfrm>
          <a:prstGeom prst="rightArrow">
            <a:avLst>
              <a:gd name="adj1" fmla="val 50000"/>
              <a:gd name="adj2" fmla="val 6270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ppt_x"/>
                                          </p:val>
                                        </p:tav>
                                        <p:tav tm="100000">
                                          <p:val>
                                            <p:strVal val="#ppt_x"/>
                                          </p:val>
                                        </p:tav>
                                      </p:tavLst>
                                    </p:anim>
                                    <p:anim calcmode="lin" valueType="num">
                                      <p:cBhvr additive="base">
                                        <p:cTn id="8" dur="500" fill="hold"/>
                                        <p:tgtEl>
                                          <p:spTgt spid="296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01"/>
                                        </p:tgtEl>
                                        <p:attrNameLst>
                                          <p:attrName>style.visibility</p:attrName>
                                        </p:attrNameLst>
                                      </p:cBhvr>
                                      <p:to>
                                        <p:strVal val="visible"/>
                                      </p:to>
                                    </p:set>
                                    <p:anim calcmode="lin" valueType="num">
                                      <p:cBhvr additive="base">
                                        <p:cTn id="13" dur="500" fill="hold"/>
                                        <p:tgtEl>
                                          <p:spTgt spid="29701"/>
                                        </p:tgtEl>
                                        <p:attrNameLst>
                                          <p:attrName>ppt_x</p:attrName>
                                        </p:attrNameLst>
                                      </p:cBhvr>
                                      <p:tavLst>
                                        <p:tav tm="0">
                                          <p:val>
                                            <p:strVal val="#ppt_x"/>
                                          </p:val>
                                        </p:tav>
                                        <p:tav tm="100000">
                                          <p:val>
                                            <p:strVal val="#ppt_x"/>
                                          </p:val>
                                        </p:tav>
                                      </p:tavLst>
                                    </p:anim>
                                    <p:anim calcmode="lin" valueType="num">
                                      <p:cBhvr additive="base">
                                        <p:cTn id="14"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03"/>
                                        </p:tgtEl>
                                        <p:attrNameLst>
                                          <p:attrName>style.visibility</p:attrName>
                                        </p:attrNameLst>
                                      </p:cBhvr>
                                      <p:to>
                                        <p:strVal val="visible"/>
                                      </p:to>
                                    </p:set>
                                    <p:anim calcmode="lin" valueType="num">
                                      <p:cBhvr additive="base">
                                        <p:cTn id="19" dur="500" fill="hold"/>
                                        <p:tgtEl>
                                          <p:spTgt spid="29703"/>
                                        </p:tgtEl>
                                        <p:attrNameLst>
                                          <p:attrName>ppt_x</p:attrName>
                                        </p:attrNameLst>
                                      </p:cBhvr>
                                      <p:tavLst>
                                        <p:tav tm="0">
                                          <p:val>
                                            <p:strVal val="#ppt_x"/>
                                          </p:val>
                                        </p:tav>
                                        <p:tav tm="100000">
                                          <p:val>
                                            <p:strVal val="#ppt_x"/>
                                          </p:val>
                                        </p:tav>
                                      </p:tavLst>
                                    </p:anim>
                                    <p:anim calcmode="lin" valueType="num">
                                      <p:cBhvr additive="base">
                                        <p:cTn id="20"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9705"/>
                                        </p:tgtEl>
                                        <p:attrNameLst>
                                          <p:attrName>style.visibility</p:attrName>
                                        </p:attrNameLst>
                                      </p:cBhvr>
                                      <p:to>
                                        <p:strVal val="visible"/>
                                      </p:to>
                                    </p:set>
                                    <p:anim calcmode="lin" valueType="num">
                                      <p:cBhvr additive="base">
                                        <p:cTn id="25" dur="500" fill="hold"/>
                                        <p:tgtEl>
                                          <p:spTgt spid="29705"/>
                                        </p:tgtEl>
                                        <p:attrNameLst>
                                          <p:attrName>ppt_x</p:attrName>
                                        </p:attrNameLst>
                                      </p:cBhvr>
                                      <p:tavLst>
                                        <p:tav tm="0">
                                          <p:val>
                                            <p:strVal val="#ppt_x"/>
                                          </p:val>
                                        </p:tav>
                                        <p:tav tm="100000">
                                          <p:val>
                                            <p:strVal val="#ppt_x"/>
                                          </p:val>
                                        </p:tav>
                                      </p:tavLst>
                                    </p:anim>
                                    <p:anim calcmode="lin" valueType="num">
                                      <p:cBhvr additive="base">
                                        <p:cTn id="26" dur="500" fill="hold"/>
                                        <p:tgtEl>
                                          <p:spTgt spid="2970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702"/>
                                        </p:tgtEl>
                                        <p:attrNameLst>
                                          <p:attrName>style.visibility</p:attrName>
                                        </p:attrNameLst>
                                      </p:cBhvr>
                                      <p:to>
                                        <p:strVal val="visible"/>
                                      </p:to>
                                    </p:set>
                                    <p:anim calcmode="lin" valueType="num">
                                      <p:cBhvr additive="base">
                                        <p:cTn id="31" dur="500" fill="hold"/>
                                        <p:tgtEl>
                                          <p:spTgt spid="29702"/>
                                        </p:tgtEl>
                                        <p:attrNameLst>
                                          <p:attrName>ppt_x</p:attrName>
                                        </p:attrNameLst>
                                      </p:cBhvr>
                                      <p:tavLst>
                                        <p:tav tm="0">
                                          <p:val>
                                            <p:strVal val="#ppt_x"/>
                                          </p:val>
                                        </p:tav>
                                        <p:tav tm="100000">
                                          <p:val>
                                            <p:strVal val="#ppt_x"/>
                                          </p:val>
                                        </p:tav>
                                      </p:tavLst>
                                    </p:anim>
                                    <p:anim calcmode="lin" valueType="num">
                                      <p:cBhvr additive="base">
                                        <p:cTn id="32"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9700"/>
                                        </p:tgtEl>
                                        <p:attrNameLst>
                                          <p:attrName>style.visibility</p:attrName>
                                        </p:attrNameLst>
                                      </p:cBhvr>
                                      <p:to>
                                        <p:strVal val="visible"/>
                                      </p:to>
                                    </p:set>
                                    <p:anim calcmode="lin" valueType="num">
                                      <p:cBhvr additive="base">
                                        <p:cTn id="37" dur="500" fill="hold"/>
                                        <p:tgtEl>
                                          <p:spTgt spid="29700"/>
                                        </p:tgtEl>
                                        <p:attrNameLst>
                                          <p:attrName>ppt_x</p:attrName>
                                        </p:attrNameLst>
                                      </p:cBhvr>
                                      <p:tavLst>
                                        <p:tav tm="0">
                                          <p:val>
                                            <p:strVal val="#ppt_x"/>
                                          </p:val>
                                        </p:tav>
                                        <p:tav tm="100000">
                                          <p:val>
                                            <p:strVal val="#ppt_x"/>
                                          </p:val>
                                        </p:tav>
                                      </p:tavLst>
                                    </p:anim>
                                    <p:anim calcmode="lin" valueType="num">
                                      <p:cBhvr additive="base">
                                        <p:cTn id="38"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707"/>
                                        </p:tgtEl>
                                        <p:attrNameLst>
                                          <p:attrName>style.visibility</p:attrName>
                                        </p:attrNameLst>
                                      </p:cBhvr>
                                      <p:to>
                                        <p:strVal val="visible"/>
                                      </p:to>
                                    </p:set>
                                    <p:anim calcmode="lin" valueType="num">
                                      <p:cBhvr additive="base">
                                        <p:cTn id="43" dur="500" fill="hold"/>
                                        <p:tgtEl>
                                          <p:spTgt spid="29707"/>
                                        </p:tgtEl>
                                        <p:attrNameLst>
                                          <p:attrName>ppt_x</p:attrName>
                                        </p:attrNameLst>
                                      </p:cBhvr>
                                      <p:tavLst>
                                        <p:tav tm="0">
                                          <p:val>
                                            <p:strVal val="#ppt_x"/>
                                          </p:val>
                                        </p:tav>
                                        <p:tav tm="100000">
                                          <p:val>
                                            <p:strVal val="#ppt_x"/>
                                          </p:val>
                                        </p:tav>
                                      </p:tavLst>
                                    </p:anim>
                                    <p:anim calcmode="lin" valueType="num">
                                      <p:cBhvr additive="base">
                                        <p:cTn id="44" dur="500" fill="hold"/>
                                        <p:tgtEl>
                                          <p:spTgt spid="2970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9706"/>
                                        </p:tgtEl>
                                        <p:attrNameLst>
                                          <p:attrName>style.visibility</p:attrName>
                                        </p:attrNameLst>
                                      </p:cBhvr>
                                      <p:to>
                                        <p:strVal val="visible"/>
                                      </p:to>
                                    </p:set>
                                    <p:anim calcmode="lin" valueType="num">
                                      <p:cBhvr additive="base">
                                        <p:cTn id="49" dur="500" fill="hold"/>
                                        <p:tgtEl>
                                          <p:spTgt spid="29706"/>
                                        </p:tgtEl>
                                        <p:attrNameLst>
                                          <p:attrName>ppt_x</p:attrName>
                                        </p:attrNameLst>
                                      </p:cBhvr>
                                      <p:tavLst>
                                        <p:tav tm="0">
                                          <p:val>
                                            <p:strVal val="#ppt_x"/>
                                          </p:val>
                                        </p:tav>
                                        <p:tav tm="100000">
                                          <p:val>
                                            <p:strVal val="#ppt_x"/>
                                          </p:val>
                                        </p:tav>
                                      </p:tavLst>
                                    </p:anim>
                                    <p:anim calcmode="lin" valueType="num">
                                      <p:cBhvr additive="base">
                                        <p:cTn id="50" dur="500" fill="hold"/>
                                        <p:tgtEl>
                                          <p:spTgt spid="2970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9704"/>
                                        </p:tgtEl>
                                        <p:attrNameLst>
                                          <p:attrName>style.visibility</p:attrName>
                                        </p:attrNameLst>
                                      </p:cBhvr>
                                      <p:to>
                                        <p:strVal val="visible"/>
                                      </p:to>
                                    </p:set>
                                    <p:anim calcmode="lin" valueType="num">
                                      <p:cBhvr additive="base">
                                        <p:cTn id="55" dur="500" fill="hold"/>
                                        <p:tgtEl>
                                          <p:spTgt spid="29704"/>
                                        </p:tgtEl>
                                        <p:attrNameLst>
                                          <p:attrName>ppt_x</p:attrName>
                                        </p:attrNameLst>
                                      </p:cBhvr>
                                      <p:tavLst>
                                        <p:tav tm="0">
                                          <p:val>
                                            <p:strVal val="#ppt_x"/>
                                          </p:val>
                                        </p:tav>
                                        <p:tav tm="100000">
                                          <p:val>
                                            <p:strVal val="#ppt_x"/>
                                          </p:val>
                                        </p:tav>
                                      </p:tavLst>
                                    </p:anim>
                                    <p:anim calcmode="lin" valueType="num">
                                      <p:cBhvr additive="base">
                                        <p:cTn id="56" dur="500" fill="hold"/>
                                        <p:tgtEl>
                                          <p:spTgt spid="29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1" grpId="0"/>
      <p:bldP spid="29702" grpId="0"/>
      <p:bldP spid="29703" grpId="0"/>
      <p:bldP spid="29704" grpId="0"/>
      <p:bldP spid="2970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5716588" y="1917700"/>
            <a:ext cx="3208337" cy="3721100"/>
            <a:chOff x="3152" y="1071"/>
            <a:chExt cx="2040" cy="2389"/>
          </a:xfrm>
        </p:grpSpPr>
        <p:sp>
          <p:nvSpPr>
            <p:cNvPr id="6147" name="Rectangle 3"/>
            <p:cNvSpPr>
              <a:spLocks noChangeArrowheads="1"/>
            </p:cNvSpPr>
            <p:nvPr/>
          </p:nvSpPr>
          <p:spPr bwMode="auto">
            <a:xfrm>
              <a:off x="4286" y="1933"/>
              <a:ext cx="22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a:solidFill>
                    <a:srgbClr val="FF0000"/>
                  </a:solidFill>
                  <a:latin typeface="宋体" pitchFamily="2" charset="-122"/>
                </a:rPr>
                <a:t>θ</a:t>
              </a:r>
              <a:endParaRPr lang="en-US" altLang="zh-CN" sz="2400">
                <a:latin typeface="Arial" pitchFamily="34" charset="0"/>
              </a:endParaRPr>
            </a:p>
          </p:txBody>
        </p:sp>
        <p:grpSp>
          <p:nvGrpSpPr>
            <p:cNvPr id="6148" name="Group 4"/>
            <p:cNvGrpSpPr>
              <a:grpSpLocks/>
            </p:cNvGrpSpPr>
            <p:nvPr/>
          </p:nvGrpSpPr>
          <p:grpSpPr bwMode="auto">
            <a:xfrm>
              <a:off x="4241" y="1162"/>
              <a:ext cx="272" cy="317"/>
              <a:chOff x="6480" y="1284"/>
              <a:chExt cx="255" cy="423"/>
            </a:xfrm>
          </p:grpSpPr>
          <p:sp>
            <p:nvSpPr>
              <p:cNvPr id="6149" name="Rectangle 5"/>
              <p:cNvSpPr>
                <a:spLocks noChangeArrowheads="1"/>
              </p:cNvSpPr>
              <p:nvPr/>
            </p:nvSpPr>
            <p:spPr bwMode="auto">
              <a:xfrm>
                <a:off x="6480" y="1284"/>
                <a:ext cx="20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i="1">
                    <a:solidFill>
                      <a:srgbClr val="FF0000"/>
                    </a:solidFill>
                    <a:latin typeface="Times New Roman" pitchFamily="18" charset="0"/>
                  </a:rPr>
                  <a:t>F</a:t>
                </a:r>
                <a:r>
                  <a:rPr lang="en-US" altLang="zh-CN" sz="2400" i="1" baseline="-25000">
                    <a:solidFill>
                      <a:srgbClr val="FF0000"/>
                    </a:solidFill>
                    <a:latin typeface="Times New Roman" pitchFamily="18" charset="0"/>
                  </a:rPr>
                  <a:t>n</a:t>
                </a:r>
              </a:p>
            </p:txBody>
          </p:sp>
          <p:sp>
            <p:nvSpPr>
              <p:cNvPr id="6150" name="Rectangle 6"/>
              <p:cNvSpPr>
                <a:spLocks noChangeArrowheads="1"/>
              </p:cNvSpPr>
              <p:nvPr/>
            </p:nvSpPr>
            <p:spPr bwMode="auto">
              <a:xfrm>
                <a:off x="6555" y="1395"/>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zh-CN" sz="900" b="1">
                  <a:solidFill>
                    <a:schemeClr val="hlink"/>
                  </a:solidFill>
                  <a:latin typeface="Arial" pitchFamily="34" charset="0"/>
                </a:endParaRPr>
              </a:p>
            </p:txBody>
          </p:sp>
        </p:grpSp>
        <p:grpSp>
          <p:nvGrpSpPr>
            <p:cNvPr id="6151" name="Group 7"/>
            <p:cNvGrpSpPr>
              <a:grpSpLocks/>
            </p:cNvGrpSpPr>
            <p:nvPr/>
          </p:nvGrpSpPr>
          <p:grpSpPr bwMode="auto">
            <a:xfrm>
              <a:off x="3152" y="1071"/>
              <a:ext cx="2040" cy="2389"/>
              <a:chOff x="3152" y="1071"/>
              <a:chExt cx="2040" cy="2389"/>
            </a:xfrm>
          </p:grpSpPr>
          <p:sp>
            <p:nvSpPr>
              <p:cNvPr id="6152" name="Freeform 8"/>
              <p:cNvSpPr>
                <a:spLocks/>
              </p:cNvSpPr>
              <p:nvPr/>
            </p:nvSpPr>
            <p:spPr bwMode="auto">
              <a:xfrm>
                <a:off x="3152" y="1185"/>
                <a:ext cx="2037" cy="2009"/>
              </a:xfrm>
              <a:custGeom>
                <a:avLst/>
                <a:gdLst>
                  <a:gd name="T0" fmla="*/ 6664 w 6665"/>
                  <a:gd name="T1" fmla="*/ 3209 h 6417"/>
                  <a:gd name="T2" fmla="*/ 6581 w 6665"/>
                  <a:gd name="T3" fmla="*/ 2494 h 6417"/>
                  <a:gd name="T4" fmla="*/ 6334 w 6665"/>
                  <a:gd name="T5" fmla="*/ 1817 h 6417"/>
                  <a:gd name="T6" fmla="*/ 5937 w 6665"/>
                  <a:gd name="T7" fmla="*/ 1208 h 6417"/>
                  <a:gd name="T8" fmla="*/ 5409 w 6665"/>
                  <a:gd name="T9" fmla="*/ 700 h 6417"/>
                  <a:gd name="T10" fmla="*/ 4778 w 6665"/>
                  <a:gd name="T11" fmla="*/ 318 h 6417"/>
                  <a:gd name="T12" fmla="*/ 4073 w 6665"/>
                  <a:gd name="T13" fmla="*/ 81 h 6417"/>
                  <a:gd name="T14" fmla="*/ 3331 w 6665"/>
                  <a:gd name="T15" fmla="*/ 0 h 6417"/>
                  <a:gd name="T16" fmla="*/ 2590 w 6665"/>
                  <a:gd name="T17" fmla="*/ 81 h 6417"/>
                  <a:gd name="T18" fmla="*/ 1886 w 6665"/>
                  <a:gd name="T19" fmla="*/ 318 h 6417"/>
                  <a:gd name="T20" fmla="*/ 1254 w 6665"/>
                  <a:gd name="T21" fmla="*/ 700 h 6417"/>
                  <a:gd name="T22" fmla="*/ 726 w 6665"/>
                  <a:gd name="T23" fmla="*/ 1208 h 6417"/>
                  <a:gd name="T24" fmla="*/ 330 w 6665"/>
                  <a:gd name="T25" fmla="*/ 1817 h 6417"/>
                  <a:gd name="T26" fmla="*/ 83 w 6665"/>
                  <a:gd name="T27" fmla="*/ 2494 h 6417"/>
                  <a:gd name="T28" fmla="*/ 0 w 6665"/>
                  <a:gd name="T29" fmla="*/ 3209 h 6417"/>
                  <a:gd name="T30" fmla="*/ 83 w 6665"/>
                  <a:gd name="T31" fmla="*/ 3922 h 6417"/>
                  <a:gd name="T32" fmla="*/ 330 w 6665"/>
                  <a:gd name="T33" fmla="*/ 4600 h 6417"/>
                  <a:gd name="T34" fmla="*/ 726 w 6665"/>
                  <a:gd name="T35" fmla="*/ 5209 h 6417"/>
                  <a:gd name="T36" fmla="*/ 1254 w 6665"/>
                  <a:gd name="T37" fmla="*/ 5717 h 6417"/>
                  <a:gd name="T38" fmla="*/ 1886 w 6665"/>
                  <a:gd name="T39" fmla="*/ 6099 h 6417"/>
                  <a:gd name="T40" fmla="*/ 2590 w 6665"/>
                  <a:gd name="T41" fmla="*/ 6337 h 6417"/>
                  <a:gd name="T42" fmla="*/ 3331 w 6665"/>
                  <a:gd name="T43" fmla="*/ 6417 h 6417"/>
                  <a:gd name="T44" fmla="*/ 4073 w 6665"/>
                  <a:gd name="T45" fmla="*/ 6337 h 6417"/>
                  <a:gd name="T46" fmla="*/ 4778 w 6665"/>
                  <a:gd name="T47" fmla="*/ 6099 h 6417"/>
                  <a:gd name="T48" fmla="*/ 5409 w 6665"/>
                  <a:gd name="T49" fmla="*/ 5717 h 6417"/>
                  <a:gd name="T50" fmla="*/ 5937 w 6665"/>
                  <a:gd name="T51" fmla="*/ 5209 h 6417"/>
                  <a:gd name="T52" fmla="*/ 6334 w 6665"/>
                  <a:gd name="T53" fmla="*/ 4600 h 6417"/>
                  <a:gd name="T54" fmla="*/ 6581 w 6665"/>
                  <a:gd name="T55" fmla="*/ 3922 h 6417"/>
                  <a:gd name="T56" fmla="*/ 6664 w 6665"/>
                  <a:gd name="T57" fmla="*/ 3209 h 6417"/>
                  <a:gd name="T58" fmla="*/ 6665 w 6665"/>
                  <a:gd name="T59" fmla="*/ 3209 h 6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65" h="6417">
                    <a:moveTo>
                      <a:pt x="6664" y="3209"/>
                    </a:moveTo>
                    <a:lnTo>
                      <a:pt x="6581" y="2494"/>
                    </a:lnTo>
                    <a:lnTo>
                      <a:pt x="6334" y="1817"/>
                    </a:lnTo>
                    <a:lnTo>
                      <a:pt x="5937" y="1208"/>
                    </a:lnTo>
                    <a:lnTo>
                      <a:pt x="5409" y="700"/>
                    </a:lnTo>
                    <a:lnTo>
                      <a:pt x="4778" y="318"/>
                    </a:lnTo>
                    <a:lnTo>
                      <a:pt x="4073" y="81"/>
                    </a:lnTo>
                    <a:lnTo>
                      <a:pt x="3331" y="0"/>
                    </a:lnTo>
                    <a:lnTo>
                      <a:pt x="2590" y="81"/>
                    </a:lnTo>
                    <a:lnTo>
                      <a:pt x="1886" y="318"/>
                    </a:lnTo>
                    <a:lnTo>
                      <a:pt x="1254" y="700"/>
                    </a:lnTo>
                    <a:lnTo>
                      <a:pt x="726" y="1208"/>
                    </a:lnTo>
                    <a:lnTo>
                      <a:pt x="330" y="1817"/>
                    </a:lnTo>
                    <a:lnTo>
                      <a:pt x="83" y="2494"/>
                    </a:lnTo>
                    <a:lnTo>
                      <a:pt x="0" y="3209"/>
                    </a:lnTo>
                    <a:lnTo>
                      <a:pt x="83" y="3922"/>
                    </a:lnTo>
                    <a:lnTo>
                      <a:pt x="330" y="4600"/>
                    </a:lnTo>
                    <a:lnTo>
                      <a:pt x="726" y="5209"/>
                    </a:lnTo>
                    <a:lnTo>
                      <a:pt x="1254" y="5717"/>
                    </a:lnTo>
                    <a:lnTo>
                      <a:pt x="1886" y="6099"/>
                    </a:lnTo>
                    <a:lnTo>
                      <a:pt x="2590" y="6337"/>
                    </a:lnTo>
                    <a:lnTo>
                      <a:pt x="3331" y="6417"/>
                    </a:lnTo>
                    <a:lnTo>
                      <a:pt x="4073" y="6337"/>
                    </a:lnTo>
                    <a:lnTo>
                      <a:pt x="4778" y="6099"/>
                    </a:lnTo>
                    <a:lnTo>
                      <a:pt x="5409" y="5717"/>
                    </a:lnTo>
                    <a:lnTo>
                      <a:pt x="5937" y="5209"/>
                    </a:lnTo>
                    <a:lnTo>
                      <a:pt x="6334" y="4600"/>
                    </a:lnTo>
                    <a:lnTo>
                      <a:pt x="6581" y="3922"/>
                    </a:lnTo>
                    <a:lnTo>
                      <a:pt x="6664" y="3209"/>
                    </a:lnTo>
                    <a:lnTo>
                      <a:pt x="6665" y="3209"/>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3" name="Freeform 9"/>
              <p:cNvSpPr>
                <a:spLocks/>
              </p:cNvSpPr>
              <p:nvPr/>
            </p:nvSpPr>
            <p:spPr bwMode="auto">
              <a:xfrm>
                <a:off x="5086" y="2275"/>
                <a:ext cx="34" cy="28"/>
              </a:xfrm>
              <a:custGeom>
                <a:avLst/>
                <a:gdLst>
                  <a:gd name="T0" fmla="*/ 0 w 114"/>
                  <a:gd name="T1" fmla="*/ 91 h 91"/>
                  <a:gd name="T2" fmla="*/ 112 w 114"/>
                  <a:gd name="T3" fmla="*/ 0 h 91"/>
                  <a:gd name="T4" fmla="*/ 114 w 114"/>
                  <a:gd name="T5" fmla="*/ 0 h 91"/>
                </a:gdLst>
                <a:ahLst/>
                <a:cxnLst>
                  <a:cxn ang="0">
                    <a:pos x="T0" y="T1"/>
                  </a:cxn>
                  <a:cxn ang="0">
                    <a:pos x="T2" y="T3"/>
                  </a:cxn>
                  <a:cxn ang="0">
                    <a:pos x="T4" y="T5"/>
                  </a:cxn>
                </a:cxnLst>
                <a:rect l="0" t="0" r="r" b="b"/>
                <a:pathLst>
                  <a:path w="114" h="91">
                    <a:moveTo>
                      <a:pt x="0" y="91"/>
                    </a:moveTo>
                    <a:lnTo>
                      <a:pt x="112" y="0"/>
                    </a:lnTo>
                    <a:lnTo>
                      <a:pt x="114"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4" name="Freeform 10"/>
              <p:cNvSpPr>
                <a:spLocks/>
              </p:cNvSpPr>
              <p:nvPr/>
            </p:nvSpPr>
            <p:spPr bwMode="auto">
              <a:xfrm>
                <a:off x="5140" y="2219"/>
                <a:ext cx="28" cy="41"/>
              </a:xfrm>
              <a:custGeom>
                <a:avLst/>
                <a:gdLst>
                  <a:gd name="T0" fmla="*/ 0 w 92"/>
                  <a:gd name="T1" fmla="*/ 129 h 129"/>
                  <a:gd name="T2" fmla="*/ 36 w 92"/>
                  <a:gd name="T3" fmla="*/ 99 h 129"/>
                  <a:gd name="T4" fmla="*/ 90 w 92"/>
                  <a:gd name="T5" fmla="*/ 0 h 129"/>
                  <a:gd name="T6" fmla="*/ 92 w 92"/>
                  <a:gd name="T7" fmla="*/ 0 h 129"/>
                </a:gdLst>
                <a:ahLst/>
                <a:cxnLst>
                  <a:cxn ang="0">
                    <a:pos x="T0" y="T1"/>
                  </a:cxn>
                  <a:cxn ang="0">
                    <a:pos x="T2" y="T3"/>
                  </a:cxn>
                  <a:cxn ang="0">
                    <a:pos x="T4" y="T5"/>
                  </a:cxn>
                  <a:cxn ang="0">
                    <a:pos x="T6" y="T7"/>
                  </a:cxn>
                </a:cxnLst>
                <a:rect l="0" t="0" r="r" b="b"/>
                <a:pathLst>
                  <a:path w="92" h="129">
                    <a:moveTo>
                      <a:pt x="0" y="129"/>
                    </a:moveTo>
                    <a:lnTo>
                      <a:pt x="36" y="99"/>
                    </a:lnTo>
                    <a:lnTo>
                      <a:pt x="90" y="0"/>
                    </a:lnTo>
                    <a:lnTo>
                      <a:pt x="9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5" name="Freeform 11"/>
              <p:cNvSpPr>
                <a:spLocks/>
              </p:cNvSpPr>
              <p:nvPr/>
            </p:nvSpPr>
            <p:spPr bwMode="auto">
              <a:xfrm>
                <a:off x="5176" y="2148"/>
                <a:ext cx="5" cy="48"/>
              </a:xfrm>
              <a:custGeom>
                <a:avLst/>
                <a:gdLst>
                  <a:gd name="T0" fmla="*/ 6 w 12"/>
                  <a:gd name="T1" fmla="*/ 154 h 154"/>
                  <a:gd name="T2" fmla="*/ 12 w 12"/>
                  <a:gd name="T3" fmla="*/ 143 h 154"/>
                  <a:gd name="T4" fmla="*/ 0 w 12"/>
                  <a:gd name="T5" fmla="*/ 0 h 154"/>
                  <a:gd name="T6" fmla="*/ 1 w 12"/>
                  <a:gd name="T7" fmla="*/ 0 h 154"/>
                </a:gdLst>
                <a:ahLst/>
                <a:cxnLst>
                  <a:cxn ang="0">
                    <a:pos x="T0" y="T1"/>
                  </a:cxn>
                  <a:cxn ang="0">
                    <a:pos x="T2" y="T3"/>
                  </a:cxn>
                  <a:cxn ang="0">
                    <a:pos x="T4" y="T5"/>
                  </a:cxn>
                  <a:cxn ang="0">
                    <a:pos x="T6" y="T7"/>
                  </a:cxn>
                </a:cxnLst>
                <a:rect l="0" t="0" r="r" b="b"/>
                <a:pathLst>
                  <a:path w="12" h="154">
                    <a:moveTo>
                      <a:pt x="6" y="154"/>
                    </a:moveTo>
                    <a:lnTo>
                      <a:pt x="12" y="143"/>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6" name="Freeform 12"/>
              <p:cNvSpPr>
                <a:spLocks/>
              </p:cNvSpPr>
              <p:nvPr/>
            </p:nvSpPr>
            <p:spPr bwMode="auto">
              <a:xfrm>
                <a:off x="5140" y="2086"/>
                <a:ext cx="29" cy="40"/>
              </a:xfrm>
              <a:custGeom>
                <a:avLst/>
                <a:gdLst>
                  <a:gd name="T0" fmla="*/ 95 w 95"/>
                  <a:gd name="T1" fmla="*/ 129 h 129"/>
                  <a:gd name="T2" fmla="*/ 0 w 95"/>
                  <a:gd name="T3" fmla="*/ 0 h 129"/>
                  <a:gd name="T4" fmla="*/ 1 w 95"/>
                  <a:gd name="T5" fmla="*/ 0 h 129"/>
                </a:gdLst>
                <a:ahLst/>
                <a:cxnLst>
                  <a:cxn ang="0">
                    <a:pos x="T0" y="T1"/>
                  </a:cxn>
                  <a:cxn ang="0">
                    <a:pos x="T2" y="T3"/>
                  </a:cxn>
                  <a:cxn ang="0">
                    <a:pos x="T4" y="T5"/>
                  </a:cxn>
                </a:cxnLst>
                <a:rect l="0" t="0" r="r" b="b"/>
                <a:pathLst>
                  <a:path w="95" h="129">
                    <a:moveTo>
                      <a:pt x="95" y="129"/>
                    </a:move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7" name="Freeform 13"/>
              <p:cNvSpPr>
                <a:spLocks/>
              </p:cNvSpPr>
              <p:nvPr/>
            </p:nvSpPr>
            <p:spPr bwMode="auto">
              <a:xfrm>
                <a:off x="5080" y="2040"/>
                <a:ext cx="40" cy="29"/>
              </a:xfrm>
              <a:custGeom>
                <a:avLst/>
                <a:gdLst>
                  <a:gd name="T0" fmla="*/ 133 w 133"/>
                  <a:gd name="T1" fmla="*/ 93 h 93"/>
                  <a:gd name="T2" fmla="*/ 0 w 133"/>
                  <a:gd name="T3" fmla="*/ 0 h 93"/>
                  <a:gd name="T4" fmla="*/ 2 w 133"/>
                  <a:gd name="T5" fmla="*/ 0 h 93"/>
                </a:gdLst>
                <a:ahLst/>
                <a:cxnLst>
                  <a:cxn ang="0">
                    <a:pos x="T0" y="T1"/>
                  </a:cxn>
                  <a:cxn ang="0">
                    <a:pos x="T2" y="T3"/>
                  </a:cxn>
                  <a:cxn ang="0">
                    <a:pos x="T4" y="T5"/>
                  </a:cxn>
                </a:cxnLst>
                <a:rect l="0" t="0" r="r" b="b"/>
                <a:pathLst>
                  <a:path w="133" h="93">
                    <a:moveTo>
                      <a:pt x="133" y="93"/>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8" name="Freeform 14"/>
              <p:cNvSpPr>
                <a:spLocks/>
              </p:cNvSpPr>
              <p:nvPr/>
            </p:nvSpPr>
            <p:spPr bwMode="auto">
              <a:xfrm>
                <a:off x="5014" y="2005"/>
                <a:ext cx="46" cy="21"/>
              </a:xfrm>
              <a:custGeom>
                <a:avLst/>
                <a:gdLst>
                  <a:gd name="T0" fmla="*/ 150 w 150"/>
                  <a:gd name="T1" fmla="*/ 66 h 66"/>
                  <a:gd name="T2" fmla="*/ 0 w 150"/>
                  <a:gd name="T3" fmla="*/ 0 h 66"/>
                  <a:gd name="T4" fmla="*/ 2 w 150"/>
                  <a:gd name="T5" fmla="*/ 0 h 66"/>
                </a:gdLst>
                <a:ahLst/>
                <a:cxnLst>
                  <a:cxn ang="0">
                    <a:pos x="T0" y="T1"/>
                  </a:cxn>
                  <a:cxn ang="0">
                    <a:pos x="T2" y="T3"/>
                  </a:cxn>
                  <a:cxn ang="0">
                    <a:pos x="T4" y="T5"/>
                  </a:cxn>
                </a:cxnLst>
                <a:rect l="0" t="0" r="r" b="b"/>
                <a:pathLst>
                  <a:path w="150" h="66">
                    <a:moveTo>
                      <a:pt x="150" y="66"/>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9" name="Freeform 15"/>
              <p:cNvSpPr>
                <a:spLocks/>
              </p:cNvSpPr>
              <p:nvPr/>
            </p:nvSpPr>
            <p:spPr bwMode="auto">
              <a:xfrm>
                <a:off x="4946" y="1976"/>
                <a:ext cx="46" cy="20"/>
              </a:xfrm>
              <a:custGeom>
                <a:avLst/>
                <a:gdLst>
                  <a:gd name="T0" fmla="*/ 150 w 150"/>
                  <a:gd name="T1" fmla="*/ 62 h 62"/>
                  <a:gd name="T2" fmla="*/ 28 w 150"/>
                  <a:gd name="T3" fmla="*/ 9 h 62"/>
                  <a:gd name="T4" fmla="*/ 0 w 150"/>
                  <a:gd name="T5" fmla="*/ 0 h 62"/>
                  <a:gd name="T6" fmla="*/ 2 w 150"/>
                  <a:gd name="T7" fmla="*/ 0 h 62"/>
                </a:gdLst>
                <a:ahLst/>
                <a:cxnLst>
                  <a:cxn ang="0">
                    <a:pos x="T0" y="T1"/>
                  </a:cxn>
                  <a:cxn ang="0">
                    <a:pos x="T2" y="T3"/>
                  </a:cxn>
                  <a:cxn ang="0">
                    <a:pos x="T4" y="T5"/>
                  </a:cxn>
                  <a:cxn ang="0">
                    <a:pos x="T6" y="T7"/>
                  </a:cxn>
                </a:cxnLst>
                <a:rect l="0" t="0" r="r" b="b"/>
                <a:pathLst>
                  <a:path w="150" h="62">
                    <a:moveTo>
                      <a:pt x="150" y="62"/>
                    </a:moveTo>
                    <a:lnTo>
                      <a:pt x="28" y="9"/>
                    </a:ln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0" name="Freeform 16"/>
              <p:cNvSpPr>
                <a:spLocks/>
              </p:cNvSpPr>
              <p:nvPr/>
            </p:nvSpPr>
            <p:spPr bwMode="auto">
              <a:xfrm>
                <a:off x="4874" y="1954"/>
                <a:ext cx="48" cy="14"/>
              </a:xfrm>
              <a:custGeom>
                <a:avLst/>
                <a:gdLst>
                  <a:gd name="T0" fmla="*/ 156 w 156"/>
                  <a:gd name="T1" fmla="*/ 47 h 47"/>
                  <a:gd name="T2" fmla="*/ 0 w 156"/>
                  <a:gd name="T3" fmla="*/ 0 h 47"/>
                  <a:gd name="T4" fmla="*/ 1 w 156"/>
                  <a:gd name="T5" fmla="*/ 0 h 47"/>
                </a:gdLst>
                <a:ahLst/>
                <a:cxnLst>
                  <a:cxn ang="0">
                    <a:pos x="T0" y="T1"/>
                  </a:cxn>
                  <a:cxn ang="0">
                    <a:pos x="T2" y="T3"/>
                  </a:cxn>
                  <a:cxn ang="0">
                    <a:pos x="T4" y="T5"/>
                  </a:cxn>
                </a:cxnLst>
                <a:rect l="0" t="0" r="r" b="b"/>
                <a:pathLst>
                  <a:path w="156" h="47">
                    <a:moveTo>
                      <a:pt x="156" y="47"/>
                    </a:move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1" name="Freeform 17"/>
              <p:cNvSpPr>
                <a:spLocks/>
              </p:cNvSpPr>
              <p:nvPr/>
            </p:nvSpPr>
            <p:spPr bwMode="auto">
              <a:xfrm>
                <a:off x="4802" y="1934"/>
                <a:ext cx="49" cy="12"/>
              </a:xfrm>
              <a:custGeom>
                <a:avLst/>
                <a:gdLst>
                  <a:gd name="T0" fmla="*/ 158 w 158"/>
                  <a:gd name="T1" fmla="*/ 40 h 40"/>
                  <a:gd name="T2" fmla="*/ 64 w 158"/>
                  <a:gd name="T3" fmla="*/ 13 h 40"/>
                  <a:gd name="T4" fmla="*/ 0 w 158"/>
                  <a:gd name="T5" fmla="*/ 0 h 40"/>
                  <a:gd name="T6" fmla="*/ 1 w 158"/>
                  <a:gd name="T7" fmla="*/ 0 h 40"/>
                </a:gdLst>
                <a:ahLst/>
                <a:cxnLst>
                  <a:cxn ang="0">
                    <a:pos x="T0" y="T1"/>
                  </a:cxn>
                  <a:cxn ang="0">
                    <a:pos x="T2" y="T3"/>
                  </a:cxn>
                  <a:cxn ang="0">
                    <a:pos x="T4" y="T5"/>
                  </a:cxn>
                  <a:cxn ang="0">
                    <a:pos x="T6" y="T7"/>
                  </a:cxn>
                </a:cxnLst>
                <a:rect l="0" t="0" r="r" b="b"/>
                <a:pathLst>
                  <a:path w="158" h="40">
                    <a:moveTo>
                      <a:pt x="158" y="40"/>
                    </a:moveTo>
                    <a:lnTo>
                      <a:pt x="64" y="13"/>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2" name="Freeform 18"/>
              <p:cNvSpPr>
                <a:spLocks/>
              </p:cNvSpPr>
              <p:nvPr/>
            </p:nvSpPr>
            <p:spPr bwMode="auto">
              <a:xfrm>
                <a:off x="4729" y="1918"/>
                <a:ext cx="49" cy="10"/>
              </a:xfrm>
              <a:custGeom>
                <a:avLst/>
                <a:gdLst>
                  <a:gd name="T0" fmla="*/ 160 w 160"/>
                  <a:gd name="T1" fmla="*/ 33 h 33"/>
                  <a:gd name="T2" fmla="*/ 0 w 160"/>
                  <a:gd name="T3" fmla="*/ 0 h 33"/>
                  <a:gd name="T4" fmla="*/ 2 w 160"/>
                  <a:gd name="T5" fmla="*/ 0 h 33"/>
                </a:gdLst>
                <a:ahLst/>
                <a:cxnLst>
                  <a:cxn ang="0">
                    <a:pos x="T0" y="T1"/>
                  </a:cxn>
                  <a:cxn ang="0">
                    <a:pos x="T2" y="T3"/>
                  </a:cxn>
                  <a:cxn ang="0">
                    <a:pos x="T4" y="T5"/>
                  </a:cxn>
                </a:cxnLst>
                <a:rect l="0" t="0" r="r" b="b"/>
                <a:pathLst>
                  <a:path w="160" h="33">
                    <a:moveTo>
                      <a:pt x="160" y="33"/>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3" name="Freeform 19"/>
              <p:cNvSpPr>
                <a:spLocks/>
              </p:cNvSpPr>
              <p:nvPr/>
            </p:nvSpPr>
            <p:spPr bwMode="auto">
              <a:xfrm>
                <a:off x="4655" y="1904"/>
                <a:ext cx="49" cy="9"/>
              </a:xfrm>
              <a:custGeom>
                <a:avLst/>
                <a:gdLst>
                  <a:gd name="T0" fmla="*/ 160 w 160"/>
                  <a:gd name="T1" fmla="*/ 30 h 30"/>
                  <a:gd name="T2" fmla="*/ 34 w 160"/>
                  <a:gd name="T3" fmla="*/ 4 h 30"/>
                  <a:gd name="T4" fmla="*/ 0 w 160"/>
                  <a:gd name="T5" fmla="*/ 0 h 30"/>
                  <a:gd name="T6" fmla="*/ 1 w 160"/>
                  <a:gd name="T7" fmla="*/ 0 h 30"/>
                </a:gdLst>
                <a:ahLst/>
                <a:cxnLst>
                  <a:cxn ang="0">
                    <a:pos x="T0" y="T1"/>
                  </a:cxn>
                  <a:cxn ang="0">
                    <a:pos x="T2" y="T3"/>
                  </a:cxn>
                  <a:cxn ang="0">
                    <a:pos x="T4" y="T5"/>
                  </a:cxn>
                  <a:cxn ang="0">
                    <a:pos x="T6" y="T7"/>
                  </a:cxn>
                </a:cxnLst>
                <a:rect l="0" t="0" r="r" b="b"/>
                <a:pathLst>
                  <a:path w="160" h="30">
                    <a:moveTo>
                      <a:pt x="160" y="30"/>
                    </a:moveTo>
                    <a:lnTo>
                      <a:pt x="34" y="4"/>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4" name="Freeform 20"/>
              <p:cNvSpPr>
                <a:spLocks/>
              </p:cNvSpPr>
              <p:nvPr/>
            </p:nvSpPr>
            <p:spPr bwMode="auto">
              <a:xfrm>
                <a:off x="4581" y="1893"/>
                <a:ext cx="49" cy="7"/>
              </a:xfrm>
              <a:custGeom>
                <a:avLst/>
                <a:gdLst>
                  <a:gd name="T0" fmla="*/ 162 w 162"/>
                  <a:gd name="T1" fmla="*/ 22 h 22"/>
                  <a:gd name="T2" fmla="*/ 0 w 162"/>
                  <a:gd name="T3" fmla="*/ 0 h 22"/>
                  <a:gd name="T4" fmla="*/ 1 w 162"/>
                  <a:gd name="T5" fmla="*/ 0 h 22"/>
                </a:gdLst>
                <a:ahLst/>
                <a:cxnLst>
                  <a:cxn ang="0">
                    <a:pos x="T0" y="T1"/>
                  </a:cxn>
                  <a:cxn ang="0">
                    <a:pos x="T2" y="T3"/>
                  </a:cxn>
                  <a:cxn ang="0">
                    <a:pos x="T4" y="T5"/>
                  </a:cxn>
                </a:cxnLst>
                <a:rect l="0" t="0" r="r" b="b"/>
                <a:pathLst>
                  <a:path w="162" h="22">
                    <a:moveTo>
                      <a:pt x="162" y="22"/>
                    </a:move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5" name="Freeform 21"/>
              <p:cNvSpPr>
                <a:spLocks/>
              </p:cNvSpPr>
              <p:nvPr/>
            </p:nvSpPr>
            <p:spPr bwMode="auto">
              <a:xfrm>
                <a:off x="4507" y="1884"/>
                <a:ext cx="49" cy="6"/>
              </a:xfrm>
              <a:custGeom>
                <a:avLst/>
                <a:gdLst>
                  <a:gd name="T0" fmla="*/ 163 w 163"/>
                  <a:gd name="T1" fmla="*/ 21 h 21"/>
                  <a:gd name="T2" fmla="*/ 0 w 163"/>
                  <a:gd name="T3" fmla="*/ 0 h 21"/>
                  <a:gd name="T4" fmla="*/ 2 w 163"/>
                  <a:gd name="T5" fmla="*/ 0 h 21"/>
                </a:gdLst>
                <a:ahLst/>
                <a:cxnLst>
                  <a:cxn ang="0">
                    <a:pos x="T0" y="T1"/>
                  </a:cxn>
                  <a:cxn ang="0">
                    <a:pos x="T2" y="T3"/>
                  </a:cxn>
                  <a:cxn ang="0">
                    <a:pos x="T4" y="T5"/>
                  </a:cxn>
                </a:cxnLst>
                <a:rect l="0" t="0" r="r" b="b"/>
                <a:pathLst>
                  <a:path w="163" h="21">
                    <a:moveTo>
                      <a:pt x="163" y="21"/>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6" name="Freeform 22"/>
              <p:cNvSpPr>
                <a:spLocks/>
              </p:cNvSpPr>
              <p:nvPr/>
            </p:nvSpPr>
            <p:spPr bwMode="auto">
              <a:xfrm>
                <a:off x="4432" y="1877"/>
                <a:ext cx="50" cy="4"/>
              </a:xfrm>
              <a:custGeom>
                <a:avLst/>
                <a:gdLst>
                  <a:gd name="T0" fmla="*/ 163 w 163"/>
                  <a:gd name="T1" fmla="*/ 12 h 12"/>
                  <a:gd name="T2" fmla="*/ 0 w 163"/>
                  <a:gd name="T3" fmla="*/ 0 h 12"/>
                  <a:gd name="T4" fmla="*/ 2 w 163"/>
                  <a:gd name="T5" fmla="*/ 0 h 12"/>
                </a:gdLst>
                <a:ahLst/>
                <a:cxnLst>
                  <a:cxn ang="0">
                    <a:pos x="T0" y="T1"/>
                  </a:cxn>
                  <a:cxn ang="0">
                    <a:pos x="T2" y="T3"/>
                  </a:cxn>
                  <a:cxn ang="0">
                    <a:pos x="T4" y="T5"/>
                  </a:cxn>
                </a:cxnLst>
                <a:rect l="0" t="0" r="r" b="b"/>
                <a:pathLst>
                  <a:path w="163" h="12">
                    <a:moveTo>
                      <a:pt x="163" y="12"/>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7" name="Freeform 23"/>
              <p:cNvSpPr>
                <a:spLocks/>
              </p:cNvSpPr>
              <p:nvPr/>
            </p:nvSpPr>
            <p:spPr bwMode="auto">
              <a:xfrm>
                <a:off x="4357" y="1872"/>
                <a:ext cx="50" cy="4"/>
              </a:xfrm>
              <a:custGeom>
                <a:avLst/>
                <a:gdLst>
                  <a:gd name="T0" fmla="*/ 162 w 162"/>
                  <a:gd name="T1" fmla="*/ 11 h 11"/>
                  <a:gd name="T2" fmla="*/ 0 w 162"/>
                  <a:gd name="T3" fmla="*/ 0 h 11"/>
                  <a:gd name="T4" fmla="*/ 2 w 162"/>
                  <a:gd name="T5" fmla="*/ 0 h 11"/>
                </a:gdLst>
                <a:ahLst/>
                <a:cxnLst>
                  <a:cxn ang="0">
                    <a:pos x="T0" y="T1"/>
                  </a:cxn>
                  <a:cxn ang="0">
                    <a:pos x="T2" y="T3"/>
                  </a:cxn>
                  <a:cxn ang="0">
                    <a:pos x="T4" y="T5"/>
                  </a:cxn>
                </a:cxnLst>
                <a:rect l="0" t="0" r="r" b="b"/>
                <a:pathLst>
                  <a:path w="162" h="11">
                    <a:moveTo>
                      <a:pt x="162" y="11"/>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8" name="Freeform 24"/>
              <p:cNvSpPr>
                <a:spLocks/>
              </p:cNvSpPr>
              <p:nvPr/>
            </p:nvSpPr>
            <p:spPr bwMode="auto">
              <a:xfrm>
                <a:off x="4282" y="1868"/>
                <a:ext cx="50" cy="3"/>
              </a:xfrm>
              <a:custGeom>
                <a:avLst/>
                <a:gdLst>
                  <a:gd name="T0" fmla="*/ 164 w 164"/>
                  <a:gd name="T1" fmla="*/ 6 h 6"/>
                  <a:gd name="T2" fmla="*/ 87 w 164"/>
                  <a:gd name="T3" fmla="*/ 0 h 6"/>
                  <a:gd name="T4" fmla="*/ 0 w 164"/>
                  <a:gd name="T5" fmla="*/ 0 h 6"/>
                  <a:gd name="T6" fmla="*/ 1 w 164"/>
                  <a:gd name="T7" fmla="*/ 0 h 6"/>
                </a:gdLst>
                <a:ahLst/>
                <a:cxnLst>
                  <a:cxn ang="0">
                    <a:pos x="T0" y="T1"/>
                  </a:cxn>
                  <a:cxn ang="0">
                    <a:pos x="T2" y="T3"/>
                  </a:cxn>
                  <a:cxn ang="0">
                    <a:pos x="T4" y="T5"/>
                  </a:cxn>
                  <a:cxn ang="0">
                    <a:pos x="T6" y="T7"/>
                  </a:cxn>
                </a:cxnLst>
                <a:rect l="0" t="0" r="r" b="b"/>
                <a:pathLst>
                  <a:path w="164" h="6">
                    <a:moveTo>
                      <a:pt x="164" y="6"/>
                    </a:moveTo>
                    <a:lnTo>
                      <a:pt x="87" y="0"/>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9" name="Freeform 25"/>
              <p:cNvSpPr>
                <a:spLocks/>
              </p:cNvSpPr>
              <p:nvPr/>
            </p:nvSpPr>
            <p:spPr bwMode="auto">
              <a:xfrm>
                <a:off x="4207" y="1868"/>
                <a:ext cx="50" cy="0"/>
              </a:xfrm>
              <a:custGeom>
                <a:avLst/>
                <a:gdLst>
                  <a:gd name="T0" fmla="*/ 164 w 164"/>
                  <a:gd name="T1" fmla="*/ 2 h 2"/>
                  <a:gd name="T2" fmla="*/ 0 w 164"/>
                  <a:gd name="T3" fmla="*/ 0 h 2"/>
                  <a:gd name="T4" fmla="*/ 2 w 164"/>
                  <a:gd name="T5" fmla="*/ 0 h 2"/>
                </a:gdLst>
                <a:ahLst/>
                <a:cxnLst>
                  <a:cxn ang="0">
                    <a:pos x="T0" y="T1"/>
                  </a:cxn>
                  <a:cxn ang="0">
                    <a:pos x="T2" y="T3"/>
                  </a:cxn>
                  <a:cxn ang="0">
                    <a:pos x="T4" y="T5"/>
                  </a:cxn>
                </a:cxnLst>
                <a:rect l="0" t="0" r="r" b="b"/>
                <a:pathLst>
                  <a:path w="164" h="2">
                    <a:moveTo>
                      <a:pt x="164" y="2"/>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0" name="Freeform 26"/>
              <p:cNvSpPr>
                <a:spLocks/>
              </p:cNvSpPr>
              <p:nvPr/>
            </p:nvSpPr>
            <p:spPr bwMode="auto">
              <a:xfrm>
                <a:off x="4133" y="1867"/>
                <a:ext cx="49" cy="1"/>
              </a:xfrm>
              <a:custGeom>
                <a:avLst/>
                <a:gdLst>
                  <a:gd name="T0" fmla="*/ 163 w 163"/>
                  <a:gd name="T1" fmla="*/ 2 h 2"/>
                  <a:gd name="T2" fmla="*/ 0 w 163"/>
                  <a:gd name="T3" fmla="*/ 0 h 2"/>
                  <a:gd name="T4" fmla="*/ 2 w 163"/>
                  <a:gd name="T5" fmla="*/ 0 h 2"/>
                </a:gdLst>
                <a:ahLst/>
                <a:cxnLst>
                  <a:cxn ang="0">
                    <a:pos x="T0" y="T1"/>
                  </a:cxn>
                  <a:cxn ang="0">
                    <a:pos x="T2" y="T3"/>
                  </a:cxn>
                  <a:cxn ang="0">
                    <a:pos x="T4" y="T5"/>
                  </a:cxn>
                </a:cxnLst>
                <a:rect l="0" t="0" r="r" b="b"/>
                <a:pathLst>
                  <a:path w="163" h="2">
                    <a:moveTo>
                      <a:pt x="163" y="2"/>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1" name="Freeform 27"/>
              <p:cNvSpPr>
                <a:spLocks/>
              </p:cNvSpPr>
              <p:nvPr/>
            </p:nvSpPr>
            <p:spPr bwMode="auto">
              <a:xfrm>
                <a:off x="4058" y="1867"/>
                <a:ext cx="49" cy="1"/>
              </a:xfrm>
              <a:custGeom>
                <a:avLst/>
                <a:gdLst>
                  <a:gd name="T0" fmla="*/ 162 w 162"/>
                  <a:gd name="T1" fmla="*/ 0 h 6"/>
                  <a:gd name="T2" fmla="*/ 0 w 162"/>
                  <a:gd name="T3" fmla="*/ 6 h 6"/>
                  <a:gd name="T4" fmla="*/ 1 w 162"/>
                  <a:gd name="T5" fmla="*/ 6 h 6"/>
                </a:gdLst>
                <a:ahLst/>
                <a:cxnLst>
                  <a:cxn ang="0">
                    <a:pos x="T0" y="T1"/>
                  </a:cxn>
                  <a:cxn ang="0">
                    <a:pos x="T2" y="T3"/>
                  </a:cxn>
                  <a:cxn ang="0">
                    <a:pos x="T4" y="T5"/>
                  </a:cxn>
                </a:cxnLst>
                <a:rect l="0" t="0" r="r" b="b"/>
                <a:pathLst>
                  <a:path w="162" h="6">
                    <a:moveTo>
                      <a:pt x="162" y="0"/>
                    </a:moveTo>
                    <a:lnTo>
                      <a:pt x="0" y="6"/>
                    </a:lnTo>
                    <a:lnTo>
                      <a:pt x="1" y="6"/>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2" name="Freeform 28"/>
              <p:cNvSpPr>
                <a:spLocks/>
              </p:cNvSpPr>
              <p:nvPr/>
            </p:nvSpPr>
            <p:spPr bwMode="auto">
              <a:xfrm>
                <a:off x="3983" y="1871"/>
                <a:ext cx="49" cy="1"/>
              </a:xfrm>
              <a:custGeom>
                <a:avLst/>
                <a:gdLst>
                  <a:gd name="T0" fmla="*/ 163 w 163"/>
                  <a:gd name="T1" fmla="*/ 0 h 8"/>
                  <a:gd name="T2" fmla="*/ 0 w 163"/>
                  <a:gd name="T3" fmla="*/ 8 h 8"/>
                  <a:gd name="T4" fmla="*/ 2 w 163"/>
                  <a:gd name="T5" fmla="*/ 8 h 8"/>
                </a:gdLst>
                <a:ahLst/>
                <a:cxnLst>
                  <a:cxn ang="0">
                    <a:pos x="T0" y="T1"/>
                  </a:cxn>
                  <a:cxn ang="0">
                    <a:pos x="T2" y="T3"/>
                  </a:cxn>
                  <a:cxn ang="0">
                    <a:pos x="T4" y="T5"/>
                  </a:cxn>
                </a:cxnLst>
                <a:rect l="0" t="0" r="r" b="b"/>
                <a:pathLst>
                  <a:path w="163" h="8">
                    <a:moveTo>
                      <a:pt x="163" y="0"/>
                    </a:moveTo>
                    <a:lnTo>
                      <a:pt x="0" y="8"/>
                    </a:lnTo>
                    <a:lnTo>
                      <a:pt x="2" y="8"/>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3" name="Freeform 29"/>
              <p:cNvSpPr>
                <a:spLocks/>
              </p:cNvSpPr>
              <p:nvPr/>
            </p:nvSpPr>
            <p:spPr bwMode="auto">
              <a:xfrm>
                <a:off x="3907" y="1873"/>
                <a:ext cx="50" cy="4"/>
              </a:xfrm>
              <a:custGeom>
                <a:avLst/>
                <a:gdLst>
                  <a:gd name="T0" fmla="*/ 163 w 163"/>
                  <a:gd name="T1" fmla="*/ 0 h 12"/>
                  <a:gd name="T2" fmla="*/ 83 w 163"/>
                  <a:gd name="T3" fmla="*/ 3 h 12"/>
                  <a:gd name="T4" fmla="*/ 0 w 163"/>
                  <a:gd name="T5" fmla="*/ 12 h 12"/>
                  <a:gd name="T6" fmla="*/ 2 w 163"/>
                  <a:gd name="T7" fmla="*/ 12 h 12"/>
                </a:gdLst>
                <a:ahLst/>
                <a:cxnLst>
                  <a:cxn ang="0">
                    <a:pos x="T0" y="T1"/>
                  </a:cxn>
                  <a:cxn ang="0">
                    <a:pos x="T2" y="T3"/>
                  </a:cxn>
                  <a:cxn ang="0">
                    <a:pos x="T4" y="T5"/>
                  </a:cxn>
                  <a:cxn ang="0">
                    <a:pos x="T6" y="T7"/>
                  </a:cxn>
                </a:cxnLst>
                <a:rect l="0" t="0" r="r" b="b"/>
                <a:pathLst>
                  <a:path w="163" h="12">
                    <a:moveTo>
                      <a:pt x="163" y="0"/>
                    </a:moveTo>
                    <a:lnTo>
                      <a:pt x="83" y="3"/>
                    </a:lnTo>
                    <a:lnTo>
                      <a:pt x="0" y="12"/>
                    </a:lnTo>
                    <a:lnTo>
                      <a:pt x="2" y="12"/>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4" name="Freeform 30"/>
              <p:cNvSpPr>
                <a:spLocks/>
              </p:cNvSpPr>
              <p:nvPr/>
            </p:nvSpPr>
            <p:spPr bwMode="auto">
              <a:xfrm>
                <a:off x="3832" y="1880"/>
                <a:ext cx="51" cy="5"/>
              </a:xfrm>
              <a:custGeom>
                <a:avLst/>
                <a:gdLst>
                  <a:gd name="T0" fmla="*/ 164 w 164"/>
                  <a:gd name="T1" fmla="*/ 0 h 16"/>
                  <a:gd name="T2" fmla="*/ 0 w 164"/>
                  <a:gd name="T3" fmla="*/ 16 h 16"/>
                  <a:gd name="T4" fmla="*/ 1 w 164"/>
                  <a:gd name="T5" fmla="*/ 16 h 16"/>
                </a:gdLst>
                <a:ahLst/>
                <a:cxnLst>
                  <a:cxn ang="0">
                    <a:pos x="T0" y="T1"/>
                  </a:cxn>
                  <a:cxn ang="0">
                    <a:pos x="T2" y="T3"/>
                  </a:cxn>
                  <a:cxn ang="0">
                    <a:pos x="T4" y="T5"/>
                  </a:cxn>
                </a:cxnLst>
                <a:rect l="0" t="0" r="r" b="b"/>
                <a:pathLst>
                  <a:path w="164" h="16">
                    <a:moveTo>
                      <a:pt x="164" y="0"/>
                    </a:moveTo>
                    <a:lnTo>
                      <a:pt x="0" y="16"/>
                    </a:lnTo>
                    <a:lnTo>
                      <a:pt x="1" y="16"/>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5" name="Freeform 31"/>
              <p:cNvSpPr>
                <a:spLocks/>
              </p:cNvSpPr>
              <p:nvPr/>
            </p:nvSpPr>
            <p:spPr bwMode="auto">
              <a:xfrm>
                <a:off x="3758" y="1888"/>
                <a:ext cx="50" cy="5"/>
              </a:xfrm>
              <a:custGeom>
                <a:avLst/>
                <a:gdLst>
                  <a:gd name="T0" fmla="*/ 163 w 163"/>
                  <a:gd name="T1" fmla="*/ 0 h 17"/>
                  <a:gd name="T2" fmla="*/ 0 w 163"/>
                  <a:gd name="T3" fmla="*/ 17 h 17"/>
                  <a:gd name="T4" fmla="*/ 2 w 163"/>
                  <a:gd name="T5" fmla="*/ 17 h 17"/>
                </a:gdLst>
                <a:ahLst/>
                <a:cxnLst>
                  <a:cxn ang="0">
                    <a:pos x="T0" y="T1"/>
                  </a:cxn>
                  <a:cxn ang="0">
                    <a:pos x="T2" y="T3"/>
                  </a:cxn>
                  <a:cxn ang="0">
                    <a:pos x="T4" y="T5"/>
                  </a:cxn>
                </a:cxnLst>
                <a:rect l="0" t="0" r="r" b="b"/>
                <a:pathLst>
                  <a:path w="163" h="17">
                    <a:moveTo>
                      <a:pt x="163" y="0"/>
                    </a:moveTo>
                    <a:lnTo>
                      <a:pt x="0" y="17"/>
                    </a:lnTo>
                    <a:lnTo>
                      <a:pt x="2" y="1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6" name="Freeform 32"/>
              <p:cNvSpPr>
                <a:spLocks/>
              </p:cNvSpPr>
              <p:nvPr/>
            </p:nvSpPr>
            <p:spPr bwMode="auto">
              <a:xfrm>
                <a:off x="3684" y="1897"/>
                <a:ext cx="49" cy="9"/>
              </a:xfrm>
              <a:custGeom>
                <a:avLst/>
                <a:gdLst>
                  <a:gd name="T0" fmla="*/ 162 w 162"/>
                  <a:gd name="T1" fmla="*/ 0 h 27"/>
                  <a:gd name="T2" fmla="*/ 0 w 162"/>
                  <a:gd name="T3" fmla="*/ 27 h 27"/>
                  <a:gd name="T4" fmla="*/ 2 w 162"/>
                  <a:gd name="T5" fmla="*/ 27 h 27"/>
                </a:gdLst>
                <a:ahLst/>
                <a:cxnLst>
                  <a:cxn ang="0">
                    <a:pos x="T0" y="T1"/>
                  </a:cxn>
                  <a:cxn ang="0">
                    <a:pos x="T2" y="T3"/>
                  </a:cxn>
                  <a:cxn ang="0">
                    <a:pos x="T4" y="T5"/>
                  </a:cxn>
                </a:cxnLst>
                <a:rect l="0" t="0" r="r" b="b"/>
                <a:pathLst>
                  <a:path w="162" h="27">
                    <a:moveTo>
                      <a:pt x="162" y="0"/>
                    </a:moveTo>
                    <a:lnTo>
                      <a:pt x="0" y="27"/>
                    </a:lnTo>
                    <a:lnTo>
                      <a:pt x="2" y="2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7" name="Freeform 33"/>
              <p:cNvSpPr>
                <a:spLocks/>
              </p:cNvSpPr>
              <p:nvPr/>
            </p:nvSpPr>
            <p:spPr bwMode="auto">
              <a:xfrm>
                <a:off x="3611" y="1910"/>
                <a:ext cx="49" cy="10"/>
              </a:xfrm>
              <a:custGeom>
                <a:avLst/>
                <a:gdLst>
                  <a:gd name="T0" fmla="*/ 161 w 161"/>
                  <a:gd name="T1" fmla="*/ 0 h 28"/>
                  <a:gd name="T2" fmla="*/ 0 w 161"/>
                  <a:gd name="T3" fmla="*/ 28 h 28"/>
                  <a:gd name="T4" fmla="*/ 2 w 161"/>
                  <a:gd name="T5" fmla="*/ 28 h 28"/>
                </a:gdLst>
                <a:ahLst/>
                <a:cxnLst>
                  <a:cxn ang="0">
                    <a:pos x="T0" y="T1"/>
                  </a:cxn>
                  <a:cxn ang="0">
                    <a:pos x="T2" y="T3"/>
                  </a:cxn>
                  <a:cxn ang="0">
                    <a:pos x="T4" y="T5"/>
                  </a:cxn>
                </a:cxnLst>
                <a:rect l="0" t="0" r="r" b="b"/>
                <a:pathLst>
                  <a:path w="161" h="28">
                    <a:moveTo>
                      <a:pt x="161" y="0"/>
                    </a:moveTo>
                    <a:lnTo>
                      <a:pt x="0" y="28"/>
                    </a:lnTo>
                    <a:lnTo>
                      <a:pt x="2" y="28"/>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8" name="Freeform 34"/>
              <p:cNvSpPr>
                <a:spLocks/>
              </p:cNvSpPr>
              <p:nvPr/>
            </p:nvSpPr>
            <p:spPr bwMode="auto">
              <a:xfrm>
                <a:off x="3537" y="1924"/>
                <a:ext cx="49" cy="12"/>
              </a:xfrm>
              <a:custGeom>
                <a:avLst/>
                <a:gdLst>
                  <a:gd name="T0" fmla="*/ 158 w 158"/>
                  <a:gd name="T1" fmla="*/ 0 h 41"/>
                  <a:gd name="T2" fmla="*/ 0 w 158"/>
                  <a:gd name="T3" fmla="*/ 41 h 41"/>
                  <a:gd name="T4" fmla="*/ 2 w 158"/>
                  <a:gd name="T5" fmla="*/ 41 h 41"/>
                </a:gdLst>
                <a:ahLst/>
                <a:cxnLst>
                  <a:cxn ang="0">
                    <a:pos x="T0" y="T1"/>
                  </a:cxn>
                  <a:cxn ang="0">
                    <a:pos x="T2" y="T3"/>
                  </a:cxn>
                  <a:cxn ang="0">
                    <a:pos x="T4" y="T5"/>
                  </a:cxn>
                </a:cxnLst>
                <a:rect l="0" t="0" r="r" b="b"/>
                <a:pathLst>
                  <a:path w="158" h="41">
                    <a:moveTo>
                      <a:pt x="158" y="0"/>
                    </a:moveTo>
                    <a:lnTo>
                      <a:pt x="0" y="41"/>
                    </a:lnTo>
                    <a:lnTo>
                      <a:pt x="2" y="41"/>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9" name="Freeform 35"/>
              <p:cNvSpPr>
                <a:spLocks/>
              </p:cNvSpPr>
              <p:nvPr/>
            </p:nvSpPr>
            <p:spPr bwMode="auto">
              <a:xfrm>
                <a:off x="3465" y="1943"/>
                <a:ext cx="48" cy="13"/>
              </a:xfrm>
              <a:custGeom>
                <a:avLst/>
                <a:gdLst>
                  <a:gd name="T0" fmla="*/ 158 w 158"/>
                  <a:gd name="T1" fmla="*/ 0 h 40"/>
                  <a:gd name="T2" fmla="*/ 0 w 158"/>
                  <a:gd name="T3" fmla="*/ 40 h 40"/>
                  <a:gd name="T4" fmla="*/ 1 w 158"/>
                  <a:gd name="T5" fmla="*/ 40 h 40"/>
                </a:gdLst>
                <a:ahLst/>
                <a:cxnLst>
                  <a:cxn ang="0">
                    <a:pos x="T0" y="T1"/>
                  </a:cxn>
                  <a:cxn ang="0">
                    <a:pos x="T2" y="T3"/>
                  </a:cxn>
                  <a:cxn ang="0">
                    <a:pos x="T4" y="T5"/>
                  </a:cxn>
                </a:cxnLst>
                <a:rect l="0" t="0" r="r" b="b"/>
                <a:pathLst>
                  <a:path w="158" h="40">
                    <a:moveTo>
                      <a:pt x="158" y="0"/>
                    </a:moveTo>
                    <a:lnTo>
                      <a:pt x="0" y="40"/>
                    </a:lnTo>
                    <a:lnTo>
                      <a:pt x="1" y="4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0" name="Freeform 36"/>
              <p:cNvSpPr>
                <a:spLocks/>
              </p:cNvSpPr>
              <p:nvPr/>
            </p:nvSpPr>
            <p:spPr bwMode="auto">
              <a:xfrm>
                <a:off x="3395" y="1963"/>
                <a:ext cx="46" cy="17"/>
              </a:xfrm>
              <a:custGeom>
                <a:avLst/>
                <a:gdLst>
                  <a:gd name="T0" fmla="*/ 153 w 153"/>
                  <a:gd name="T1" fmla="*/ 0 h 57"/>
                  <a:gd name="T2" fmla="*/ 0 w 153"/>
                  <a:gd name="T3" fmla="*/ 57 h 57"/>
                  <a:gd name="T4" fmla="*/ 1 w 153"/>
                  <a:gd name="T5" fmla="*/ 57 h 57"/>
                </a:gdLst>
                <a:ahLst/>
                <a:cxnLst>
                  <a:cxn ang="0">
                    <a:pos x="T0" y="T1"/>
                  </a:cxn>
                  <a:cxn ang="0">
                    <a:pos x="T2" y="T3"/>
                  </a:cxn>
                  <a:cxn ang="0">
                    <a:pos x="T4" y="T5"/>
                  </a:cxn>
                </a:cxnLst>
                <a:rect l="0" t="0" r="r" b="b"/>
                <a:pathLst>
                  <a:path w="153" h="57">
                    <a:moveTo>
                      <a:pt x="153" y="0"/>
                    </a:moveTo>
                    <a:lnTo>
                      <a:pt x="0" y="57"/>
                    </a:lnTo>
                    <a:lnTo>
                      <a:pt x="1" y="5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1" name="Freeform 37"/>
              <p:cNvSpPr>
                <a:spLocks/>
              </p:cNvSpPr>
              <p:nvPr/>
            </p:nvSpPr>
            <p:spPr bwMode="auto">
              <a:xfrm>
                <a:off x="3325" y="1989"/>
                <a:ext cx="47" cy="19"/>
              </a:xfrm>
              <a:custGeom>
                <a:avLst/>
                <a:gdLst>
                  <a:gd name="T0" fmla="*/ 150 w 150"/>
                  <a:gd name="T1" fmla="*/ 0 h 60"/>
                  <a:gd name="T2" fmla="*/ 19 w 150"/>
                  <a:gd name="T3" fmla="*/ 49 h 60"/>
                  <a:gd name="T4" fmla="*/ 0 w 150"/>
                  <a:gd name="T5" fmla="*/ 60 h 60"/>
                  <a:gd name="T6" fmla="*/ 2 w 150"/>
                  <a:gd name="T7" fmla="*/ 60 h 60"/>
                </a:gdLst>
                <a:ahLst/>
                <a:cxnLst>
                  <a:cxn ang="0">
                    <a:pos x="T0" y="T1"/>
                  </a:cxn>
                  <a:cxn ang="0">
                    <a:pos x="T2" y="T3"/>
                  </a:cxn>
                  <a:cxn ang="0">
                    <a:pos x="T4" y="T5"/>
                  </a:cxn>
                  <a:cxn ang="0">
                    <a:pos x="T6" y="T7"/>
                  </a:cxn>
                </a:cxnLst>
                <a:rect l="0" t="0" r="r" b="b"/>
                <a:pathLst>
                  <a:path w="150" h="60">
                    <a:moveTo>
                      <a:pt x="150" y="0"/>
                    </a:moveTo>
                    <a:lnTo>
                      <a:pt x="19" y="49"/>
                    </a:lnTo>
                    <a:lnTo>
                      <a:pt x="0" y="60"/>
                    </a:lnTo>
                    <a:lnTo>
                      <a:pt x="2" y="6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2" name="Freeform 38"/>
              <p:cNvSpPr>
                <a:spLocks/>
              </p:cNvSpPr>
              <p:nvPr/>
            </p:nvSpPr>
            <p:spPr bwMode="auto">
              <a:xfrm>
                <a:off x="3260" y="2020"/>
                <a:ext cx="44" cy="26"/>
              </a:xfrm>
              <a:custGeom>
                <a:avLst/>
                <a:gdLst>
                  <a:gd name="T0" fmla="*/ 142 w 142"/>
                  <a:gd name="T1" fmla="*/ 0 h 80"/>
                  <a:gd name="T2" fmla="*/ 0 w 142"/>
                  <a:gd name="T3" fmla="*/ 80 h 80"/>
                  <a:gd name="T4" fmla="*/ 1 w 142"/>
                  <a:gd name="T5" fmla="*/ 80 h 80"/>
                </a:gdLst>
                <a:ahLst/>
                <a:cxnLst>
                  <a:cxn ang="0">
                    <a:pos x="T0" y="T1"/>
                  </a:cxn>
                  <a:cxn ang="0">
                    <a:pos x="T2" y="T3"/>
                  </a:cxn>
                  <a:cxn ang="0">
                    <a:pos x="T4" y="T5"/>
                  </a:cxn>
                </a:cxnLst>
                <a:rect l="0" t="0" r="r" b="b"/>
                <a:pathLst>
                  <a:path w="142" h="80">
                    <a:moveTo>
                      <a:pt x="142" y="0"/>
                    </a:moveTo>
                    <a:lnTo>
                      <a:pt x="0" y="80"/>
                    </a:lnTo>
                    <a:lnTo>
                      <a:pt x="1" y="8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3" name="Freeform 39"/>
              <p:cNvSpPr>
                <a:spLocks/>
              </p:cNvSpPr>
              <p:nvPr/>
            </p:nvSpPr>
            <p:spPr bwMode="auto">
              <a:xfrm>
                <a:off x="3205" y="2060"/>
                <a:ext cx="35" cy="36"/>
              </a:xfrm>
              <a:custGeom>
                <a:avLst/>
                <a:gdLst>
                  <a:gd name="T0" fmla="*/ 114 w 114"/>
                  <a:gd name="T1" fmla="*/ 0 h 114"/>
                  <a:gd name="T2" fmla="*/ 0 w 114"/>
                  <a:gd name="T3" fmla="*/ 114 h 114"/>
                  <a:gd name="T4" fmla="*/ 2 w 114"/>
                  <a:gd name="T5" fmla="*/ 114 h 114"/>
                </a:gdLst>
                <a:ahLst/>
                <a:cxnLst>
                  <a:cxn ang="0">
                    <a:pos x="T0" y="T1"/>
                  </a:cxn>
                  <a:cxn ang="0">
                    <a:pos x="T2" y="T3"/>
                  </a:cxn>
                  <a:cxn ang="0">
                    <a:pos x="T4" y="T5"/>
                  </a:cxn>
                </a:cxnLst>
                <a:rect l="0" t="0" r="r" b="b"/>
                <a:pathLst>
                  <a:path w="114" h="114">
                    <a:moveTo>
                      <a:pt x="114" y="0"/>
                    </a:moveTo>
                    <a:lnTo>
                      <a:pt x="0" y="114"/>
                    </a:lnTo>
                    <a:lnTo>
                      <a:pt x="2" y="114"/>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4" name="Freeform 40"/>
              <p:cNvSpPr>
                <a:spLocks/>
              </p:cNvSpPr>
              <p:nvPr/>
            </p:nvSpPr>
            <p:spPr bwMode="auto">
              <a:xfrm>
                <a:off x="3172" y="2113"/>
                <a:ext cx="16" cy="47"/>
              </a:xfrm>
              <a:custGeom>
                <a:avLst/>
                <a:gdLst>
                  <a:gd name="T0" fmla="*/ 54 w 54"/>
                  <a:gd name="T1" fmla="*/ 0 h 150"/>
                  <a:gd name="T2" fmla="*/ 0 w 54"/>
                  <a:gd name="T3" fmla="*/ 150 h 150"/>
                  <a:gd name="T4" fmla="*/ 2 w 54"/>
                  <a:gd name="T5" fmla="*/ 150 h 150"/>
                </a:gdLst>
                <a:ahLst/>
                <a:cxnLst>
                  <a:cxn ang="0">
                    <a:pos x="T0" y="T1"/>
                  </a:cxn>
                  <a:cxn ang="0">
                    <a:pos x="T2" y="T3"/>
                  </a:cxn>
                  <a:cxn ang="0">
                    <a:pos x="T4" y="T5"/>
                  </a:cxn>
                </a:cxnLst>
                <a:rect l="0" t="0" r="r" b="b"/>
                <a:pathLst>
                  <a:path w="54" h="150">
                    <a:moveTo>
                      <a:pt x="54" y="0"/>
                    </a:moveTo>
                    <a:lnTo>
                      <a:pt x="0" y="150"/>
                    </a:lnTo>
                    <a:lnTo>
                      <a:pt x="2" y="15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5" name="Freeform 41"/>
              <p:cNvSpPr>
                <a:spLocks/>
              </p:cNvSpPr>
              <p:nvPr/>
            </p:nvSpPr>
            <p:spPr bwMode="auto">
              <a:xfrm>
                <a:off x="3172" y="2184"/>
                <a:ext cx="17" cy="46"/>
              </a:xfrm>
              <a:custGeom>
                <a:avLst/>
                <a:gdLst>
                  <a:gd name="T0" fmla="*/ 0 w 51"/>
                  <a:gd name="T1" fmla="*/ 0 h 148"/>
                  <a:gd name="T2" fmla="*/ 37 w 51"/>
                  <a:gd name="T3" fmla="*/ 135 h 148"/>
                  <a:gd name="T4" fmla="*/ 50 w 51"/>
                  <a:gd name="T5" fmla="*/ 148 h 148"/>
                  <a:gd name="T6" fmla="*/ 51 w 51"/>
                  <a:gd name="T7" fmla="*/ 148 h 148"/>
                </a:gdLst>
                <a:ahLst/>
                <a:cxnLst>
                  <a:cxn ang="0">
                    <a:pos x="T0" y="T1"/>
                  </a:cxn>
                  <a:cxn ang="0">
                    <a:pos x="T2" y="T3"/>
                  </a:cxn>
                  <a:cxn ang="0">
                    <a:pos x="T4" y="T5"/>
                  </a:cxn>
                  <a:cxn ang="0">
                    <a:pos x="T6" y="T7"/>
                  </a:cxn>
                </a:cxnLst>
                <a:rect l="0" t="0" r="r" b="b"/>
                <a:pathLst>
                  <a:path w="51" h="148">
                    <a:moveTo>
                      <a:pt x="0" y="0"/>
                    </a:moveTo>
                    <a:lnTo>
                      <a:pt x="37" y="135"/>
                    </a:lnTo>
                    <a:lnTo>
                      <a:pt x="50" y="148"/>
                    </a:lnTo>
                    <a:lnTo>
                      <a:pt x="51" y="148"/>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6" name="Freeform 42"/>
              <p:cNvSpPr>
                <a:spLocks/>
              </p:cNvSpPr>
              <p:nvPr/>
            </p:nvSpPr>
            <p:spPr bwMode="auto">
              <a:xfrm>
                <a:off x="3205" y="2248"/>
                <a:ext cx="30" cy="33"/>
              </a:xfrm>
              <a:custGeom>
                <a:avLst/>
                <a:gdLst>
                  <a:gd name="T0" fmla="*/ 0 w 100"/>
                  <a:gd name="T1" fmla="*/ 0 h 106"/>
                  <a:gd name="T2" fmla="*/ 99 w 100"/>
                  <a:gd name="T3" fmla="*/ 106 h 106"/>
                  <a:gd name="T4" fmla="*/ 100 w 100"/>
                  <a:gd name="T5" fmla="*/ 106 h 106"/>
                </a:gdLst>
                <a:ahLst/>
                <a:cxnLst>
                  <a:cxn ang="0">
                    <a:pos x="T0" y="T1"/>
                  </a:cxn>
                  <a:cxn ang="0">
                    <a:pos x="T2" y="T3"/>
                  </a:cxn>
                  <a:cxn ang="0">
                    <a:pos x="T4" y="T5"/>
                  </a:cxn>
                </a:cxnLst>
                <a:rect l="0" t="0" r="r" b="b"/>
                <a:pathLst>
                  <a:path w="100" h="106">
                    <a:moveTo>
                      <a:pt x="0" y="0"/>
                    </a:moveTo>
                    <a:lnTo>
                      <a:pt x="99" y="106"/>
                    </a:lnTo>
                    <a:lnTo>
                      <a:pt x="100" y="106"/>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7" name="Freeform 43"/>
              <p:cNvSpPr>
                <a:spLocks/>
              </p:cNvSpPr>
              <p:nvPr/>
            </p:nvSpPr>
            <p:spPr bwMode="auto">
              <a:xfrm>
                <a:off x="4625" y="1341"/>
                <a:ext cx="23" cy="24"/>
              </a:xfrm>
              <a:custGeom>
                <a:avLst/>
                <a:gdLst>
                  <a:gd name="T0" fmla="*/ 0 w 75"/>
                  <a:gd name="T1" fmla="*/ 75 h 75"/>
                  <a:gd name="T2" fmla="*/ 59 w 75"/>
                  <a:gd name="T3" fmla="*/ 29 h 75"/>
                  <a:gd name="T4" fmla="*/ 74 w 75"/>
                  <a:gd name="T5" fmla="*/ 0 h 75"/>
                  <a:gd name="T6" fmla="*/ 75 w 75"/>
                  <a:gd name="T7" fmla="*/ 0 h 75"/>
                </a:gdLst>
                <a:ahLst/>
                <a:cxnLst>
                  <a:cxn ang="0">
                    <a:pos x="T0" y="T1"/>
                  </a:cxn>
                  <a:cxn ang="0">
                    <a:pos x="T2" y="T3"/>
                  </a:cxn>
                  <a:cxn ang="0">
                    <a:pos x="T4" y="T5"/>
                  </a:cxn>
                  <a:cxn ang="0">
                    <a:pos x="T6" y="T7"/>
                  </a:cxn>
                </a:cxnLst>
                <a:rect l="0" t="0" r="r" b="b"/>
                <a:pathLst>
                  <a:path w="75" h="75">
                    <a:moveTo>
                      <a:pt x="0" y="75"/>
                    </a:moveTo>
                    <a:lnTo>
                      <a:pt x="59" y="29"/>
                    </a:lnTo>
                    <a:lnTo>
                      <a:pt x="74" y="0"/>
                    </a:lnTo>
                    <a:lnTo>
                      <a:pt x="7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8" name="Freeform 44"/>
              <p:cNvSpPr>
                <a:spLocks/>
              </p:cNvSpPr>
              <p:nvPr/>
            </p:nvSpPr>
            <p:spPr bwMode="auto">
              <a:xfrm>
                <a:off x="4606" y="1290"/>
                <a:ext cx="39" cy="28"/>
              </a:xfrm>
              <a:custGeom>
                <a:avLst/>
                <a:gdLst>
                  <a:gd name="T0" fmla="*/ 132 w 132"/>
                  <a:gd name="T1" fmla="*/ 92 h 92"/>
                  <a:gd name="T2" fmla="*/ 91 w 132"/>
                  <a:gd name="T3" fmla="*/ 50 h 92"/>
                  <a:gd name="T4" fmla="*/ 10 w 132"/>
                  <a:gd name="T5" fmla="*/ 5 h 92"/>
                  <a:gd name="T6" fmla="*/ 0 w 132"/>
                  <a:gd name="T7" fmla="*/ 0 h 92"/>
                  <a:gd name="T8" fmla="*/ 2 w 132"/>
                  <a:gd name="T9" fmla="*/ 0 h 92"/>
                </a:gdLst>
                <a:ahLst/>
                <a:cxnLst>
                  <a:cxn ang="0">
                    <a:pos x="T0" y="T1"/>
                  </a:cxn>
                  <a:cxn ang="0">
                    <a:pos x="T2" y="T3"/>
                  </a:cxn>
                  <a:cxn ang="0">
                    <a:pos x="T4" y="T5"/>
                  </a:cxn>
                  <a:cxn ang="0">
                    <a:pos x="T6" y="T7"/>
                  </a:cxn>
                  <a:cxn ang="0">
                    <a:pos x="T8" y="T9"/>
                  </a:cxn>
                </a:cxnLst>
                <a:rect l="0" t="0" r="r" b="b"/>
                <a:pathLst>
                  <a:path w="132" h="92">
                    <a:moveTo>
                      <a:pt x="132" y="92"/>
                    </a:moveTo>
                    <a:lnTo>
                      <a:pt x="91" y="50"/>
                    </a:lnTo>
                    <a:lnTo>
                      <a:pt x="10" y="5"/>
                    </a:ln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9" name="Freeform 45"/>
              <p:cNvSpPr>
                <a:spLocks/>
              </p:cNvSpPr>
              <p:nvPr/>
            </p:nvSpPr>
            <p:spPr bwMode="auto">
              <a:xfrm>
                <a:off x="4534" y="1267"/>
                <a:ext cx="48" cy="14"/>
              </a:xfrm>
              <a:custGeom>
                <a:avLst/>
                <a:gdLst>
                  <a:gd name="T0" fmla="*/ 156 w 156"/>
                  <a:gd name="T1" fmla="*/ 45 h 45"/>
                  <a:gd name="T2" fmla="*/ 128 w 156"/>
                  <a:gd name="T3" fmla="*/ 34 h 45"/>
                  <a:gd name="T4" fmla="*/ 0 w 156"/>
                  <a:gd name="T5" fmla="*/ 0 h 45"/>
                  <a:gd name="T6" fmla="*/ 1 w 156"/>
                  <a:gd name="T7" fmla="*/ 0 h 45"/>
                </a:gdLst>
                <a:ahLst/>
                <a:cxnLst>
                  <a:cxn ang="0">
                    <a:pos x="T0" y="T1"/>
                  </a:cxn>
                  <a:cxn ang="0">
                    <a:pos x="T2" y="T3"/>
                  </a:cxn>
                  <a:cxn ang="0">
                    <a:pos x="T4" y="T5"/>
                  </a:cxn>
                  <a:cxn ang="0">
                    <a:pos x="T6" y="T7"/>
                  </a:cxn>
                </a:cxnLst>
                <a:rect l="0" t="0" r="r" b="b"/>
                <a:pathLst>
                  <a:path w="156" h="45">
                    <a:moveTo>
                      <a:pt x="156" y="45"/>
                    </a:moveTo>
                    <a:lnTo>
                      <a:pt x="128" y="34"/>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0" name="Freeform 46"/>
              <p:cNvSpPr>
                <a:spLocks/>
              </p:cNvSpPr>
              <p:nvPr/>
            </p:nvSpPr>
            <p:spPr bwMode="auto">
              <a:xfrm>
                <a:off x="4460" y="1252"/>
                <a:ext cx="49" cy="9"/>
              </a:xfrm>
              <a:custGeom>
                <a:avLst/>
                <a:gdLst>
                  <a:gd name="T0" fmla="*/ 161 w 161"/>
                  <a:gd name="T1" fmla="*/ 30 h 30"/>
                  <a:gd name="T2" fmla="*/ 56 w 161"/>
                  <a:gd name="T3" fmla="*/ 9 h 30"/>
                  <a:gd name="T4" fmla="*/ 0 w 161"/>
                  <a:gd name="T5" fmla="*/ 0 h 30"/>
                  <a:gd name="T6" fmla="*/ 2 w 161"/>
                  <a:gd name="T7" fmla="*/ 0 h 30"/>
                </a:gdLst>
                <a:ahLst/>
                <a:cxnLst>
                  <a:cxn ang="0">
                    <a:pos x="T0" y="T1"/>
                  </a:cxn>
                  <a:cxn ang="0">
                    <a:pos x="T2" y="T3"/>
                  </a:cxn>
                  <a:cxn ang="0">
                    <a:pos x="T4" y="T5"/>
                  </a:cxn>
                  <a:cxn ang="0">
                    <a:pos x="T6" y="T7"/>
                  </a:cxn>
                </a:cxnLst>
                <a:rect l="0" t="0" r="r" b="b"/>
                <a:pathLst>
                  <a:path w="161" h="30">
                    <a:moveTo>
                      <a:pt x="161" y="30"/>
                    </a:moveTo>
                    <a:lnTo>
                      <a:pt x="56" y="9"/>
                    </a:ln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1" name="Freeform 47"/>
              <p:cNvSpPr>
                <a:spLocks/>
              </p:cNvSpPr>
              <p:nvPr/>
            </p:nvSpPr>
            <p:spPr bwMode="auto">
              <a:xfrm>
                <a:off x="4386" y="1242"/>
                <a:ext cx="50" cy="7"/>
              </a:xfrm>
              <a:custGeom>
                <a:avLst/>
                <a:gdLst>
                  <a:gd name="T0" fmla="*/ 163 w 163"/>
                  <a:gd name="T1" fmla="*/ 20 h 20"/>
                  <a:gd name="T2" fmla="*/ 108 w 163"/>
                  <a:gd name="T3" fmla="*/ 12 h 20"/>
                  <a:gd name="T4" fmla="*/ 0 w 163"/>
                  <a:gd name="T5" fmla="*/ 0 h 20"/>
                  <a:gd name="T6" fmla="*/ 2 w 163"/>
                  <a:gd name="T7" fmla="*/ 0 h 20"/>
                </a:gdLst>
                <a:ahLst/>
                <a:cxnLst>
                  <a:cxn ang="0">
                    <a:pos x="T0" y="T1"/>
                  </a:cxn>
                  <a:cxn ang="0">
                    <a:pos x="T2" y="T3"/>
                  </a:cxn>
                  <a:cxn ang="0">
                    <a:pos x="T4" y="T5"/>
                  </a:cxn>
                  <a:cxn ang="0">
                    <a:pos x="T6" y="T7"/>
                  </a:cxn>
                </a:cxnLst>
                <a:rect l="0" t="0" r="r" b="b"/>
                <a:pathLst>
                  <a:path w="163" h="20">
                    <a:moveTo>
                      <a:pt x="163" y="20"/>
                    </a:moveTo>
                    <a:lnTo>
                      <a:pt x="108" y="12"/>
                    </a:ln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2" name="Freeform 48"/>
              <p:cNvSpPr>
                <a:spLocks/>
              </p:cNvSpPr>
              <p:nvPr/>
            </p:nvSpPr>
            <p:spPr bwMode="auto">
              <a:xfrm>
                <a:off x="4312" y="1236"/>
                <a:ext cx="49" cy="4"/>
              </a:xfrm>
              <a:custGeom>
                <a:avLst/>
                <a:gdLst>
                  <a:gd name="T0" fmla="*/ 162 w 162"/>
                  <a:gd name="T1" fmla="*/ 12 h 12"/>
                  <a:gd name="T2" fmla="*/ 140 w 162"/>
                  <a:gd name="T3" fmla="*/ 11 h 12"/>
                  <a:gd name="T4" fmla="*/ 0 w 162"/>
                  <a:gd name="T5" fmla="*/ 0 h 12"/>
                  <a:gd name="T6" fmla="*/ 1 w 162"/>
                  <a:gd name="T7" fmla="*/ 0 h 12"/>
                </a:gdLst>
                <a:ahLst/>
                <a:cxnLst>
                  <a:cxn ang="0">
                    <a:pos x="T0" y="T1"/>
                  </a:cxn>
                  <a:cxn ang="0">
                    <a:pos x="T2" y="T3"/>
                  </a:cxn>
                  <a:cxn ang="0">
                    <a:pos x="T4" y="T5"/>
                  </a:cxn>
                  <a:cxn ang="0">
                    <a:pos x="T6" y="T7"/>
                  </a:cxn>
                </a:cxnLst>
                <a:rect l="0" t="0" r="r" b="b"/>
                <a:pathLst>
                  <a:path w="162" h="12">
                    <a:moveTo>
                      <a:pt x="162" y="12"/>
                    </a:moveTo>
                    <a:lnTo>
                      <a:pt x="140" y="11"/>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3" name="Freeform 49"/>
              <p:cNvSpPr>
                <a:spLocks/>
              </p:cNvSpPr>
              <p:nvPr/>
            </p:nvSpPr>
            <p:spPr bwMode="auto">
              <a:xfrm>
                <a:off x="4237" y="1232"/>
                <a:ext cx="49" cy="2"/>
              </a:xfrm>
              <a:custGeom>
                <a:avLst/>
                <a:gdLst>
                  <a:gd name="T0" fmla="*/ 163 w 163"/>
                  <a:gd name="T1" fmla="*/ 6 h 6"/>
                  <a:gd name="T2" fmla="*/ 0 w 163"/>
                  <a:gd name="T3" fmla="*/ 0 h 6"/>
                  <a:gd name="T4" fmla="*/ 2 w 163"/>
                  <a:gd name="T5" fmla="*/ 0 h 6"/>
                </a:gdLst>
                <a:ahLst/>
                <a:cxnLst>
                  <a:cxn ang="0">
                    <a:pos x="T0" y="T1"/>
                  </a:cxn>
                  <a:cxn ang="0">
                    <a:pos x="T2" y="T3"/>
                  </a:cxn>
                  <a:cxn ang="0">
                    <a:pos x="T4" y="T5"/>
                  </a:cxn>
                </a:cxnLst>
                <a:rect l="0" t="0" r="r" b="b"/>
                <a:pathLst>
                  <a:path w="163" h="6">
                    <a:moveTo>
                      <a:pt x="163" y="6"/>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4" name="Freeform 50"/>
              <p:cNvSpPr>
                <a:spLocks/>
              </p:cNvSpPr>
              <p:nvPr/>
            </p:nvSpPr>
            <p:spPr bwMode="auto">
              <a:xfrm>
                <a:off x="4161" y="1230"/>
                <a:ext cx="50" cy="1"/>
              </a:xfrm>
              <a:custGeom>
                <a:avLst/>
                <a:gdLst>
                  <a:gd name="T0" fmla="*/ 164 w 164"/>
                  <a:gd name="T1" fmla="*/ 1 h 1"/>
                  <a:gd name="T2" fmla="*/ 0 w 164"/>
                  <a:gd name="T3" fmla="*/ 0 h 1"/>
                  <a:gd name="T4" fmla="*/ 2 w 164"/>
                  <a:gd name="T5" fmla="*/ 0 h 1"/>
                </a:gdLst>
                <a:ahLst/>
                <a:cxnLst>
                  <a:cxn ang="0">
                    <a:pos x="T0" y="T1"/>
                  </a:cxn>
                  <a:cxn ang="0">
                    <a:pos x="T2" y="T3"/>
                  </a:cxn>
                  <a:cxn ang="0">
                    <a:pos x="T4" y="T5"/>
                  </a:cxn>
                </a:cxnLst>
                <a:rect l="0" t="0" r="r" b="b"/>
                <a:pathLst>
                  <a:path w="164" h="1">
                    <a:moveTo>
                      <a:pt x="164" y="1"/>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5" name="Freeform 51"/>
              <p:cNvSpPr>
                <a:spLocks/>
              </p:cNvSpPr>
              <p:nvPr/>
            </p:nvSpPr>
            <p:spPr bwMode="auto">
              <a:xfrm>
                <a:off x="4087" y="1230"/>
                <a:ext cx="50" cy="2"/>
              </a:xfrm>
              <a:custGeom>
                <a:avLst/>
                <a:gdLst>
                  <a:gd name="T0" fmla="*/ 164 w 164"/>
                  <a:gd name="T1" fmla="*/ 0 h 4"/>
                  <a:gd name="T2" fmla="*/ 0 w 164"/>
                  <a:gd name="T3" fmla="*/ 4 h 4"/>
                  <a:gd name="T4" fmla="*/ 2 w 164"/>
                  <a:gd name="T5" fmla="*/ 4 h 4"/>
                </a:gdLst>
                <a:ahLst/>
                <a:cxnLst>
                  <a:cxn ang="0">
                    <a:pos x="T0" y="T1"/>
                  </a:cxn>
                  <a:cxn ang="0">
                    <a:pos x="T2" y="T3"/>
                  </a:cxn>
                  <a:cxn ang="0">
                    <a:pos x="T4" y="T5"/>
                  </a:cxn>
                </a:cxnLst>
                <a:rect l="0" t="0" r="r" b="b"/>
                <a:pathLst>
                  <a:path w="164" h="4">
                    <a:moveTo>
                      <a:pt x="164" y="0"/>
                    </a:moveTo>
                    <a:lnTo>
                      <a:pt x="0" y="4"/>
                    </a:lnTo>
                    <a:lnTo>
                      <a:pt x="2" y="4"/>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6" name="Freeform 52"/>
              <p:cNvSpPr>
                <a:spLocks/>
              </p:cNvSpPr>
              <p:nvPr/>
            </p:nvSpPr>
            <p:spPr bwMode="auto">
              <a:xfrm>
                <a:off x="4012" y="1233"/>
                <a:ext cx="50" cy="3"/>
              </a:xfrm>
              <a:custGeom>
                <a:avLst/>
                <a:gdLst>
                  <a:gd name="T0" fmla="*/ 164 w 164"/>
                  <a:gd name="T1" fmla="*/ 0 h 9"/>
                  <a:gd name="T2" fmla="*/ 0 w 164"/>
                  <a:gd name="T3" fmla="*/ 9 h 9"/>
                  <a:gd name="T4" fmla="*/ 1 w 164"/>
                  <a:gd name="T5" fmla="*/ 9 h 9"/>
                </a:gdLst>
                <a:ahLst/>
                <a:cxnLst>
                  <a:cxn ang="0">
                    <a:pos x="T0" y="T1"/>
                  </a:cxn>
                  <a:cxn ang="0">
                    <a:pos x="T2" y="T3"/>
                  </a:cxn>
                  <a:cxn ang="0">
                    <a:pos x="T4" y="T5"/>
                  </a:cxn>
                </a:cxnLst>
                <a:rect l="0" t="0" r="r" b="b"/>
                <a:pathLst>
                  <a:path w="164" h="9">
                    <a:moveTo>
                      <a:pt x="164" y="0"/>
                    </a:moveTo>
                    <a:lnTo>
                      <a:pt x="0" y="9"/>
                    </a:lnTo>
                    <a:lnTo>
                      <a:pt x="1" y="9"/>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7" name="Freeform 53"/>
              <p:cNvSpPr>
                <a:spLocks/>
              </p:cNvSpPr>
              <p:nvPr/>
            </p:nvSpPr>
            <p:spPr bwMode="auto">
              <a:xfrm>
                <a:off x="3937" y="1237"/>
                <a:ext cx="50" cy="5"/>
              </a:xfrm>
              <a:custGeom>
                <a:avLst/>
                <a:gdLst>
                  <a:gd name="T0" fmla="*/ 163 w 163"/>
                  <a:gd name="T1" fmla="*/ 0 h 15"/>
                  <a:gd name="T2" fmla="*/ 3 w 163"/>
                  <a:gd name="T3" fmla="*/ 15 h 15"/>
                  <a:gd name="T4" fmla="*/ 0 w 163"/>
                  <a:gd name="T5" fmla="*/ 15 h 15"/>
                  <a:gd name="T6" fmla="*/ 2 w 163"/>
                  <a:gd name="T7" fmla="*/ 15 h 15"/>
                </a:gdLst>
                <a:ahLst/>
                <a:cxnLst>
                  <a:cxn ang="0">
                    <a:pos x="T0" y="T1"/>
                  </a:cxn>
                  <a:cxn ang="0">
                    <a:pos x="T2" y="T3"/>
                  </a:cxn>
                  <a:cxn ang="0">
                    <a:pos x="T4" y="T5"/>
                  </a:cxn>
                  <a:cxn ang="0">
                    <a:pos x="T6" y="T7"/>
                  </a:cxn>
                </a:cxnLst>
                <a:rect l="0" t="0" r="r" b="b"/>
                <a:pathLst>
                  <a:path w="163" h="15">
                    <a:moveTo>
                      <a:pt x="163" y="0"/>
                    </a:moveTo>
                    <a:lnTo>
                      <a:pt x="3" y="15"/>
                    </a:lnTo>
                    <a:lnTo>
                      <a:pt x="0" y="15"/>
                    </a:lnTo>
                    <a:lnTo>
                      <a:pt x="2" y="15"/>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8" name="Freeform 54"/>
              <p:cNvSpPr>
                <a:spLocks/>
              </p:cNvSpPr>
              <p:nvPr/>
            </p:nvSpPr>
            <p:spPr bwMode="auto">
              <a:xfrm>
                <a:off x="3862" y="1245"/>
                <a:ext cx="50" cy="8"/>
              </a:xfrm>
              <a:custGeom>
                <a:avLst/>
                <a:gdLst>
                  <a:gd name="T0" fmla="*/ 163 w 163"/>
                  <a:gd name="T1" fmla="*/ 0 h 24"/>
                  <a:gd name="T2" fmla="*/ 50 w 163"/>
                  <a:gd name="T3" fmla="*/ 15 h 24"/>
                  <a:gd name="T4" fmla="*/ 0 w 163"/>
                  <a:gd name="T5" fmla="*/ 24 h 24"/>
                  <a:gd name="T6" fmla="*/ 2 w 163"/>
                  <a:gd name="T7" fmla="*/ 24 h 24"/>
                </a:gdLst>
                <a:ahLst/>
                <a:cxnLst>
                  <a:cxn ang="0">
                    <a:pos x="T0" y="T1"/>
                  </a:cxn>
                  <a:cxn ang="0">
                    <a:pos x="T2" y="T3"/>
                  </a:cxn>
                  <a:cxn ang="0">
                    <a:pos x="T4" y="T5"/>
                  </a:cxn>
                  <a:cxn ang="0">
                    <a:pos x="T6" y="T7"/>
                  </a:cxn>
                </a:cxnLst>
                <a:rect l="0" t="0" r="r" b="b"/>
                <a:pathLst>
                  <a:path w="163" h="24">
                    <a:moveTo>
                      <a:pt x="163" y="0"/>
                    </a:moveTo>
                    <a:lnTo>
                      <a:pt x="50" y="15"/>
                    </a:lnTo>
                    <a:lnTo>
                      <a:pt x="0" y="24"/>
                    </a:lnTo>
                    <a:lnTo>
                      <a:pt x="2" y="24"/>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9" name="Freeform 55"/>
              <p:cNvSpPr>
                <a:spLocks/>
              </p:cNvSpPr>
              <p:nvPr/>
            </p:nvSpPr>
            <p:spPr bwMode="auto">
              <a:xfrm>
                <a:off x="3790" y="1257"/>
                <a:ext cx="48" cy="12"/>
              </a:xfrm>
              <a:custGeom>
                <a:avLst/>
                <a:gdLst>
                  <a:gd name="T0" fmla="*/ 160 w 160"/>
                  <a:gd name="T1" fmla="*/ 0 h 36"/>
                  <a:gd name="T2" fmla="*/ 116 w 160"/>
                  <a:gd name="T3" fmla="*/ 7 h 36"/>
                  <a:gd name="T4" fmla="*/ 0 w 160"/>
                  <a:gd name="T5" fmla="*/ 36 h 36"/>
                  <a:gd name="T6" fmla="*/ 2 w 160"/>
                  <a:gd name="T7" fmla="*/ 36 h 36"/>
                </a:gdLst>
                <a:ahLst/>
                <a:cxnLst>
                  <a:cxn ang="0">
                    <a:pos x="T0" y="T1"/>
                  </a:cxn>
                  <a:cxn ang="0">
                    <a:pos x="T2" y="T3"/>
                  </a:cxn>
                  <a:cxn ang="0">
                    <a:pos x="T4" y="T5"/>
                  </a:cxn>
                  <a:cxn ang="0">
                    <a:pos x="T6" y="T7"/>
                  </a:cxn>
                </a:cxnLst>
                <a:rect l="0" t="0" r="r" b="b"/>
                <a:pathLst>
                  <a:path w="160" h="36">
                    <a:moveTo>
                      <a:pt x="160" y="0"/>
                    </a:moveTo>
                    <a:lnTo>
                      <a:pt x="116" y="7"/>
                    </a:lnTo>
                    <a:lnTo>
                      <a:pt x="0" y="36"/>
                    </a:lnTo>
                    <a:lnTo>
                      <a:pt x="2" y="36"/>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0" name="Freeform 56"/>
              <p:cNvSpPr>
                <a:spLocks/>
              </p:cNvSpPr>
              <p:nvPr/>
            </p:nvSpPr>
            <p:spPr bwMode="auto">
              <a:xfrm>
                <a:off x="3720" y="1277"/>
                <a:ext cx="46" cy="19"/>
              </a:xfrm>
              <a:custGeom>
                <a:avLst/>
                <a:gdLst>
                  <a:gd name="T0" fmla="*/ 148 w 148"/>
                  <a:gd name="T1" fmla="*/ 0 h 63"/>
                  <a:gd name="T2" fmla="*/ 75 w 148"/>
                  <a:gd name="T3" fmla="*/ 25 h 63"/>
                  <a:gd name="T4" fmla="*/ 0 w 148"/>
                  <a:gd name="T5" fmla="*/ 63 h 63"/>
                  <a:gd name="T6" fmla="*/ 1 w 148"/>
                  <a:gd name="T7" fmla="*/ 63 h 63"/>
                </a:gdLst>
                <a:ahLst/>
                <a:cxnLst>
                  <a:cxn ang="0">
                    <a:pos x="T0" y="T1"/>
                  </a:cxn>
                  <a:cxn ang="0">
                    <a:pos x="T2" y="T3"/>
                  </a:cxn>
                  <a:cxn ang="0">
                    <a:pos x="T4" y="T5"/>
                  </a:cxn>
                  <a:cxn ang="0">
                    <a:pos x="T6" y="T7"/>
                  </a:cxn>
                </a:cxnLst>
                <a:rect l="0" t="0" r="r" b="b"/>
                <a:pathLst>
                  <a:path w="148" h="63">
                    <a:moveTo>
                      <a:pt x="148" y="0"/>
                    </a:moveTo>
                    <a:lnTo>
                      <a:pt x="75" y="25"/>
                    </a:lnTo>
                    <a:lnTo>
                      <a:pt x="0" y="63"/>
                    </a:lnTo>
                    <a:lnTo>
                      <a:pt x="1" y="63"/>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1" name="Freeform 57"/>
              <p:cNvSpPr>
                <a:spLocks/>
              </p:cNvSpPr>
              <p:nvPr/>
            </p:nvSpPr>
            <p:spPr bwMode="auto">
              <a:xfrm>
                <a:off x="3695" y="1312"/>
                <a:ext cx="7" cy="31"/>
              </a:xfrm>
              <a:custGeom>
                <a:avLst/>
                <a:gdLst>
                  <a:gd name="T0" fmla="*/ 20 w 20"/>
                  <a:gd name="T1" fmla="*/ 0 h 99"/>
                  <a:gd name="T2" fmla="*/ 17 w 20"/>
                  <a:gd name="T3" fmla="*/ 3 h 99"/>
                  <a:gd name="T4" fmla="*/ 0 w 20"/>
                  <a:gd name="T5" fmla="*/ 51 h 99"/>
                  <a:gd name="T6" fmla="*/ 17 w 20"/>
                  <a:gd name="T7" fmla="*/ 99 h 99"/>
                  <a:gd name="T8" fmla="*/ 19 w 20"/>
                  <a:gd name="T9" fmla="*/ 99 h 99"/>
                </a:gdLst>
                <a:ahLst/>
                <a:cxnLst>
                  <a:cxn ang="0">
                    <a:pos x="T0" y="T1"/>
                  </a:cxn>
                  <a:cxn ang="0">
                    <a:pos x="T2" y="T3"/>
                  </a:cxn>
                  <a:cxn ang="0">
                    <a:pos x="T4" y="T5"/>
                  </a:cxn>
                  <a:cxn ang="0">
                    <a:pos x="T6" y="T7"/>
                  </a:cxn>
                  <a:cxn ang="0">
                    <a:pos x="T8" y="T9"/>
                  </a:cxn>
                </a:cxnLst>
                <a:rect l="0" t="0" r="r" b="b"/>
                <a:pathLst>
                  <a:path w="20" h="99">
                    <a:moveTo>
                      <a:pt x="20" y="0"/>
                    </a:moveTo>
                    <a:lnTo>
                      <a:pt x="17" y="3"/>
                    </a:lnTo>
                    <a:lnTo>
                      <a:pt x="0" y="51"/>
                    </a:lnTo>
                    <a:lnTo>
                      <a:pt x="17" y="99"/>
                    </a:lnTo>
                    <a:lnTo>
                      <a:pt x="19" y="99"/>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2" name="Freeform 58"/>
              <p:cNvSpPr>
                <a:spLocks/>
              </p:cNvSpPr>
              <p:nvPr/>
            </p:nvSpPr>
            <p:spPr bwMode="auto">
              <a:xfrm>
                <a:off x="4163" y="2182"/>
                <a:ext cx="46" cy="0"/>
              </a:xfrm>
              <a:custGeom>
                <a:avLst/>
                <a:gdLst>
                  <a:gd name="T0" fmla="*/ 0 w 150"/>
                  <a:gd name="T1" fmla="*/ 148 w 150"/>
                  <a:gd name="T2" fmla="*/ 150 w 150"/>
                </a:gdLst>
                <a:ahLst/>
                <a:cxnLst>
                  <a:cxn ang="0">
                    <a:pos x="T0" y="0"/>
                  </a:cxn>
                  <a:cxn ang="0">
                    <a:pos x="T1" y="0"/>
                  </a:cxn>
                  <a:cxn ang="0">
                    <a:pos x="T2" y="0"/>
                  </a:cxn>
                </a:cxnLst>
                <a:rect l="0" t="0" r="r" b="b"/>
                <a:pathLst>
                  <a:path w="150">
                    <a:moveTo>
                      <a:pt x="0" y="0"/>
                    </a:moveTo>
                    <a:lnTo>
                      <a:pt x="148" y="0"/>
                    </a:lnTo>
                    <a:lnTo>
                      <a:pt x="150"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3" name="Freeform 59"/>
              <p:cNvSpPr>
                <a:spLocks/>
              </p:cNvSpPr>
              <p:nvPr/>
            </p:nvSpPr>
            <p:spPr bwMode="auto">
              <a:xfrm>
                <a:off x="4233" y="2182"/>
                <a:ext cx="51"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4" name="Freeform 60"/>
              <p:cNvSpPr>
                <a:spLocks/>
              </p:cNvSpPr>
              <p:nvPr/>
            </p:nvSpPr>
            <p:spPr bwMode="auto">
              <a:xfrm>
                <a:off x="4308" y="2182"/>
                <a:ext cx="51" cy="0"/>
              </a:xfrm>
              <a:custGeom>
                <a:avLst/>
                <a:gdLst>
                  <a:gd name="T0" fmla="*/ 0 w 165"/>
                  <a:gd name="T1" fmla="*/ 164 w 165"/>
                  <a:gd name="T2" fmla="*/ 165 w 165"/>
                </a:gdLst>
                <a:ahLst/>
                <a:cxnLst>
                  <a:cxn ang="0">
                    <a:pos x="T0" y="0"/>
                  </a:cxn>
                  <a:cxn ang="0">
                    <a:pos x="T1" y="0"/>
                  </a:cxn>
                  <a:cxn ang="0">
                    <a:pos x="T2" y="0"/>
                  </a:cxn>
                </a:cxnLst>
                <a:rect l="0" t="0" r="r" b="b"/>
                <a:pathLst>
                  <a:path w="165">
                    <a:moveTo>
                      <a:pt x="0" y="0"/>
                    </a:moveTo>
                    <a:lnTo>
                      <a:pt x="164" y="0"/>
                    </a:lnTo>
                    <a:lnTo>
                      <a:pt x="16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5" name="Freeform 61"/>
              <p:cNvSpPr>
                <a:spLocks/>
              </p:cNvSpPr>
              <p:nvPr/>
            </p:nvSpPr>
            <p:spPr bwMode="auto">
              <a:xfrm>
                <a:off x="4383" y="2182"/>
                <a:ext cx="51"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6" name="Freeform 62"/>
              <p:cNvSpPr>
                <a:spLocks/>
              </p:cNvSpPr>
              <p:nvPr/>
            </p:nvSpPr>
            <p:spPr bwMode="auto">
              <a:xfrm>
                <a:off x="4459" y="2182"/>
                <a:ext cx="50" cy="0"/>
              </a:xfrm>
              <a:custGeom>
                <a:avLst/>
                <a:gdLst>
                  <a:gd name="T0" fmla="*/ 0 w 164"/>
                  <a:gd name="T1" fmla="*/ 162 w 164"/>
                  <a:gd name="T2" fmla="*/ 164 w 164"/>
                </a:gdLst>
                <a:ahLst/>
                <a:cxnLst>
                  <a:cxn ang="0">
                    <a:pos x="T0" y="0"/>
                  </a:cxn>
                  <a:cxn ang="0">
                    <a:pos x="T1" y="0"/>
                  </a:cxn>
                  <a:cxn ang="0">
                    <a:pos x="T2" y="0"/>
                  </a:cxn>
                </a:cxnLst>
                <a:rect l="0" t="0" r="r" b="b"/>
                <a:pathLst>
                  <a:path w="164">
                    <a:moveTo>
                      <a:pt x="0" y="0"/>
                    </a:moveTo>
                    <a:lnTo>
                      <a:pt x="162" y="0"/>
                    </a:lnTo>
                    <a:lnTo>
                      <a:pt x="164"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7" name="Freeform 63"/>
              <p:cNvSpPr>
                <a:spLocks/>
              </p:cNvSpPr>
              <p:nvPr/>
            </p:nvSpPr>
            <p:spPr bwMode="auto">
              <a:xfrm>
                <a:off x="4534" y="2182"/>
                <a:ext cx="50" cy="0"/>
              </a:xfrm>
              <a:custGeom>
                <a:avLst/>
                <a:gdLst>
                  <a:gd name="T0" fmla="*/ 0 w 164"/>
                  <a:gd name="T1" fmla="*/ 163 w 164"/>
                  <a:gd name="T2" fmla="*/ 164 w 164"/>
                </a:gdLst>
                <a:ahLst/>
                <a:cxnLst>
                  <a:cxn ang="0">
                    <a:pos x="T0" y="0"/>
                  </a:cxn>
                  <a:cxn ang="0">
                    <a:pos x="T1" y="0"/>
                  </a:cxn>
                  <a:cxn ang="0">
                    <a:pos x="T2" y="0"/>
                  </a:cxn>
                </a:cxnLst>
                <a:rect l="0" t="0" r="r" b="b"/>
                <a:pathLst>
                  <a:path w="164">
                    <a:moveTo>
                      <a:pt x="0" y="0"/>
                    </a:moveTo>
                    <a:lnTo>
                      <a:pt x="163" y="0"/>
                    </a:lnTo>
                    <a:lnTo>
                      <a:pt x="164"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8" name="Freeform 64"/>
              <p:cNvSpPr>
                <a:spLocks/>
              </p:cNvSpPr>
              <p:nvPr/>
            </p:nvSpPr>
            <p:spPr bwMode="auto">
              <a:xfrm>
                <a:off x="4609" y="2182"/>
                <a:ext cx="51"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9" name="Freeform 65"/>
              <p:cNvSpPr>
                <a:spLocks/>
              </p:cNvSpPr>
              <p:nvPr/>
            </p:nvSpPr>
            <p:spPr bwMode="auto">
              <a:xfrm>
                <a:off x="4684" y="2182"/>
                <a:ext cx="51" cy="0"/>
              </a:xfrm>
              <a:custGeom>
                <a:avLst/>
                <a:gdLst>
                  <a:gd name="T0" fmla="*/ 0 w 165"/>
                  <a:gd name="T1" fmla="*/ 164 w 165"/>
                  <a:gd name="T2" fmla="*/ 165 w 165"/>
                </a:gdLst>
                <a:ahLst/>
                <a:cxnLst>
                  <a:cxn ang="0">
                    <a:pos x="T0" y="0"/>
                  </a:cxn>
                  <a:cxn ang="0">
                    <a:pos x="T1" y="0"/>
                  </a:cxn>
                  <a:cxn ang="0">
                    <a:pos x="T2" y="0"/>
                  </a:cxn>
                </a:cxnLst>
                <a:rect l="0" t="0" r="r" b="b"/>
                <a:pathLst>
                  <a:path w="165">
                    <a:moveTo>
                      <a:pt x="0" y="0"/>
                    </a:moveTo>
                    <a:lnTo>
                      <a:pt x="164" y="0"/>
                    </a:lnTo>
                    <a:lnTo>
                      <a:pt x="16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0" name="Freeform 66"/>
              <p:cNvSpPr>
                <a:spLocks/>
              </p:cNvSpPr>
              <p:nvPr/>
            </p:nvSpPr>
            <p:spPr bwMode="auto">
              <a:xfrm>
                <a:off x="4759" y="2182"/>
                <a:ext cx="50"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1" name="Freeform 67"/>
              <p:cNvSpPr>
                <a:spLocks/>
              </p:cNvSpPr>
              <p:nvPr/>
            </p:nvSpPr>
            <p:spPr bwMode="auto">
              <a:xfrm>
                <a:off x="4833" y="2182"/>
                <a:ext cx="51"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2" name="Freeform 68"/>
              <p:cNvSpPr>
                <a:spLocks/>
              </p:cNvSpPr>
              <p:nvPr/>
            </p:nvSpPr>
            <p:spPr bwMode="auto">
              <a:xfrm>
                <a:off x="4909" y="2182"/>
                <a:ext cx="50" cy="0"/>
              </a:xfrm>
              <a:custGeom>
                <a:avLst/>
                <a:gdLst>
                  <a:gd name="T0" fmla="*/ 0 w 164"/>
                  <a:gd name="T1" fmla="*/ 163 w 164"/>
                  <a:gd name="T2" fmla="*/ 164 w 164"/>
                </a:gdLst>
                <a:ahLst/>
                <a:cxnLst>
                  <a:cxn ang="0">
                    <a:pos x="T0" y="0"/>
                  </a:cxn>
                  <a:cxn ang="0">
                    <a:pos x="T1" y="0"/>
                  </a:cxn>
                  <a:cxn ang="0">
                    <a:pos x="T2" y="0"/>
                  </a:cxn>
                </a:cxnLst>
                <a:rect l="0" t="0" r="r" b="b"/>
                <a:pathLst>
                  <a:path w="164">
                    <a:moveTo>
                      <a:pt x="0" y="0"/>
                    </a:moveTo>
                    <a:lnTo>
                      <a:pt x="163" y="0"/>
                    </a:lnTo>
                    <a:lnTo>
                      <a:pt x="164"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3" name="Freeform 69"/>
              <p:cNvSpPr>
                <a:spLocks/>
              </p:cNvSpPr>
              <p:nvPr/>
            </p:nvSpPr>
            <p:spPr bwMode="auto">
              <a:xfrm>
                <a:off x="4984" y="2182"/>
                <a:ext cx="50" cy="0"/>
              </a:xfrm>
              <a:custGeom>
                <a:avLst/>
                <a:gdLst>
                  <a:gd name="T0" fmla="*/ 0 w 166"/>
                  <a:gd name="T1" fmla="*/ 165 w 166"/>
                  <a:gd name="T2" fmla="*/ 166 w 166"/>
                </a:gdLst>
                <a:ahLst/>
                <a:cxnLst>
                  <a:cxn ang="0">
                    <a:pos x="T0" y="0"/>
                  </a:cxn>
                  <a:cxn ang="0">
                    <a:pos x="T1" y="0"/>
                  </a:cxn>
                  <a:cxn ang="0">
                    <a:pos x="T2" y="0"/>
                  </a:cxn>
                </a:cxnLst>
                <a:rect l="0" t="0" r="r" b="b"/>
                <a:pathLst>
                  <a:path w="166">
                    <a:moveTo>
                      <a:pt x="0" y="0"/>
                    </a:moveTo>
                    <a:lnTo>
                      <a:pt x="165"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4" name="Freeform 70"/>
              <p:cNvSpPr>
                <a:spLocks/>
              </p:cNvSpPr>
              <p:nvPr/>
            </p:nvSpPr>
            <p:spPr bwMode="auto">
              <a:xfrm>
                <a:off x="5059" y="2182"/>
                <a:ext cx="51" cy="0"/>
              </a:xfrm>
              <a:custGeom>
                <a:avLst/>
                <a:gdLst>
                  <a:gd name="T0" fmla="*/ 0 w 165"/>
                  <a:gd name="T1" fmla="*/ 164 w 165"/>
                  <a:gd name="T2" fmla="*/ 165 w 165"/>
                </a:gdLst>
                <a:ahLst/>
                <a:cxnLst>
                  <a:cxn ang="0">
                    <a:pos x="T0" y="0"/>
                  </a:cxn>
                  <a:cxn ang="0">
                    <a:pos x="T1" y="0"/>
                  </a:cxn>
                  <a:cxn ang="0">
                    <a:pos x="T2" y="0"/>
                  </a:cxn>
                </a:cxnLst>
                <a:rect l="0" t="0" r="r" b="b"/>
                <a:pathLst>
                  <a:path w="165">
                    <a:moveTo>
                      <a:pt x="0" y="0"/>
                    </a:moveTo>
                    <a:lnTo>
                      <a:pt x="164" y="0"/>
                    </a:lnTo>
                    <a:lnTo>
                      <a:pt x="16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5" name="Freeform 71"/>
              <p:cNvSpPr>
                <a:spLocks/>
              </p:cNvSpPr>
              <p:nvPr/>
            </p:nvSpPr>
            <p:spPr bwMode="auto">
              <a:xfrm>
                <a:off x="5134" y="2182"/>
                <a:ext cx="46" cy="0"/>
              </a:xfrm>
              <a:custGeom>
                <a:avLst/>
                <a:gdLst>
                  <a:gd name="T0" fmla="*/ 0 w 150"/>
                  <a:gd name="T1" fmla="*/ 149 w 150"/>
                  <a:gd name="T2" fmla="*/ 150 w 150"/>
                </a:gdLst>
                <a:ahLst/>
                <a:cxnLst>
                  <a:cxn ang="0">
                    <a:pos x="T0" y="0"/>
                  </a:cxn>
                  <a:cxn ang="0">
                    <a:pos x="T1" y="0"/>
                  </a:cxn>
                  <a:cxn ang="0">
                    <a:pos x="T2" y="0"/>
                  </a:cxn>
                </a:cxnLst>
                <a:rect l="0" t="0" r="r" b="b"/>
                <a:pathLst>
                  <a:path w="150">
                    <a:moveTo>
                      <a:pt x="0" y="0"/>
                    </a:moveTo>
                    <a:lnTo>
                      <a:pt x="149" y="0"/>
                    </a:lnTo>
                    <a:lnTo>
                      <a:pt x="150"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6" name="Freeform 72"/>
              <p:cNvSpPr>
                <a:spLocks/>
              </p:cNvSpPr>
              <p:nvPr/>
            </p:nvSpPr>
            <p:spPr bwMode="auto">
              <a:xfrm>
                <a:off x="3180" y="2044"/>
                <a:ext cx="2012" cy="438"/>
              </a:xfrm>
              <a:custGeom>
                <a:avLst/>
                <a:gdLst>
                  <a:gd name="T0" fmla="*/ 309 w 6586"/>
                  <a:gd name="T1" fmla="*/ 0 h 1398"/>
                  <a:gd name="T2" fmla="*/ 98 w 6586"/>
                  <a:gd name="T3" fmla="*/ 172 h 1398"/>
                  <a:gd name="T4" fmla="*/ 0 w 6586"/>
                  <a:gd name="T5" fmla="*/ 354 h 1398"/>
                  <a:gd name="T6" fmla="*/ 17 w 6586"/>
                  <a:gd name="T7" fmla="*/ 538 h 1398"/>
                  <a:gd name="T8" fmla="*/ 150 w 6586"/>
                  <a:gd name="T9" fmla="*/ 718 h 1398"/>
                  <a:gd name="T10" fmla="*/ 392 w 6586"/>
                  <a:gd name="T11" fmla="*/ 887 h 1398"/>
                  <a:gd name="T12" fmla="*/ 739 w 6586"/>
                  <a:gd name="T13" fmla="*/ 1040 h 1398"/>
                  <a:gd name="T14" fmla="*/ 1173 w 6586"/>
                  <a:gd name="T15" fmla="*/ 1170 h 1398"/>
                  <a:gd name="T16" fmla="*/ 1684 w 6586"/>
                  <a:gd name="T17" fmla="*/ 1275 h 1398"/>
                  <a:gd name="T18" fmla="*/ 2250 w 6586"/>
                  <a:gd name="T19" fmla="*/ 1349 h 1398"/>
                  <a:gd name="T20" fmla="*/ 2853 w 6586"/>
                  <a:gd name="T21" fmla="*/ 1391 h 1398"/>
                  <a:gd name="T22" fmla="*/ 3472 w 6586"/>
                  <a:gd name="T23" fmla="*/ 1398 h 1398"/>
                  <a:gd name="T24" fmla="*/ 4084 w 6586"/>
                  <a:gd name="T25" fmla="*/ 1371 h 1398"/>
                  <a:gd name="T26" fmla="*/ 4669 w 6586"/>
                  <a:gd name="T27" fmla="*/ 1311 h 1398"/>
                  <a:gd name="T28" fmla="*/ 5203 w 6586"/>
                  <a:gd name="T29" fmla="*/ 1218 h 1398"/>
                  <a:gd name="T30" fmla="*/ 5672 w 6586"/>
                  <a:gd name="T31" fmla="*/ 1099 h 1398"/>
                  <a:gd name="T32" fmla="*/ 6054 w 6586"/>
                  <a:gd name="T33" fmla="*/ 955 h 1398"/>
                  <a:gd name="T34" fmla="*/ 6342 w 6586"/>
                  <a:gd name="T35" fmla="*/ 793 h 1398"/>
                  <a:gd name="T36" fmla="*/ 6520 w 6586"/>
                  <a:gd name="T37" fmla="*/ 616 h 1398"/>
                  <a:gd name="T38" fmla="*/ 6586 w 6586"/>
                  <a:gd name="T39" fmla="*/ 433 h 1398"/>
                  <a:gd name="T40" fmla="*/ 6534 w 6586"/>
                  <a:gd name="T41" fmla="*/ 250 h 1398"/>
                  <a:gd name="T42" fmla="*/ 6369 w 6586"/>
                  <a:gd name="T43" fmla="*/ 73 h 1398"/>
                  <a:gd name="T44" fmla="*/ 6370 w 6586"/>
                  <a:gd name="T45" fmla="*/ 73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86" h="1398">
                    <a:moveTo>
                      <a:pt x="309" y="0"/>
                    </a:moveTo>
                    <a:lnTo>
                      <a:pt x="98" y="172"/>
                    </a:lnTo>
                    <a:lnTo>
                      <a:pt x="0" y="354"/>
                    </a:lnTo>
                    <a:lnTo>
                      <a:pt x="17" y="538"/>
                    </a:lnTo>
                    <a:lnTo>
                      <a:pt x="150" y="718"/>
                    </a:lnTo>
                    <a:lnTo>
                      <a:pt x="392" y="887"/>
                    </a:lnTo>
                    <a:lnTo>
                      <a:pt x="739" y="1040"/>
                    </a:lnTo>
                    <a:lnTo>
                      <a:pt x="1173" y="1170"/>
                    </a:lnTo>
                    <a:lnTo>
                      <a:pt x="1684" y="1275"/>
                    </a:lnTo>
                    <a:lnTo>
                      <a:pt x="2250" y="1349"/>
                    </a:lnTo>
                    <a:lnTo>
                      <a:pt x="2853" y="1391"/>
                    </a:lnTo>
                    <a:lnTo>
                      <a:pt x="3472" y="1398"/>
                    </a:lnTo>
                    <a:lnTo>
                      <a:pt x="4084" y="1371"/>
                    </a:lnTo>
                    <a:lnTo>
                      <a:pt x="4669" y="1311"/>
                    </a:lnTo>
                    <a:lnTo>
                      <a:pt x="5203" y="1218"/>
                    </a:lnTo>
                    <a:lnTo>
                      <a:pt x="5672" y="1099"/>
                    </a:lnTo>
                    <a:lnTo>
                      <a:pt x="6054" y="955"/>
                    </a:lnTo>
                    <a:lnTo>
                      <a:pt x="6342" y="793"/>
                    </a:lnTo>
                    <a:lnTo>
                      <a:pt x="6520" y="616"/>
                    </a:lnTo>
                    <a:lnTo>
                      <a:pt x="6586" y="433"/>
                    </a:lnTo>
                    <a:lnTo>
                      <a:pt x="6534" y="250"/>
                    </a:lnTo>
                    <a:lnTo>
                      <a:pt x="6369" y="73"/>
                    </a:lnTo>
                    <a:lnTo>
                      <a:pt x="6370" y="73"/>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7" name="Freeform 73"/>
              <p:cNvSpPr>
                <a:spLocks/>
              </p:cNvSpPr>
              <p:nvPr/>
            </p:nvSpPr>
            <p:spPr bwMode="auto">
              <a:xfrm>
                <a:off x="3703" y="1332"/>
                <a:ext cx="30" cy="0"/>
              </a:xfrm>
              <a:custGeom>
                <a:avLst/>
                <a:gdLst>
                  <a:gd name="T0" fmla="*/ 0 w 99"/>
                  <a:gd name="T1" fmla="*/ 97 w 99"/>
                  <a:gd name="T2" fmla="*/ 99 w 99"/>
                </a:gdLst>
                <a:ahLst/>
                <a:cxnLst>
                  <a:cxn ang="0">
                    <a:pos x="T0" y="0"/>
                  </a:cxn>
                  <a:cxn ang="0">
                    <a:pos x="T1" y="0"/>
                  </a:cxn>
                  <a:cxn ang="0">
                    <a:pos x="T2" y="0"/>
                  </a:cxn>
                </a:cxnLst>
                <a:rect l="0" t="0" r="r" b="b"/>
                <a:pathLst>
                  <a:path w="99">
                    <a:moveTo>
                      <a:pt x="0" y="0"/>
                    </a:moveTo>
                    <a:lnTo>
                      <a:pt x="97" y="0"/>
                    </a:lnTo>
                    <a:lnTo>
                      <a:pt x="99"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8" name="Freeform 74"/>
              <p:cNvSpPr>
                <a:spLocks/>
              </p:cNvSpPr>
              <p:nvPr/>
            </p:nvSpPr>
            <p:spPr bwMode="auto">
              <a:xfrm>
                <a:off x="3757" y="1332"/>
                <a:ext cx="51" cy="0"/>
              </a:xfrm>
              <a:custGeom>
                <a:avLst/>
                <a:gdLst>
                  <a:gd name="T0" fmla="*/ 0 w 165"/>
                  <a:gd name="T1" fmla="*/ 164 w 165"/>
                  <a:gd name="T2" fmla="*/ 165 w 165"/>
                </a:gdLst>
                <a:ahLst/>
                <a:cxnLst>
                  <a:cxn ang="0">
                    <a:pos x="T0" y="0"/>
                  </a:cxn>
                  <a:cxn ang="0">
                    <a:pos x="T1" y="0"/>
                  </a:cxn>
                  <a:cxn ang="0">
                    <a:pos x="T2" y="0"/>
                  </a:cxn>
                </a:cxnLst>
                <a:rect l="0" t="0" r="r" b="b"/>
                <a:pathLst>
                  <a:path w="165">
                    <a:moveTo>
                      <a:pt x="0" y="0"/>
                    </a:moveTo>
                    <a:lnTo>
                      <a:pt x="164" y="0"/>
                    </a:lnTo>
                    <a:lnTo>
                      <a:pt x="16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9" name="Freeform 75"/>
              <p:cNvSpPr>
                <a:spLocks/>
              </p:cNvSpPr>
              <p:nvPr/>
            </p:nvSpPr>
            <p:spPr bwMode="auto">
              <a:xfrm>
                <a:off x="3832" y="1332"/>
                <a:ext cx="52" cy="0"/>
              </a:xfrm>
              <a:custGeom>
                <a:avLst/>
                <a:gdLst>
                  <a:gd name="T0" fmla="*/ 0 w 165"/>
                  <a:gd name="T1" fmla="*/ 164 w 165"/>
                  <a:gd name="T2" fmla="*/ 165 w 165"/>
                </a:gdLst>
                <a:ahLst/>
                <a:cxnLst>
                  <a:cxn ang="0">
                    <a:pos x="T0" y="0"/>
                  </a:cxn>
                  <a:cxn ang="0">
                    <a:pos x="T1" y="0"/>
                  </a:cxn>
                  <a:cxn ang="0">
                    <a:pos x="T2" y="0"/>
                  </a:cxn>
                </a:cxnLst>
                <a:rect l="0" t="0" r="r" b="b"/>
                <a:pathLst>
                  <a:path w="165">
                    <a:moveTo>
                      <a:pt x="0" y="0"/>
                    </a:moveTo>
                    <a:lnTo>
                      <a:pt x="164" y="0"/>
                    </a:lnTo>
                    <a:lnTo>
                      <a:pt x="16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0" name="Freeform 76"/>
              <p:cNvSpPr>
                <a:spLocks/>
              </p:cNvSpPr>
              <p:nvPr/>
            </p:nvSpPr>
            <p:spPr bwMode="auto">
              <a:xfrm>
                <a:off x="3907" y="1332"/>
                <a:ext cx="51"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1" name="Freeform 77"/>
              <p:cNvSpPr>
                <a:spLocks/>
              </p:cNvSpPr>
              <p:nvPr/>
            </p:nvSpPr>
            <p:spPr bwMode="auto">
              <a:xfrm>
                <a:off x="3983" y="1332"/>
                <a:ext cx="50" cy="0"/>
              </a:xfrm>
              <a:custGeom>
                <a:avLst/>
                <a:gdLst>
                  <a:gd name="T0" fmla="*/ 0 w 166"/>
                  <a:gd name="T1" fmla="*/ 165 w 166"/>
                  <a:gd name="T2" fmla="*/ 166 w 166"/>
                </a:gdLst>
                <a:ahLst/>
                <a:cxnLst>
                  <a:cxn ang="0">
                    <a:pos x="T0" y="0"/>
                  </a:cxn>
                  <a:cxn ang="0">
                    <a:pos x="T1" y="0"/>
                  </a:cxn>
                  <a:cxn ang="0">
                    <a:pos x="T2" y="0"/>
                  </a:cxn>
                </a:cxnLst>
                <a:rect l="0" t="0" r="r" b="b"/>
                <a:pathLst>
                  <a:path w="166">
                    <a:moveTo>
                      <a:pt x="0" y="0"/>
                    </a:moveTo>
                    <a:lnTo>
                      <a:pt x="165"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2" name="Freeform 78"/>
              <p:cNvSpPr>
                <a:spLocks/>
              </p:cNvSpPr>
              <p:nvPr/>
            </p:nvSpPr>
            <p:spPr bwMode="auto">
              <a:xfrm>
                <a:off x="4058" y="1332"/>
                <a:ext cx="50" cy="0"/>
              </a:xfrm>
              <a:custGeom>
                <a:avLst/>
                <a:gdLst>
                  <a:gd name="T0" fmla="*/ 0 w 164"/>
                  <a:gd name="T1" fmla="*/ 163 w 164"/>
                  <a:gd name="T2" fmla="*/ 164 w 164"/>
                </a:gdLst>
                <a:ahLst/>
                <a:cxnLst>
                  <a:cxn ang="0">
                    <a:pos x="T0" y="0"/>
                  </a:cxn>
                  <a:cxn ang="0">
                    <a:pos x="T1" y="0"/>
                  </a:cxn>
                  <a:cxn ang="0">
                    <a:pos x="T2" y="0"/>
                  </a:cxn>
                </a:cxnLst>
                <a:rect l="0" t="0" r="r" b="b"/>
                <a:pathLst>
                  <a:path w="164">
                    <a:moveTo>
                      <a:pt x="0" y="0"/>
                    </a:moveTo>
                    <a:lnTo>
                      <a:pt x="163" y="0"/>
                    </a:lnTo>
                    <a:lnTo>
                      <a:pt x="164"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3" name="Freeform 79"/>
              <p:cNvSpPr>
                <a:spLocks/>
              </p:cNvSpPr>
              <p:nvPr/>
            </p:nvSpPr>
            <p:spPr bwMode="auto">
              <a:xfrm>
                <a:off x="4133" y="1332"/>
                <a:ext cx="29" cy="0"/>
              </a:xfrm>
              <a:custGeom>
                <a:avLst/>
                <a:gdLst>
                  <a:gd name="T0" fmla="*/ 0 w 97"/>
                  <a:gd name="T1" fmla="*/ 95 w 97"/>
                  <a:gd name="T2" fmla="*/ 97 w 97"/>
                </a:gdLst>
                <a:ahLst/>
                <a:cxnLst>
                  <a:cxn ang="0">
                    <a:pos x="T0" y="0"/>
                  </a:cxn>
                  <a:cxn ang="0">
                    <a:pos x="T1" y="0"/>
                  </a:cxn>
                  <a:cxn ang="0">
                    <a:pos x="T2" y="0"/>
                  </a:cxn>
                </a:cxnLst>
                <a:rect l="0" t="0" r="r" b="b"/>
                <a:pathLst>
                  <a:path w="97">
                    <a:moveTo>
                      <a:pt x="0" y="0"/>
                    </a:moveTo>
                    <a:lnTo>
                      <a:pt x="95" y="0"/>
                    </a:lnTo>
                    <a:lnTo>
                      <a:pt x="97"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4" name="Freeform 80"/>
              <p:cNvSpPr>
                <a:spLocks/>
              </p:cNvSpPr>
              <p:nvPr/>
            </p:nvSpPr>
            <p:spPr bwMode="auto">
              <a:xfrm>
                <a:off x="4163" y="1333"/>
                <a:ext cx="488" cy="849"/>
              </a:xfrm>
              <a:custGeom>
                <a:avLst/>
                <a:gdLst>
                  <a:gd name="T0" fmla="*/ 1595 w 1595"/>
                  <a:gd name="T1" fmla="*/ 0 h 2712"/>
                  <a:gd name="T2" fmla="*/ 0 w 1595"/>
                  <a:gd name="T3" fmla="*/ 2712 h 2712"/>
                  <a:gd name="T4" fmla="*/ 1 w 1595"/>
                  <a:gd name="T5" fmla="*/ 2712 h 2712"/>
                </a:gdLst>
                <a:ahLst/>
                <a:cxnLst>
                  <a:cxn ang="0">
                    <a:pos x="T0" y="T1"/>
                  </a:cxn>
                  <a:cxn ang="0">
                    <a:pos x="T2" y="T3"/>
                  </a:cxn>
                  <a:cxn ang="0">
                    <a:pos x="T4" y="T5"/>
                  </a:cxn>
                </a:cxnLst>
                <a:rect l="0" t="0" r="r" b="b"/>
                <a:pathLst>
                  <a:path w="1595" h="2712">
                    <a:moveTo>
                      <a:pt x="1595" y="0"/>
                    </a:moveTo>
                    <a:lnTo>
                      <a:pt x="0" y="2712"/>
                    </a:lnTo>
                    <a:lnTo>
                      <a:pt x="1" y="2712"/>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5" name="Rectangle 81"/>
              <p:cNvSpPr>
                <a:spLocks noChangeArrowheads="1"/>
              </p:cNvSpPr>
              <p:nvPr/>
            </p:nvSpPr>
            <p:spPr bwMode="auto">
              <a:xfrm>
                <a:off x="4604" y="2191"/>
                <a:ext cx="14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a:solidFill>
                      <a:srgbClr val="000000"/>
                    </a:solidFill>
                    <a:latin typeface="Times New Roman" pitchFamily="18" charset="0"/>
                  </a:rPr>
                  <a:t>R</a:t>
                </a:r>
                <a:endParaRPr lang="en-US" altLang="zh-CN" sz="2400">
                  <a:latin typeface="Arial" pitchFamily="34" charset="0"/>
                </a:endParaRPr>
              </a:p>
            </p:txBody>
          </p:sp>
          <p:sp>
            <p:nvSpPr>
              <p:cNvPr id="6226" name="Rectangle 82"/>
              <p:cNvSpPr>
                <a:spLocks noChangeArrowheads="1"/>
              </p:cNvSpPr>
              <p:nvPr/>
            </p:nvSpPr>
            <p:spPr bwMode="auto">
              <a:xfrm>
                <a:off x="3952" y="2104"/>
                <a:ext cx="18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a:solidFill>
                      <a:srgbClr val="000000"/>
                    </a:solidFill>
                    <a:latin typeface="Times New Roman" pitchFamily="18" charset="0"/>
                  </a:rPr>
                  <a:t>M</a:t>
                </a:r>
                <a:endParaRPr lang="en-US" altLang="zh-CN" sz="2400">
                  <a:latin typeface="Arial" pitchFamily="34" charset="0"/>
                </a:endParaRPr>
              </a:p>
            </p:txBody>
          </p:sp>
          <p:sp>
            <p:nvSpPr>
              <p:cNvPr id="6227" name="Rectangle 83"/>
              <p:cNvSpPr>
                <a:spLocks noChangeArrowheads="1"/>
              </p:cNvSpPr>
              <p:nvPr/>
            </p:nvSpPr>
            <p:spPr bwMode="auto">
              <a:xfrm>
                <a:off x="4564" y="1907"/>
                <a:ext cx="15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a:solidFill>
                      <a:srgbClr val="FF0000"/>
                    </a:solidFill>
                    <a:latin typeface="Times New Roman" pitchFamily="18" charset="0"/>
                  </a:rPr>
                  <a:t>G</a:t>
                </a:r>
                <a:endParaRPr lang="en-US" altLang="zh-CN" sz="2400">
                  <a:latin typeface="Arial" pitchFamily="34" charset="0"/>
                </a:endParaRPr>
              </a:p>
            </p:txBody>
          </p:sp>
          <p:sp>
            <p:nvSpPr>
              <p:cNvPr id="6228" name="Rectangle 84"/>
              <p:cNvSpPr>
                <a:spLocks noChangeArrowheads="1"/>
              </p:cNvSpPr>
              <p:nvPr/>
            </p:nvSpPr>
            <p:spPr bwMode="auto">
              <a:xfrm>
                <a:off x="4691" y="1143"/>
                <a:ext cx="15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i="1">
                    <a:solidFill>
                      <a:srgbClr val="000000"/>
                    </a:solidFill>
                    <a:latin typeface="Times New Roman" pitchFamily="18" charset="0"/>
                  </a:rPr>
                  <a:t>m</a:t>
                </a:r>
                <a:endParaRPr lang="en-US" altLang="zh-CN" sz="2400">
                  <a:latin typeface="Arial" pitchFamily="34" charset="0"/>
                </a:endParaRPr>
              </a:p>
            </p:txBody>
          </p:sp>
          <p:sp>
            <p:nvSpPr>
              <p:cNvPr id="6229" name="Freeform 85"/>
              <p:cNvSpPr>
                <a:spLocks/>
              </p:cNvSpPr>
              <p:nvPr/>
            </p:nvSpPr>
            <p:spPr bwMode="auto">
              <a:xfrm>
                <a:off x="4486" y="1333"/>
                <a:ext cx="165" cy="617"/>
              </a:xfrm>
              <a:custGeom>
                <a:avLst/>
                <a:gdLst>
                  <a:gd name="T0" fmla="*/ 541 w 541"/>
                  <a:gd name="T1" fmla="*/ 0 h 1971"/>
                  <a:gd name="T2" fmla="*/ 0 w 541"/>
                  <a:gd name="T3" fmla="*/ 1971 h 1971"/>
                  <a:gd name="T4" fmla="*/ 2 w 541"/>
                  <a:gd name="T5" fmla="*/ 1971 h 1971"/>
                </a:gdLst>
                <a:ahLst/>
                <a:cxnLst>
                  <a:cxn ang="0">
                    <a:pos x="T0" y="T1"/>
                  </a:cxn>
                  <a:cxn ang="0">
                    <a:pos x="T2" y="T3"/>
                  </a:cxn>
                  <a:cxn ang="0">
                    <a:pos x="T4" y="T5"/>
                  </a:cxn>
                </a:cxnLst>
                <a:rect l="0" t="0" r="r" b="b"/>
                <a:pathLst>
                  <a:path w="541" h="1971">
                    <a:moveTo>
                      <a:pt x="541" y="0"/>
                    </a:moveTo>
                    <a:lnTo>
                      <a:pt x="0" y="1971"/>
                    </a:lnTo>
                    <a:lnTo>
                      <a:pt x="2" y="1971"/>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0" name="Freeform 86"/>
              <p:cNvSpPr>
                <a:spLocks/>
              </p:cNvSpPr>
              <p:nvPr/>
            </p:nvSpPr>
            <p:spPr bwMode="auto">
              <a:xfrm>
                <a:off x="4431" y="1333"/>
                <a:ext cx="10" cy="43"/>
              </a:xfrm>
              <a:custGeom>
                <a:avLst/>
                <a:gdLst>
                  <a:gd name="T0" fmla="*/ 32 w 32"/>
                  <a:gd name="T1" fmla="*/ 0 h 139"/>
                  <a:gd name="T2" fmla="*/ 0 w 32"/>
                  <a:gd name="T3" fmla="*/ 139 h 139"/>
                  <a:gd name="T4" fmla="*/ 1 w 32"/>
                  <a:gd name="T5" fmla="*/ 139 h 139"/>
                </a:gdLst>
                <a:ahLst/>
                <a:cxnLst>
                  <a:cxn ang="0">
                    <a:pos x="T0" y="T1"/>
                  </a:cxn>
                  <a:cxn ang="0">
                    <a:pos x="T2" y="T3"/>
                  </a:cxn>
                  <a:cxn ang="0">
                    <a:pos x="T4" y="T5"/>
                  </a:cxn>
                </a:cxnLst>
                <a:rect l="0" t="0" r="r" b="b"/>
                <a:pathLst>
                  <a:path w="32" h="139">
                    <a:moveTo>
                      <a:pt x="32" y="0"/>
                    </a:moveTo>
                    <a:lnTo>
                      <a:pt x="0" y="139"/>
                    </a:lnTo>
                    <a:lnTo>
                      <a:pt x="1" y="139"/>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1" name="Freeform 87"/>
              <p:cNvSpPr>
                <a:spLocks/>
              </p:cNvSpPr>
              <p:nvPr/>
            </p:nvSpPr>
            <p:spPr bwMode="auto">
              <a:xfrm>
                <a:off x="4414" y="1401"/>
                <a:ext cx="11" cy="48"/>
              </a:xfrm>
              <a:custGeom>
                <a:avLst/>
                <a:gdLst>
                  <a:gd name="T0" fmla="*/ 37 w 37"/>
                  <a:gd name="T1" fmla="*/ 0 h 155"/>
                  <a:gd name="T2" fmla="*/ 0 w 37"/>
                  <a:gd name="T3" fmla="*/ 155 h 155"/>
                  <a:gd name="T4" fmla="*/ 1 w 37"/>
                  <a:gd name="T5" fmla="*/ 155 h 155"/>
                </a:gdLst>
                <a:ahLst/>
                <a:cxnLst>
                  <a:cxn ang="0">
                    <a:pos x="T0" y="T1"/>
                  </a:cxn>
                  <a:cxn ang="0">
                    <a:pos x="T2" y="T3"/>
                  </a:cxn>
                  <a:cxn ang="0">
                    <a:pos x="T4" y="T5"/>
                  </a:cxn>
                </a:cxnLst>
                <a:rect l="0" t="0" r="r" b="b"/>
                <a:pathLst>
                  <a:path w="37" h="155">
                    <a:moveTo>
                      <a:pt x="37" y="0"/>
                    </a:moveTo>
                    <a:lnTo>
                      <a:pt x="0" y="155"/>
                    </a:lnTo>
                    <a:lnTo>
                      <a:pt x="1" y="155"/>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2" name="Freeform 88"/>
              <p:cNvSpPr>
                <a:spLocks/>
              </p:cNvSpPr>
              <p:nvPr/>
            </p:nvSpPr>
            <p:spPr bwMode="auto">
              <a:xfrm>
                <a:off x="4397" y="1472"/>
                <a:ext cx="12" cy="48"/>
              </a:xfrm>
              <a:custGeom>
                <a:avLst/>
                <a:gdLst>
                  <a:gd name="T0" fmla="*/ 38 w 38"/>
                  <a:gd name="T1" fmla="*/ 0 h 155"/>
                  <a:gd name="T2" fmla="*/ 0 w 38"/>
                  <a:gd name="T3" fmla="*/ 155 h 155"/>
                  <a:gd name="T4" fmla="*/ 2 w 38"/>
                  <a:gd name="T5" fmla="*/ 155 h 155"/>
                </a:gdLst>
                <a:ahLst/>
                <a:cxnLst>
                  <a:cxn ang="0">
                    <a:pos x="T0" y="T1"/>
                  </a:cxn>
                  <a:cxn ang="0">
                    <a:pos x="T2" y="T3"/>
                  </a:cxn>
                  <a:cxn ang="0">
                    <a:pos x="T4" y="T5"/>
                  </a:cxn>
                </a:cxnLst>
                <a:rect l="0" t="0" r="r" b="b"/>
                <a:pathLst>
                  <a:path w="38" h="155">
                    <a:moveTo>
                      <a:pt x="38" y="0"/>
                    </a:moveTo>
                    <a:lnTo>
                      <a:pt x="0" y="155"/>
                    </a:lnTo>
                    <a:lnTo>
                      <a:pt x="2" y="155"/>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3" name="Freeform 89"/>
              <p:cNvSpPr>
                <a:spLocks/>
              </p:cNvSpPr>
              <p:nvPr/>
            </p:nvSpPr>
            <p:spPr bwMode="auto">
              <a:xfrm>
                <a:off x="4380" y="1545"/>
                <a:ext cx="12" cy="48"/>
              </a:xfrm>
              <a:custGeom>
                <a:avLst/>
                <a:gdLst>
                  <a:gd name="T0" fmla="*/ 37 w 37"/>
                  <a:gd name="T1" fmla="*/ 0 h 154"/>
                  <a:gd name="T2" fmla="*/ 0 w 37"/>
                  <a:gd name="T3" fmla="*/ 154 h 154"/>
                  <a:gd name="T4" fmla="*/ 1 w 37"/>
                  <a:gd name="T5" fmla="*/ 154 h 154"/>
                </a:gdLst>
                <a:ahLst/>
                <a:cxnLst>
                  <a:cxn ang="0">
                    <a:pos x="T0" y="T1"/>
                  </a:cxn>
                  <a:cxn ang="0">
                    <a:pos x="T2" y="T3"/>
                  </a:cxn>
                  <a:cxn ang="0">
                    <a:pos x="T4" y="T5"/>
                  </a:cxn>
                </a:cxnLst>
                <a:rect l="0" t="0" r="r" b="b"/>
                <a:pathLst>
                  <a:path w="37" h="154">
                    <a:moveTo>
                      <a:pt x="37" y="0"/>
                    </a:moveTo>
                    <a:lnTo>
                      <a:pt x="0" y="154"/>
                    </a:lnTo>
                    <a:lnTo>
                      <a:pt x="1" y="154"/>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4" name="Freeform 90"/>
              <p:cNvSpPr>
                <a:spLocks/>
              </p:cNvSpPr>
              <p:nvPr/>
            </p:nvSpPr>
            <p:spPr bwMode="auto">
              <a:xfrm>
                <a:off x="4364" y="1617"/>
                <a:ext cx="11" cy="47"/>
              </a:xfrm>
              <a:custGeom>
                <a:avLst/>
                <a:gdLst>
                  <a:gd name="T0" fmla="*/ 37 w 37"/>
                  <a:gd name="T1" fmla="*/ 0 h 153"/>
                  <a:gd name="T2" fmla="*/ 0 w 37"/>
                  <a:gd name="T3" fmla="*/ 153 h 153"/>
                  <a:gd name="T4" fmla="*/ 1 w 37"/>
                  <a:gd name="T5" fmla="*/ 153 h 153"/>
                </a:gdLst>
                <a:ahLst/>
                <a:cxnLst>
                  <a:cxn ang="0">
                    <a:pos x="T0" y="T1"/>
                  </a:cxn>
                  <a:cxn ang="0">
                    <a:pos x="T2" y="T3"/>
                  </a:cxn>
                  <a:cxn ang="0">
                    <a:pos x="T4" y="T5"/>
                  </a:cxn>
                </a:cxnLst>
                <a:rect l="0" t="0" r="r" b="b"/>
                <a:pathLst>
                  <a:path w="37" h="153">
                    <a:moveTo>
                      <a:pt x="37" y="0"/>
                    </a:moveTo>
                    <a:lnTo>
                      <a:pt x="0" y="153"/>
                    </a:lnTo>
                    <a:lnTo>
                      <a:pt x="1" y="153"/>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5" name="Freeform 91"/>
              <p:cNvSpPr>
                <a:spLocks/>
              </p:cNvSpPr>
              <p:nvPr/>
            </p:nvSpPr>
            <p:spPr bwMode="auto">
              <a:xfrm>
                <a:off x="4348" y="1689"/>
                <a:ext cx="11" cy="48"/>
              </a:xfrm>
              <a:custGeom>
                <a:avLst/>
                <a:gdLst>
                  <a:gd name="T0" fmla="*/ 36 w 36"/>
                  <a:gd name="T1" fmla="*/ 0 h 153"/>
                  <a:gd name="T2" fmla="*/ 0 w 36"/>
                  <a:gd name="T3" fmla="*/ 153 h 153"/>
                  <a:gd name="T4" fmla="*/ 1 w 36"/>
                  <a:gd name="T5" fmla="*/ 153 h 153"/>
                </a:gdLst>
                <a:ahLst/>
                <a:cxnLst>
                  <a:cxn ang="0">
                    <a:pos x="T0" y="T1"/>
                  </a:cxn>
                  <a:cxn ang="0">
                    <a:pos x="T2" y="T3"/>
                  </a:cxn>
                  <a:cxn ang="0">
                    <a:pos x="T4" y="T5"/>
                  </a:cxn>
                </a:cxnLst>
                <a:rect l="0" t="0" r="r" b="b"/>
                <a:pathLst>
                  <a:path w="36" h="153">
                    <a:moveTo>
                      <a:pt x="36" y="0"/>
                    </a:moveTo>
                    <a:lnTo>
                      <a:pt x="0" y="153"/>
                    </a:lnTo>
                    <a:lnTo>
                      <a:pt x="1" y="153"/>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6" name="Freeform 92"/>
              <p:cNvSpPr>
                <a:spLocks/>
              </p:cNvSpPr>
              <p:nvPr/>
            </p:nvSpPr>
            <p:spPr bwMode="auto">
              <a:xfrm>
                <a:off x="4331" y="1761"/>
                <a:ext cx="11" cy="48"/>
              </a:xfrm>
              <a:custGeom>
                <a:avLst/>
                <a:gdLst>
                  <a:gd name="T0" fmla="*/ 36 w 36"/>
                  <a:gd name="T1" fmla="*/ 0 h 152"/>
                  <a:gd name="T2" fmla="*/ 0 w 36"/>
                  <a:gd name="T3" fmla="*/ 152 h 152"/>
                  <a:gd name="T4" fmla="*/ 2 w 36"/>
                  <a:gd name="T5" fmla="*/ 152 h 152"/>
                </a:gdLst>
                <a:ahLst/>
                <a:cxnLst>
                  <a:cxn ang="0">
                    <a:pos x="T0" y="T1"/>
                  </a:cxn>
                  <a:cxn ang="0">
                    <a:pos x="T2" y="T3"/>
                  </a:cxn>
                  <a:cxn ang="0">
                    <a:pos x="T4" y="T5"/>
                  </a:cxn>
                </a:cxnLst>
                <a:rect l="0" t="0" r="r" b="b"/>
                <a:pathLst>
                  <a:path w="36" h="152">
                    <a:moveTo>
                      <a:pt x="36" y="0"/>
                    </a:moveTo>
                    <a:lnTo>
                      <a:pt x="0" y="152"/>
                    </a:lnTo>
                    <a:lnTo>
                      <a:pt x="2" y="152"/>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7" name="Freeform 93"/>
              <p:cNvSpPr>
                <a:spLocks/>
              </p:cNvSpPr>
              <p:nvPr/>
            </p:nvSpPr>
            <p:spPr bwMode="auto">
              <a:xfrm>
                <a:off x="4314" y="1833"/>
                <a:ext cx="11" cy="49"/>
              </a:xfrm>
              <a:custGeom>
                <a:avLst/>
                <a:gdLst>
                  <a:gd name="T0" fmla="*/ 36 w 36"/>
                  <a:gd name="T1" fmla="*/ 0 h 154"/>
                  <a:gd name="T2" fmla="*/ 0 w 36"/>
                  <a:gd name="T3" fmla="*/ 154 h 154"/>
                  <a:gd name="T4" fmla="*/ 2 w 36"/>
                  <a:gd name="T5" fmla="*/ 154 h 154"/>
                </a:gdLst>
                <a:ahLst/>
                <a:cxnLst>
                  <a:cxn ang="0">
                    <a:pos x="T0" y="T1"/>
                  </a:cxn>
                  <a:cxn ang="0">
                    <a:pos x="T2" y="T3"/>
                  </a:cxn>
                  <a:cxn ang="0">
                    <a:pos x="T4" y="T5"/>
                  </a:cxn>
                </a:cxnLst>
                <a:rect l="0" t="0" r="r" b="b"/>
                <a:pathLst>
                  <a:path w="36" h="154">
                    <a:moveTo>
                      <a:pt x="36" y="0"/>
                    </a:moveTo>
                    <a:lnTo>
                      <a:pt x="0" y="154"/>
                    </a:lnTo>
                    <a:lnTo>
                      <a:pt x="2" y="154"/>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8" name="Freeform 94"/>
              <p:cNvSpPr>
                <a:spLocks/>
              </p:cNvSpPr>
              <p:nvPr/>
            </p:nvSpPr>
            <p:spPr bwMode="auto">
              <a:xfrm>
                <a:off x="4298" y="1905"/>
                <a:ext cx="10" cy="44"/>
              </a:xfrm>
              <a:custGeom>
                <a:avLst/>
                <a:gdLst>
                  <a:gd name="T0" fmla="*/ 33 w 33"/>
                  <a:gd name="T1" fmla="*/ 0 h 139"/>
                  <a:gd name="T2" fmla="*/ 0 w 33"/>
                  <a:gd name="T3" fmla="*/ 139 h 139"/>
                  <a:gd name="T4" fmla="*/ 1 w 33"/>
                  <a:gd name="T5" fmla="*/ 139 h 139"/>
                </a:gdLst>
                <a:ahLst/>
                <a:cxnLst>
                  <a:cxn ang="0">
                    <a:pos x="T0" y="T1"/>
                  </a:cxn>
                  <a:cxn ang="0">
                    <a:pos x="T2" y="T3"/>
                  </a:cxn>
                  <a:cxn ang="0">
                    <a:pos x="T4" y="T5"/>
                  </a:cxn>
                </a:cxnLst>
                <a:rect l="0" t="0" r="r" b="b"/>
                <a:pathLst>
                  <a:path w="33" h="139">
                    <a:moveTo>
                      <a:pt x="33" y="0"/>
                    </a:moveTo>
                    <a:lnTo>
                      <a:pt x="0" y="139"/>
                    </a:lnTo>
                    <a:lnTo>
                      <a:pt x="1" y="139"/>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9" name="Freeform 95"/>
              <p:cNvSpPr>
                <a:spLocks/>
              </p:cNvSpPr>
              <p:nvPr/>
            </p:nvSpPr>
            <p:spPr bwMode="auto">
              <a:xfrm>
                <a:off x="4298" y="1949"/>
                <a:ext cx="44" cy="1"/>
              </a:xfrm>
              <a:custGeom>
                <a:avLst/>
                <a:gdLst>
                  <a:gd name="T0" fmla="*/ 0 w 144"/>
                  <a:gd name="T1" fmla="*/ 142 w 144"/>
                  <a:gd name="T2" fmla="*/ 144 w 144"/>
                </a:gdLst>
                <a:ahLst/>
                <a:cxnLst>
                  <a:cxn ang="0">
                    <a:pos x="T0" y="0"/>
                  </a:cxn>
                  <a:cxn ang="0">
                    <a:pos x="T1" y="0"/>
                  </a:cxn>
                  <a:cxn ang="0">
                    <a:pos x="T2" y="0"/>
                  </a:cxn>
                </a:cxnLst>
                <a:rect l="0" t="0" r="r" b="b"/>
                <a:pathLst>
                  <a:path w="144">
                    <a:moveTo>
                      <a:pt x="0" y="0"/>
                    </a:moveTo>
                    <a:lnTo>
                      <a:pt x="142" y="0"/>
                    </a:lnTo>
                    <a:lnTo>
                      <a:pt x="144"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0" name="Freeform 96"/>
              <p:cNvSpPr>
                <a:spLocks/>
              </p:cNvSpPr>
              <p:nvPr/>
            </p:nvSpPr>
            <p:spPr bwMode="auto">
              <a:xfrm>
                <a:off x="4367" y="1949"/>
                <a:ext cx="50" cy="1"/>
              </a:xfrm>
              <a:custGeom>
                <a:avLst/>
                <a:gdLst>
                  <a:gd name="T0" fmla="*/ 0 w 164"/>
                  <a:gd name="T1" fmla="*/ 162 w 164"/>
                  <a:gd name="T2" fmla="*/ 164 w 164"/>
                </a:gdLst>
                <a:ahLst/>
                <a:cxnLst>
                  <a:cxn ang="0">
                    <a:pos x="T0" y="0"/>
                  </a:cxn>
                  <a:cxn ang="0">
                    <a:pos x="T1" y="0"/>
                  </a:cxn>
                  <a:cxn ang="0">
                    <a:pos x="T2" y="0"/>
                  </a:cxn>
                </a:cxnLst>
                <a:rect l="0" t="0" r="r" b="b"/>
                <a:pathLst>
                  <a:path w="164">
                    <a:moveTo>
                      <a:pt x="0" y="0"/>
                    </a:moveTo>
                    <a:lnTo>
                      <a:pt x="162" y="0"/>
                    </a:lnTo>
                    <a:lnTo>
                      <a:pt x="164"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1" name="Freeform 97"/>
              <p:cNvSpPr>
                <a:spLocks/>
              </p:cNvSpPr>
              <p:nvPr/>
            </p:nvSpPr>
            <p:spPr bwMode="auto">
              <a:xfrm>
                <a:off x="4442" y="1949"/>
                <a:ext cx="44" cy="1"/>
              </a:xfrm>
              <a:custGeom>
                <a:avLst/>
                <a:gdLst>
                  <a:gd name="T0" fmla="*/ 0 w 144"/>
                  <a:gd name="T1" fmla="*/ 0 h 1"/>
                  <a:gd name="T2" fmla="*/ 142 w 144"/>
                  <a:gd name="T3" fmla="*/ 1 h 1"/>
                  <a:gd name="T4" fmla="*/ 144 w 144"/>
                  <a:gd name="T5" fmla="*/ 1 h 1"/>
                </a:gdLst>
                <a:ahLst/>
                <a:cxnLst>
                  <a:cxn ang="0">
                    <a:pos x="T0" y="T1"/>
                  </a:cxn>
                  <a:cxn ang="0">
                    <a:pos x="T2" y="T3"/>
                  </a:cxn>
                  <a:cxn ang="0">
                    <a:pos x="T4" y="T5"/>
                  </a:cxn>
                </a:cxnLst>
                <a:rect l="0" t="0" r="r" b="b"/>
                <a:pathLst>
                  <a:path w="144" h="1">
                    <a:moveTo>
                      <a:pt x="0" y="0"/>
                    </a:moveTo>
                    <a:lnTo>
                      <a:pt x="142" y="1"/>
                    </a:lnTo>
                    <a:lnTo>
                      <a:pt x="144" y="1"/>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2" name="Freeform 98"/>
              <p:cNvSpPr>
                <a:spLocks/>
              </p:cNvSpPr>
              <p:nvPr/>
            </p:nvSpPr>
            <p:spPr bwMode="auto">
              <a:xfrm>
                <a:off x="4440" y="1333"/>
                <a:ext cx="211" cy="1"/>
              </a:xfrm>
              <a:custGeom>
                <a:avLst/>
                <a:gdLst>
                  <a:gd name="T0" fmla="*/ 0 w 690"/>
                  <a:gd name="T1" fmla="*/ 689 w 690"/>
                  <a:gd name="T2" fmla="*/ 690 w 690"/>
                </a:gdLst>
                <a:ahLst/>
                <a:cxnLst>
                  <a:cxn ang="0">
                    <a:pos x="T0" y="0"/>
                  </a:cxn>
                  <a:cxn ang="0">
                    <a:pos x="T1" y="0"/>
                  </a:cxn>
                  <a:cxn ang="0">
                    <a:pos x="T2" y="0"/>
                  </a:cxn>
                </a:cxnLst>
                <a:rect l="0" t="0" r="r" b="b"/>
                <a:pathLst>
                  <a:path w="690">
                    <a:moveTo>
                      <a:pt x="0" y="0"/>
                    </a:moveTo>
                    <a:lnTo>
                      <a:pt x="689" y="0"/>
                    </a:lnTo>
                    <a:lnTo>
                      <a:pt x="690"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3" name="Freeform 99"/>
              <p:cNvSpPr>
                <a:spLocks/>
              </p:cNvSpPr>
              <p:nvPr/>
            </p:nvSpPr>
            <p:spPr bwMode="auto">
              <a:xfrm>
                <a:off x="4438" y="1301"/>
                <a:ext cx="84" cy="33"/>
              </a:xfrm>
              <a:custGeom>
                <a:avLst/>
                <a:gdLst>
                  <a:gd name="T0" fmla="*/ 0 w 277"/>
                  <a:gd name="T1" fmla="*/ 106 h 106"/>
                  <a:gd name="T2" fmla="*/ 275 w 277"/>
                  <a:gd name="T3" fmla="*/ 0 h 106"/>
                  <a:gd name="T4" fmla="*/ 277 w 277"/>
                  <a:gd name="T5" fmla="*/ 0 h 106"/>
                </a:gdLst>
                <a:ahLst/>
                <a:cxnLst>
                  <a:cxn ang="0">
                    <a:pos x="T0" y="T1"/>
                  </a:cxn>
                  <a:cxn ang="0">
                    <a:pos x="T2" y="T3"/>
                  </a:cxn>
                  <a:cxn ang="0">
                    <a:pos x="T4" y="T5"/>
                  </a:cxn>
                </a:cxnLst>
                <a:rect l="0" t="0" r="r" b="b"/>
                <a:pathLst>
                  <a:path w="277" h="106">
                    <a:moveTo>
                      <a:pt x="0" y="106"/>
                    </a:moveTo>
                    <a:lnTo>
                      <a:pt x="275" y="0"/>
                    </a:lnTo>
                    <a:lnTo>
                      <a:pt x="277"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4" name="Freeform 100"/>
              <p:cNvSpPr>
                <a:spLocks/>
              </p:cNvSpPr>
              <p:nvPr/>
            </p:nvSpPr>
            <p:spPr bwMode="auto">
              <a:xfrm>
                <a:off x="4438" y="1334"/>
                <a:ext cx="84" cy="35"/>
              </a:xfrm>
              <a:custGeom>
                <a:avLst/>
                <a:gdLst>
                  <a:gd name="T0" fmla="*/ 0 w 277"/>
                  <a:gd name="T1" fmla="*/ 0 h 114"/>
                  <a:gd name="T2" fmla="*/ 275 w 277"/>
                  <a:gd name="T3" fmla="*/ 114 h 114"/>
                  <a:gd name="T4" fmla="*/ 277 w 277"/>
                  <a:gd name="T5" fmla="*/ 114 h 114"/>
                </a:gdLst>
                <a:ahLst/>
                <a:cxnLst>
                  <a:cxn ang="0">
                    <a:pos x="T0" y="T1"/>
                  </a:cxn>
                  <a:cxn ang="0">
                    <a:pos x="T2" y="T3"/>
                  </a:cxn>
                  <a:cxn ang="0">
                    <a:pos x="T4" y="T5"/>
                  </a:cxn>
                </a:cxnLst>
                <a:rect l="0" t="0" r="r" b="b"/>
                <a:pathLst>
                  <a:path w="277" h="114">
                    <a:moveTo>
                      <a:pt x="0" y="0"/>
                    </a:moveTo>
                    <a:lnTo>
                      <a:pt x="275" y="114"/>
                    </a:lnTo>
                    <a:lnTo>
                      <a:pt x="277" y="114"/>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5" name="Freeform 101"/>
              <p:cNvSpPr>
                <a:spLocks/>
              </p:cNvSpPr>
              <p:nvPr/>
            </p:nvSpPr>
            <p:spPr bwMode="auto">
              <a:xfrm>
                <a:off x="4470" y="1848"/>
                <a:ext cx="13" cy="108"/>
              </a:xfrm>
              <a:custGeom>
                <a:avLst/>
                <a:gdLst>
                  <a:gd name="T0" fmla="*/ 42 w 42"/>
                  <a:gd name="T1" fmla="*/ 348 h 348"/>
                  <a:gd name="T2" fmla="*/ 0 w 42"/>
                  <a:gd name="T3" fmla="*/ 0 h 348"/>
                  <a:gd name="T4" fmla="*/ 2 w 42"/>
                  <a:gd name="T5" fmla="*/ 0 h 348"/>
                </a:gdLst>
                <a:ahLst/>
                <a:cxnLst>
                  <a:cxn ang="0">
                    <a:pos x="T0" y="T1"/>
                  </a:cxn>
                  <a:cxn ang="0">
                    <a:pos x="T2" y="T3"/>
                  </a:cxn>
                  <a:cxn ang="0">
                    <a:pos x="T4" y="T5"/>
                  </a:cxn>
                </a:cxnLst>
                <a:rect l="0" t="0" r="r" b="b"/>
                <a:pathLst>
                  <a:path w="42" h="348">
                    <a:moveTo>
                      <a:pt x="42" y="348"/>
                    </a:moveTo>
                    <a:lnTo>
                      <a:pt x="0" y="0"/>
                    </a:lnTo>
                    <a:lnTo>
                      <a:pt x="2"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6" name="Freeform 102"/>
              <p:cNvSpPr>
                <a:spLocks/>
              </p:cNvSpPr>
              <p:nvPr/>
            </p:nvSpPr>
            <p:spPr bwMode="auto">
              <a:xfrm>
                <a:off x="4483" y="1863"/>
                <a:ext cx="64" cy="93"/>
              </a:xfrm>
              <a:custGeom>
                <a:avLst/>
                <a:gdLst>
                  <a:gd name="T0" fmla="*/ 0 w 208"/>
                  <a:gd name="T1" fmla="*/ 299 h 299"/>
                  <a:gd name="T2" fmla="*/ 207 w 208"/>
                  <a:gd name="T3" fmla="*/ 0 h 299"/>
                  <a:gd name="T4" fmla="*/ 208 w 208"/>
                  <a:gd name="T5" fmla="*/ 0 h 299"/>
                </a:gdLst>
                <a:ahLst/>
                <a:cxnLst>
                  <a:cxn ang="0">
                    <a:pos x="T0" y="T1"/>
                  </a:cxn>
                  <a:cxn ang="0">
                    <a:pos x="T2" y="T3"/>
                  </a:cxn>
                  <a:cxn ang="0">
                    <a:pos x="T4" y="T5"/>
                  </a:cxn>
                </a:cxnLst>
                <a:rect l="0" t="0" r="r" b="b"/>
                <a:pathLst>
                  <a:path w="208" h="299">
                    <a:moveTo>
                      <a:pt x="0" y="299"/>
                    </a:moveTo>
                    <a:lnTo>
                      <a:pt x="207" y="0"/>
                    </a:lnTo>
                    <a:lnTo>
                      <a:pt x="208"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7" name="Freeform 103"/>
              <p:cNvSpPr>
                <a:spLocks/>
              </p:cNvSpPr>
              <p:nvPr/>
            </p:nvSpPr>
            <p:spPr bwMode="auto">
              <a:xfrm>
                <a:off x="4233" y="2059"/>
                <a:ext cx="89" cy="124"/>
              </a:xfrm>
              <a:custGeom>
                <a:avLst/>
                <a:gdLst>
                  <a:gd name="T0" fmla="*/ 291 w 291"/>
                  <a:gd name="T1" fmla="*/ 396 h 396"/>
                  <a:gd name="T2" fmla="*/ 266 w 291"/>
                  <a:gd name="T3" fmla="*/ 271 h 396"/>
                  <a:gd name="T4" fmla="*/ 205 w 291"/>
                  <a:gd name="T5" fmla="*/ 157 h 396"/>
                  <a:gd name="T6" fmla="*/ 114 w 291"/>
                  <a:gd name="T7" fmla="*/ 64 h 396"/>
                  <a:gd name="T8" fmla="*/ 0 w 291"/>
                  <a:gd name="T9" fmla="*/ 0 h 396"/>
                  <a:gd name="T10" fmla="*/ 2 w 291"/>
                  <a:gd name="T11" fmla="*/ 0 h 396"/>
                </a:gdLst>
                <a:ahLst/>
                <a:cxnLst>
                  <a:cxn ang="0">
                    <a:pos x="T0" y="T1"/>
                  </a:cxn>
                  <a:cxn ang="0">
                    <a:pos x="T2" y="T3"/>
                  </a:cxn>
                  <a:cxn ang="0">
                    <a:pos x="T4" y="T5"/>
                  </a:cxn>
                  <a:cxn ang="0">
                    <a:pos x="T6" y="T7"/>
                  </a:cxn>
                  <a:cxn ang="0">
                    <a:pos x="T8" y="T9"/>
                  </a:cxn>
                  <a:cxn ang="0">
                    <a:pos x="T10" y="T11"/>
                  </a:cxn>
                </a:cxnLst>
                <a:rect l="0" t="0" r="r" b="b"/>
                <a:pathLst>
                  <a:path w="291" h="396">
                    <a:moveTo>
                      <a:pt x="291" y="396"/>
                    </a:moveTo>
                    <a:lnTo>
                      <a:pt x="266" y="271"/>
                    </a:lnTo>
                    <a:lnTo>
                      <a:pt x="205" y="157"/>
                    </a:lnTo>
                    <a:lnTo>
                      <a:pt x="114" y="64"/>
                    </a:lnTo>
                    <a:lnTo>
                      <a:pt x="0" y="0"/>
                    </a:lnTo>
                    <a:lnTo>
                      <a:pt x="2"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 name="Freeform 104"/>
              <p:cNvSpPr>
                <a:spLocks/>
              </p:cNvSpPr>
              <p:nvPr/>
            </p:nvSpPr>
            <p:spPr bwMode="auto">
              <a:xfrm>
                <a:off x="4135" y="2171"/>
                <a:ext cx="42" cy="40"/>
              </a:xfrm>
              <a:custGeom>
                <a:avLst/>
                <a:gdLst>
                  <a:gd name="T0" fmla="*/ 135 w 136"/>
                  <a:gd name="T1" fmla="*/ 65 h 129"/>
                  <a:gd name="T2" fmla="*/ 115 w 136"/>
                  <a:gd name="T3" fmla="*/ 20 h 129"/>
                  <a:gd name="T4" fmla="*/ 68 w 136"/>
                  <a:gd name="T5" fmla="*/ 0 h 129"/>
                  <a:gd name="T6" fmla="*/ 21 w 136"/>
                  <a:gd name="T7" fmla="*/ 20 h 129"/>
                  <a:gd name="T8" fmla="*/ 0 w 136"/>
                  <a:gd name="T9" fmla="*/ 65 h 129"/>
                  <a:gd name="T10" fmla="*/ 21 w 136"/>
                  <a:gd name="T11" fmla="*/ 111 h 129"/>
                  <a:gd name="T12" fmla="*/ 68 w 136"/>
                  <a:gd name="T13" fmla="*/ 129 h 129"/>
                  <a:gd name="T14" fmla="*/ 115 w 136"/>
                  <a:gd name="T15" fmla="*/ 111 h 129"/>
                  <a:gd name="T16" fmla="*/ 135 w 136"/>
                  <a:gd name="T17" fmla="*/ 65 h 129"/>
                  <a:gd name="T18" fmla="*/ 136 w 136"/>
                  <a:gd name="T19" fmla="*/ 6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29">
                    <a:moveTo>
                      <a:pt x="135" y="65"/>
                    </a:moveTo>
                    <a:lnTo>
                      <a:pt x="115" y="20"/>
                    </a:lnTo>
                    <a:lnTo>
                      <a:pt x="68" y="0"/>
                    </a:lnTo>
                    <a:lnTo>
                      <a:pt x="21" y="20"/>
                    </a:lnTo>
                    <a:lnTo>
                      <a:pt x="0" y="65"/>
                    </a:lnTo>
                    <a:lnTo>
                      <a:pt x="21" y="111"/>
                    </a:lnTo>
                    <a:lnTo>
                      <a:pt x="68" y="129"/>
                    </a:lnTo>
                    <a:lnTo>
                      <a:pt x="115" y="111"/>
                    </a:lnTo>
                    <a:lnTo>
                      <a:pt x="135" y="65"/>
                    </a:lnTo>
                    <a:lnTo>
                      <a:pt x="136" y="65"/>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 name="Freeform 105"/>
              <p:cNvSpPr>
                <a:spLocks/>
              </p:cNvSpPr>
              <p:nvPr/>
            </p:nvSpPr>
            <p:spPr bwMode="auto">
              <a:xfrm>
                <a:off x="4135" y="2177"/>
                <a:ext cx="6" cy="28"/>
              </a:xfrm>
              <a:custGeom>
                <a:avLst/>
                <a:gdLst>
                  <a:gd name="T0" fmla="*/ 0 w 21"/>
                  <a:gd name="T1" fmla="*/ 45 h 91"/>
                  <a:gd name="T2" fmla="*/ 21 w 21"/>
                  <a:gd name="T3" fmla="*/ 91 h 91"/>
                  <a:gd name="T4" fmla="*/ 21 w 21"/>
                  <a:gd name="T5" fmla="*/ 0 h 91"/>
                  <a:gd name="T6" fmla="*/ 0 w 21"/>
                  <a:gd name="T7" fmla="*/ 45 h 91"/>
                </a:gdLst>
                <a:ahLst/>
                <a:cxnLst>
                  <a:cxn ang="0">
                    <a:pos x="T0" y="T1"/>
                  </a:cxn>
                  <a:cxn ang="0">
                    <a:pos x="T2" y="T3"/>
                  </a:cxn>
                  <a:cxn ang="0">
                    <a:pos x="T4" y="T5"/>
                  </a:cxn>
                  <a:cxn ang="0">
                    <a:pos x="T6" y="T7"/>
                  </a:cxn>
                </a:cxnLst>
                <a:rect l="0" t="0" r="r" b="b"/>
                <a:pathLst>
                  <a:path w="21" h="91">
                    <a:moveTo>
                      <a:pt x="0" y="45"/>
                    </a:moveTo>
                    <a:lnTo>
                      <a:pt x="21" y="91"/>
                    </a:lnTo>
                    <a:lnTo>
                      <a:pt x="21"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0" name="Freeform 106"/>
              <p:cNvSpPr>
                <a:spLocks/>
              </p:cNvSpPr>
              <p:nvPr/>
            </p:nvSpPr>
            <p:spPr bwMode="auto">
              <a:xfrm>
                <a:off x="4135" y="2177"/>
                <a:ext cx="6" cy="28"/>
              </a:xfrm>
              <a:custGeom>
                <a:avLst/>
                <a:gdLst>
                  <a:gd name="T0" fmla="*/ 0 w 21"/>
                  <a:gd name="T1" fmla="*/ 45 h 91"/>
                  <a:gd name="T2" fmla="*/ 21 w 21"/>
                  <a:gd name="T3" fmla="*/ 91 h 91"/>
                  <a:gd name="T4" fmla="*/ 21 w 21"/>
                  <a:gd name="T5" fmla="*/ 0 h 91"/>
                  <a:gd name="T6" fmla="*/ 0 w 21"/>
                  <a:gd name="T7" fmla="*/ 45 h 91"/>
                </a:gdLst>
                <a:ahLst/>
                <a:cxnLst>
                  <a:cxn ang="0">
                    <a:pos x="T0" y="T1"/>
                  </a:cxn>
                  <a:cxn ang="0">
                    <a:pos x="T2" y="T3"/>
                  </a:cxn>
                  <a:cxn ang="0">
                    <a:pos x="T4" y="T5"/>
                  </a:cxn>
                  <a:cxn ang="0">
                    <a:pos x="T6" y="T7"/>
                  </a:cxn>
                </a:cxnLst>
                <a:rect l="0" t="0" r="r" b="b"/>
                <a:pathLst>
                  <a:path w="21" h="91">
                    <a:moveTo>
                      <a:pt x="0" y="45"/>
                    </a:moveTo>
                    <a:lnTo>
                      <a:pt x="21" y="91"/>
                    </a:lnTo>
                    <a:lnTo>
                      <a:pt x="21" y="0"/>
                    </a:lnTo>
                    <a:lnTo>
                      <a:pt x="0" y="45"/>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1" name="Freeform 107"/>
              <p:cNvSpPr>
                <a:spLocks/>
              </p:cNvSpPr>
              <p:nvPr/>
            </p:nvSpPr>
            <p:spPr bwMode="auto">
              <a:xfrm>
                <a:off x="4141" y="2177"/>
                <a:ext cx="15" cy="34"/>
              </a:xfrm>
              <a:custGeom>
                <a:avLst/>
                <a:gdLst>
                  <a:gd name="T0" fmla="*/ 47 w 47"/>
                  <a:gd name="T1" fmla="*/ 109 h 109"/>
                  <a:gd name="T2" fmla="*/ 0 w 47"/>
                  <a:gd name="T3" fmla="*/ 0 h 109"/>
                  <a:gd name="T4" fmla="*/ 0 w 47"/>
                  <a:gd name="T5" fmla="*/ 91 h 109"/>
                  <a:gd name="T6" fmla="*/ 47 w 47"/>
                  <a:gd name="T7" fmla="*/ 109 h 109"/>
                </a:gdLst>
                <a:ahLst/>
                <a:cxnLst>
                  <a:cxn ang="0">
                    <a:pos x="T0" y="T1"/>
                  </a:cxn>
                  <a:cxn ang="0">
                    <a:pos x="T2" y="T3"/>
                  </a:cxn>
                  <a:cxn ang="0">
                    <a:pos x="T4" y="T5"/>
                  </a:cxn>
                  <a:cxn ang="0">
                    <a:pos x="T6" y="T7"/>
                  </a:cxn>
                </a:cxnLst>
                <a:rect l="0" t="0" r="r" b="b"/>
                <a:pathLst>
                  <a:path w="47" h="109">
                    <a:moveTo>
                      <a:pt x="47" y="109"/>
                    </a:moveTo>
                    <a:lnTo>
                      <a:pt x="0" y="0"/>
                    </a:lnTo>
                    <a:lnTo>
                      <a:pt x="0" y="91"/>
                    </a:lnTo>
                    <a:lnTo>
                      <a:pt x="47"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2" name="Freeform 108"/>
              <p:cNvSpPr>
                <a:spLocks/>
              </p:cNvSpPr>
              <p:nvPr/>
            </p:nvSpPr>
            <p:spPr bwMode="auto">
              <a:xfrm>
                <a:off x="4141" y="2177"/>
                <a:ext cx="15" cy="34"/>
              </a:xfrm>
              <a:custGeom>
                <a:avLst/>
                <a:gdLst>
                  <a:gd name="T0" fmla="*/ 47 w 47"/>
                  <a:gd name="T1" fmla="*/ 109 h 109"/>
                  <a:gd name="T2" fmla="*/ 0 w 47"/>
                  <a:gd name="T3" fmla="*/ 0 h 109"/>
                  <a:gd name="T4" fmla="*/ 0 w 47"/>
                  <a:gd name="T5" fmla="*/ 91 h 109"/>
                  <a:gd name="T6" fmla="*/ 47 w 47"/>
                  <a:gd name="T7" fmla="*/ 109 h 109"/>
                </a:gdLst>
                <a:ahLst/>
                <a:cxnLst>
                  <a:cxn ang="0">
                    <a:pos x="T0" y="T1"/>
                  </a:cxn>
                  <a:cxn ang="0">
                    <a:pos x="T2" y="T3"/>
                  </a:cxn>
                  <a:cxn ang="0">
                    <a:pos x="T4" y="T5"/>
                  </a:cxn>
                  <a:cxn ang="0">
                    <a:pos x="T6" y="T7"/>
                  </a:cxn>
                </a:cxnLst>
                <a:rect l="0" t="0" r="r" b="b"/>
                <a:pathLst>
                  <a:path w="47" h="109">
                    <a:moveTo>
                      <a:pt x="47" y="109"/>
                    </a:moveTo>
                    <a:lnTo>
                      <a:pt x="0" y="0"/>
                    </a:lnTo>
                    <a:lnTo>
                      <a:pt x="0" y="91"/>
                    </a:lnTo>
                    <a:lnTo>
                      <a:pt x="47" y="109"/>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3" name="Freeform 109"/>
              <p:cNvSpPr>
                <a:spLocks/>
              </p:cNvSpPr>
              <p:nvPr/>
            </p:nvSpPr>
            <p:spPr bwMode="auto">
              <a:xfrm>
                <a:off x="4141" y="2171"/>
                <a:ext cx="15" cy="40"/>
              </a:xfrm>
              <a:custGeom>
                <a:avLst/>
                <a:gdLst>
                  <a:gd name="T0" fmla="*/ 0 w 47"/>
                  <a:gd name="T1" fmla="*/ 20 h 129"/>
                  <a:gd name="T2" fmla="*/ 47 w 47"/>
                  <a:gd name="T3" fmla="*/ 129 h 129"/>
                  <a:gd name="T4" fmla="*/ 47 w 47"/>
                  <a:gd name="T5" fmla="*/ 0 h 129"/>
                  <a:gd name="T6" fmla="*/ 0 w 47"/>
                  <a:gd name="T7" fmla="*/ 20 h 129"/>
                </a:gdLst>
                <a:ahLst/>
                <a:cxnLst>
                  <a:cxn ang="0">
                    <a:pos x="T0" y="T1"/>
                  </a:cxn>
                  <a:cxn ang="0">
                    <a:pos x="T2" y="T3"/>
                  </a:cxn>
                  <a:cxn ang="0">
                    <a:pos x="T4" y="T5"/>
                  </a:cxn>
                  <a:cxn ang="0">
                    <a:pos x="T6" y="T7"/>
                  </a:cxn>
                </a:cxnLst>
                <a:rect l="0" t="0" r="r" b="b"/>
                <a:pathLst>
                  <a:path w="47" h="129">
                    <a:moveTo>
                      <a:pt x="0" y="20"/>
                    </a:moveTo>
                    <a:lnTo>
                      <a:pt x="47" y="129"/>
                    </a:lnTo>
                    <a:lnTo>
                      <a:pt x="47"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4" name="Freeform 110"/>
              <p:cNvSpPr>
                <a:spLocks/>
              </p:cNvSpPr>
              <p:nvPr/>
            </p:nvSpPr>
            <p:spPr bwMode="auto">
              <a:xfrm>
                <a:off x="4141" y="2171"/>
                <a:ext cx="15" cy="40"/>
              </a:xfrm>
              <a:custGeom>
                <a:avLst/>
                <a:gdLst>
                  <a:gd name="T0" fmla="*/ 0 w 47"/>
                  <a:gd name="T1" fmla="*/ 20 h 129"/>
                  <a:gd name="T2" fmla="*/ 47 w 47"/>
                  <a:gd name="T3" fmla="*/ 129 h 129"/>
                  <a:gd name="T4" fmla="*/ 47 w 47"/>
                  <a:gd name="T5" fmla="*/ 0 h 129"/>
                  <a:gd name="T6" fmla="*/ 0 w 47"/>
                  <a:gd name="T7" fmla="*/ 20 h 129"/>
                </a:gdLst>
                <a:ahLst/>
                <a:cxnLst>
                  <a:cxn ang="0">
                    <a:pos x="T0" y="T1"/>
                  </a:cxn>
                  <a:cxn ang="0">
                    <a:pos x="T2" y="T3"/>
                  </a:cxn>
                  <a:cxn ang="0">
                    <a:pos x="T4" y="T5"/>
                  </a:cxn>
                  <a:cxn ang="0">
                    <a:pos x="T6" y="T7"/>
                  </a:cxn>
                </a:cxnLst>
                <a:rect l="0" t="0" r="r" b="b"/>
                <a:pathLst>
                  <a:path w="47" h="129">
                    <a:moveTo>
                      <a:pt x="0" y="20"/>
                    </a:moveTo>
                    <a:lnTo>
                      <a:pt x="47" y="129"/>
                    </a:lnTo>
                    <a:lnTo>
                      <a:pt x="47" y="0"/>
                    </a:lnTo>
                    <a:lnTo>
                      <a:pt x="0" y="2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5" name="Freeform 111"/>
              <p:cNvSpPr>
                <a:spLocks/>
              </p:cNvSpPr>
              <p:nvPr/>
            </p:nvSpPr>
            <p:spPr bwMode="auto">
              <a:xfrm>
                <a:off x="4156" y="2171"/>
                <a:ext cx="14" cy="40"/>
              </a:xfrm>
              <a:custGeom>
                <a:avLst/>
                <a:gdLst>
                  <a:gd name="T0" fmla="*/ 47 w 47"/>
                  <a:gd name="T1" fmla="*/ 111 h 129"/>
                  <a:gd name="T2" fmla="*/ 0 w 47"/>
                  <a:gd name="T3" fmla="*/ 0 h 129"/>
                  <a:gd name="T4" fmla="*/ 0 w 47"/>
                  <a:gd name="T5" fmla="*/ 129 h 129"/>
                  <a:gd name="T6" fmla="*/ 47 w 47"/>
                  <a:gd name="T7" fmla="*/ 111 h 129"/>
                </a:gdLst>
                <a:ahLst/>
                <a:cxnLst>
                  <a:cxn ang="0">
                    <a:pos x="T0" y="T1"/>
                  </a:cxn>
                  <a:cxn ang="0">
                    <a:pos x="T2" y="T3"/>
                  </a:cxn>
                  <a:cxn ang="0">
                    <a:pos x="T4" y="T5"/>
                  </a:cxn>
                  <a:cxn ang="0">
                    <a:pos x="T6" y="T7"/>
                  </a:cxn>
                </a:cxnLst>
                <a:rect l="0" t="0" r="r" b="b"/>
                <a:pathLst>
                  <a:path w="47" h="129">
                    <a:moveTo>
                      <a:pt x="47" y="111"/>
                    </a:moveTo>
                    <a:lnTo>
                      <a:pt x="0" y="0"/>
                    </a:lnTo>
                    <a:lnTo>
                      <a:pt x="0" y="129"/>
                    </a:lnTo>
                    <a:lnTo>
                      <a:pt x="47"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6" name="Freeform 112"/>
              <p:cNvSpPr>
                <a:spLocks/>
              </p:cNvSpPr>
              <p:nvPr/>
            </p:nvSpPr>
            <p:spPr bwMode="auto">
              <a:xfrm>
                <a:off x="4156" y="2171"/>
                <a:ext cx="14" cy="40"/>
              </a:xfrm>
              <a:custGeom>
                <a:avLst/>
                <a:gdLst>
                  <a:gd name="T0" fmla="*/ 47 w 47"/>
                  <a:gd name="T1" fmla="*/ 111 h 129"/>
                  <a:gd name="T2" fmla="*/ 0 w 47"/>
                  <a:gd name="T3" fmla="*/ 0 h 129"/>
                  <a:gd name="T4" fmla="*/ 0 w 47"/>
                  <a:gd name="T5" fmla="*/ 129 h 129"/>
                  <a:gd name="T6" fmla="*/ 47 w 47"/>
                  <a:gd name="T7" fmla="*/ 111 h 129"/>
                </a:gdLst>
                <a:ahLst/>
                <a:cxnLst>
                  <a:cxn ang="0">
                    <a:pos x="T0" y="T1"/>
                  </a:cxn>
                  <a:cxn ang="0">
                    <a:pos x="T2" y="T3"/>
                  </a:cxn>
                  <a:cxn ang="0">
                    <a:pos x="T4" y="T5"/>
                  </a:cxn>
                  <a:cxn ang="0">
                    <a:pos x="T6" y="T7"/>
                  </a:cxn>
                </a:cxnLst>
                <a:rect l="0" t="0" r="r" b="b"/>
                <a:pathLst>
                  <a:path w="47" h="129">
                    <a:moveTo>
                      <a:pt x="47" y="111"/>
                    </a:moveTo>
                    <a:lnTo>
                      <a:pt x="0" y="0"/>
                    </a:lnTo>
                    <a:lnTo>
                      <a:pt x="0" y="129"/>
                    </a:lnTo>
                    <a:lnTo>
                      <a:pt x="47" y="111"/>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7" name="Freeform 113"/>
              <p:cNvSpPr>
                <a:spLocks/>
              </p:cNvSpPr>
              <p:nvPr/>
            </p:nvSpPr>
            <p:spPr bwMode="auto">
              <a:xfrm>
                <a:off x="4156" y="2171"/>
                <a:ext cx="14" cy="34"/>
              </a:xfrm>
              <a:custGeom>
                <a:avLst/>
                <a:gdLst>
                  <a:gd name="T0" fmla="*/ 0 w 47"/>
                  <a:gd name="T1" fmla="*/ 0 h 111"/>
                  <a:gd name="T2" fmla="*/ 47 w 47"/>
                  <a:gd name="T3" fmla="*/ 111 h 111"/>
                  <a:gd name="T4" fmla="*/ 47 w 47"/>
                  <a:gd name="T5" fmla="*/ 20 h 111"/>
                  <a:gd name="T6" fmla="*/ 0 w 47"/>
                  <a:gd name="T7" fmla="*/ 0 h 111"/>
                </a:gdLst>
                <a:ahLst/>
                <a:cxnLst>
                  <a:cxn ang="0">
                    <a:pos x="T0" y="T1"/>
                  </a:cxn>
                  <a:cxn ang="0">
                    <a:pos x="T2" y="T3"/>
                  </a:cxn>
                  <a:cxn ang="0">
                    <a:pos x="T4" y="T5"/>
                  </a:cxn>
                  <a:cxn ang="0">
                    <a:pos x="T6" y="T7"/>
                  </a:cxn>
                </a:cxnLst>
                <a:rect l="0" t="0" r="r" b="b"/>
                <a:pathLst>
                  <a:path w="47" h="111">
                    <a:moveTo>
                      <a:pt x="0" y="0"/>
                    </a:moveTo>
                    <a:lnTo>
                      <a:pt x="47" y="111"/>
                    </a:lnTo>
                    <a:lnTo>
                      <a:pt x="47"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8" name="Freeform 114"/>
              <p:cNvSpPr>
                <a:spLocks/>
              </p:cNvSpPr>
              <p:nvPr/>
            </p:nvSpPr>
            <p:spPr bwMode="auto">
              <a:xfrm>
                <a:off x="4156" y="2171"/>
                <a:ext cx="14" cy="34"/>
              </a:xfrm>
              <a:custGeom>
                <a:avLst/>
                <a:gdLst>
                  <a:gd name="T0" fmla="*/ 0 w 47"/>
                  <a:gd name="T1" fmla="*/ 0 h 111"/>
                  <a:gd name="T2" fmla="*/ 47 w 47"/>
                  <a:gd name="T3" fmla="*/ 111 h 111"/>
                  <a:gd name="T4" fmla="*/ 47 w 47"/>
                  <a:gd name="T5" fmla="*/ 20 h 111"/>
                  <a:gd name="T6" fmla="*/ 0 w 47"/>
                  <a:gd name="T7" fmla="*/ 0 h 111"/>
                </a:gdLst>
                <a:ahLst/>
                <a:cxnLst>
                  <a:cxn ang="0">
                    <a:pos x="T0" y="T1"/>
                  </a:cxn>
                  <a:cxn ang="0">
                    <a:pos x="T2" y="T3"/>
                  </a:cxn>
                  <a:cxn ang="0">
                    <a:pos x="T4" y="T5"/>
                  </a:cxn>
                  <a:cxn ang="0">
                    <a:pos x="T6" y="T7"/>
                  </a:cxn>
                </a:cxnLst>
                <a:rect l="0" t="0" r="r" b="b"/>
                <a:pathLst>
                  <a:path w="47" h="111">
                    <a:moveTo>
                      <a:pt x="0" y="0"/>
                    </a:moveTo>
                    <a:lnTo>
                      <a:pt x="47" y="111"/>
                    </a:lnTo>
                    <a:lnTo>
                      <a:pt x="47" y="20"/>
                    </a:lnTo>
                    <a:lnTo>
                      <a:pt x="0"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9" name="Freeform 115"/>
              <p:cNvSpPr>
                <a:spLocks/>
              </p:cNvSpPr>
              <p:nvPr/>
            </p:nvSpPr>
            <p:spPr bwMode="auto">
              <a:xfrm>
                <a:off x="4170" y="2177"/>
                <a:ext cx="6" cy="28"/>
              </a:xfrm>
              <a:custGeom>
                <a:avLst/>
                <a:gdLst>
                  <a:gd name="T0" fmla="*/ 20 w 20"/>
                  <a:gd name="T1" fmla="*/ 45 h 91"/>
                  <a:gd name="T2" fmla="*/ 0 w 20"/>
                  <a:gd name="T3" fmla="*/ 0 h 91"/>
                  <a:gd name="T4" fmla="*/ 0 w 20"/>
                  <a:gd name="T5" fmla="*/ 91 h 91"/>
                  <a:gd name="T6" fmla="*/ 20 w 20"/>
                  <a:gd name="T7" fmla="*/ 45 h 91"/>
                </a:gdLst>
                <a:ahLst/>
                <a:cxnLst>
                  <a:cxn ang="0">
                    <a:pos x="T0" y="T1"/>
                  </a:cxn>
                  <a:cxn ang="0">
                    <a:pos x="T2" y="T3"/>
                  </a:cxn>
                  <a:cxn ang="0">
                    <a:pos x="T4" y="T5"/>
                  </a:cxn>
                  <a:cxn ang="0">
                    <a:pos x="T6" y="T7"/>
                  </a:cxn>
                </a:cxnLst>
                <a:rect l="0" t="0" r="r" b="b"/>
                <a:pathLst>
                  <a:path w="20" h="91">
                    <a:moveTo>
                      <a:pt x="20" y="45"/>
                    </a:moveTo>
                    <a:lnTo>
                      <a:pt x="0" y="0"/>
                    </a:lnTo>
                    <a:lnTo>
                      <a:pt x="0" y="91"/>
                    </a:lnTo>
                    <a:lnTo>
                      <a:pt x="2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0" name="Rectangle 116"/>
              <p:cNvSpPr>
                <a:spLocks noChangeArrowheads="1"/>
              </p:cNvSpPr>
              <p:nvPr/>
            </p:nvSpPr>
            <p:spPr bwMode="auto">
              <a:xfrm>
                <a:off x="4428" y="3245"/>
                <a:ext cx="17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i="1">
                    <a:solidFill>
                      <a:srgbClr val="000000"/>
                    </a:solidFill>
                    <a:latin typeface="Times New Roman" pitchFamily="18" charset="0"/>
                  </a:rPr>
                  <a:t>w</a:t>
                </a:r>
                <a:endParaRPr lang="en-US" altLang="zh-CN" sz="2400">
                  <a:latin typeface="Arial" pitchFamily="34" charset="0"/>
                </a:endParaRPr>
              </a:p>
            </p:txBody>
          </p:sp>
          <p:sp>
            <p:nvSpPr>
              <p:cNvPr id="6261" name="Rectangle 117"/>
              <p:cNvSpPr>
                <a:spLocks noChangeArrowheads="1"/>
              </p:cNvSpPr>
              <p:nvPr/>
            </p:nvSpPr>
            <p:spPr bwMode="auto">
              <a:xfrm>
                <a:off x="4029" y="1203"/>
                <a:ext cx="11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b="1" i="1">
                    <a:solidFill>
                      <a:srgbClr val="000000"/>
                    </a:solidFill>
                    <a:latin typeface="Times New Roman" pitchFamily="18" charset="0"/>
                  </a:rPr>
                  <a:t>r</a:t>
                </a:r>
                <a:endParaRPr lang="en-US" altLang="zh-CN" sz="2400" b="1">
                  <a:latin typeface="Arial" pitchFamily="34" charset="0"/>
                </a:endParaRPr>
              </a:p>
            </p:txBody>
          </p:sp>
          <p:sp>
            <p:nvSpPr>
              <p:cNvPr id="6262" name="Freeform 118"/>
              <p:cNvSpPr>
                <a:spLocks/>
              </p:cNvSpPr>
              <p:nvPr/>
            </p:nvSpPr>
            <p:spPr bwMode="auto">
              <a:xfrm>
                <a:off x="4170" y="2177"/>
                <a:ext cx="6" cy="28"/>
              </a:xfrm>
              <a:custGeom>
                <a:avLst/>
                <a:gdLst>
                  <a:gd name="T0" fmla="*/ 20 w 20"/>
                  <a:gd name="T1" fmla="*/ 45 h 91"/>
                  <a:gd name="T2" fmla="*/ 0 w 20"/>
                  <a:gd name="T3" fmla="*/ 0 h 91"/>
                  <a:gd name="T4" fmla="*/ 0 w 20"/>
                  <a:gd name="T5" fmla="*/ 91 h 91"/>
                  <a:gd name="T6" fmla="*/ 20 w 20"/>
                  <a:gd name="T7" fmla="*/ 45 h 91"/>
                </a:gdLst>
                <a:ahLst/>
                <a:cxnLst>
                  <a:cxn ang="0">
                    <a:pos x="T0" y="T1"/>
                  </a:cxn>
                  <a:cxn ang="0">
                    <a:pos x="T2" y="T3"/>
                  </a:cxn>
                  <a:cxn ang="0">
                    <a:pos x="T4" y="T5"/>
                  </a:cxn>
                  <a:cxn ang="0">
                    <a:pos x="T6" y="T7"/>
                  </a:cxn>
                </a:cxnLst>
                <a:rect l="0" t="0" r="r" b="b"/>
                <a:pathLst>
                  <a:path w="20" h="91">
                    <a:moveTo>
                      <a:pt x="20" y="45"/>
                    </a:moveTo>
                    <a:lnTo>
                      <a:pt x="0" y="0"/>
                    </a:lnTo>
                    <a:lnTo>
                      <a:pt x="0" y="91"/>
                    </a:lnTo>
                    <a:lnTo>
                      <a:pt x="20" y="45"/>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3" name="Freeform 119"/>
              <p:cNvSpPr>
                <a:spLocks/>
              </p:cNvSpPr>
              <p:nvPr/>
            </p:nvSpPr>
            <p:spPr bwMode="auto">
              <a:xfrm>
                <a:off x="3925" y="3295"/>
                <a:ext cx="452" cy="100"/>
              </a:xfrm>
              <a:custGeom>
                <a:avLst/>
                <a:gdLst>
                  <a:gd name="T0" fmla="*/ 0 w 1480"/>
                  <a:gd name="T1" fmla="*/ 0 h 318"/>
                  <a:gd name="T2" fmla="*/ 334 w 1480"/>
                  <a:gd name="T3" fmla="*/ 234 h 318"/>
                  <a:gd name="T4" fmla="*/ 739 w 1480"/>
                  <a:gd name="T5" fmla="*/ 318 h 318"/>
                  <a:gd name="T6" fmla="*/ 1144 w 1480"/>
                  <a:gd name="T7" fmla="*/ 234 h 318"/>
                  <a:gd name="T8" fmla="*/ 1478 w 1480"/>
                  <a:gd name="T9" fmla="*/ 0 h 318"/>
                  <a:gd name="T10" fmla="*/ 1480 w 1480"/>
                  <a:gd name="T11" fmla="*/ 0 h 318"/>
                </a:gdLst>
                <a:ahLst/>
                <a:cxnLst>
                  <a:cxn ang="0">
                    <a:pos x="T0" y="T1"/>
                  </a:cxn>
                  <a:cxn ang="0">
                    <a:pos x="T2" y="T3"/>
                  </a:cxn>
                  <a:cxn ang="0">
                    <a:pos x="T4" y="T5"/>
                  </a:cxn>
                  <a:cxn ang="0">
                    <a:pos x="T6" y="T7"/>
                  </a:cxn>
                  <a:cxn ang="0">
                    <a:pos x="T8" y="T9"/>
                  </a:cxn>
                  <a:cxn ang="0">
                    <a:pos x="T10" y="T11"/>
                  </a:cxn>
                </a:cxnLst>
                <a:rect l="0" t="0" r="r" b="b"/>
                <a:pathLst>
                  <a:path w="1480" h="318">
                    <a:moveTo>
                      <a:pt x="0" y="0"/>
                    </a:moveTo>
                    <a:lnTo>
                      <a:pt x="334" y="234"/>
                    </a:lnTo>
                    <a:lnTo>
                      <a:pt x="739" y="318"/>
                    </a:lnTo>
                    <a:lnTo>
                      <a:pt x="1144" y="234"/>
                    </a:lnTo>
                    <a:lnTo>
                      <a:pt x="1478" y="0"/>
                    </a:lnTo>
                    <a:lnTo>
                      <a:pt x="1480"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4" name="Freeform 120"/>
              <p:cNvSpPr>
                <a:spLocks/>
              </p:cNvSpPr>
              <p:nvPr/>
            </p:nvSpPr>
            <p:spPr bwMode="auto">
              <a:xfrm>
                <a:off x="4304" y="3294"/>
                <a:ext cx="73" cy="18"/>
              </a:xfrm>
              <a:custGeom>
                <a:avLst/>
                <a:gdLst>
                  <a:gd name="T0" fmla="*/ 237 w 237"/>
                  <a:gd name="T1" fmla="*/ 0 h 57"/>
                  <a:gd name="T2" fmla="*/ 0 w 237"/>
                  <a:gd name="T3" fmla="*/ 57 h 57"/>
                  <a:gd name="T4" fmla="*/ 1 w 237"/>
                  <a:gd name="T5" fmla="*/ 57 h 57"/>
                </a:gdLst>
                <a:ahLst/>
                <a:cxnLst>
                  <a:cxn ang="0">
                    <a:pos x="T0" y="T1"/>
                  </a:cxn>
                  <a:cxn ang="0">
                    <a:pos x="T2" y="T3"/>
                  </a:cxn>
                  <a:cxn ang="0">
                    <a:pos x="T4" y="T5"/>
                  </a:cxn>
                </a:cxnLst>
                <a:rect l="0" t="0" r="r" b="b"/>
                <a:pathLst>
                  <a:path w="237" h="57">
                    <a:moveTo>
                      <a:pt x="237" y="0"/>
                    </a:moveTo>
                    <a:lnTo>
                      <a:pt x="0" y="57"/>
                    </a:lnTo>
                    <a:lnTo>
                      <a:pt x="1" y="5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5" name="Freeform 121"/>
              <p:cNvSpPr>
                <a:spLocks/>
              </p:cNvSpPr>
              <p:nvPr/>
            </p:nvSpPr>
            <p:spPr bwMode="auto">
              <a:xfrm>
                <a:off x="4342" y="3294"/>
                <a:ext cx="37" cy="68"/>
              </a:xfrm>
              <a:custGeom>
                <a:avLst/>
                <a:gdLst>
                  <a:gd name="T0" fmla="*/ 124 w 124"/>
                  <a:gd name="T1" fmla="*/ 0 h 216"/>
                  <a:gd name="T2" fmla="*/ 0 w 124"/>
                  <a:gd name="T3" fmla="*/ 216 h 216"/>
                  <a:gd name="T4" fmla="*/ 2 w 124"/>
                  <a:gd name="T5" fmla="*/ 216 h 216"/>
                </a:gdLst>
                <a:ahLst/>
                <a:cxnLst>
                  <a:cxn ang="0">
                    <a:pos x="T0" y="T1"/>
                  </a:cxn>
                  <a:cxn ang="0">
                    <a:pos x="T2" y="T3"/>
                  </a:cxn>
                  <a:cxn ang="0">
                    <a:pos x="T4" y="T5"/>
                  </a:cxn>
                </a:cxnLst>
                <a:rect l="0" t="0" r="r" b="b"/>
                <a:pathLst>
                  <a:path w="124" h="216">
                    <a:moveTo>
                      <a:pt x="124" y="0"/>
                    </a:moveTo>
                    <a:lnTo>
                      <a:pt x="0" y="216"/>
                    </a:lnTo>
                    <a:lnTo>
                      <a:pt x="2" y="216"/>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6" name="Freeform 122"/>
              <p:cNvSpPr>
                <a:spLocks/>
              </p:cNvSpPr>
              <p:nvPr/>
            </p:nvSpPr>
            <p:spPr bwMode="auto">
              <a:xfrm>
                <a:off x="3693" y="1303"/>
                <a:ext cx="956" cy="134"/>
              </a:xfrm>
              <a:custGeom>
                <a:avLst/>
                <a:gdLst>
                  <a:gd name="T0" fmla="*/ 82 w 3128"/>
                  <a:gd name="T1" fmla="*/ 0 h 430"/>
                  <a:gd name="T2" fmla="*/ 23 w 3128"/>
                  <a:gd name="T3" fmla="*/ 46 h 430"/>
                  <a:gd name="T4" fmla="*/ 0 w 3128"/>
                  <a:gd name="T5" fmla="*/ 94 h 430"/>
                  <a:gd name="T6" fmla="*/ 11 w 3128"/>
                  <a:gd name="T7" fmla="*/ 142 h 430"/>
                  <a:gd name="T8" fmla="*/ 57 w 3128"/>
                  <a:gd name="T9" fmla="*/ 190 h 430"/>
                  <a:gd name="T10" fmla="*/ 139 w 3128"/>
                  <a:gd name="T11" fmla="*/ 235 h 430"/>
                  <a:gd name="T12" fmla="*/ 251 w 3128"/>
                  <a:gd name="T13" fmla="*/ 278 h 430"/>
                  <a:gd name="T14" fmla="*/ 395 w 3128"/>
                  <a:gd name="T15" fmla="*/ 317 h 430"/>
                  <a:gd name="T16" fmla="*/ 564 w 3128"/>
                  <a:gd name="T17" fmla="*/ 352 h 430"/>
                  <a:gd name="T18" fmla="*/ 756 w 3128"/>
                  <a:gd name="T19" fmla="*/ 380 h 430"/>
                  <a:gd name="T20" fmla="*/ 967 w 3128"/>
                  <a:gd name="T21" fmla="*/ 403 h 430"/>
                  <a:gd name="T22" fmla="*/ 1192 w 3128"/>
                  <a:gd name="T23" fmla="*/ 419 h 430"/>
                  <a:gd name="T24" fmla="*/ 1423 w 3128"/>
                  <a:gd name="T25" fmla="*/ 428 h 430"/>
                  <a:gd name="T26" fmla="*/ 1659 w 3128"/>
                  <a:gd name="T27" fmla="*/ 430 h 430"/>
                  <a:gd name="T28" fmla="*/ 1893 w 3128"/>
                  <a:gd name="T29" fmla="*/ 425 h 430"/>
                  <a:gd name="T30" fmla="*/ 2120 w 3128"/>
                  <a:gd name="T31" fmla="*/ 413 h 430"/>
                  <a:gd name="T32" fmla="*/ 2332 w 3128"/>
                  <a:gd name="T33" fmla="*/ 394 h 430"/>
                  <a:gd name="T34" fmla="*/ 2529 w 3128"/>
                  <a:gd name="T35" fmla="*/ 367 h 430"/>
                  <a:gd name="T36" fmla="*/ 2703 w 3128"/>
                  <a:gd name="T37" fmla="*/ 335 h 430"/>
                  <a:gd name="T38" fmla="*/ 2851 w 3128"/>
                  <a:gd name="T39" fmla="*/ 299 h 430"/>
                  <a:gd name="T40" fmla="*/ 2970 w 3128"/>
                  <a:gd name="T41" fmla="*/ 257 h 430"/>
                  <a:gd name="T42" fmla="*/ 3057 w 3128"/>
                  <a:gd name="T43" fmla="*/ 214 h 430"/>
                  <a:gd name="T44" fmla="*/ 3109 w 3128"/>
                  <a:gd name="T45" fmla="*/ 168 h 430"/>
                  <a:gd name="T46" fmla="*/ 3128 w 3128"/>
                  <a:gd name="T47" fmla="*/ 120 h 430"/>
                  <a:gd name="T48" fmla="*/ 3110 w 3128"/>
                  <a:gd name="T49" fmla="*/ 70 h 430"/>
                  <a:gd name="T50" fmla="*/ 3112 w 3128"/>
                  <a:gd name="T51" fmla="*/ 7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28" h="430">
                    <a:moveTo>
                      <a:pt x="82" y="0"/>
                    </a:moveTo>
                    <a:lnTo>
                      <a:pt x="23" y="46"/>
                    </a:lnTo>
                    <a:lnTo>
                      <a:pt x="0" y="94"/>
                    </a:lnTo>
                    <a:lnTo>
                      <a:pt x="11" y="142"/>
                    </a:lnTo>
                    <a:lnTo>
                      <a:pt x="57" y="190"/>
                    </a:lnTo>
                    <a:lnTo>
                      <a:pt x="139" y="235"/>
                    </a:lnTo>
                    <a:lnTo>
                      <a:pt x="251" y="278"/>
                    </a:lnTo>
                    <a:lnTo>
                      <a:pt x="395" y="317"/>
                    </a:lnTo>
                    <a:lnTo>
                      <a:pt x="564" y="352"/>
                    </a:lnTo>
                    <a:lnTo>
                      <a:pt x="756" y="380"/>
                    </a:lnTo>
                    <a:lnTo>
                      <a:pt x="967" y="403"/>
                    </a:lnTo>
                    <a:lnTo>
                      <a:pt x="1192" y="419"/>
                    </a:lnTo>
                    <a:lnTo>
                      <a:pt x="1423" y="428"/>
                    </a:lnTo>
                    <a:lnTo>
                      <a:pt x="1659" y="430"/>
                    </a:lnTo>
                    <a:lnTo>
                      <a:pt x="1893" y="425"/>
                    </a:lnTo>
                    <a:lnTo>
                      <a:pt x="2120" y="413"/>
                    </a:lnTo>
                    <a:lnTo>
                      <a:pt x="2332" y="394"/>
                    </a:lnTo>
                    <a:lnTo>
                      <a:pt x="2529" y="367"/>
                    </a:lnTo>
                    <a:lnTo>
                      <a:pt x="2703" y="335"/>
                    </a:lnTo>
                    <a:lnTo>
                      <a:pt x="2851" y="299"/>
                    </a:lnTo>
                    <a:lnTo>
                      <a:pt x="2970" y="257"/>
                    </a:lnTo>
                    <a:lnTo>
                      <a:pt x="3057" y="214"/>
                    </a:lnTo>
                    <a:lnTo>
                      <a:pt x="3109" y="168"/>
                    </a:lnTo>
                    <a:lnTo>
                      <a:pt x="3128" y="120"/>
                    </a:lnTo>
                    <a:lnTo>
                      <a:pt x="3110" y="70"/>
                    </a:lnTo>
                    <a:lnTo>
                      <a:pt x="3112" y="7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7" name="Freeform 123"/>
              <p:cNvSpPr>
                <a:spLocks/>
              </p:cNvSpPr>
              <p:nvPr/>
            </p:nvSpPr>
            <p:spPr bwMode="auto">
              <a:xfrm>
                <a:off x="4163" y="1071"/>
                <a:ext cx="1" cy="581"/>
              </a:xfrm>
              <a:custGeom>
                <a:avLst/>
                <a:gdLst>
                  <a:gd name="T0" fmla="*/ 0 w 1"/>
                  <a:gd name="T1" fmla="*/ 0 h 1857"/>
                  <a:gd name="T2" fmla="*/ 0 w 1"/>
                  <a:gd name="T3" fmla="*/ 1857 h 1857"/>
                  <a:gd name="T4" fmla="*/ 1 w 1"/>
                  <a:gd name="T5" fmla="*/ 1857 h 1857"/>
                </a:gdLst>
                <a:ahLst/>
                <a:cxnLst>
                  <a:cxn ang="0">
                    <a:pos x="T0" y="T1"/>
                  </a:cxn>
                  <a:cxn ang="0">
                    <a:pos x="T2" y="T3"/>
                  </a:cxn>
                  <a:cxn ang="0">
                    <a:pos x="T4" y="T5"/>
                  </a:cxn>
                </a:cxnLst>
                <a:rect l="0" t="0" r="r" b="b"/>
                <a:pathLst>
                  <a:path w="1" h="1857">
                    <a:moveTo>
                      <a:pt x="0" y="0"/>
                    </a:moveTo>
                    <a:lnTo>
                      <a:pt x="0" y="1857"/>
                    </a:lnTo>
                    <a:lnTo>
                      <a:pt x="1" y="185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8" name="Freeform 124"/>
              <p:cNvSpPr>
                <a:spLocks/>
              </p:cNvSpPr>
              <p:nvPr/>
            </p:nvSpPr>
            <p:spPr bwMode="auto">
              <a:xfrm>
                <a:off x="4163" y="1948"/>
                <a:ext cx="1" cy="493"/>
              </a:xfrm>
              <a:custGeom>
                <a:avLst/>
                <a:gdLst>
                  <a:gd name="T0" fmla="*/ 0 w 1"/>
                  <a:gd name="T1" fmla="*/ 0 h 1577"/>
                  <a:gd name="T2" fmla="*/ 0 w 1"/>
                  <a:gd name="T3" fmla="*/ 1577 h 1577"/>
                  <a:gd name="T4" fmla="*/ 1 w 1"/>
                  <a:gd name="T5" fmla="*/ 1577 h 1577"/>
                </a:gdLst>
                <a:ahLst/>
                <a:cxnLst>
                  <a:cxn ang="0">
                    <a:pos x="T0" y="T1"/>
                  </a:cxn>
                  <a:cxn ang="0">
                    <a:pos x="T2" y="T3"/>
                  </a:cxn>
                  <a:cxn ang="0">
                    <a:pos x="T4" y="T5"/>
                  </a:cxn>
                </a:cxnLst>
                <a:rect l="0" t="0" r="r" b="b"/>
                <a:pathLst>
                  <a:path w="1" h="1577">
                    <a:moveTo>
                      <a:pt x="0" y="0"/>
                    </a:moveTo>
                    <a:lnTo>
                      <a:pt x="0" y="1577"/>
                    </a:lnTo>
                    <a:lnTo>
                      <a:pt x="1" y="157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9" name="Freeform 125"/>
              <p:cNvSpPr>
                <a:spLocks/>
              </p:cNvSpPr>
              <p:nvPr/>
            </p:nvSpPr>
            <p:spPr bwMode="auto">
              <a:xfrm>
                <a:off x="4163" y="2540"/>
                <a:ext cx="1" cy="99"/>
              </a:xfrm>
              <a:custGeom>
                <a:avLst/>
                <a:gdLst>
                  <a:gd name="T0" fmla="*/ 0 w 1"/>
                  <a:gd name="T1" fmla="*/ 0 h 314"/>
                  <a:gd name="T2" fmla="*/ 0 w 1"/>
                  <a:gd name="T3" fmla="*/ 314 h 314"/>
                  <a:gd name="T4" fmla="*/ 1 w 1"/>
                  <a:gd name="T5" fmla="*/ 314 h 314"/>
                </a:gdLst>
                <a:ahLst/>
                <a:cxnLst>
                  <a:cxn ang="0">
                    <a:pos x="T0" y="T1"/>
                  </a:cxn>
                  <a:cxn ang="0">
                    <a:pos x="T2" y="T3"/>
                  </a:cxn>
                  <a:cxn ang="0">
                    <a:pos x="T4" y="T5"/>
                  </a:cxn>
                </a:cxnLst>
                <a:rect l="0" t="0" r="r" b="b"/>
                <a:pathLst>
                  <a:path w="1" h="314">
                    <a:moveTo>
                      <a:pt x="0" y="0"/>
                    </a:moveTo>
                    <a:lnTo>
                      <a:pt x="0" y="314"/>
                    </a:lnTo>
                    <a:lnTo>
                      <a:pt x="1" y="314"/>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0" name="Freeform 126"/>
              <p:cNvSpPr>
                <a:spLocks/>
              </p:cNvSpPr>
              <p:nvPr/>
            </p:nvSpPr>
            <p:spPr bwMode="auto">
              <a:xfrm>
                <a:off x="4163" y="2738"/>
                <a:ext cx="1" cy="581"/>
              </a:xfrm>
              <a:custGeom>
                <a:avLst/>
                <a:gdLst>
                  <a:gd name="T0" fmla="*/ 0 w 1"/>
                  <a:gd name="T1" fmla="*/ 0 h 1857"/>
                  <a:gd name="T2" fmla="*/ 0 w 1"/>
                  <a:gd name="T3" fmla="*/ 1857 h 1857"/>
                  <a:gd name="T4" fmla="*/ 1 w 1"/>
                  <a:gd name="T5" fmla="*/ 1857 h 1857"/>
                </a:gdLst>
                <a:ahLst/>
                <a:cxnLst>
                  <a:cxn ang="0">
                    <a:pos x="T0" y="T1"/>
                  </a:cxn>
                  <a:cxn ang="0">
                    <a:pos x="T2" y="T3"/>
                  </a:cxn>
                  <a:cxn ang="0">
                    <a:pos x="T4" y="T5"/>
                  </a:cxn>
                </a:cxnLst>
                <a:rect l="0" t="0" r="r" b="b"/>
                <a:pathLst>
                  <a:path w="1" h="1857">
                    <a:moveTo>
                      <a:pt x="0" y="0"/>
                    </a:moveTo>
                    <a:lnTo>
                      <a:pt x="0" y="1857"/>
                    </a:lnTo>
                    <a:lnTo>
                      <a:pt x="1" y="185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271" name="Group 127"/>
            <p:cNvGrpSpPr>
              <a:grpSpLocks/>
            </p:cNvGrpSpPr>
            <p:nvPr/>
          </p:nvGrpSpPr>
          <p:grpSpPr bwMode="auto">
            <a:xfrm>
              <a:off x="4059" y="1661"/>
              <a:ext cx="454" cy="363"/>
              <a:chOff x="6480" y="1284"/>
              <a:chExt cx="255" cy="423"/>
            </a:xfrm>
          </p:grpSpPr>
          <p:sp>
            <p:nvSpPr>
              <p:cNvPr id="6272" name="Rectangle 128"/>
              <p:cNvSpPr>
                <a:spLocks noChangeArrowheads="1"/>
              </p:cNvSpPr>
              <p:nvPr/>
            </p:nvSpPr>
            <p:spPr bwMode="auto">
              <a:xfrm>
                <a:off x="6480" y="1284"/>
                <a:ext cx="20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b="1" i="1">
                    <a:solidFill>
                      <a:schemeClr val="tx2"/>
                    </a:solidFill>
                    <a:latin typeface="Times New Roman" pitchFamily="18" charset="0"/>
                  </a:rPr>
                  <a:t>F</a:t>
                </a:r>
                <a:r>
                  <a:rPr lang="zh-CN" altLang="en-US" sz="2400" b="1" baseline="-25000">
                    <a:solidFill>
                      <a:schemeClr val="tx2"/>
                    </a:solidFill>
                    <a:latin typeface="Times New Roman" pitchFamily="18" charset="0"/>
                  </a:rPr>
                  <a:t>引</a:t>
                </a:r>
              </a:p>
            </p:txBody>
          </p:sp>
          <p:sp>
            <p:nvSpPr>
              <p:cNvPr id="6273" name="Rectangle 129"/>
              <p:cNvSpPr>
                <a:spLocks noChangeArrowheads="1"/>
              </p:cNvSpPr>
              <p:nvPr/>
            </p:nvSpPr>
            <p:spPr bwMode="auto">
              <a:xfrm>
                <a:off x="6555" y="1395"/>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zh-CN" sz="900" b="1">
                  <a:solidFill>
                    <a:schemeClr val="hlink"/>
                  </a:solidFill>
                  <a:latin typeface="Arial" pitchFamily="34" charset="0"/>
                </a:endParaRPr>
              </a:p>
            </p:txBody>
          </p:sp>
        </p:grpSp>
        <p:sp>
          <p:nvSpPr>
            <p:cNvPr id="6274" name="Line 130"/>
            <p:cNvSpPr>
              <a:spLocks noChangeShapeType="1"/>
            </p:cNvSpPr>
            <p:nvPr/>
          </p:nvSpPr>
          <p:spPr bwMode="auto">
            <a:xfrm flipH="1">
              <a:off x="4286" y="1344"/>
              <a:ext cx="363" cy="635"/>
            </a:xfrm>
            <a:prstGeom prst="line">
              <a:avLst/>
            </a:prstGeom>
            <a:noFill/>
            <a:ln w="28575">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275" name="Rectangle 131"/>
          <p:cNvSpPr>
            <a:spLocks noChangeArrowheads="1"/>
          </p:cNvSpPr>
          <p:nvPr/>
        </p:nvSpPr>
        <p:spPr bwMode="auto">
          <a:xfrm>
            <a:off x="307975" y="609600"/>
            <a:ext cx="837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3300"/>
                </a:solidFill>
                <a:latin typeface="Arial" pitchFamily="34" charset="0"/>
              </a:rPr>
              <a:t>讨论</a:t>
            </a:r>
            <a:r>
              <a:rPr lang="en-US" altLang="zh-CN" sz="2400" b="1">
                <a:solidFill>
                  <a:srgbClr val="000000"/>
                </a:solidFill>
                <a:latin typeface="Arial" pitchFamily="34" charset="0"/>
              </a:rPr>
              <a:t>: </a:t>
            </a:r>
            <a:r>
              <a:rPr lang="zh-CN" altLang="en-US" sz="2400" b="1">
                <a:solidFill>
                  <a:srgbClr val="000000"/>
                </a:solidFill>
                <a:latin typeface="Arial" pitchFamily="34" charset="0"/>
              </a:rPr>
              <a:t>地球表面物体的重力与地球对物体的万有引力的关系。</a:t>
            </a:r>
            <a:r>
              <a:rPr lang="zh-CN" altLang="en-US" sz="2400">
                <a:solidFill>
                  <a:srgbClr val="000000"/>
                </a:solidFill>
                <a:latin typeface="Arial" pitchFamily="34" charset="0"/>
              </a:rPr>
              <a:t> </a:t>
            </a:r>
          </a:p>
        </p:txBody>
      </p:sp>
      <p:sp>
        <p:nvSpPr>
          <p:cNvPr id="6276" name="Rectangle 132"/>
          <p:cNvSpPr>
            <a:spLocks noChangeArrowheads="1"/>
          </p:cNvSpPr>
          <p:nvPr/>
        </p:nvSpPr>
        <p:spPr bwMode="auto">
          <a:xfrm>
            <a:off x="152400" y="2089150"/>
            <a:ext cx="57689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a:latin typeface="Arial" pitchFamily="34" charset="0"/>
              </a:rPr>
              <a:t>    </a:t>
            </a:r>
            <a:r>
              <a:rPr lang="zh-CN" altLang="en-US" sz="2400" b="1">
                <a:latin typeface="Arial" pitchFamily="34" charset="0"/>
              </a:rPr>
              <a:t>物体</a:t>
            </a:r>
            <a:r>
              <a:rPr lang="en-US" altLang="zh-CN" sz="2400" b="1">
                <a:latin typeface="Arial" pitchFamily="34" charset="0"/>
              </a:rPr>
              <a:t>m</a:t>
            </a:r>
            <a:r>
              <a:rPr lang="zh-CN" altLang="en-US" sz="2400" b="1">
                <a:latin typeface="Arial" pitchFamily="34" charset="0"/>
              </a:rPr>
              <a:t>在纬度为</a:t>
            </a:r>
            <a:r>
              <a:rPr lang="en-US" altLang="zh-CN" sz="2400" b="1">
                <a:latin typeface="Arial" pitchFamily="34" charset="0"/>
              </a:rPr>
              <a:t>θ</a:t>
            </a:r>
            <a:r>
              <a:rPr lang="zh-CN" altLang="en-US" sz="2400" b="1">
                <a:latin typeface="Arial" pitchFamily="34" charset="0"/>
              </a:rPr>
              <a:t>的位置，万有引力指向地心，分解为两个分力：</a:t>
            </a:r>
            <a:r>
              <a:rPr lang="en-US" altLang="zh-CN" sz="2400" b="1">
                <a:latin typeface="Arial" pitchFamily="34" charset="0"/>
              </a:rPr>
              <a:t>m</a:t>
            </a:r>
            <a:r>
              <a:rPr lang="zh-CN" altLang="en-US" sz="2400" b="1">
                <a:latin typeface="Arial" pitchFamily="34" charset="0"/>
              </a:rPr>
              <a:t>随地球自转围绕地轴运动的</a:t>
            </a:r>
            <a:r>
              <a:rPr lang="zh-CN" altLang="en-US" sz="2400" b="1">
                <a:solidFill>
                  <a:srgbClr val="FF3300"/>
                </a:solidFill>
                <a:latin typeface="Arial" pitchFamily="34" charset="0"/>
              </a:rPr>
              <a:t>向心力</a:t>
            </a:r>
            <a:r>
              <a:rPr lang="zh-CN" altLang="en-US" sz="2400" b="1">
                <a:latin typeface="Arial" pitchFamily="34" charset="0"/>
              </a:rPr>
              <a:t>和</a:t>
            </a:r>
            <a:r>
              <a:rPr lang="zh-CN" altLang="en-US" sz="2400" b="1">
                <a:solidFill>
                  <a:srgbClr val="FF3300"/>
                </a:solidFill>
                <a:latin typeface="Arial" pitchFamily="34" charset="0"/>
              </a:rPr>
              <a:t>重力</a:t>
            </a:r>
            <a:r>
              <a:rPr lang="zh-CN" altLang="en-US" sz="2400" b="1">
                <a:latin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75"/>
                                        </p:tgtEl>
                                        <p:attrNameLst>
                                          <p:attrName>style.visibility</p:attrName>
                                        </p:attrNameLst>
                                      </p:cBhvr>
                                      <p:to>
                                        <p:strVal val="visible"/>
                                      </p:to>
                                    </p:set>
                                    <p:animEffect transition="in" filter="wipe(left)">
                                      <p:cBhvr>
                                        <p:cTn id="7" dur="500"/>
                                        <p:tgtEl>
                                          <p:spTgt spid="6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76"/>
                                        </p:tgtEl>
                                        <p:attrNameLst>
                                          <p:attrName>style.visibility</p:attrName>
                                        </p:attrNameLst>
                                      </p:cBhvr>
                                      <p:to>
                                        <p:strVal val="visible"/>
                                      </p:to>
                                    </p:set>
                                    <p:animEffect transition="in" filter="box(in)">
                                      <p:cBhvr>
                                        <p:cTn id="12" dur="500"/>
                                        <p:tgtEl>
                                          <p:spTgt spid="6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circle(in)">
                                      <p:cBhvr>
                                        <p:cTn id="1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5" grpId="0"/>
      <p:bldP spid="62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rot="-1487400">
            <a:off x="5368925" y="1752600"/>
            <a:ext cx="3775075" cy="3721100"/>
            <a:chOff x="3152" y="1071"/>
            <a:chExt cx="2040" cy="2389"/>
          </a:xfrm>
        </p:grpSpPr>
        <p:sp>
          <p:nvSpPr>
            <p:cNvPr id="7171" name="Rectangle 3"/>
            <p:cNvSpPr>
              <a:spLocks noChangeArrowheads="1"/>
            </p:cNvSpPr>
            <p:nvPr/>
          </p:nvSpPr>
          <p:spPr bwMode="auto">
            <a:xfrm>
              <a:off x="4286" y="1933"/>
              <a:ext cx="22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a:solidFill>
                    <a:srgbClr val="FF0000"/>
                  </a:solidFill>
                  <a:latin typeface="宋体" pitchFamily="2" charset="-122"/>
                </a:rPr>
                <a:t>θ</a:t>
              </a:r>
              <a:endParaRPr lang="en-US" altLang="zh-CN" sz="2400">
                <a:latin typeface="Arial" pitchFamily="34" charset="0"/>
              </a:endParaRPr>
            </a:p>
          </p:txBody>
        </p:sp>
        <p:grpSp>
          <p:nvGrpSpPr>
            <p:cNvPr id="7172" name="Group 4"/>
            <p:cNvGrpSpPr>
              <a:grpSpLocks/>
            </p:cNvGrpSpPr>
            <p:nvPr/>
          </p:nvGrpSpPr>
          <p:grpSpPr bwMode="auto">
            <a:xfrm>
              <a:off x="4241" y="1162"/>
              <a:ext cx="272" cy="317"/>
              <a:chOff x="6480" y="1284"/>
              <a:chExt cx="255" cy="423"/>
            </a:xfrm>
          </p:grpSpPr>
          <p:sp>
            <p:nvSpPr>
              <p:cNvPr id="7173" name="Rectangle 5"/>
              <p:cNvSpPr>
                <a:spLocks noChangeArrowheads="1"/>
              </p:cNvSpPr>
              <p:nvPr/>
            </p:nvSpPr>
            <p:spPr bwMode="auto">
              <a:xfrm>
                <a:off x="6480" y="1284"/>
                <a:ext cx="20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i="1">
                    <a:solidFill>
                      <a:srgbClr val="FF0000"/>
                    </a:solidFill>
                    <a:latin typeface="Times New Roman" pitchFamily="18" charset="0"/>
                  </a:rPr>
                  <a:t>F</a:t>
                </a:r>
                <a:r>
                  <a:rPr lang="en-US" altLang="zh-CN" sz="2400" i="1" baseline="-25000">
                    <a:solidFill>
                      <a:srgbClr val="FF0000"/>
                    </a:solidFill>
                    <a:latin typeface="Times New Roman" pitchFamily="18" charset="0"/>
                  </a:rPr>
                  <a:t>n</a:t>
                </a:r>
              </a:p>
            </p:txBody>
          </p:sp>
          <p:sp>
            <p:nvSpPr>
              <p:cNvPr id="7174" name="Rectangle 6"/>
              <p:cNvSpPr>
                <a:spLocks noChangeArrowheads="1"/>
              </p:cNvSpPr>
              <p:nvPr/>
            </p:nvSpPr>
            <p:spPr bwMode="auto">
              <a:xfrm>
                <a:off x="6555" y="1395"/>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zh-CN" sz="900" b="1">
                  <a:solidFill>
                    <a:schemeClr val="hlink"/>
                  </a:solidFill>
                  <a:latin typeface="Arial" pitchFamily="34" charset="0"/>
                </a:endParaRPr>
              </a:p>
            </p:txBody>
          </p:sp>
        </p:grpSp>
        <p:grpSp>
          <p:nvGrpSpPr>
            <p:cNvPr id="7175" name="Group 7"/>
            <p:cNvGrpSpPr>
              <a:grpSpLocks/>
            </p:cNvGrpSpPr>
            <p:nvPr/>
          </p:nvGrpSpPr>
          <p:grpSpPr bwMode="auto">
            <a:xfrm>
              <a:off x="3152" y="1071"/>
              <a:ext cx="2040" cy="2389"/>
              <a:chOff x="3152" y="1071"/>
              <a:chExt cx="2040" cy="2389"/>
            </a:xfrm>
          </p:grpSpPr>
          <p:sp>
            <p:nvSpPr>
              <p:cNvPr id="7176" name="Freeform 8"/>
              <p:cNvSpPr>
                <a:spLocks/>
              </p:cNvSpPr>
              <p:nvPr/>
            </p:nvSpPr>
            <p:spPr bwMode="auto">
              <a:xfrm>
                <a:off x="3152" y="1185"/>
                <a:ext cx="2037" cy="2009"/>
              </a:xfrm>
              <a:custGeom>
                <a:avLst/>
                <a:gdLst>
                  <a:gd name="T0" fmla="*/ 6664 w 6665"/>
                  <a:gd name="T1" fmla="*/ 3209 h 6417"/>
                  <a:gd name="T2" fmla="*/ 6581 w 6665"/>
                  <a:gd name="T3" fmla="*/ 2494 h 6417"/>
                  <a:gd name="T4" fmla="*/ 6334 w 6665"/>
                  <a:gd name="T5" fmla="*/ 1817 h 6417"/>
                  <a:gd name="T6" fmla="*/ 5937 w 6665"/>
                  <a:gd name="T7" fmla="*/ 1208 h 6417"/>
                  <a:gd name="T8" fmla="*/ 5409 w 6665"/>
                  <a:gd name="T9" fmla="*/ 700 h 6417"/>
                  <a:gd name="T10" fmla="*/ 4778 w 6665"/>
                  <a:gd name="T11" fmla="*/ 318 h 6417"/>
                  <a:gd name="T12" fmla="*/ 4073 w 6665"/>
                  <a:gd name="T13" fmla="*/ 81 h 6417"/>
                  <a:gd name="T14" fmla="*/ 3331 w 6665"/>
                  <a:gd name="T15" fmla="*/ 0 h 6417"/>
                  <a:gd name="T16" fmla="*/ 2590 w 6665"/>
                  <a:gd name="T17" fmla="*/ 81 h 6417"/>
                  <a:gd name="T18" fmla="*/ 1886 w 6665"/>
                  <a:gd name="T19" fmla="*/ 318 h 6417"/>
                  <a:gd name="T20" fmla="*/ 1254 w 6665"/>
                  <a:gd name="T21" fmla="*/ 700 h 6417"/>
                  <a:gd name="T22" fmla="*/ 726 w 6665"/>
                  <a:gd name="T23" fmla="*/ 1208 h 6417"/>
                  <a:gd name="T24" fmla="*/ 330 w 6665"/>
                  <a:gd name="T25" fmla="*/ 1817 h 6417"/>
                  <a:gd name="T26" fmla="*/ 83 w 6665"/>
                  <a:gd name="T27" fmla="*/ 2494 h 6417"/>
                  <a:gd name="T28" fmla="*/ 0 w 6665"/>
                  <a:gd name="T29" fmla="*/ 3209 h 6417"/>
                  <a:gd name="T30" fmla="*/ 83 w 6665"/>
                  <a:gd name="T31" fmla="*/ 3922 h 6417"/>
                  <a:gd name="T32" fmla="*/ 330 w 6665"/>
                  <a:gd name="T33" fmla="*/ 4600 h 6417"/>
                  <a:gd name="T34" fmla="*/ 726 w 6665"/>
                  <a:gd name="T35" fmla="*/ 5209 h 6417"/>
                  <a:gd name="T36" fmla="*/ 1254 w 6665"/>
                  <a:gd name="T37" fmla="*/ 5717 h 6417"/>
                  <a:gd name="T38" fmla="*/ 1886 w 6665"/>
                  <a:gd name="T39" fmla="*/ 6099 h 6417"/>
                  <a:gd name="T40" fmla="*/ 2590 w 6665"/>
                  <a:gd name="T41" fmla="*/ 6337 h 6417"/>
                  <a:gd name="T42" fmla="*/ 3331 w 6665"/>
                  <a:gd name="T43" fmla="*/ 6417 h 6417"/>
                  <a:gd name="T44" fmla="*/ 4073 w 6665"/>
                  <a:gd name="T45" fmla="*/ 6337 h 6417"/>
                  <a:gd name="T46" fmla="*/ 4778 w 6665"/>
                  <a:gd name="T47" fmla="*/ 6099 h 6417"/>
                  <a:gd name="T48" fmla="*/ 5409 w 6665"/>
                  <a:gd name="T49" fmla="*/ 5717 h 6417"/>
                  <a:gd name="T50" fmla="*/ 5937 w 6665"/>
                  <a:gd name="T51" fmla="*/ 5209 h 6417"/>
                  <a:gd name="T52" fmla="*/ 6334 w 6665"/>
                  <a:gd name="T53" fmla="*/ 4600 h 6417"/>
                  <a:gd name="T54" fmla="*/ 6581 w 6665"/>
                  <a:gd name="T55" fmla="*/ 3922 h 6417"/>
                  <a:gd name="T56" fmla="*/ 6664 w 6665"/>
                  <a:gd name="T57" fmla="*/ 3209 h 6417"/>
                  <a:gd name="T58" fmla="*/ 6665 w 6665"/>
                  <a:gd name="T59" fmla="*/ 3209 h 6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65" h="6417">
                    <a:moveTo>
                      <a:pt x="6664" y="3209"/>
                    </a:moveTo>
                    <a:lnTo>
                      <a:pt x="6581" y="2494"/>
                    </a:lnTo>
                    <a:lnTo>
                      <a:pt x="6334" y="1817"/>
                    </a:lnTo>
                    <a:lnTo>
                      <a:pt x="5937" y="1208"/>
                    </a:lnTo>
                    <a:lnTo>
                      <a:pt x="5409" y="700"/>
                    </a:lnTo>
                    <a:lnTo>
                      <a:pt x="4778" y="318"/>
                    </a:lnTo>
                    <a:lnTo>
                      <a:pt x="4073" y="81"/>
                    </a:lnTo>
                    <a:lnTo>
                      <a:pt x="3331" y="0"/>
                    </a:lnTo>
                    <a:lnTo>
                      <a:pt x="2590" y="81"/>
                    </a:lnTo>
                    <a:lnTo>
                      <a:pt x="1886" y="318"/>
                    </a:lnTo>
                    <a:lnTo>
                      <a:pt x="1254" y="700"/>
                    </a:lnTo>
                    <a:lnTo>
                      <a:pt x="726" y="1208"/>
                    </a:lnTo>
                    <a:lnTo>
                      <a:pt x="330" y="1817"/>
                    </a:lnTo>
                    <a:lnTo>
                      <a:pt x="83" y="2494"/>
                    </a:lnTo>
                    <a:lnTo>
                      <a:pt x="0" y="3209"/>
                    </a:lnTo>
                    <a:lnTo>
                      <a:pt x="83" y="3922"/>
                    </a:lnTo>
                    <a:lnTo>
                      <a:pt x="330" y="4600"/>
                    </a:lnTo>
                    <a:lnTo>
                      <a:pt x="726" y="5209"/>
                    </a:lnTo>
                    <a:lnTo>
                      <a:pt x="1254" y="5717"/>
                    </a:lnTo>
                    <a:lnTo>
                      <a:pt x="1886" y="6099"/>
                    </a:lnTo>
                    <a:lnTo>
                      <a:pt x="2590" y="6337"/>
                    </a:lnTo>
                    <a:lnTo>
                      <a:pt x="3331" y="6417"/>
                    </a:lnTo>
                    <a:lnTo>
                      <a:pt x="4073" y="6337"/>
                    </a:lnTo>
                    <a:lnTo>
                      <a:pt x="4778" y="6099"/>
                    </a:lnTo>
                    <a:lnTo>
                      <a:pt x="5409" y="5717"/>
                    </a:lnTo>
                    <a:lnTo>
                      <a:pt x="5937" y="5209"/>
                    </a:lnTo>
                    <a:lnTo>
                      <a:pt x="6334" y="4600"/>
                    </a:lnTo>
                    <a:lnTo>
                      <a:pt x="6581" y="3922"/>
                    </a:lnTo>
                    <a:lnTo>
                      <a:pt x="6664" y="3209"/>
                    </a:lnTo>
                    <a:lnTo>
                      <a:pt x="6665" y="3209"/>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 name="Freeform 9"/>
              <p:cNvSpPr>
                <a:spLocks/>
              </p:cNvSpPr>
              <p:nvPr/>
            </p:nvSpPr>
            <p:spPr bwMode="auto">
              <a:xfrm>
                <a:off x="5086" y="2275"/>
                <a:ext cx="34" cy="28"/>
              </a:xfrm>
              <a:custGeom>
                <a:avLst/>
                <a:gdLst>
                  <a:gd name="T0" fmla="*/ 0 w 114"/>
                  <a:gd name="T1" fmla="*/ 91 h 91"/>
                  <a:gd name="T2" fmla="*/ 112 w 114"/>
                  <a:gd name="T3" fmla="*/ 0 h 91"/>
                  <a:gd name="T4" fmla="*/ 114 w 114"/>
                  <a:gd name="T5" fmla="*/ 0 h 91"/>
                </a:gdLst>
                <a:ahLst/>
                <a:cxnLst>
                  <a:cxn ang="0">
                    <a:pos x="T0" y="T1"/>
                  </a:cxn>
                  <a:cxn ang="0">
                    <a:pos x="T2" y="T3"/>
                  </a:cxn>
                  <a:cxn ang="0">
                    <a:pos x="T4" y="T5"/>
                  </a:cxn>
                </a:cxnLst>
                <a:rect l="0" t="0" r="r" b="b"/>
                <a:pathLst>
                  <a:path w="114" h="91">
                    <a:moveTo>
                      <a:pt x="0" y="91"/>
                    </a:moveTo>
                    <a:lnTo>
                      <a:pt x="112" y="0"/>
                    </a:lnTo>
                    <a:lnTo>
                      <a:pt x="114"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8" name="Freeform 10"/>
              <p:cNvSpPr>
                <a:spLocks/>
              </p:cNvSpPr>
              <p:nvPr/>
            </p:nvSpPr>
            <p:spPr bwMode="auto">
              <a:xfrm>
                <a:off x="5140" y="2219"/>
                <a:ext cx="28" cy="41"/>
              </a:xfrm>
              <a:custGeom>
                <a:avLst/>
                <a:gdLst>
                  <a:gd name="T0" fmla="*/ 0 w 92"/>
                  <a:gd name="T1" fmla="*/ 129 h 129"/>
                  <a:gd name="T2" fmla="*/ 36 w 92"/>
                  <a:gd name="T3" fmla="*/ 99 h 129"/>
                  <a:gd name="T4" fmla="*/ 90 w 92"/>
                  <a:gd name="T5" fmla="*/ 0 h 129"/>
                  <a:gd name="T6" fmla="*/ 92 w 92"/>
                  <a:gd name="T7" fmla="*/ 0 h 129"/>
                </a:gdLst>
                <a:ahLst/>
                <a:cxnLst>
                  <a:cxn ang="0">
                    <a:pos x="T0" y="T1"/>
                  </a:cxn>
                  <a:cxn ang="0">
                    <a:pos x="T2" y="T3"/>
                  </a:cxn>
                  <a:cxn ang="0">
                    <a:pos x="T4" y="T5"/>
                  </a:cxn>
                  <a:cxn ang="0">
                    <a:pos x="T6" y="T7"/>
                  </a:cxn>
                </a:cxnLst>
                <a:rect l="0" t="0" r="r" b="b"/>
                <a:pathLst>
                  <a:path w="92" h="129">
                    <a:moveTo>
                      <a:pt x="0" y="129"/>
                    </a:moveTo>
                    <a:lnTo>
                      <a:pt x="36" y="99"/>
                    </a:lnTo>
                    <a:lnTo>
                      <a:pt x="90" y="0"/>
                    </a:lnTo>
                    <a:lnTo>
                      <a:pt x="9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9" name="Freeform 11"/>
              <p:cNvSpPr>
                <a:spLocks/>
              </p:cNvSpPr>
              <p:nvPr/>
            </p:nvSpPr>
            <p:spPr bwMode="auto">
              <a:xfrm>
                <a:off x="5176" y="2148"/>
                <a:ext cx="5" cy="48"/>
              </a:xfrm>
              <a:custGeom>
                <a:avLst/>
                <a:gdLst>
                  <a:gd name="T0" fmla="*/ 6 w 12"/>
                  <a:gd name="T1" fmla="*/ 154 h 154"/>
                  <a:gd name="T2" fmla="*/ 12 w 12"/>
                  <a:gd name="T3" fmla="*/ 143 h 154"/>
                  <a:gd name="T4" fmla="*/ 0 w 12"/>
                  <a:gd name="T5" fmla="*/ 0 h 154"/>
                  <a:gd name="T6" fmla="*/ 1 w 12"/>
                  <a:gd name="T7" fmla="*/ 0 h 154"/>
                </a:gdLst>
                <a:ahLst/>
                <a:cxnLst>
                  <a:cxn ang="0">
                    <a:pos x="T0" y="T1"/>
                  </a:cxn>
                  <a:cxn ang="0">
                    <a:pos x="T2" y="T3"/>
                  </a:cxn>
                  <a:cxn ang="0">
                    <a:pos x="T4" y="T5"/>
                  </a:cxn>
                  <a:cxn ang="0">
                    <a:pos x="T6" y="T7"/>
                  </a:cxn>
                </a:cxnLst>
                <a:rect l="0" t="0" r="r" b="b"/>
                <a:pathLst>
                  <a:path w="12" h="154">
                    <a:moveTo>
                      <a:pt x="6" y="154"/>
                    </a:moveTo>
                    <a:lnTo>
                      <a:pt x="12" y="143"/>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0" name="Freeform 12"/>
              <p:cNvSpPr>
                <a:spLocks/>
              </p:cNvSpPr>
              <p:nvPr/>
            </p:nvSpPr>
            <p:spPr bwMode="auto">
              <a:xfrm>
                <a:off x="5140" y="2086"/>
                <a:ext cx="29" cy="40"/>
              </a:xfrm>
              <a:custGeom>
                <a:avLst/>
                <a:gdLst>
                  <a:gd name="T0" fmla="*/ 95 w 95"/>
                  <a:gd name="T1" fmla="*/ 129 h 129"/>
                  <a:gd name="T2" fmla="*/ 0 w 95"/>
                  <a:gd name="T3" fmla="*/ 0 h 129"/>
                  <a:gd name="T4" fmla="*/ 1 w 95"/>
                  <a:gd name="T5" fmla="*/ 0 h 129"/>
                </a:gdLst>
                <a:ahLst/>
                <a:cxnLst>
                  <a:cxn ang="0">
                    <a:pos x="T0" y="T1"/>
                  </a:cxn>
                  <a:cxn ang="0">
                    <a:pos x="T2" y="T3"/>
                  </a:cxn>
                  <a:cxn ang="0">
                    <a:pos x="T4" y="T5"/>
                  </a:cxn>
                </a:cxnLst>
                <a:rect l="0" t="0" r="r" b="b"/>
                <a:pathLst>
                  <a:path w="95" h="129">
                    <a:moveTo>
                      <a:pt x="95" y="129"/>
                    </a:move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 name="Freeform 13"/>
              <p:cNvSpPr>
                <a:spLocks/>
              </p:cNvSpPr>
              <p:nvPr/>
            </p:nvSpPr>
            <p:spPr bwMode="auto">
              <a:xfrm>
                <a:off x="5080" y="2040"/>
                <a:ext cx="40" cy="29"/>
              </a:xfrm>
              <a:custGeom>
                <a:avLst/>
                <a:gdLst>
                  <a:gd name="T0" fmla="*/ 133 w 133"/>
                  <a:gd name="T1" fmla="*/ 93 h 93"/>
                  <a:gd name="T2" fmla="*/ 0 w 133"/>
                  <a:gd name="T3" fmla="*/ 0 h 93"/>
                  <a:gd name="T4" fmla="*/ 2 w 133"/>
                  <a:gd name="T5" fmla="*/ 0 h 93"/>
                </a:gdLst>
                <a:ahLst/>
                <a:cxnLst>
                  <a:cxn ang="0">
                    <a:pos x="T0" y="T1"/>
                  </a:cxn>
                  <a:cxn ang="0">
                    <a:pos x="T2" y="T3"/>
                  </a:cxn>
                  <a:cxn ang="0">
                    <a:pos x="T4" y="T5"/>
                  </a:cxn>
                </a:cxnLst>
                <a:rect l="0" t="0" r="r" b="b"/>
                <a:pathLst>
                  <a:path w="133" h="93">
                    <a:moveTo>
                      <a:pt x="133" y="93"/>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 name="Freeform 14"/>
              <p:cNvSpPr>
                <a:spLocks/>
              </p:cNvSpPr>
              <p:nvPr/>
            </p:nvSpPr>
            <p:spPr bwMode="auto">
              <a:xfrm>
                <a:off x="5014" y="2005"/>
                <a:ext cx="46" cy="21"/>
              </a:xfrm>
              <a:custGeom>
                <a:avLst/>
                <a:gdLst>
                  <a:gd name="T0" fmla="*/ 150 w 150"/>
                  <a:gd name="T1" fmla="*/ 66 h 66"/>
                  <a:gd name="T2" fmla="*/ 0 w 150"/>
                  <a:gd name="T3" fmla="*/ 0 h 66"/>
                  <a:gd name="T4" fmla="*/ 2 w 150"/>
                  <a:gd name="T5" fmla="*/ 0 h 66"/>
                </a:gdLst>
                <a:ahLst/>
                <a:cxnLst>
                  <a:cxn ang="0">
                    <a:pos x="T0" y="T1"/>
                  </a:cxn>
                  <a:cxn ang="0">
                    <a:pos x="T2" y="T3"/>
                  </a:cxn>
                  <a:cxn ang="0">
                    <a:pos x="T4" y="T5"/>
                  </a:cxn>
                </a:cxnLst>
                <a:rect l="0" t="0" r="r" b="b"/>
                <a:pathLst>
                  <a:path w="150" h="66">
                    <a:moveTo>
                      <a:pt x="150" y="66"/>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3" name="Freeform 15"/>
              <p:cNvSpPr>
                <a:spLocks/>
              </p:cNvSpPr>
              <p:nvPr/>
            </p:nvSpPr>
            <p:spPr bwMode="auto">
              <a:xfrm>
                <a:off x="4946" y="1976"/>
                <a:ext cx="46" cy="20"/>
              </a:xfrm>
              <a:custGeom>
                <a:avLst/>
                <a:gdLst>
                  <a:gd name="T0" fmla="*/ 150 w 150"/>
                  <a:gd name="T1" fmla="*/ 62 h 62"/>
                  <a:gd name="T2" fmla="*/ 28 w 150"/>
                  <a:gd name="T3" fmla="*/ 9 h 62"/>
                  <a:gd name="T4" fmla="*/ 0 w 150"/>
                  <a:gd name="T5" fmla="*/ 0 h 62"/>
                  <a:gd name="T6" fmla="*/ 2 w 150"/>
                  <a:gd name="T7" fmla="*/ 0 h 62"/>
                </a:gdLst>
                <a:ahLst/>
                <a:cxnLst>
                  <a:cxn ang="0">
                    <a:pos x="T0" y="T1"/>
                  </a:cxn>
                  <a:cxn ang="0">
                    <a:pos x="T2" y="T3"/>
                  </a:cxn>
                  <a:cxn ang="0">
                    <a:pos x="T4" y="T5"/>
                  </a:cxn>
                  <a:cxn ang="0">
                    <a:pos x="T6" y="T7"/>
                  </a:cxn>
                </a:cxnLst>
                <a:rect l="0" t="0" r="r" b="b"/>
                <a:pathLst>
                  <a:path w="150" h="62">
                    <a:moveTo>
                      <a:pt x="150" y="62"/>
                    </a:moveTo>
                    <a:lnTo>
                      <a:pt x="28" y="9"/>
                    </a:ln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4" name="Freeform 16"/>
              <p:cNvSpPr>
                <a:spLocks/>
              </p:cNvSpPr>
              <p:nvPr/>
            </p:nvSpPr>
            <p:spPr bwMode="auto">
              <a:xfrm>
                <a:off x="4874" y="1954"/>
                <a:ext cx="48" cy="14"/>
              </a:xfrm>
              <a:custGeom>
                <a:avLst/>
                <a:gdLst>
                  <a:gd name="T0" fmla="*/ 156 w 156"/>
                  <a:gd name="T1" fmla="*/ 47 h 47"/>
                  <a:gd name="T2" fmla="*/ 0 w 156"/>
                  <a:gd name="T3" fmla="*/ 0 h 47"/>
                  <a:gd name="T4" fmla="*/ 1 w 156"/>
                  <a:gd name="T5" fmla="*/ 0 h 47"/>
                </a:gdLst>
                <a:ahLst/>
                <a:cxnLst>
                  <a:cxn ang="0">
                    <a:pos x="T0" y="T1"/>
                  </a:cxn>
                  <a:cxn ang="0">
                    <a:pos x="T2" y="T3"/>
                  </a:cxn>
                  <a:cxn ang="0">
                    <a:pos x="T4" y="T5"/>
                  </a:cxn>
                </a:cxnLst>
                <a:rect l="0" t="0" r="r" b="b"/>
                <a:pathLst>
                  <a:path w="156" h="47">
                    <a:moveTo>
                      <a:pt x="156" y="47"/>
                    </a:move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5" name="Freeform 17"/>
              <p:cNvSpPr>
                <a:spLocks/>
              </p:cNvSpPr>
              <p:nvPr/>
            </p:nvSpPr>
            <p:spPr bwMode="auto">
              <a:xfrm>
                <a:off x="4802" y="1934"/>
                <a:ext cx="49" cy="12"/>
              </a:xfrm>
              <a:custGeom>
                <a:avLst/>
                <a:gdLst>
                  <a:gd name="T0" fmla="*/ 158 w 158"/>
                  <a:gd name="T1" fmla="*/ 40 h 40"/>
                  <a:gd name="T2" fmla="*/ 64 w 158"/>
                  <a:gd name="T3" fmla="*/ 13 h 40"/>
                  <a:gd name="T4" fmla="*/ 0 w 158"/>
                  <a:gd name="T5" fmla="*/ 0 h 40"/>
                  <a:gd name="T6" fmla="*/ 1 w 158"/>
                  <a:gd name="T7" fmla="*/ 0 h 40"/>
                </a:gdLst>
                <a:ahLst/>
                <a:cxnLst>
                  <a:cxn ang="0">
                    <a:pos x="T0" y="T1"/>
                  </a:cxn>
                  <a:cxn ang="0">
                    <a:pos x="T2" y="T3"/>
                  </a:cxn>
                  <a:cxn ang="0">
                    <a:pos x="T4" y="T5"/>
                  </a:cxn>
                  <a:cxn ang="0">
                    <a:pos x="T6" y="T7"/>
                  </a:cxn>
                </a:cxnLst>
                <a:rect l="0" t="0" r="r" b="b"/>
                <a:pathLst>
                  <a:path w="158" h="40">
                    <a:moveTo>
                      <a:pt x="158" y="40"/>
                    </a:moveTo>
                    <a:lnTo>
                      <a:pt x="64" y="13"/>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6" name="Freeform 18"/>
              <p:cNvSpPr>
                <a:spLocks/>
              </p:cNvSpPr>
              <p:nvPr/>
            </p:nvSpPr>
            <p:spPr bwMode="auto">
              <a:xfrm>
                <a:off x="4729" y="1918"/>
                <a:ext cx="49" cy="10"/>
              </a:xfrm>
              <a:custGeom>
                <a:avLst/>
                <a:gdLst>
                  <a:gd name="T0" fmla="*/ 160 w 160"/>
                  <a:gd name="T1" fmla="*/ 33 h 33"/>
                  <a:gd name="T2" fmla="*/ 0 w 160"/>
                  <a:gd name="T3" fmla="*/ 0 h 33"/>
                  <a:gd name="T4" fmla="*/ 2 w 160"/>
                  <a:gd name="T5" fmla="*/ 0 h 33"/>
                </a:gdLst>
                <a:ahLst/>
                <a:cxnLst>
                  <a:cxn ang="0">
                    <a:pos x="T0" y="T1"/>
                  </a:cxn>
                  <a:cxn ang="0">
                    <a:pos x="T2" y="T3"/>
                  </a:cxn>
                  <a:cxn ang="0">
                    <a:pos x="T4" y="T5"/>
                  </a:cxn>
                </a:cxnLst>
                <a:rect l="0" t="0" r="r" b="b"/>
                <a:pathLst>
                  <a:path w="160" h="33">
                    <a:moveTo>
                      <a:pt x="160" y="33"/>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7" name="Freeform 19"/>
              <p:cNvSpPr>
                <a:spLocks/>
              </p:cNvSpPr>
              <p:nvPr/>
            </p:nvSpPr>
            <p:spPr bwMode="auto">
              <a:xfrm>
                <a:off x="4655" y="1904"/>
                <a:ext cx="49" cy="9"/>
              </a:xfrm>
              <a:custGeom>
                <a:avLst/>
                <a:gdLst>
                  <a:gd name="T0" fmla="*/ 160 w 160"/>
                  <a:gd name="T1" fmla="*/ 30 h 30"/>
                  <a:gd name="T2" fmla="*/ 34 w 160"/>
                  <a:gd name="T3" fmla="*/ 4 h 30"/>
                  <a:gd name="T4" fmla="*/ 0 w 160"/>
                  <a:gd name="T5" fmla="*/ 0 h 30"/>
                  <a:gd name="T6" fmla="*/ 1 w 160"/>
                  <a:gd name="T7" fmla="*/ 0 h 30"/>
                </a:gdLst>
                <a:ahLst/>
                <a:cxnLst>
                  <a:cxn ang="0">
                    <a:pos x="T0" y="T1"/>
                  </a:cxn>
                  <a:cxn ang="0">
                    <a:pos x="T2" y="T3"/>
                  </a:cxn>
                  <a:cxn ang="0">
                    <a:pos x="T4" y="T5"/>
                  </a:cxn>
                  <a:cxn ang="0">
                    <a:pos x="T6" y="T7"/>
                  </a:cxn>
                </a:cxnLst>
                <a:rect l="0" t="0" r="r" b="b"/>
                <a:pathLst>
                  <a:path w="160" h="30">
                    <a:moveTo>
                      <a:pt x="160" y="30"/>
                    </a:moveTo>
                    <a:lnTo>
                      <a:pt x="34" y="4"/>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8" name="Freeform 20"/>
              <p:cNvSpPr>
                <a:spLocks/>
              </p:cNvSpPr>
              <p:nvPr/>
            </p:nvSpPr>
            <p:spPr bwMode="auto">
              <a:xfrm>
                <a:off x="4581" y="1893"/>
                <a:ext cx="49" cy="7"/>
              </a:xfrm>
              <a:custGeom>
                <a:avLst/>
                <a:gdLst>
                  <a:gd name="T0" fmla="*/ 162 w 162"/>
                  <a:gd name="T1" fmla="*/ 22 h 22"/>
                  <a:gd name="T2" fmla="*/ 0 w 162"/>
                  <a:gd name="T3" fmla="*/ 0 h 22"/>
                  <a:gd name="T4" fmla="*/ 1 w 162"/>
                  <a:gd name="T5" fmla="*/ 0 h 22"/>
                </a:gdLst>
                <a:ahLst/>
                <a:cxnLst>
                  <a:cxn ang="0">
                    <a:pos x="T0" y="T1"/>
                  </a:cxn>
                  <a:cxn ang="0">
                    <a:pos x="T2" y="T3"/>
                  </a:cxn>
                  <a:cxn ang="0">
                    <a:pos x="T4" y="T5"/>
                  </a:cxn>
                </a:cxnLst>
                <a:rect l="0" t="0" r="r" b="b"/>
                <a:pathLst>
                  <a:path w="162" h="22">
                    <a:moveTo>
                      <a:pt x="162" y="22"/>
                    </a:move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9" name="Freeform 21"/>
              <p:cNvSpPr>
                <a:spLocks/>
              </p:cNvSpPr>
              <p:nvPr/>
            </p:nvSpPr>
            <p:spPr bwMode="auto">
              <a:xfrm>
                <a:off x="4507" y="1884"/>
                <a:ext cx="49" cy="6"/>
              </a:xfrm>
              <a:custGeom>
                <a:avLst/>
                <a:gdLst>
                  <a:gd name="T0" fmla="*/ 163 w 163"/>
                  <a:gd name="T1" fmla="*/ 21 h 21"/>
                  <a:gd name="T2" fmla="*/ 0 w 163"/>
                  <a:gd name="T3" fmla="*/ 0 h 21"/>
                  <a:gd name="T4" fmla="*/ 2 w 163"/>
                  <a:gd name="T5" fmla="*/ 0 h 21"/>
                </a:gdLst>
                <a:ahLst/>
                <a:cxnLst>
                  <a:cxn ang="0">
                    <a:pos x="T0" y="T1"/>
                  </a:cxn>
                  <a:cxn ang="0">
                    <a:pos x="T2" y="T3"/>
                  </a:cxn>
                  <a:cxn ang="0">
                    <a:pos x="T4" y="T5"/>
                  </a:cxn>
                </a:cxnLst>
                <a:rect l="0" t="0" r="r" b="b"/>
                <a:pathLst>
                  <a:path w="163" h="21">
                    <a:moveTo>
                      <a:pt x="163" y="21"/>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 name="Freeform 22"/>
              <p:cNvSpPr>
                <a:spLocks/>
              </p:cNvSpPr>
              <p:nvPr/>
            </p:nvSpPr>
            <p:spPr bwMode="auto">
              <a:xfrm>
                <a:off x="4432" y="1877"/>
                <a:ext cx="50" cy="4"/>
              </a:xfrm>
              <a:custGeom>
                <a:avLst/>
                <a:gdLst>
                  <a:gd name="T0" fmla="*/ 163 w 163"/>
                  <a:gd name="T1" fmla="*/ 12 h 12"/>
                  <a:gd name="T2" fmla="*/ 0 w 163"/>
                  <a:gd name="T3" fmla="*/ 0 h 12"/>
                  <a:gd name="T4" fmla="*/ 2 w 163"/>
                  <a:gd name="T5" fmla="*/ 0 h 12"/>
                </a:gdLst>
                <a:ahLst/>
                <a:cxnLst>
                  <a:cxn ang="0">
                    <a:pos x="T0" y="T1"/>
                  </a:cxn>
                  <a:cxn ang="0">
                    <a:pos x="T2" y="T3"/>
                  </a:cxn>
                  <a:cxn ang="0">
                    <a:pos x="T4" y="T5"/>
                  </a:cxn>
                </a:cxnLst>
                <a:rect l="0" t="0" r="r" b="b"/>
                <a:pathLst>
                  <a:path w="163" h="12">
                    <a:moveTo>
                      <a:pt x="163" y="12"/>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1" name="Freeform 23"/>
              <p:cNvSpPr>
                <a:spLocks/>
              </p:cNvSpPr>
              <p:nvPr/>
            </p:nvSpPr>
            <p:spPr bwMode="auto">
              <a:xfrm>
                <a:off x="4357" y="1872"/>
                <a:ext cx="50" cy="4"/>
              </a:xfrm>
              <a:custGeom>
                <a:avLst/>
                <a:gdLst>
                  <a:gd name="T0" fmla="*/ 162 w 162"/>
                  <a:gd name="T1" fmla="*/ 11 h 11"/>
                  <a:gd name="T2" fmla="*/ 0 w 162"/>
                  <a:gd name="T3" fmla="*/ 0 h 11"/>
                  <a:gd name="T4" fmla="*/ 2 w 162"/>
                  <a:gd name="T5" fmla="*/ 0 h 11"/>
                </a:gdLst>
                <a:ahLst/>
                <a:cxnLst>
                  <a:cxn ang="0">
                    <a:pos x="T0" y="T1"/>
                  </a:cxn>
                  <a:cxn ang="0">
                    <a:pos x="T2" y="T3"/>
                  </a:cxn>
                  <a:cxn ang="0">
                    <a:pos x="T4" y="T5"/>
                  </a:cxn>
                </a:cxnLst>
                <a:rect l="0" t="0" r="r" b="b"/>
                <a:pathLst>
                  <a:path w="162" h="11">
                    <a:moveTo>
                      <a:pt x="162" y="11"/>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2" name="Freeform 24"/>
              <p:cNvSpPr>
                <a:spLocks/>
              </p:cNvSpPr>
              <p:nvPr/>
            </p:nvSpPr>
            <p:spPr bwMode="auto">
              <a:xfrm>
                <a:off x="4282" y="1868"/>
                <a:ext cx="50" cy="3"/>
              </a:xfrm>
              <a:custGeom>
                <a:avLst/>
                <a:gdLst>
                  <a:gd name="T0" fmla="*/ 164 w 164"/>
                  <a:gd name="T1" fmla="*/ 6 h 6"/>
                  <a:gd name="T2" fmla="*/ 87 w 164"/>
                  <a:gd name="T3" fmla="*/ 0 h 6"/>
                  <a:gd name="T4" fmla="*/ 0 w 164"/>
                  <a:gd name="T5" fmla="*/ 0 h 6"/>
                  <a:gd name="T6" fmla="*/ 1 w 164"/>
                  <a:gd name="T7" fmla="*/ 0 h 6"/>
                </a:gdLst>
                <a:ahLst/>
                <a:cxnLst>
                  <a:cxn ang="0">
                    <a:pos x="T0" y="T1"/>
                  </a:cxn>
                  <a:cxn ang="0">
                    <a:pos x="T2" y="T3"/>
                  </a:cxn>
                  <a:cxn ang="0">
                    <a:pos x="T4" y="T5"/>
                  </a:cxn>
                  <a:cxn ang="0">
                    <a:pos x="T6" y="T7"/>
                  </a:cxn>
                </a:cxnLst>
                <a:rect l="0" t="0" r="r" b="b"/>
                <a:pathLst>
                  <a:path w="164" h="6">
                    <a:moveTo>
                      <a:pt x="164" y="6"/>
                    </a:moveTo>
                    <a:lnTo>
                      <a:pt x="87" y="0"/>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3" name="Freeform 25"/>
              <p:cNvSpPr>
                <a:spLocks/>
              </p:cNvSpPr>
              <p:nvPr/>
            </p:nvSpPr>
            <p:spPr bwMode="auto">
              <a:xfrm>
                <a:off x="4207" y="1868"/>
                <a:ext cx="50" cy="0"/>
              </a:xfrm>
              <a:custGeom>
                <a:avLst/>
                <a:gdLst>
                  <a:gd name="T0" fmla="*/ 164 w 164"/>
                  <a:gd name="T1" fmla="*/ 2 h 2"/>
                  <a:gd name="T2" fmla="*/ 0 w 164"/>
                  <a:gd name="T3" fmla="*/ 0 h 2"/>
                  <a:gd name="T4" fmla="*/ 2 w 164"/>
                  <a:gd name="T5" fmla="*/ 0 h 2"/>
                </a:gdLst>
                <a:ahLst/>
                <a:cxnLst>
                  <a:cxn ang="0">
                    <a:pos x="T0" y="T1"/>
                  </a:cxn>
                  <a:cxn ang="0">
                    <a:pos x="T2" y="T3"/>
                  </a:cxn>
                  <a:cxn ang="0">
                    <a:pos x="T4" y="T5"/>
                  </a:cxn>
                </a:cxnLst>
                <a:rect l="0" t="0" r="r" b="b"/>
                <a:pathLst>
                  <a:path w="164" h="2">
                    <a:moveTo>
                      <a:pt x="164" y="2"/>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4" name="Freeform 26"/>
              <p:cNvSpPr>
                <a:spLocks/>
              </p:cNvSpPr>
              <p:nvPr/>
            </p:nvSpPr>
            <p:spPr bwMode="auto">
              <a:xfrm>
                <a:off x="4133" y="1867"/>
                <a:ext cx="49" cy="1"/>
              </a:xfrm>
              <a:custGeom>
                <a:avLst/>
                <a:gdLst>
                  <a:gd name="T0" fmla="*/ 163 w 163"/>
                  <a:gd name="T1" fmla="*/ 2 h 2"/>
                  <a:gd name="T2" fmla="*/ 0 w 163"/>
                  <a:gd name="T3" fmla="*/ 0 h 2"/>
                  <a:gd name="T4" fmla="*/ 2 w 163"/>
                  <a:gd name="T5" fmla="*/ 0 h 2"/>
                </a:gdLst>
                <a:ahLst/>
                <a:cxnLst>
                  <a:cxn ang="0">
                    <a:pos x="T0" y="T1"/>
                  </a:cxn>
                  <a:cxn ang="0">
                    <a:pos x="T2" y="T3"/>
                  </a:cxn>
                  <a:cxn ang="0">
                    <a:pos x="T4" y="T5"/>
                  </a:cxn>
                </a:cxnLst>
                <a:rect l="0" t="0" r="r" b="b"/>
                <a:pathLst>
                  <a:path w="163" h="2">
                    <a:moveTo>
                      <a:pt x="163" y="2"/>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 name="Freeform 27"/>
              <p:cNvSpPr>
                <a:spLocks/>
              </p:cNvSpPr>
              <p:nvPr/>
            </p:nvSpPr>
            <p:spPr bwMode="auto">
              <a:xfrm>
                <a:off x="4058" y="1867"/>
                <a:ext cx="49" cy="1"/>
              </a:xfrm>
              <a:custGeom>
                <a:avLst/>
                <a:gdLst>
                  <a:gd name="T0" fmla="*/ 162 w 162"/>
                  <a:gd name="T1" fmla="*/ 0 h 6"/>
                  <a:gd name="T2" fmla="*/ 0 w 162"/>
                  <a:gd name="T3" fmla="*/ 6 h 6"/>
                  <a:gd name="T4" fmla="*/ 1 w 162"/>
                  <a:gd name="T5" fmla="*/ 6 h 6"/>
                </a:gdLst>
                <a:ahLst/>
                <a:cxnLst>
                  <a:cxn ang="0">
                    <a:pos x="T0" y="T1"/>
                  </a:cxn>
                  <a:cxn ang="0">
                    <a:pos x="T2" y="T3"/>
                  </a:cxn>
                  <a:cxn ang="0">
                    <a:pos x="T4" y="T5"/>
                  </a:cxn>
                </a:cxnLst>
                <a:rect l="0" t="0" r="r" b="b"/>
                <a:pathLst>
                  <a:path w="162" h="6">
                    <a:moveTo>
                      <a:pt x="162" y="0"/>
                    </a:moveTo>
                    <a:lnTo>
                      <a:pt x="0" y="6"/>
                    </a:lnTo>
                    <a:lnTo>
                      <a:pt x="1" y="6"/>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6" name="Freeform 28"/>
              <p:cNvSpPr>
                <a:spLocks/>
              </p:cNvSpPr>
              <p:nvPr/>
            </p:nvSpPr>
            <p:spPr bwMode="auto">
              <a:xfrm>
                <a:off x="3983" y="1871"/>
                <a:ext cx="49" cy="1"/>
              </a:xfrm>
              <a:custGeom>
                <a:avLst/>
                <a:gdLst>
                  <a:gd name="T0" fmla="*/ 163 w 163"/>
                  <a:gd name="T1" fmla="*/ 0 h 8"/>
                  <a:gd name="T2" fmla="*/ 0 w 163"/>
                  <a:gd name="T3" fmla="*/ 8 h 8"/>
                  <a:gd name="T4" fmla="*/ 2 w 163"/>
                  <a:gd name="T5" fmla="*/ 8 h 8"/>
                </a:gdLst>
                <a:ahLst/>
                <a:cxnLst>
                  <a:cxn ang="0">
                    <a:pos x="T0" y="T1"/>
                  </a:cxn>
                  <a:cxn ang="0">
                    <a:pos x="T2" y="T3"/>
                  </a:cxn>
                  <a:cxn ang="0">
                    <a:pos x="T4" y="T5"/>
                  </a:cxn>
                </a:cxnLst>
                <a:rect l="0" t="0" r="r" b="b"/>
                <a:pathLst>
                  <a:path w="163" h="8">
                    <a:moveTo>
                      <a:pt x="163" y="0"/>
                    </a:moveTo>
                    <a:lnTo>
                      <a:pt x="0" y="8"/>
                    </a:lnTo>
                    <a:lnTo>
                      <a:pt x="2" y="8"/>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7" name="Freeform 29"/>
              <p:cNvSpPr>
                <a:spLocks/>
              </p:cNvSpPr>
              <p:nvPr/>
            </p:nvSpPr>
            <p:spPr bwMode="auto">
              <a:xfrm>
                <a:off x="3907" y="1873"/>
                <a:ext cx="50" cy="4"/>
              </a:xfrm>
              <a:custGeom>
                <a:avLst/>
                <a:gdLst>
                  <a:gd name="T0" fmla="*/ 163 w 163"/>
                  <a:gd name="T1" fmla="*/ 0 h 12"/>
                  <a:gd name="T2" fmla="*/ 83 w 163"/>
                  <a:gd name="T3" fmla="*/ 3 h 12"/>
                  <a:gd name="T4" fmla="*/ 0 w 163"/>
                  <a:gd name="T5" fmla="*/ 12 h 12"/>
                  <a:gd name="T6" fmla="*/ 2 w 163"/>
                  <a:gd name="T7" fmla="*/ 12 h 12"/>
                </a:gdLst>
                <a:ahLst/>
                <a:cxnLst>
                  <a:cxn ang="0">
                    <a:pos x="T0" y="T1"/>
                  </a:cxn>
                  <a:cxn ang="0">
                    <a:pos x="T2" y="T3"/>
                  </a:cxn>
                  <a:cxn ang="0">
                    <a:pos x="T4" y="T5"/>
                  </a:cxn>
                  <a:cxn ang="0">
                    <a:pos x="T6" y="T7"/>
                  </a:cxn>
                </a:cxnLst>
                <a:rect l="0" t="0" r="r" b="b"/>
                <a:pathLst>
                  <a:path w="163" h="12">
                    <a:moveTo>
                      <a:pt x="163" y="0"/>
                    </a:moveTo>
                    <a:lnTo>
                      <a:pt x="83" y="3"/>
                    </a:lnTo>
                    <a:lnTo>
                      <a:pt x="0" y="12"/>
                    </a:lnTo>
                    <a:lnTo>
                      <a:pt x="2" y="12"/>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8" name="Freeform 30"/>
              <p:cNvSpPr>
                <a:spLocks/>
              </p:cNvSpPr>
              <p:nvPr/>
            </p:nvSpPr>
            <p:spPr bwMode="auto">
              <a:xfrm>
                <a:off x="3832" y="1880"/>
                <a:ext cx="51" cy="5"/>
              </a:xfrm>
              <a:custGeom>
                <a:avLst/>
                <a:gdLst>
                  <a:gd name="T0" fmla="*/ 164 w 164"/>
                  <a:gd name="T1" fmla="*/ 0 h 16"/>
                  <a:gd name="T2" fmla="*/ 0 w 164"/>
                  <a:gd name="T3" fmla="*/ 16 h 16"/>
                  <a:gd name="T4" fmla="*/ 1 w 164"/>
                  <a:gd name="T5" fmla="*/ 16 h 16"/>
                </a:gdLst>
                <a:ahLst/>
                <a:cxnLst>
                  <a:cxn ang="0">
                    <a:pos x="T0" y="T1"/>
                  </a:cxn>
                  <a:cxn ang="0">
                    <a:pos x="T2" y="T3"/>
                  </a:cxn>
                  <a:cxn ang="0">
                    <a:pos x="T4" y="T5"/>
                  </a:cxn>
                </a:cxnLst>
                <a:rect l="0" t="0" r="r" b="b"/>
                <a:pathLst>
                  <a:path w="164" h="16">
                    <a:moveTo>
                      <a:pt x="164" y="0"/>
                    </a:moveTo>
                    <a:lnTo>
                      <a:pt x="0" y="16"/>
                    </a:lnTo>
                    <a:lnTo>
                      <a:pt x="1" y="16"/>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 name="Freeform 31"/>
              <p:cNvSpPr>
                <a:spLocks/>
              </p:cNvSpPr>
              <p:nvPr/>
            </p:nvSpPr>
            <p:spPr bwMode="auto">
              <a:xfrm>
                <a:off x="3758" y="1888"/>
                <a:ext cx="50" cy="5"/>
              </a:xfrm>
              <a:custGeom>
                <a:avLst/>
                <a:gdLst>
                  <a:gd name="T0" fmla="*/ 163 w 163"/>
                  <a:gd name="T1" fmla="*/ 0 h 17"/>
                  <a:gd name="T2" fmla="*/ 0 w 163"/>
                  <a:gd name="T3" fmla="*/ 17 h 17"/>
                  <a:gd name="T4" fmla="*/ 2 w 163"/>
                  <a:gd name="T5" fmla="*/ 17 h 17"/>
                </a:gdLst>
                <a:ahLst/>
                <a:cxnLst>
                  <a:cxn ang="0">
                    <a:pos x="T0" y="T1"/>
                  </a:cxn>
                  <a:cxn ang="0">
                    <a:pos x="T2" y="T3"/>
                  </a:cxn>
                  <a:cxn ang="0">
                    <a:pos x="T4" y="T5"/>
                  </a:cxn>
                </a:cxnLst>
                <a:rect l="0" t="0" r="r" b="b"/>
                <a:pathLst>
                  <a:path w="163" h="17">
                    <a:moveTo>
                      <a:pt x="163" y="0"/>
                    </a:moveTo>
                    <a:lnTo>
                      <a:pt x="0" y="17"/>
                    </a:lnTo>
                    <a:lnTo>
                      <a:pt x="2" y="1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0" name="Freeform 32"/>
              <p:cNvSpPr>
                <a:spLocks/>
              </p:cNvSpPr>
              <p:nvPr/>
            </p:nvSpPr>
            <p:spPr bwMode="auto">
              <a:xfrm>
                <a:off x="3684" y="1897"/>
                <a:ext cx="49" cy="9"/>
              </a:xfrm>
              <a:custGeom>
                <a:avLst/>
                <a:gdLst>
                  <a:gd name="T0" fmla="*/ 162 w 162"/>
                  <a:gd name="T1" fmla="*/ 0 h 27"/>
                  <a:gd name="T2" fmla="*/ 0 w 162"/>
                  <a:gd name="T3" fmla="*/ 27 h 27"/>
                  <a:gd name="T4" fmla="*/ 2 w 162"/>
                  <a:gd name="T5" fmla="*/ 27 h 27"/>
                </a:gdLst>
                <a:ahLst/>
                <a:cxnLst>
                  <a:cxn ang="0">
                    <a:pos x="T0" y="T1"/>
                  </a:cxn>
                  <a:cxn ang="0">
                    <a:pos x="T2" y="T3"/>
                  </a:cxn>
                  <a:cxn ang="0">
                    <a:pos x="T4" y="T5"/>
                  </a:cxn>
                </a:cxnLst>
                <a:rect l="0" t="0" r="r" b="b"/>
                <a:pathLst>
                  <a:path w="162" h="27">
                    <a:moveTo>
                      <a:pt x="162" y="0"/>
                    </a:moveTo>
                    <a:lnTo>
                      <a:pt x="0" y="27"/>
                    </a:lnTo>
                    <a:lnTo>
                      <a:pt x="2" y="2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1" name="Freeform 33"/>
              <p:cNvSpPr>
                <a:spLocks/>
              </p:cNvSpPr>
              <p:nvPr/>
            </p:nvSpPr>
            <p:spPr bwMode="auto">
              <a:xfrm>
                <a:off x="3611" y="1910"/>
                <a:ext cx="49" cy="10"/>
              </a:xfrm>
              <a:custGeom>
                <a:avLst/>
                <a:gdLst>
                  <a:gd name="T0" fmla="*/ 161 w 161"/>
                  <a:gd name="T1" fmla="*/ 0 h 28"/>
                  <a:gd name="T2" fmla="*/ 0 w 161"/>
                  <a:gd name="T3" fmla="*/ 28 h 28"/>
                  <a:gd name="T4" fmla="*/ 2 w 161"/>
                  <a:gd name="T5" fmla="*/ 28 h 28"/>
                </a:gdLst>
                <a:ahLst/>
                <a:cxnLst>
                  <a:cxn ang="0">
                    <a:pos x="T0" y="T1"/>
                  </a:cxn>
                  <a:cxn ang="0">
                    <a:pos x="T2" y="T3"/>
                  </a:cxn>
                  <a:cxn ang="0">
                    <a:pos x="T4" y="T5"/>
                  </a:cxn>
                </a:cxnLst>
                <a:rect l="0" t="0" r="r" b="b"/>
                <a:pathLst>
                  <a:path w="161" h="28">
                    <a:moveTo>
                      <a:pt x="161" y="0"/>
                    </a:moveTo>
                    <a:lnTo>
                      <a:pt x="0" y="28"/>
                    </a:lnTo>
                    <a:lnTo>
                      <a:pt x="2" y="28"/>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2" name="Freeform 34"/>
              <p:cNvSpPr>
                <a:spLocks/>
              </p:cNvSpPr>
              <p:nvPr/>
            </p:nvSpPr>
            <p:spPr bwMode="auto">
              <a:xfrm>
                <a:off x="3537" y="1924"/>
                <a:ext cx="49" cy="12"/>
              </a:xfrm>
              <a:custGeom>
                <a:avLst/>
                <a:gdLst>
                  <a:gd name="T0" fmla="*/ 158 w 158"/>
                  <a:gd name="T1" fmla="*/ 0 h 41"/>
                  <a:gd name="T2" fmla="*/ 0 w 158"/>
                  <a:gd name="T3" fmla="*/ 41 h 41"/>
                  <a:gd name="T4" fmla="*/ 2 w 158"/>
                  <a:gd name="T5" fmla="*/ 41 h 41"/>
                </a:gdLst>
                <a:ahLst/>
                <a:cxnLst>
                  <a:cxn ang="0">
                    <a:pos x="T0" y="T1"/>
                  </a:cxn>
                  <a:cxn ang="0">
                    <a:pos x="T2" y="T3"/>
                  </a:cxn>
                  <a:cxn ang="0">
                    <a:pos x="T4" y="T5"/>
                  </a:cxn>
                </a:cxnLst>
                <a:rect l="0" t="0" r="r" b="b"/>
                <a:pathLst>
                  <a:path w="158" h="41">
                    <a:moveTo>
                      <a:pt x="158" y="0"/>
                    </a:moveTo>
                    <a:lnTo>
                      <a:pt x="0" y="41"/>
                    </a:lnTo>
                    <a:lnTo>
                      <a:pt x="2" y="41"/>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3" name="Freeform 35"/>
              <p:cNvSpPr>
                <a:spLocks/>
              </p:cNvSpPr>
              <p:nvPr/>
            </p:nvSpPr>
            <p:spPr bwMode="auto">
              <a:xfrm>
                <a:off x="3465" y="1943"/>
                <a:ext cx="48" cy="13"/>
              </a:xfrm>
              <a:custGeom>
                <a:avLst/>
                <a:gdLst>
                  <a:gd name="T0" fmla="*/ 158 w 158"/>
                  <a:gd name="T1" fmla="*/ 0 h 40"/>
                  <a:gd name="T2" fmla="*/ 0 w 158"/>
                  <a:gd name="T3" fmla="*/ 40 h 40"/>
                  <a:gd name="T4" fmla="*/ 1 w 158"/>
                  <a:gd name="T5" fmla="*/ 40 h 40"/>
                </a:gdLst>
                <a:ahLst/>
                <a:cxnLst>
                  <a:cxn ang="0">
                    <a:pos x="T0" y="T1"/>
                  </a:cxn>
                  <a:cxn ang="0">
                    <a:pos x="T2" y="T3"/>
                  </a:cxn>
                  <a:cxn ang="0">
                    <a:pos x="T4" y="T5"/>
                  </a:cxn>
                </a:cxnLst>
                <a:rect l="0" t="0" r="r" b="b"/>
                <a:pathLst>
                  <a:path w="158" h="40">
                    <a:moveTo>
                      <a:pt x="158" y="0"/>
                    </a:moveTo>
                    <a:lnTo>
                      <a:pt x="0" y="40"/>
                    </a:lnTo>
                    <a:lnTo>
                      <a:pt x="1" y="4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 name="Freeform 36"/>
              <p:cNvSpPr>
                <a:spLocks/>
              </p:cNvSpPr>
              <p:nvPr/>
            </p:nvSpPr>
            <p:spPr bwMode="auto">
              <a:xfrm>
                <a:off x="3395" y="1963"/>
                <a:ext cx="46" cy="17"/>
              </a:xfrm>
              <a:custGeom>
                <a:avLst/>
                <a:gdLst>
                  <a:gd name="T0" fmla="*/ 153 w 153"/>
                  <a:gd name="T1" fmla="*/ 0 h 57"/>
                  <a:gd name="T2" fmla="*/ 0 w 153"/>
                  <a:gd name="T3" fmla="*/ 57 h 57"/>
                  <a:gd name="T4" fmla="*/ 1 w 153"/>
                  <a:gd name="T5" fmla="*/ 57 h 57"/>
                </a:gdLst>
                <a:ahLst/>
                <a:cxnLst>
                  <a:cxn ang="0">
                    <a:pos x="T0" y="T1"/>
                  </a:cxn>
                  <a:cxn ang="0">
                    <a:pos x="T2" y="T3"/>
                  </a:cxn>
                  <a:cxn ang="0">
                    <a:pos x="T4" y="T5"/>
                  </a:cxn>
                </a:cxnLst>
                <a:rect l="0" t="0" r="r" b="b"/>
                <a:pathLst>
                  <a:path w="153" h="57">
                    <a:moveTo>
                      <a:pt x="153" y="0"/>
                    </a:moveTo>
                    <a:lnTo>
                      <a:pt x="0" y="57"/>
                    </a:lnTo>
                    <a:lnTo>
                      <a:pt x="1" y="5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 name="Freeform 37"/>
              <p:cNvSpPr>
                <a:spLocks/>
              </p:cNvSpPr>
              <p:nvPr/>
            </p:nvSpPr>
            <p:spPr bwMode="auto">
              <a:xfrm>
                <a:off x="3325" y="1989"/>
                <a:ext cx="47" cy="19"/>
              </a:xfrm>
              <a:custGeom>
                <a:avLst/>
                <a:gdLst>
                  <a:gd name="T0" fmla="*/ 150 w 150"/>
                  <a:gd name="T1" fmla="*/ 0 h 60"/>
                  <a:gd name="T2" fmla="*/ 19 w 150"/>
                  <a:gd name="T3" fmla="*/ 49 h 60"/>
                  <a:gd name="T4" fmla="*/ 0 w 150"/>
                  <a:gd name="T5" fmla="*/ 60 h 60"/>
                  <a:gd name="T6" fmla="*/ 2 w 150"/>
                  <a:gd name="T7" fmla="*/ 60 h 60"/>
                </a:gdLst>
                <a:ahLst/>
                <a:cxnLst>
                  <a:cxn ang="0">
                    <a:pos x="T0" y="T1"/>
                  </a:cxn>
                  <a:cxn ang="0">
                    <a:pos x="T2" y="T3"/>
                  </a:cxn>
                  <a:cxn ang="0">
                    <a:pos x="T4" y="T5"/>
                  </a:cxn>
                  <a:cxn ang="0">
                    <a:pos x="T6" y="T7"/>
                  </a:cxn>
                </a:cxnLst>
                <a:rect l="0" t="0" r="r" b="b"/>
                <a:pathLst>
                  <a:path w="150" h="60">
                    <a:moveTo>
                      <a:pt x="150" y="0"/>
                    </a:moveTo>
                    <a:lnTo>
                      <a:pt x="19" y="49"/>
                    </a:lnTo>
                    <a:lnTo>
                      <a:pt x="0" y="60"/>
                    </a:lnTo>
                    <a:lnTo>
                      <a:pt x="2" y="6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 name="Freeform 38"/>
              <p:cNvSpPr>
                <a:spLocks/>
              </p:cNvSpPr>
              <p:nvPr/>
            </p:nvSpPr>
            <p:spPr bwMode="auto">
              <a:xfrm>
                <a:off x="3260" y="2020"/>
                <a:ext cx="44" cy="26"/>
              </a:xfrm>
              <a:custGeom>
                <a:avLst/>
                <a:gdLst>
                  <a:gd name="T0" fmla="*/ 142 w 142"/>
                  <a:gd name="T1" fmla="*/ 0 h 80"/>
                  <a:gd name="T2" fmla="*/ 0 w 142"/>
                  <a:gd name="T3" fmla="*/ 80 h 80"/>
                  <a:gd name="T4" fmla="*/ 1 w 142"/>
                  <a:gd name="T5" fmla="*/ 80 h 80"/>
                </a:gdLst>
                <a:ahLst/>
                <a:cxnLst>
                  <a:cxn ang="0">
                    <a:pos x="T0" y="T1"/>
                  </a:cxn>
                  <a:cxn ang="0">
                    <a:pos x="T2" y="T3"/>
                  </a:cxn>
                  <a:cxn ang="0">
                    <a:pos x="T4" y="T5"/>
                  </a:cxn>
                </a:cxnLst>
                <a:rect l="0" t="0" r="r" b="b"/>
                <a:pathLst>
                  <a:path w="142" h="80">
                    <a:moveTo>
                      <a:pt x="142" y="0"/>
                    </a:moveTo>
                    <a:lnTo>
                      <a:pt x="0" y="80"/>
                    </a:lnTo>
                    <a:lnTo>
                      <a:pt x="1" y="8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7" name="Freeform 39"/>
              <p:cNvSpPr>
                <a:spLocks/>
              </p:cNvSpPr>
              <p:nvPr/>
            </p:nvSpPr>
            <p:spPr bwMode="auto">
              <a:xfrm>
                <a:off x="3205" y="2060"/>
                <a:ext cx="35" cy="36"/>
              </a:xfrm>
              <a:custGeom>
                <a:avLst/>
                <a:gdLst>
                  <a:gd name="T0" fmla="*/ 114 w 114"/>
                  <a:gd name="T1" fmla="*/ 0 h 114"/>
                  <a:gd name="T2" fmla="*/ 0 w 114"/>
                  <a:gd name="T3" fmla="*/ 114 h 114"/>
                  <a:gd name="T4" fmla="*/ 2 w 114"/>
                  <a:gd name="T5" fmla="*/ 114 h 114"/>
                </a:gdLst>
                <a:ahLst/>
                <a:cxnLst>
                  <a:cxn ang="0">
                    <a:pos x="T0" y="T1"/>
                  </a:cxn>
                  <a:cxn ang="0">
                    <a:pos x="T2" y="T3"/>
                  </a:cxn>
                  <a:cxn ang="0">
                    <a:pos x="T4" y="T5"/>
                  </a:cxn>
                </a:cxnLst>
                <a:rect l="0" t="0" r="r" b="b"/>
                <a:pathLst>
                  <a:path w="114" h="114">
                    <a:moveTo>
                      <a:pt x="114" y="0"/>
                    </a:moveTo>
                    <a:lnTo>
                      <a:pt x="0" y="114"/>
                    </a:lnTo>
                    <a:lnTo>
                      <a:pt x="2" y="114"/>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 name="Freeform 40"/>
              <p:cNvSpPr>
                <a:spLocks/>
              </p:cNvSpPr>
              <p:nvPr/>
            </p:nvSpPr>
            <p:spPr bwMode="auto">
              <a:xfrm>
                <a:off x="3172" y="2113"/>
                <a:ext cx="16" cy="47"/>
              </a:xfrm>
              <a:custGeom>
                <a:avLst/>
                <a:gdLst>
                  <a:gd name="T0" fmla="*/ 54 w 54"/>
                  <a:gd name="T1" fmla="*/ 0 h 150"/>
                  <a:gd name="T2" fmla="*/ 0 w 54"/>
                  <a:gd name="T3" fmla="*/ 150 h 150"/>
                  <a:gd name="T4" fmla="*/ 2 w 54"/>
                  <a:gd name="T5" fmla="*/ 150 h 150"/>
                </a:gdLst>
                <a:ahLst/>
                <a:cxnLst>
                  <a:cxn ang="0">
                    <a:pos x="T0" y="T1"/>
                  </a:cxn>
                  <a:cxn ang="0">
                    <a:pos x="T2" y="T3"/>
                  </a:cxn>
                  <a:cxn ang="0">
                    <a:pos x="T4" y="T5"/>
                  </a:cxn>
                </a:cxnLst>
                <a:rect l="0" t="0" r="r" b="b"/>
                <a:pathLst>
                  <a:path w="54" h="150">
                    <a:moveTo>
                      <a:pt x="54" y="0"/>
                    </a:moveTo>
                    <a:lnTo>
                      <a:pt x="0" y="150"/>
                    </a:lnTo>
                    <a:lnTo>
                      <a:pt x="2" y="15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9" name="Freeform 41"/>
              <p:cNvSpPr>
                <a:spLocks/>
              </p:cNvSpPr>
              <p:nvPr/>
            </p:nvSpPr>
            <p:spPr bwMode="auto">
              <a:xfrm>
                <a:off x="3172" y="2184"/>
                <a:ext cx="17" cy="46"/>
              </a:xfrm>
              <a:custGeom>
                <a:avLst/>
                <a:gdLst>
                  <a:gd name="T0" fmla="*/ 0 w 51"/>
                  <a:gd name="T1" fmla="*/ 0 h 148"/>
                  <a:gd name="T2" fmla="*/ 37 w 51"/>
                  <a:gd name="T3" fmla="*/ 135 h 148"/>
                  <a:gd name="T4" fmla="*/ 50 w 51"/>
                  <a:gd name="T5" fmla="*/ 148 h 148"/>
                  <a:gd name="T6" fmla="*/ 51 w 51"/>
                  <a:gd name="T7" fmla="*/ 148 h 148"/>
                </a:gdLst>
                <a:ahLst/>
                <a:cxnLst>
                  <a:cxn ang="0">
                    <a:pos x="T0" y="T1"/>
                  </a:cxn>
                  <a:cxn ang="0">
                    <a:pos x="T2" y="T3"/>
                  </a:cxn>
                  <a:cxn ang="0">
                    <a:pos x="T4" y="T5"/>
                  </a:cxn>
                  <a:cxn ang="0">
                    <a:pos x="T6" y="T7"/>
                  </a:cxn>
                </a:cxnLst>
                <a:rect l="0" t="0" r="r" b="b"/>
                <a:pathLst>
                  <a:path w="51" h="148">
                    <a:moveTo>
                      <a:pt x="0" y="0"/>
                    </a:moveTo>
                    <a:lnTo>
                      <a:pt x="37" y="135"/>
                    </a:lnTo>
                    <a:lnTo>
                      <a:pt x="50" y="148"/>
                    </a:lnTo>
                    <a:lnTo>
                      <a:pt x="51" y="148"/>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0" name="Freeform 42"/>
              <p:cNvSpPr>
                <a:spLocks/>
              </p:cNvSpPr>
              <p:nvPr/>
            </p:nvSpPr>
            <p:spPr bwMode="auto">
              <a:xfrm>
                <a:off x="3205" y="2248"/>
                <a:ext cx="30" cy="33"/>
              </a:xfrm>
              <a:custGeom>
                <a:avLst/>
                <a:gdLst>
                  <a:gd name="T0" fmla="*/ 0 w 100"/>
                  <a:gd name="T1" fmla="*/ 0 h 106"/>
                  <a:gd name="T2" fmla="*/ 99 w 100"/>
                  <a:gd name="T3" fmla="*/ 106 h 106"/>
                  <a:gd name="T4" fmla="*/ 100 w 100"/>
                  <a:gd name="T5" fmla="*/ 106 h 106"/>
                </a:gdLst>
                <a:ahLst/>
                <a:cxnLst>
                  <a:cxn ang="0">
                    <a:pos x="T0" y="T1"/>
                  </a:cxn>
                  <a:cxn ang="0">
                    <a:pos x="T2" y="T3"/>
                  </a:cxn>
                  <a:cxn ang="0">
                    <a:pos x="T4" y="T5"/>
                  </a:cxn>
                </a:cxnLst>
                <a:rect l="0" t="0" r="r" b="b"/>
                <a:pathLst>
                  <a:path w="100" h="106">
                    <a:moveTo>
                      <a:pt x="0" y="0"/>
                    </a:moveTo>
                    <a:lnTo>
                      <a:pt x="99" y="106"/>
                    </a:lnTo>
                    <a:lnTo>
                      <a:pt x="100" y="106"/>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1" name="Freeform 43"/>
              <p:cNvSpPr>
                <a:spLocks/>
              </p:cNvSpPr>
              <p:nvPr/>
            </p:nvSpPr>
            <p:spPr bwMode="auto">
              <a:xfrm>
                <a:off x="4625" y="1341"/>
                <a:ext cx="23" cy="24"/>
              </a:xfrm>
              <a:custGeom>
                <a:avLst/>
                <a:gdLst>
                  <a:gd name="T0" fmla="*/ 0 w 75"/>
                  <a:gd name="T1" fmla="*/ 75 h 75"/>
                  <a:gd name="T2" fmla="*/ 59 w 75"/>
                  <a:gd name="T3" fmla="*/ 29 h 75"/>
                  <a:gd name="T4" fmla="*/ 74 w 75"/>
                  <a:gd name="T5" fmla="*/ 0 h 75"/>
                  <a:gd name="T6" fmla="*/ 75 w 75"/>
                  <a:gd name="T7" fmla="*/ 0 h 75"/>
                </a:gdLst>
                <a:ahLst/>
                <a:cxnLst>
                  <a:cxn ang="0">
                    <a:pos x="T0" y="T1"/>
                  </a:cxn>
                  <a:cxn ang="0">
                    <a:pos x="T2" y="T3"/>
                  </a:cxn>
                  <a:cxn ang="0">
                    <a:pos x="T4" y="T5"/>
                  </a:cxn>
                  <a:cxn ang="0">
                    <a:pos x="T6" y="T7"/>
                  </a:cxn>
                </a:cxnLst>
                <a:rect l="0" t="0" r="r" b="b"/>
                <a:pathLst>
                  <a:path w="75" h="75">
                    <a:moveTo>
                      <a:pt x="0" y="75"/>
                    </a:moveTo>
                    <a:lnTo>
                      <a:pt x="59" y="29"/>
                    </a:lnTo>
                    <a:lnTo>
                      <a:pt x="74" y="0"/>
                    </a:lnTo>
                    <a:lnTo>
                      <a:pt x="7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2" name="Freeform 44"/>
              <p:cNvSpPr>
                <a:spLocks/>
              </p:cNvSpPr>
              <p:nvPr/>
            </p:nvSpPr>
            <p:spPr bwMode="auto">
              <a:xfrm>
                <a:off x="4606" y="1290"/>
                <a:ext cx="39" cy="28"/>
              </a:xfrm>
              <a:custGeom>
                <a:avLst/>
                <a:gdLst>
                  <a:gd name="T0" fmla="*/ 132 w 132"/>
                  <a:gd name="T1" fmla="*/ 92 h 92"/>
                  <a:gd name="T2" fmla="*/ 91 w 132"/>
                  <a:gd name="T3" fmla="*/ 50 h 92"/>
                  <a:gd name="T4" fmla="*/ 10 w 132"/>
                  <a:gd name="T5" fmla="*/ 5 h 92"/>
                  <a:gd name="T6" fmla="*/ 0 w 132"/>
                  <a:gd name="T7" fmla="*/ 0 h 92"/>
                  <a:gd name="T8" fmla="*/ 2 w 132"/>
                  <a:gd name="T9" fmla="*/ 0 h 92"/>
                </a:gdLst>
                <a:ahLst/>
                <a:cxnLst>
                  <a:cxn ang="0">
                    <a:pos x="T0" y="T1"/>
                  </a:cxn>
                  <a:cxn ang="0">
                    <a:pos x="T2" y="T3"/>
                  </a:cxn>
                  <a:cxn ang="0">
                    <a:pos x="T4" y="T5"/>
                  </a:cxn>
                  <a:cxn ang="0">
                    <a:pos x="T6" y="T7"/>
                  </a:cxn>
                  <a:cxn ang="0">
                    <a:pos x="T8" y="T9"/>
                  </a:cxn>
                </a:cxnLst>
                <a:rect l="0" t="0" r="r" b="b"/>
                <a:pathLst>
                  <a:path w="132" h="92">
                    <a:moveTo>
                      <a:pt x="132" y="92"/>
                    </a:moveTo>
                    <a:lnTo>
                      <a:pt x="91" y="50"/>
                    </a:lnTo>
                    <a:lnTo>
                      <a:pt x="10" y="5"/>
                    </a:ln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3" name="Freeform 45"/>
              <p:cNvSpPr>
                <a:spLocks/>
              </p:cNvSpPr>
              <p:nvPr/>
            </p:nvSpPr>
            <p:spPr bwMode="auto">
              <a:xfrm>
                <a:off x="4534" y="1267"/>
                <a:ext cx="48" cy="14"/>
              </a:xfrm>
              <a:custGeom>
                <a:avLst/>
                <a:gdLst>
                  <a:gd name="T0" fmla="*/ 156 w 156"/>
                  <a:gd name="T1" fmla="*/ 45 h 45"/>
                  <a:gd name="T2" fmla="*/ 128 w 156"/>
                  <a:gd name="T3" fmla="*/ 34 h 45"/>
                  <a:gd name="T4" fmla="*/ 0 w 156"/>
                  <a:gd name="T5" fmla="*/ 0 h 45"/>
                  <a:gd name="T6" fmla="*/ 1 w 156"/>
                  <a:gd name="T7" fmla="*/ 0 h 45"/>
                </a:gdLst>
                <a:ahLst/>
                <a:cxnLst>
                  <a:cxn ang="0">
                    <a:pos x="T0" y="T1"/>
                  </a:cxn>
                  <a:cxn ang="0">
                    <a:pos x="T2" y="T3"/>
                  </a:cxn>
                  <a:cxn ang="0">
                    <a:pos x="T4" y="T5"/>
                  </a:cxn>
                  <a:cxn ang="0">
                    <a:pos x="T6" y="T7"/>
                  </a:cxn>
                </a:cxnLst>
                <a:rect l="0" t="0" r="r" b="b"/>
                <a:pathLst>
                  <a:path w="156" h="45">
                    <a:moveTo>
                      <a:pt x="156" y="45"/>
                    </a:moveTo>
                    <a:lnTo>
                      <a:pt x="128" y="34"/>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4" name="Freeform 46"/>
              <p:cNvSpPr>
                <a:spLocks/>
              </p:cNvSpPr>
              <p:nvPr/>
            </p:nvSpPr>
            <p:spPr bwMode="auto">
              <a:xfrm>
                <a:off x="4460" y="1252"/>
                <a:ext cx="49" cy="9"/>
              </a:xfrm>
              <a:custGeom>
                <a:avLst/>
                <a:gdLst>
                  <a:gd name="T0" fmla="*/ 161 w 161"/>
                  <a:gd name="T1" fmla="*/ 30 h 30"/>
                  <a:gd name="T2" fmla="*/ 56 w 161"/>
                  <a:gd name="T3" fmla="*/ 9 h 30"/>
                  <a:gd name="T4" fmla="*/ 0 w 161"/>
                  <a:gd name="T5" fmla="*/ 0 h 30"/>
                  <a:gd name="T6" fmla="*/ 2 w 161"/>
                  <a:gd name="T7" fmla="*/ 0 h 30"/>
                </a:gdLst>
                <a:ahLst/>
                <a:cxnLst>
                  <a:cxn ang="0">
                    <a:pos x="T0" y="T1"/>
                  </a:cxn>
                  <a:cxn ang="0">
                    <a:pos x="T2" y="T3"/>
                  </a:cxn>
                  <a:cxn ang="0">
                    <a:pos x="T4" y="T5"/>
                  </a:cxn>
                  <a:cxn ang="0">
                    <a:pos x="T6" y="T7"/>
                  </a:cxn>
                </a:cxnLst>
                <a:rect l="0" t="0" r="r" b="b"/>
                <a:pathLst>
                  <a:path w="161" h="30">
                    <a:moveTo>
                      <a:pt x="161" y="30"/>
                    </a:moveTo>
                    <a:lnTo>
                      <a:pt x="56" y="9"/>
                    </a:ln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5" name="Freeform 47"/>
              <p:cNvSpPr>
                <a:spLocks/>
              </p:cNvSpPr>
              <p:nvPr/>
            </p:nvSpPr>
            <p:spPr bwMode="auto">
              <a:xfrm>
                <a:off x="4386" y="1242"/>
                <a:ext cx="50" cy="7"/>
              </a:xfrm>
              <a:custGeom>
                <a:avLst/>
                <a:gdLst>
                  <a:gd name="T0" fmla="*/ 163 w 163"/>
                  <a:gd name="T1" fmla="*/ 20 h 20"/>
                  <a:gd name="T2" fmla="*/ 108 w 163"/>
                  <a:gd name="T3" fmla="*/ 12 h 20"/>
                  <a:gd name="T4" fmla="*/ 0 w 163"/>
                  <a:gd name="T5" fmla="*/ 0 h 20"/>
                  <a:gd name="T6" fmla="*/ 2 w 163"/>
                  <a:gd name="T7" fmla="*/ 0 h 20"/>
                </a:gdLst>
                <a:ahLst/>
                <a:cxnLst>
                  <a:cxn ang="0">
                    <a:pos x="T0" y="T1"/>
                  </a:cxn>
                  <a:cxn ang="0">
                    <a:pos x="T2" y="T3"/>
                  </a:cxn>
                  <a:cxn ang="0">
                    <a:pos x="T4" y="T5"/>
                  </a:cxn>
                  <a:cxn ang="0">
                    <a:pos x="T6" y="T7"/>
                  </a:cxn>
                </a:cxnLst>
                <a:rect l="0" t="0" r="r" b="b"/>
                <a:pathLst>
                  <a:path w="163" h="20">
                    <a:moveTo>
                      <a:pt x="163" y="20"/>
                    </a:moveTo>
                    <a:lnTo>
                      <a:pt x="108" y="12"/>
                    </a:ln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6" name="Freeform 48"/>
              <p:cNvSpPr>
                <a:spLocks/>
              </p:cNvSpPr>
              <p:nvPr/>
            </p:nvSpPr>
            <p:spPr bwMode="auto">
              <a:xfrm>
                <a:off x="4312" y="1236"/>
                <a:ext cx="49" cy="4"/>
              </a:xfrm>
              <a:custGeom>
                <a:avLst/>
                <a:gdLst>
                  <a:gd name="T0" fmla="*/ 162 w 162"/>
                  <a:gd name="T1" fmla="*/ 12 h 12"/>
                  <a:gd name="T2" fmla="*/ 140 w 162"/>
                  <a:gd name="T3" fmla="*/ 11 h 12"/>
                  <a:gd name="T4" fmla="*/ 0 w 162"/>
                  <a:gd name="T5" fmla="*/ 0 h 12"/>
                  <a:gd name="T6" fmla="*/ 1 w 162"/>
                  <a:gd name="T7" fmla="*/ 0 h 12"/>
                </a:gdLst>
                <a:ahLst/>
                <a:cxnLst>
                  <a:cxn ang="0">
                    <a:pos x="T0" y="T1"/>
                  </a:cxn>
                  <a:cxn ang="0">
                    <a:pos x="T2" y="T3"/>
                  </a:cxn>
                  <a:cxn ang="0">
                    <a:pos x="T4" y="T5"/>
                  </a:cxn>
                  <a:cxn ang="0">
                    <a:pos x="T6" y="T7"/>
                  </a:cxn>
                </a:cxnLst>
                <a:rect l="0" t="0" r="r" b="b"/>
                <a:pathLst>
                  <a:path w="162" h="12">
                    <a:moveTo>
                      <a:pt x="162" y="12"/>
                    </a:moveTo>
                    <a:lnTo>
                      <a:pt x="140" y="11"/>
                    </a:lnTo>
                    <a:lnTo>
                      <a:pt x="0" y="0"/>
                    </a:lnTo>
                    <a:lnTo>
                      <a:pt x="1"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7" name="Freeform 49"/>
              <p:cNvSpPr>
                <a:spLocks/>
              </p:cNvSpPr>
              <p:nvPr/>
            </p:nvSpPr>
            <p:spPr bwMode="auto">
              <a:xfrm>
                <a:off x="4237" y="1232"/>
                <a:ext cx="49" cy="2"/>
              </a:xfrm>
              <a:custGeom>
                <a:avLst/>
                <a:gdLst>
                  <a:gd name="T0" fmla="*/ 163 w 163"/>
                  <a:gd name="T1" fmla="*/ 6 h 6"/>
                  <a:gd name="T2" fmla="*/ 0 w 163"/>
                  <a:gd name="T3" fmla="*/ 0 h 6"/>
                  <a:gd name="T4" fmla="*/ 2 w 163"/>
                  <a:gd name="T5" fmla="*/ 0 h 6"/>
                </a:gdLst>
                <a:ahLst/>
                <a:cxnLst>
                  <a:cxn ang="0">
                    <a:pos x="T0" y="T1"/>
                  </a:cxn>
                  <a:cxn ang="0">
                    <a:pos x="T2" y="T3"/>
                  </a:cxn>
                  <a:cxn ang="0">
                    <a:pos x="T4" y="T5"/>
                  </a:cxn>
                </a:cxnLst>
                <a:rect l="0" t="0" r="r" b="b"/>
                <a:pathLst>
                  <a:path w="163" h="6">
                    <a:moveTo>
                      <a:pt x="163" y="6"/>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8" name="Freeform 50"/>
              <p:cNvSpPr>
                <a:spLocks/>
              </p:cNvSpPr>
              <p:nvPr/>
            </p:nvSpPr>
            <p:spPr bwMode="auto">
              <a:xfrm>
                <a:off x="4161" y="1230"/>
                <a:ext cx="50" cy="1"/>
              </a:xfrm>
              <a:custGeom>
                <a:avLst/>
                <a:gdLst>
                  <a:gd name="T0" fmla="*/ 164 w 164"/>
                  <a:gd name="T1" fmla="*/ 1 h 1"/>
                  <a:gd name="T2" fmla="*/ 0 w 164"/>
                  <a:gd name="T3" fmla="*/ 0 h 1"/>
                  <a:gd name="T4" fmla="*/ 2 w 164"/>
                  <a:gd name="T5" fmla="*/ 0 h 1"/>
                </a:gdLst>
                <a:ahLst/>
                <a:cxnLst>
                  <a:cxn ang="0">
                    <a:pos x="T0" y="T1"/>
                  </a:cxn>
                  <a:cxn ang="0">
                    <a:pos x="T2" y="T3"/>
                  </a:cxn>
                  <a:cxn ang="0">
                    <a:pos x="T4" y="T5"/>
                  </a:cxn>
                </a:cxnLst>
                <a:rect l="0" t="0" r="r" b="b"/>
                <a:pathLst>
                  <a:path w="164" h="1">
                    <a:moveTo>
                      <a:pt x="164" y="1"/>
                    </a:moveTo>
                    <a:lnTo>
                      <a:pt x="0" y="0"/>
                    </a:lnTo>
                    <a:lnTo>
                      <a:pt x="2"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9" name="Freeform 51"/>
              <p:cNvSpPr>
                <a:spLocks/>
              </p:cNvSpPr>
              <p:nvPr/>
            </p:nvSpPr>
            <p:spPr bwMode="auto">
              <a:xfrm>
                <a:off x="4087" y="1230"/>
                <a:ext cx="50" cy="2"/>
              </a:xfrm>
              <a:custGeom>
                <a:avLst/>
                <a:gdLst>
                  <a:gd name="T0" fmla="*/ 164 w 164"/>
                  <a:gd name="T1" fmla="*/ 0 h 4"/>
                  <a:gd name="T2" fmla="*/ 0 w 164"/>
                  <a:gd name="T3" fmla="*/ 4 h 4"/>
                  <a:gd name="T4" fmla="*/ 2 w 164"/>
                  <a:gd name="T5" fmla="*/ 4 h 4"/>
                </a:gdLst>
                <a:ahLst/>
                <a:cxnLst>
                  <a:cxn ang="0">
                    <a:pos x="T0" y="T1"/>
                  </a:cxn>
                  <a:cxn ang="0">
                    <a:pos x="T2" y="T3"/>
                  </a:cxn>
                  <a:cxn ang="0">
                    <a:pos x="T4" y="T5"/>
                  </a:cxn>
                </a:cxnLst>
                <a:rect l="0" t="0" r="r" b="b"/>
                <a:pathLst>
                  <a:path w="164" h="4">
                    <a:moveTo>
                      <a:pt x="164" y="0"/>
                    </a:moveTo>
                    <a:lnTo>
                      <a:pt x="0" y="4"/>
                    </a:lnTo>
                    <a:lnTo>
                      <a:pt x="2" y="4"/>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0" name="Freeform 52"/>
              <p:cNvSpPr>
                <a:spLocks/>
              </p:cNvSpPr>
              <p:nvPr/>
            </p:nvSpPr>
            <p:spPr bwMode="auto">
              <a:xfrm>
                <a:off x="4012" y="1233"/>
                <a:ext cx="50" cy="3"/>
              </a:xfrm>
              <a:custGeom>
                <a:avLst/>
                <a:gdLst>
                  <a:gd name="T0" fmla="*/ 164 w 164"/>
                  <a:gd name="T1" fmla="*/ 0 h 9"/>
                  <a:gd name="T2" fmla="*/ 0 w 164"/>
                  <a:gd name="T3" fmla="*/ 9 h 9"/>
                  <a:gd name="T4" fmla="*/ 1 w 164"/>
                  <a:gd name="T5" fmla="*/ 9 h 9"/>
                </a:gdLst>
                <a:ahLst/>
                <a:cxnLst>
                  <a:cxn ang="0">
                    <a:pos x="T0" y="T1"/>
                  </a:cxn>
                  <a:cxn ang="0">
                    <a:pos x="T2" y="T3"/>
                  </a:cxn>
                  <a:cxn ang="0">
                    <a:pos x="T4" y="T5"/>
                  </a:cxn>
                </a:cxnLst>
                <a:rect l="0" t="0" r="r" b="b"/>
                <a:pathLst>
                  <a:path w="164" h="9">
                    <a:moveTo>
                      <a:pt x="164" y="0"/>
                    </a:moveTo>
                    <a:lnTo>
                      <a:pt x="0" y="9"/>
                    </a:lnTo>
                    <a:lnTo>
                      <a:pt x="1" y="9"/>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1" name="Freeform 53"/>
              <p:cNvSpPr>
                <a:spLocks/>
              </p:cNvSpPr>
              <p:nvPr/>
            </p:nvSpPr>
            <p:spPr bwMode="auto">
              <a:xfrm>
                <a:off x="3937" y="1237"/>
                <a:ext cx="50" cy="5"/>
              </a:xfrm>
              <a:custGeom>
                <a:avLst/>
                <a:gdLst>
                  <a:gd name="T0" fmla="*/ 163 w 163"/>
                  <a:gd name="T1" fmla="*/ 0 h 15"/>
                  <a:gd name="T2" fmla="*/ 3 w 163"/>
                  <a:gd name="T3" fmla="*/ 15 h 15"/>
                  <a:gd name="T4" fmla="*/ 0 w 163"/>
                  <a:gd name="T5" fmla="*/ 15 h 15"/>
                  <a:gd name="T6" fmla="*/ 2 w 163"/>
                  <a:gd name="T7" fmla="*/ 15 h 15"/>
                </a:gdLst>
                <a:ahLst/>
                <a:cxnLst>
                  <a:cxn ang="0">
                    <a:pos x="T0" y="T1"/>
                  </a:cxn>
                  <a:cxn ang="0">
                    <a:pos x="T2" y="T3"/>
                  </a:cxn>
                  <a:cxn ang="0">
                    <a:pos x="T4" y="T5"/>
                  </a:cxn>
                  <a:cxn ang="0">
                    <a:pos x="T6" y="T7"/>
                  </a:cxn>
                </a:cxnLst>
                <a:rect l="0" t="0" r="r" b="b"/>
                <a:pathLst>
                  <a:path w="163" h="15">
                    <a:moveTo>
                      <a:pt x="163" y="0"/>
                    </a:moveTo>
                    <a:lnTo>
                      <a:pt x="3" y="15"/>
                    </a:lnTo>
                    <a:lnTo>
                      <a:pt x="0" y="15"/>
                    </a:lnTo>
                    <a:lnTo>
                      <a:pt x="2" y="15"/>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2" name="Freeform 54"/>
              <p:cNvSpPr>
                <a:spLocks/>
              </p:cNvSpPr>
              <p:nvPr/>
            </p:nvSpPr>
            <p:spPr bwMode="auto">
              <a:xfrm>
                <a:off x="3862" y="1245"/>
                <a:ext cx="50" cy="8"/>
              </a:xfrm>
              <a:custGeom>
                <a:avLst/>
                <a:gdLst>
                  <a:gd name="T0" fmla="*/ 163 w 163"/>
                  <a:gd name="T1" fmla="*/ 0 h 24"/>
                  <a:gd name="T2" fmla="*/ 50 w 163"/>
                  <a:gd name="T3" fmla="*/ 15 h 24"/>
                  <a:gd name="T4" fmla="*/ 0 w 163"/>
                  <a:gd name="T5" fmla="*/ 24 h 24"/>
                  <a:gd name="T6" fmla="*/ 2 w 163"/>
                  <a:gd name="T7" fmla="*/ 24 h 24"/>
                </a:gdLst>
                <a:ahLst/>
                <a:cxnLst>
                  <a:cxn ang="0">
                    <a:pos x="T0" y="T1"/>
                  </a:cxn>
                  <a:cxn ang="0">
                    <a:pos x="T2" y="T3"/>
                  </a:cxn>
                  <a:cxn ang="0">
                    <a:pos x="T4" y="T5"/>
                  </a:cxn>
                  <a:cxn ang="0">
                    <a:pos x="T6" y="T7"/>
                  </a:cxn>
                </a:cxnLst>
                <a:rect l="0" t="0" r="r" b="b"/>
                <a:pathLst>
                  <a:path w="163" h="24">
                    <a:moveTo>
                      <a:pt x="163" y="0"/>
                    </a:moveTo>
                    <a:lnTo>
                      <a:pt x="50" y="15"/>
                    </a:lnTo>
                    <a:lnTo>
                      <a:pt x="0" y="24"/>
                    </a:lnTo>
                    <a:lnTo>
                      <a:pt x="2" y="24"/>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 name="Freeform 55"/>
              <p:cNvSpPr>
                <a:spLocks/>
              </p:cNvSpPr>
              <p:nvPr/>
            </p:nvSpPr>
            <p:spPr bwMode="auto">
              <a:xfrm>
                <a:off x="3790" y="1257"/>
                <a:ext cx="48" cy="12"/>
              </a:xfrm>
              <a:custGeom>
                <a:avLst/>
                <a:gdLst>
                  <a:gd name="T0" fmla="*/ 160 w 160"/>
                  <a:gd name="T1" fmla="*/ 0 h 36"/>
                  <a:gd name="T2" fmla="*/ 116 w 160"/>
                  <a:gd name="T3" fmla="*/ 7 h 36"/>
                  <a:gd name="T4" fmla="*/ 0 w 160"/>
                  <a:gd name="T5" fmla="*/ 36 h 36"/>
                  <a:gd name="T6" fmla="*/ 2 w 160"/>
                  <a:gd name="T7" fmla="*/ 36 h 36"/>
                </a:gdLst>
                <a:ahLst/>
                <a:cxnLst>
                  <a:cxn ang="0">
                    <a:pos x="T0" y="T1"/>
                  </a:cxn>
                  <a:cxn ang="0">
                    <a:pos x="T2" y="T3"/>
                  </a:cxn>
                  <a:cxn ang="0">
                    <a:pos x="T4" y="T5"/>
                  </a:cxn>
                  <a:cxn ang="0">
                    <a:pos x="T6" y="T7"/>
                  </a:cxn>
                </a:cxnLst>
                <a:rect l="0" t="0" r="r" b="b"/>
                <a:pathLst>
                  <a:path w="160" h="36">
                    <a:moveTo>
                      <a:pt x="160" y="0"/>
                    </a:moveTo>
                    <a:lnTo>
                      <a:pt x="116" y="7"/>
                    </a:lnTo>
                    <a:lnTo>
                      <a:pt x="0" y="36"/>
                    </a:lnTo>
                    <a:lnTo>
                      <a:pt x="2" y="36"/>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4" name="Freeform 56"/>
              <p:cNvSpPr>
                <a:spLocks/>
              </p:cNvSpPr>
              <p:nvPr/>
            </p:nvSpPr>
            <p:spPr bwMode="auto">
              <a:xfrm>
                <a:off x="3720" y="1277"/>
                <a:ext cx="46" cy="19"/>
              </a:xfrm>
              <a:custGeom>
                <a:avLst/>
                <a:gdLst>
                  <a:gd name="T0" fmla="*/ 148 w 148"/>
                  <a:gd name="T1" fmla="*/ 0 h 63"/>
                  <a:gd name="T2" fmla="*/ 75 w 148"/>
                  <a:gd name="T3" fmla="*/ 25 h 63"/>
                  <a:gd name="T4" fmla="*/ 0 w 148"/>
                  <a:gd name="T5" fmla="*/ 63 h 63"/>
                  <a:gd name="T6" fmla="*/ 1 w 148"/>
                  <a:gd name="T7" fmla="*/ 63 h 63"/>
                </a:gdLst>
                <a:ahLst/>
                <a:cxnLst>
                  <a:cxn ang="0">
                    <a:pos x="T0" y="T1"/>
                  </a:cxn>
                  <a:cxn ang="0">
                    <a:pos x="T2" y="T3"/>
                  </a:cxn>
                  <a:cxn ang="0">
                    <a:pos x="T4" y="T5"/>
                  </a:cxn>
                  <a:cxn ang="0">
                    <a:pos x="T6" y="T7"/>
                  </a:cxn>
                </a:cxnLst>
                <a:rect l="0" t="0" r="r" b="b"/>
                <a:pathLst>
                  <a:path w="148" h="63">
                    <a:moveTo>
                      <a:pt x="148" y="0"/>
                    </a:moveTo>
                    <a:lnTo>
                      <a:pt x="75" y="25"/>
                    </a:lnTo>
                    <a:lnTo>
                      <a:pt x="0" y="63"/>
                    </a:lnTo>
                    <a:lnTo>
                      <a:pt x="1" y="63"/>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5" name="Freeform 57"/>
              <p:cNvSpPr>
                <a:spLocks/>
              </p:cNvSpPr>
              <p:nvPr/>
            </p:nvSpPr>
            <p:spPr bwMode="auto">
              <a:xfrm>
                <a:off x="3695" y="1312"/>
                <a:ext cx="7" cy="31"/>
              </a:xfrm>
              <a:custGeom>
                <a:avLst/>
                <a:gdLst>
                  <a:gd name="T0" fmla="*/ 20 w 20"/>
                  <a:gd name="T1" fmla="*/ 0 h 99"/>
                  <a:gd name="T2" fmla="*/ 17 w 20"/>
                  <a:gd name="T3" fmla="*/ 3 h 99"/>
                  <a:gd name="T4" fmla="*/ 0 w 20"/>
                  <a:gd name="T5" fmla="*/ 51 h 99"/>
                  <a:gd name="T6" fmla="*/ 17 w 20"/>
                  <a:gd name="T7" fmla="*/ 99 h 99"/>
                  <a:gd name="T8" fmla="*/ 19 w 20"/>
                  <a:gd name="T9" fmla="*/ 99 h 99"/>
                </a:gdLst>
                <a:ahLst/>
                <a:cxnLst>
                  <a:cxn ang="0">
                    <a:pos x="T0" y="T1"/>
                  </a:cxn>
                  <a:cxn ang="0">
                    <a:pos x="T2" y="T3"/>
                  </a:cxn>
                  <a:cxn ang="0">
                    <a:pos x="T4" y="T5"/>
                  </a:cxn>
                  <a:cxn ang="0">
                    <a:pos x="T6" y="T7"/>
                  </a:cxn>
                  <a:cxn ang="0">
                    <a:pos x="T8" y="T9"/>
                  </a:cxn>
                </a:cxnLst>
                <a:rect l="0" t="0" r="r" b="b"/>
                <a:pathLst>
                  <a:path w="20" h="99">
                    <a:moveTo>
                      <a:pt x="20" y="0"/>
                    </a:moveTo>
                    <a:lnTo>
                      <a:pt x="17" y="3"/>
                    </a:lnTo>
                    <a:lnTo>
                      <a:pt x="0" y="51"/>
                    </a:lnTo>
                    <a:lnTo>
                      <a:pt x="17" y="99"/>
                    </a:lnTo>
                    <a:lnTo>
                      <a:pt x="19" y="99"/>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6" name="Freeform 58"/>
              <p:cNvSpPr>
                <a:spLocks/>
              </p:cNvSpPr>
              <p:nvPr/>
            </p:nvSpPr>
            <p:spPr bwMode="auto">
              <a:xfrm>
                <a:off x="4163" y="2182"/>
                <a:ext cx="46" cy="0"/>
              </a:xfrm>
              <a:custGeom>
                <a:avLst/>
                <a:gdLst>
                  <a:gd name="T0" fmla="*/ 0 w 150"/>
                  <a:gd name="T1" fmla="*/ 148 w 150"/>
                  <a:gd name="T2" fmla="*/ 150 w 150"/>
                </a:gdLst>
                <a:ahLst/>
                <a:cxnLst>
                  <a:cxn ang="0">
                    <a:pos x="T0" y="0"/>
                  </a:cxn>
                  <a:cxn ang="0">
                    <a:pos x="T1" y="0"/>
                  </a:cxn>
                  <a:cxn ang="0">
                    <a:pos x="T2" y="0"/>
                  </a:cxn>
                </a:cxnLst>
                <a:rect l="0" t="0" r="r" b="b"/>
                <a:pathLst>
                  <a:path w="150">
                    <a:moveTo>
                      <a:pt x="0" y="0"/>
                    </a:moveTo>
                    <a:lnTo>
                      <a:pt x="148" y="0"/>
                    </a:lnTo>
                    <a:lnTo>
                      <a:pt x="150"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7" name="Freeform 59"/>
              <p:cNvSpPr>
                <a:spLocks/>
              </p:cNvSpPr>
              <p:nvPr/>
            </p:nvSpPr>
            <p:spPr bwMode="auto">
              <a:xfrm>
                <a:off x="4233" y="2182"/>
                <a:ext cx="51"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 name="Freeform 60"/>
              <p:cNvSpPr>
                <a:spLocks/>
              </p:cNvSpPr>
              <p:nvPr/>
            </p:nvSpPr>
            <p:spPr bwMode="auto">
              <a:xfrm>
                <a:off x="4308" y="2182"/>
                <a:ext cx="51" cy="0"/>
              </a:xfrm>
              <a:custGeom>
                <a:avLst/>
                <a:gdLst>
                  <a:gd name="T0" fmla="*/ 0 w 165"/>
                  <a:gd name="T1" fmla="*/ 164 w 165"/>
                  <a:gd name="T2" fmla="*/ 165 w 165"/>
                </a:gdLst>
                <a:ahLst/>
                <a:cxnLst>
                  <a:cxn ang="0">
                    <a:pos x="T0" y="0"/>
                  </a:cxn>
                  <a:cxn ang="0">
                    <a:pos x="T1" y="0"/>
                  </a:cxn>
                  <a:cxn ang="0">
                    <a:pos x="T2" y="0"/>
                  </a:cxn>
                </a:cxnLst>
                <a:rect l="0" t="0" r="r" b="b"/>
                <a:pathLst>
                  <a:path w="165">
                    <a:moveTo>
                      <a:pt x="0" y="0"/>
                    </a:moveTo>
                    <a:lnTo>
                      <a:pt x="164" y="0"/>
                    </a:lnTo>
                    <a:lnTo>
                      <a:pt x="16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 name="Freeform 61"/>
              <p:cNvSpPr>
                <a:spLocks/>
              </p:cNvSpPr>
              <p:nvPr/>
            </p:nvSpPr>
            <p:spPr bwMode="auto">
              <a:xfrm>
                <a:off x="4383" y="2182"/>
                <a:ext cx="51"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0" name="Freeform 62"/>
              <p:cNvSpPr>
                <a:spLocks/>
              </p:cNvSpPr>
              <p:nvPr/>
            </p:nvSpPr>
            <p:spPr bwMode="auto">
              <a:xfrm>
                <a:off x="4459" y="2182"/>
                <a:ext cx="50" cy="0"/>
              </a:xfrm>
              <a:custGeom>
                <a:avLst/>
                <a:gdLst>
                  <a:gd name="T0" fmla="*/ 0 w 164"/>
                  <a:gd name="T1" fmla="*/ 162 w 164"/>
                  <a:gd name="T2" fmla="*/ 164 w 164"/>
                </a:gdLst>
                <a:ahLst/>
                <a:cxnLst>
                  <a:cxn ang="0">
                    <a:pos x="T0" y="0"/>
                  </a:cxn>
                  <a:cxn ang="0">
                    <a:pos x="T1" y="0"/>
                  </a:cxn>
                  <a:cxn ang="0">
                    <a:pos x="T2" y="0"/>
                  </a:cxn>
                </a:cxnLst>
                <a:rect l="0" t="0" r="r" b="b"/>
                <a:pathLst>
                  <a:path w="164">
                    <a:moveTo>
                      <a:pt x="0" y="0"/>
                    </a:moveTo>
                    <a:lnTo>
                      <a:pt x="162" y="0"/>
                    </a:lnTo>
                    <a:lnTo>
                      <a:pt x="164"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1" name="Freeform 63"/>
              <p:cNvSpPr>
                <a:spLocks/>
              </p:cNvSpPr>
              <p:nvPr/>
            </p:nvSpPr>
            <p:spPr bwMode="auto">
              <a:xfrm>
                <a:off x="4534" y="2182"/>
                <a:ext cx="50" cy="0"/>
              </a:xfrm>
              <a:custGeom>
                <a:avLst/>
                <a:gdLst>
                  <a:gd name="T0" fmla="*/ 0 w 164"/>
                  <a:gd name="T1" fmla="*/ 163 w 164"/>
                  <a:gd name="T2" fmla="*/ 164 w 164"/>
                </a:gdLst>
                <a:ahLst/>
                <a:cxnLst>
                  <a:cxn ang="0">
                    <a:pos x="T0" y="0"/>
                  </a:cxn>
                  <a:cxn ang="0">
                    <a:pos x="T1" y="0"/>
                  </a:cxn>
                  <a:cxn ang="0">
                    <a:pos x="T2" y="0"/>
                  </a:cxn>
                </a:cxnLst>
                <a:rect l="0" t="0" r="r" b="b"/>
                <a:pathLst>
                  <a:path w="164">
                    <a:moveTo>
                      <a:pt x="0" y="0"/>
                    </a:moveTo>
                    <a:lnTo>
                      <a:pt x="163" y="0"/>
                    </a:lnTo>
                    <a:lnTo>
                      <a:pt x="164"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2" name="Freeform 64"/>
              <p:cNvSpPr>
                <a:spLocks/>
              </p:cNvSpPr>
              <p:nvPr/>
            </p:nvSpPr>
            <p:spPr bwMode="auto">
              <a:xfrm>
                <a:off x="4609" y="2182"/>
                <a:ext cx="51"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3" name="Freeform 65"/>
              <p:cNvSpPr>
                <a:spLocks/>
              </p:cNvSpPr>
              <p:nvPr/>
            </p:nvSpPr>
            <p:spPr bwMode="auto">
              <a:xfrm>
                <a:off x="4684" y="2182"/>
                <a:ext cx="51" cy="0"/>
              </a:xfrm>
              <a:custGeom>
                <a:avLst/>
                <a:gdLst>
                  <a:gd name="T0" fmla="*/ 0 w 165"/>
                  <a:gd name="T1" fmla="*/ 164 w 165"/>
                  <a:gd name="T2" fmla="*/ 165 w 165"/>
                </a:gdLst>
                <a:ahLst/>
                <a:cxnLst>
                  <a:cxn ang="0">
                    <a:pos x="T0" y="0"/>
                  </a:cxn>
                  <a:cxn ang="0">
                    <a:pos x="T1" y="0"/>
                  </a:cxn>
                  <a:cxn ang="0">
                    <a:pos x="T2" y="0"/>
                  </a:cxn>
                </a:cxnLst>
                <a:rect l="0" t="0" r="r" b="b"/>
                <a:pathLst>
                  <a:path w="165">
                    <a:moveTo>
                      <a:pt x="0" y="0"/>
                    </a:moveTo>
                    <a:lnTo>
                      <a:pt x="164" y="0"/>
                    </a:lnTo>
                    <a:lnTo>
                      <a:pt x="16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4" name="Freeform 66"/>
              <p:cNvSpPr>
                <a:spLocks/>
              </p:cNvSpPr>
              <p:nvPr/>
            </p:nvSpPr>
            <p:spPr bwMode="auto">
              <a:xfrm>
                <a:off x="4759" y="2182"/>
                <a:ext cx="50"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5" name="Freeform 67"/>
              <p:cNvSpPr>
                <a:spLocks/>
              </p:cNvSpPr>
              <p:nvPr/>
            </p:nvSpPr>
            <p:spPr bwMode="auto">
              <a:xfrm>
                <a:off x="4833" y="2182"/>
                <a:ext cx="51"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6" name="Freeform 68"/>
              <p:cNvSpPr>
                <a:spLocks/>
              </p:cNvSpPr>
              <p:nvPr/>
            </p:nvSpPr>
            <p:spPr bwMode="auto">
              <a:xfrm>
                <a:off x="4909" y="2182"/>
                <a:ext cx="50" cy="0"/>
              </a:xfrm>
              <a:custGeom>
                <a:avLst/>
                <a:gdLst>
                  <a:gd name="T0" fmla="*/ 0 w 164"/>
                  <a:gd name="T1" fmla="*/ 163 w 164"/>
                  <a:gd name="T2" fmla="*/ 164 w 164"/>
                </a:gdLst>
                <a:ahLst/>
                <a:cxnLst>
                  <a:cxn ang="0">
                    <a:pos x="T0" y="0"/>
                  </a:cxn>
                  <a:cxn ang="0">
                    <a:pos x="T1" y="0"/>
                  </a:cxn>
                  <a:cxn ang="0">
                    <a:pos x="T2" y="0"/>
                  </a:cxn>
                </a:cxnLst>
                <a:rect l="0" t="0" r="r" b="b"/>
                <a:pathLst>
                  <a:path w="164">
                    <a:moveTo>
                      <a:pt x="0" y="0"/>
                    </a:moveTo>
                    <a:lnTo>
                      <a:pt x="163" y="0"/>
                    </a:lnTo>
                    <a:lnTo>
                      <a:pt x="164"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7" name="Freeform 69"/>
              <p:cNvSpPr>
                <a:spLocks/>
              </p:cNvSpPr>
              <p:nvPr/>
            </p:nvSpPr>
            <p:spPr bwMode="auto">
              <a:xfrm>
                <a:off x="4984" y="2182"/>
                <a:ext cx="50" cy="0"/>
              </a:xfrm>
              <a:custGeom>
                <a:avLst/>
                <a:gdLst>
                  <a:gd name="T0" fmla="*/ 0 w 166"/>
                  <a:gd name="T1" fmla="*/ 165 w 166"/>
                  <a:gd name="T2" fmla="*/ 166 w 166"/>
                </a:gdLst>
                <a:ahLst/>
                <a:cxnLst>
                  <a:cxn ang="0">
                    <a:pos x="T0" y="0"/>
                  </a:cxn>
                  <a:cxn ang="0">
                    <a:pos x="T1" y="0"/>
                  </a:cxn>
                  <a:cxn ang="0">
                    <a:pos x="T2" y="0"/>
                  </a:cxn>
                </a:cxnLst>
                <a:rect l="0" t="0" r="r" b="b"/>
                <a:pathLst>
                  <a:path w="166">
                    <a:moveTo>
                      <a:pt x="0" y="0"/>
                    </a:moveTo>
                    <a:lnTo>
                      <a:pt x="165"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8" name="Freeform 70"/>
              <p:cNvSpPr>
                <a:spLocks/>
              </p:cNvSpPr>
              <p:nvPr/>
            </p:nvSpPr>
            <p:spPr bwMode="auto">
              <a:xfrm>
                <a:off x="5059" y="2182"/>
                <a:ext cx="51" cy="0"/>
              </a:xfrm>
              <a:custGeom>
                <a:avLst/>
                <a:gdLst>
                  <a:gd name="T0" fmla="*/ 0 w 165"/>
                  <a:gd name="T1" fmla="*/ 164 w 165"/>
                  <a:gd name="T2" fmla="*/ 165 w 165"/>
                </a:gdLst>
                <a:ahLst/>
                <a:cxnLst>
                  <a:cxn ang="0">
                    <a:pos x="T0" y="0"/>
                  </a:cxn>
                  <a:cxn ang="0">
                    <a:pos x="T1" y="0"/>
                  </a:cxn>
                  <a:cxn ang="0">
                    <a:pos x="T2" y="0"/>
                  </a:cxn>
                </a:cxnLst>
                <a:rect l="0" t="0" r="r" b="b"/>
                <a:pathLst>
                  <a:path w="165">
                    <a:moveTo>
                      <a:pt x="0" y="0"/>
                    </a:moveTo>
                    <a:lnTo>
                      <a:pt x="164" y="0"/>
                    </a:lnTo>
                    <a:lnTo>
                      <a:pt x="16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9" name="Freeform 71"/>
              <p:cNvSpPr>
                <a:spLocks/>
              </p:cNvSpPr>
              <p:nvPr/>
            </p:nvSpPr>
            <p:spPr bwMode="auto">
              <a:xfrm>
                <a:off x="5134" y="2182"/>
                <a:ext cx="46" cy="0"/>
              </a:xfrm>
              <a:custGeom>
                <a:avLst/>
                <a:gdLst>
                  <a:gd name="T0" fmla="*/ 0 w 150"/>
                  <a:gd name="T1" fmla="*/ 149 w 150"/>
                  <a:gd name="T2" fmla="*/ 150 w 150"/>
                </a:gdLst>
                <a:ahLst/>
                <a:cxnLst>
                  <a:cxn ang="0">
                    <a:pos x="T0" y="0"/>
                  </a:cxn>
                  <a:cxn ang="0">
                    <a:pos x="T1" y="0"/>
                  </a:cxn>
                  <a:cxn ang="0">
                    <a:pos x="T2" y="0"/>
                  </a:cxn>
                </a:cxnLst>
                <a:rect l="0" t="0" r="r" b="b"/>
                <a:pathLst>
                  <a:path w="150">
                    <a:moveTo>
                      <a:pt x="0" y="0"/>
                    </a:moveTo>
                    <a:lnTo>
                      <a:pt x="149" y="0"/>
                    </a:lnTo>
                    <a:lnTo>
                      <a:pt x="150"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0" name="Freeform 72"/>
              <p:cNvSpPr>
                <a:spLocks/>
              </p:cNvSpPr>
              <p:nvPr/>
            </p:nvSpPr>
            <p:spPr bwMode="auto">
              <a:xfrm>
                <a:off x="3180" y="2044"/>
                <a:ext cx="2012" cy="438"/>
              </a:xfrm>
              <a:custGeom>
                <a:avLst/>
                <a:gdLst>
                  <a:gd name="T0" fmla="*/ 309 w 6586"/>
                  <a:gd name="T1" fmla="*/ 0 h 1398"/>
                  <a:gd name="T2" fmla="*/ 98 w 6586"/>
                  <a:gd name="T3" fmla="*/ 172 h 1398"/>
                  <a:gd name="T4" fmla="*/ 0 w 6586"/>
                  <a:gd name="T5" fmla="*/ 354 h 1398"/>
                  <a:gd name="T6" fmla="*/ 17 w 6586"/>
                  <a:gd name="T7" fmla="*/ 538 h 1398"/>
                  <a:gd name="T8" fmla="*/ 150 w 6586"/>
                  <a:gd name="T9" fmla="*/ 718 h 1398"/>
                  <a:gd name="T10" fmla="*/ 392 w 6586"/>
                  <a:gd name="T11" fmla="*/ 887 h 1398"/>
                  <a:gd name="T12" fmla="*/ 739 w 6586"/>
                  <a:gd name="T13" fmla="*/ 1040 h 1398"/>
                  <a:gd name="T14" fmla="*/ 1173 w 6586"/>
                  <a:gd name="T15" fmla="*/ 1170 h 1398"/>
                  <a:gd name="T16" fmla="*/ 1684 w 6586"/>
                  <a:gd name="T17" fmla="*/ 1275 h 1398"/>
                  <a:gd name="T18" fmla="*/ 2250 w 6586"/>
                  <a:gd name="T19" fmla="*/ 1349 h 1398"/>
                  <a:gd name="T20" fmla="*/ 2853 w 6586"/>
                  <a:gd name="T21" fmla="*/ 1391 h 1398"/>
                  <a:gd name="T22" fmla="*/ 3472 w 6586"/>
                  <a:gd name="T23" fmla="*/ 1398 h 1398"/>
                  <a:gd name="T24" fmla="*/ 4084 w 6586"/>
                  <a:gd name="T25" fmla="*/ 1371 h 1398"/>
                  <a:gd name="T26" fmla="*/ 4669 w 6586"/>
                  <a:gd name="T27" fmla="*/ 1311 h 1398"/>
                  <a:gd name="T28" fmla="*/ 5203 w 6586"/>
                  <a:gd name="T29" fmla="*/ 1218 h 1398"/>
                  <a:gd name="T30" fmla="*/ 5672 w 6586"/>
                  <a:gd name="T31" fmla="*/ 1099 h 1398"/>
                  <a:gd name="T32" fmla="*/ 6054 w 6586"/>
                  <a:gd name="T33" fmla="*/ 955 h 1398"/>
                  <a:gd name="T34" fmla="*/ 6342 w 6586"/>
                  <a:gd name="T35" fmla="*/ 793 h 1398"/>
                  <a:gd name="T36" fmla="*/ 6520 w 6586"/>
                  <a:gd name="T37" fmla="*/ 616 h 1398"/>
                  <a:gd name="T38" fmla="*/ 6586 w 6586"/>
                  <a:gd name="T39" fmla="*/ 433 h 1398"/>
                  <a:gd name="T40" fmla="*/ 6534 w 6586"/>
                  <a:gd name="T41" fmla="*/ 250 h 1398"/>
                  <a:gd name="T42" fmla="*/ 6369 w 6586"/>
                  <a:gd name="T43" fmla="*/ 73 h 1398"/>
                  <a:gd name="T44" fmla="*/ 6370 w 6586"/>
                  <a:gd name="T45" fmla="*/ 73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86" h="1398">
                    <a:moveTo>
                      <a:pt x="309" y="0"/>
                    </a:moveTo>
                    <a:lnTo>
                      <a:pt x="98" y="172"/>
                    </a:lnTo>
                    <a:lnTo>
                      <a:pt x="0" y="354"/>
                    </a:lnTo>
                    <a:lnTo>
                      <a:pt x="17" y="538"/>
                    </a:lnTo>
                    <a:lnTo>
                      <a:pt x="150" y="718"/>
                    </a:lnTo>
                    <a:lnTo>
                      <a:pt x="392" y="887"/>
                    </a:lnTo>
                    <a:lnTo>
                      <a:pt x="739" y="1040"/>
                    </a:lnTo>
                    <a:lnTo>
                      <a:pt x="1173" y="1170"/>
                    </a:lnTo>
                    <a:lnTo>
                      <a:pt x="1684" y="1275"/>
                    </a:lnTo>
                    <a:lnTo>
                      <a:pt x="2250" y="1349"/>
                    </a:lnTo>
                    <a:lnTo>
                      <a:pt x="2853" y="1391"/>
                    </a:lnTo>
                    <a:lnTo>
                      <a:pt x="3472" y="1398"/>
                    </a:lnTo>
                    <a:lnTo>
                      <a:pt x="4084" y="1371"/>
                    </a:lnTo>
                    <a:lnTo>
                      <a:pt x="4669" y="1311"/>
                    </a:lnTo>
                    <a:lnTo>
                      <a:pt x="5203" y="1218"/>
                    </a:lnTo>
                    <a:lnTo>
                      <a:pt x="5672" y="1099"/>
                    </a:lnTo>
                    <a:lnTo>
                      <a:pt x="6054" y="955"/>
                    </a:lnTo>
                    <a:lnTo>
                      <a:pt x="6342" y="793"/>
                    </a:lnTo>
                    <a:lnTo>
                      <a:pt x="6520" y="616"/>
                    </a:lnTo>
                    <a:lnTo>
                      <a:pt x="6586" y="433"/>
                    </a:lnTo>
                    <a:lnTo>
                      <a:pt x="6534" y="250"/>
                    </a:lnTo>
                    <a:lnTo>
                      <a:pt x="6369" y="73"/>
                    </a:lnTo>
                    <a:lnTo>
                      <a:pt x="6370" y="73"/>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1" name="Freeform 73"/>
              <p:cNvSpPr>
                <a:spLocks/>
              </p:cNvSpPr>
              <p:nvPr/>
            </p:nvSpPr>
            <p:spPr bwMode="auto">
              <a:xfrm>
                <a:off x="3703" y="1332"/>
                <a:ext cx="30" cy="0"/>
              </a:xfrm>
              <a:custGeom>
                <a:avLst/>
                <a:gdLst>
                  <a:gd name="T0" fmla="*/ 0 w 99"/>
                  <a:gd name="T1" fmla="*/ 97 w 99"/>
                  <a:gd name="T2" fmla="*/ 99 w 99"/>
                </a:gdLst>
                <a:ahLst/>
                <a:cxnLst>
                  <a:cxn ang="0">
                    <a:pos x="T0" y="0"/>
                  </a:cxn>
                  <a:cxn ang="0">
                    <a:pos x="T1" y="0"/>
                  </a:cxn>
                  <a:cxn ang="0">
                    <a:pos x="T2" y="0"/>
                  </a:cxn>
                </a:cxnLst>
                <a:rect l="0" t="0" r="r" b="b"/>
                <a:pathLst>
                  <a:path w="99">
                    <a:moveTo>
                      <a:pt x="0" y="0"/>
                    </a:moveTo>
                    <a:lnTo>
                      <a:pt x="97" y="0"/>
                    </a:lnTo>
                    <a:lnTo>
                      <a:pt x="99"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2" name="Freeform 74"/>
              <p:cNvSpPr>
                <a:spLocks/>
              </p:cNvSpPr>
              <p:nvPr/>
            </p:nvSpPr>
            <p:spPr bwMode="auto">
              <a:xfrm>
                <a:off x="3757" y="1332"/>
                <a:ext cx="51" cy="0"/>
              </a:xfrm>
              <a:custGeom>
                <a:avLst/>
                <a:gdLst>
                  <a:gd name="T0" fmla="*/ 0 w 165"/>
                  <a:gd name="T1" fmla="*/ 164 w 165"/>
                  <a:gd name="T2" fmla="*/ 165 w 165"/>
                </a:gdLst>
                <a:ahLst/>
                <a:cxnLst>
                  <a:cxn ang="0">
                    <a:pos x="T0" y="0"/>
                  </a:cxn>
                  <a:cxn ang="0">
                    <a:pos x="T1" y="0"/>
                  </a:cxn>
                  <a:cxn ang="0">
                    <a:pos x="T2" y="0"/>
                  </a:cxn>
                </a:cxnLst>
                <a:rect l="0" t="0" r="r" b="b"/>
                <a:pathLst>
                  <a:path w="165">
                    <a:moveTo>
                      <a:pt x="0" y="0"/>
                    </a:moveTo>
                    <a:lnTo>
                      <a:pt x="164" y="0"/>
                    </a:lnTo>
                    <a:lnTo>
                      <a:pt x="16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3" name="Freeform 75"/>
              <p:cNvSpPr>
                <a:spLocks/>
              </p:cNvSpPr>
              <p:nvPr/>
            </p:nvSpPr>
            <p:spPr bwMode="auto">
              <a:xfrm>
                <a:off x="3832" y="1332"/>
                <a:ext cx="52" cy="0"/>
              </a:xfrm>
              <a:custGeom>
                <a:avLst/>
                <a:gdLst>
                  <a:gd name="T0" fmla="*/ 0 w 165"/>
                  <a:gd name="T1" fmla="*/ 164 w 165"/>
                  <a:gd name="T2" fmla="*/ 165 w 165"/>
                </a:gdLst>
                <a:ahLst/>
                <a:cxnLst>
                  <a:cxn ang="0">
                    <a:pos x="T0" y="0"/>
                  </a:cxn>
                  <a:cxn ang="0">
                    <a:pos x="T1" y="0"/>
                  </a:cxn>
                  <a:cxn ang="0">
                    <a:pos x="T2" y="0"/>
                  </a:cxn>
                </a:cxnLst>
                <a:rect l="0" t="0" r="r" b="b"/>
                <a:pathLst>
                  <a:path w="165">
                    <a:moveTo>
                      <a:pt x="0" y="0"/>
                    </a:moveTo>
                    <a:lnTo>
                      <a:pt x="164" y="0"/>
                    </a:lnTo>
                    <a:lnTo>
                      <a:pt x="165"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4" name="Freeform 76"/>
              <p:cNvSpPr>
                <a:spLocks/>
              </p:cNvSpPr>
              <p:nvPr/>
            </p:nvSpPr>
            <p:spPr bwMode="auto">
              <a:xfrm>
                <a:off x="3907" y="1332"/>
                <a:ext cx="51" cy="0"/>
              </a:xfrm>
              <a:custGeom>
                <a:avLst/>
                <a:gdLst>
                  <a:gd name="T0" fmla="*/ 0 w 166"/>
                  <a:gd name="T1" fmla="*/ 164 w 166"/>
                  <a:gd name="T2" fmla="*/ 166 w 166"/>
                </a:gdLst>
                <a:ahLst/>
                <a:cxnLst>
                  <a:cxn ang="0">
                    <a:pos x="T0" y="0"/>
                  </a:cxn>
                  <a:cxn ang="0">
                    <a:pos x="T1" y="0"/>
                  </a:cxn>
                  <a:cxn ang="0">
                    <a:pos x="T2" y="0"/>
                  </a:cxn>
                </a:cxnLst>
                <a:rect l="0" t="0" r="r" b="b"/>
                <a:pathLst>
                  <a:path w="166">
                    <a:moveTo>
                      <a:pt x="0" y="0"/>
                    </a:moveTo>
                    <a:lnTo>
                      <a:pt x="164"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5" name="Freeform 77"/>
              <p:cNvSpPr>
                <a:spLocks/>
              </p:cNvSpPr>
              <p:nvPr/>
            </p:nvSpPr>
            <p:spPr bwMode="auto">
              <a:xfrm>
                <a:off x="3983" y="1332"/>
                <a:ext cx="50" cy="0"/>
              </a:xfrm>
              <a:custGeom>
                <a:avLst/>
                <a:gdLst>
                  <a:gd name="T0" fmla="*/ 0 w 166"/>
                  <a:gd name="T1" fmla="*/ 165 w 166"/>
                  <a:gd name="T2" fmla="*/ 166 w 166"/>
                </a:gdLst>
                <a:ahLst/>
                <a:cxnLst>
                  <a:cxn ang="0">
                    <a:pos x="T0" y="0"/>
                  </a:cxn>
                  <a:cxn ang="0">
                    <a:pos x="T1" y="0"/>
                  </a:cxn>
                  <a:cxn ang="0">
                    <a:pos x="T2" y="0"/>
                  </a:cxn>
                </a:cxnLst>
                <a:rect l="0" t="0" r="r" b="b"/>
                <a:pathLst>
                  <a:path w="166">
                    <a:moveTo>
                      <a:pt x="0" y="0"/>
                    </a:moveTo>
                    <a:lnTo>
                      <a:pt x="165" y="0"/>
                    </a:lnTo>
                    <a:lnTo>
                      <a:pt x="166"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6" name="Freeform 78"/>
              <p:cNvSpPr>
                <a:spLocks/>
              </p:cNvSpPr>
              <p:nvPr/>
            </p:nvSpPr>
            <p:spPr bwMode="auto">
              <a:xfrm>
                <a:off x="4058" y="1332"/>
                <a:ext cx="50" cy="0"/>
              </a:xfrm>
              <a:custGeom>
                <a:avLst/>
                <a:gdLst>
                  <a:gd name="T0" fmla="*/ 0 w 164"/>
                  <a:gd name="T1" fmla="*/ 163 w 164"/>
                  <a:gd name="T2" fmla="*/ 164 w 164"/>
                </a:gdLst>
                <a:ahLst/>
                <a:cxnLst>
                  <a:cxn ang="0">
                    <a:pos x="T0" y="0"/>
                  </a:cxn>
                  <a:cxn ang="0">
                    <a:pos x="T1" y="0"/>
                  </a:cxn>
                  <a:cxn ang="0">
                    <a:pos x="T2" y="0"/>
                  </a:cxn>
                </a:cxnLst>
                <a:rect l="0" t="0" r="r" b="b"/>
                <a:pathLst>
                  <a:path w="164">
                    <a:moveTo>
                      <a:pt x="0" y="0"/>
                    </a:moveTo>
                    <a:lnTo>
                      <a:pt x="163" y="0"/>
                    </a:lnTo>
                    <a:lnTo>
                      <a:pt x="164"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7" name="Freeform 79"/>
              <p:cNvSpPr>
                <a:spLocks/>
              </p:cNvSpPr>
              <p:nvPr/>
            </p:nvSpPr>
            <p:spPr bwMode="auto">
              <a:xfrm>
                <a:off x="4133" y="1332"/>
                <a:ext cx="29" cy="0"/>
              </a:xfrm>
              <a:custGeom>
                <a:avLst/>
                <a:gdLst>
                  <a:gd name="T0" fmla="*/ 0 w 97"/>
                  <a:gd name="T1" fmla="*/ 95 w 97"/>
                  <a:gd name="T2" fmla="*/ 97 w 97"/>
                </a:gdLst>
                <a:ahLst/>
                <a:cxnLst>
                  <a:cxn ang="0">
                    <a:pos x="T0" y="0"/>
                  </a:cxn>
                  <a:cxn ang="0">
                    <a:pos x="T1" y="0"/>
                  </a:cxn>
                  <a:cxn ang="0">
                    <a:pos x="T2" y="0"/>
                  </a:cxn>
                </a:cxnLst>
                <a:rect l="0" t="0" r="r" b="b"/>
                <a:pathLst>
                  <a:path w="97">
                    <a:moveTo>
                      <a:pt x="0" y="0"/>
                    </a:moveTo>
                    <a:lnTo>
                      <a:pt x="95" y="0"/>
                    </a:lnTo>
                    <a:lnTo>
                      <a:pt x="97"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8" name="Freeform 80"/>
              <p:cNvSpPr>
                <a:spLocks/>
              </p:cNvSpPr>
              <p:nvPr/>
            </p:nvSpPr>
            <p:spPr bwMode="auto">
              <a:xfrm>
                <a:off x="4163" y="1333"/>
                <a:ext cx="488" cy="849"/>
              </a:xfrm>
              <a:custGeom>
                <a:avLst/>
                <a:gdLst>
                  <a:gd name="T0" fmla="*/ 1595 w 1595"/>
                  <a:gd name="T1" fmla="*/ 0 h 2712"/>
                  <a:gd name="T2" fmla="*/ 0 w 1595"/>
                  <a:gd name="T3" fmla="*/ 2712 h 2712"/>
                  <a:gd name="T4" fmla="*/ 1 w 1595"/>
                  <a:gd name="T5" fmla="*/ 2712 h 2712"/>
                </a:gdLst>
                <a:ahLst/>
                <a:cxnLst>
                  <a:cxn ang="0">
                    <a:pos x="T0" y="T1"/>
                  </a:cxn>
                  <a:cxn ang="0">
                    <a:pos x="T2" y="T3"/>
                  </a:cxn>
                  <a:cxn ang="0">
                    <a:pos x="T4" y="T5"/>
                  </a:cxn>
                </a:cxnLst>
                <a:rect l="0" t="0" r="r" b="b"/>
                <a:pathLst>
                  <a:path w="1595" h="2712">
                    <a:moveTo>
                      <a:pt x="1595" y="0"/>
                    </a:moveTo>
                    <a:lnTo>
                      <a:pt x="0" y="2712"/>
                    </a:lnTo>
                    <a:lnTo>
                      <a:pt x="1" y="2712"/>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9" name="Rectangle 81"/>
              <p:cNvSpPr>
                <a:spLocks noChangeArrowheads="1"/>
              </p:cNvSpPr>
              <p:nvPr/>
            </p:nvSpPr>
            <p:spPr bwMode="auto">
              <a:xfrm>
                <a:off x="4604" y="2191"/>
                <a:ext cx="14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a:solidFill>
                      <a:srgbClr val="000000"/>
                    </a:solidFill>
                    <a:latin typeface="Times New Roman" pitchFamily="18" charset="0"/>
                  </a:rPr>
                  <a:t>R</a:t>
                </a:r>
                <a:endParaRPr lang="en-US" altLang="zh-CN" sz="2400">
                  <a:latin typeface="Arial" pitchFamily="34" charset="0"/>
                </a:endParaRPr>
              </a:p>
            </p:txBody>
          </p:sp>
          <p:sp>
            <p:nvSpPr>
              <p:cNvPr id="7250" name="Rectangle 82"/>
              <p:cNvSpPr>
                <a:spLocks noChangeArrowheads="1"/>
              </p:cNvSpPr>
              <p:nvPr/>
            </p:nvSpPr>
            <p:spPr bwMode="auto">
              <a:xfrm>
                <a:off x="3952" y="2104"/>
                <a:ext cx="18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a:solidFill>
                      <a:srgbClr val="000000"/>
                    </a:solidFill>
                    <a:latin typeface="Times New Roman" pitchFamily="18" charset="0"/>
                  </a:rPr>
                  <a:t>M</a:t>
                </a:r>
                <a:endParaRPr lang="en-US" altLang="zh-CN" sz="2400">
                  <a:latin typeface="Arial" pitchFamily="34" charset="0"/>
                </a:endParaRPr>
              </a:p>
            </p:txBody>
          </p:sp>
          <p:sp>
            <p:nvSpPr>
              <p:cNvPr id="7251" name="Rectangle 83"/>
              <p:cNvSpPr>
                <a:spLocks noChangeArrowheads="1"/>
              </p:cNvSpPr>
              <p:nvPr/>
            </p:nvSpPr>
            <p:spPr bwMode="auto">
              <a:xfrm>
                <a:off x="4564" y="1907"/>
                <a:ext cx="15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a:solidFill>
                      <a:srgbClr val="FF0000"/>
                    </a:solidFill>
                    <a:latin typeface="Times New Roman" pitchFamily="18" charset="0"/>
                  </a:rPr>
                  <a:t>G</a:t>
                </a:r>
                <a:endParaRPr lang="en-US" altLang="zh-CN" sz="2400">
                  <a:latin typeface="Arial" pitchFamily="34" charset="0"/>
                </a:endParaRPr>
              </a:p>
            </p:txBody>
          </p:sp>
          <p:sp>
            <p:nvSpPr>
              <p:cNvPr id="7252" name="Rectangle 84"/>
              <p:cNvSpPr>
                <a:spLocks noChangeArrowheads="1"/>
              </p:cNvSpPr>
              <p:nvPr/>
            </p:nvSpPr>
            <p:spPr bwMode="auto">
              <a:xfrm>
                <a:off x="4691" y="1143"/>
                <a:ext cx="15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i="1">
                    <a:solidFill>
                      <a:srgbClr val="000000"/>
                    </a:solidFill>
                    <a:latin typeface="Times New Roman" pitchFamily="18" charset="0"/>
                  </a:rPr>
                  <a:t>m</a:t>
                </a:r>
                <a:endParaRPr lang="en-US" altLang="zh-CN" sz="2400">
                  <a:latin typeface="Arial" pitchFamily="34" charset="0"/>
                </a:endParaRPr>
              </a:p>
            </p:txBody>
          </p:sp>
          <p:sp>
            <p:nvSpPr>
              <p:cNvPr id="7253" name="Freeform 85"/>
              <p:cNvSpPr>
                <a:spLocks/>
              </p:cNvSpPr>
              <p:nvPr/>
            </p:nvSpPr>
            <p:spPr bwMode="auto">
              <a:xfrm>
                <a:off x="4486" y="1333"/>
                <a:ext cx="165" cy="617"/>
              </a:xfrm>
              <a:custGeom>
                <a:avLst/>
                <a:gdLst>
                  <a:gd name="T0" fmla="*/ 541 w 541"/>
                  <a:gd name="T1" fmla="*/ 0 h 1971"/>
                  <a:gd name="T2" fmla="*/ 0 w 541"/>
                  <a:gd name="T3" fmla="*/ 1971 h 1971"/>
                  <a:gd name="T4" fmla="*/ 2 w 541"/>
                  <a:gd name="T5" fmla="*/ 1971 h 1971"/>
                </a:gdLst>
                <a:ahLst/>
                <a:cxnLst>
                  <a:cxn ang="0">
                    <a:pos x="T0" y="T1"/>
                  </a:cxn>
                  <a:cxn ang="0">
                    <a:pos x="T2" y="T3"/>
                  </a:cxn>
                  <a:cxn ang="0">
                    <a:pos x="T4" y="T5"/>
                  </a:cxn>
                </a:cxnLst>
                <a:rect l="0" t="0" r="r" b="b"/>
                <a:pathLst>
                  <a:path w="541" h="1971">
                    <a:moveTo>
                      <a:pt x="541" y="0"/>
                    </a:moveTo>
                    <a:lnTo>
                      <a:pt x="0" y="1971"/>
                    </a:lnTo>
                    <a:lnTo>
                      <a:pt x="2" y="1971"/>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4" name="Freeform 86"/>
              <p:cNvSpPr>
                <a:spLocks/>
              </p:cNvSpPr>
              <p:nvPr/>
            </p:nvSpPr>
            <p:spPr bwMode="auto">
              <a:xfrm>
                <a:off x="4431" y="1333"/>
                <a:ext cx="10" cy="43"/>
              </a:xfrm>
              <a:custGeom>
                <a:avLst/>
                <a:gdLst>
                  <a:gd name="T0" fmla="*/ 32 w 32"/>
                  <a:gd name="T1" fmla="*/ 0 h 139"/>
                  <a:gd name="T2" fmla="*/ 0 w 32"/>
                  <a:gd name="T3" fmla="*/ 139 h 139"/>
                  <a:gd name="T4" fmla="*/ 1 w 32"/>
                  <a:gd name="T5" fmla="*/ 139 h 139"/>
                </a:gdLst>
                <a:ahLst/>
                <a:cxnLst>
                  <a:cxn ang="0">
                    <a:pos x="T0" y="T1"/>
                  </a:cxn>
                  <a:cxn ang="0">
                    <a:pos x="T2" y="T3"/>
                  </a:cxn>
                  <a:cxn ang="0">
                    <a:pos x="T4" y="T5"/>
                  </a:cxn>
                </a:cxnLst>
                <a:rect l="0" t="0" r="r" b="b"/>
                <a:pathLst>
                  <a:path w="32" h="139">
                    <a:moveTo>
                      <a:pt x="32" y="0"/>
                    </a:moveTo>
                    <a:lnTo>
                      <a:pt x="0" y="139"/>
                    </a:lnTo>
                    <a:lnTo>
                      <a:pt x="1" y="139"/>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5" name="Freeform 87"/>
              <p:cNvSpPr>
                <a:spLocks/>
              </p:cNvSpPr>
              <p:nvPr/>
            </p:nvSpPr>
            <p:spPr bwMode="auto">
              <a:xfrm>
                <a:off x="4414" y="1401"/>
                <a:ext cx="11" cy="48"/>
              </a:xfrm>
              <a:custGeom>
                <a:avLst/>
                <a:gdLst>
                  <a:gd name="T0" fmla="*/ 37 w 37"/>
                  <a:gd name="T1" fmla="*/ 0 h 155"/>
                  <a:gd name="T2" fmla="*/ 0 w 37"/>
                  <a:gd name="T3" fmla="*/ 155 h 155"/>
                  <a:gd name="T4" fmla="*/ 1 w 37"/>
                  <a:gd name="T5" fmla="*/ 155 h 155"/>
                </a:gdLst>
                <a:ahLst/>
                <a:cxnLst>
                  <a:cxn ang="0">
                    <a:pos x="T0" y="T1"/>
                  </a:cxn>
                  <a:cxn ang="0">
                    <a:pos x="T2" y="T3"/>
                  </a:cxn>
                  <a:cxn ang="0">
                    <a:pos x="T4" y="T5"/>
                  </a:cxn>
                </a:cxnLst>
                <a:rect l="0" t="0" r="r" b="b"/>
                <a:pathLst>
                  <a:path w="37" h="155">
                    <a:moveTo>
                      <a:pt x="37" y="0"/>
                    </a:moveTo>
                    <a:lnTo>
                      <a:pt x="0" y="155"/>
                    </a:lnTo>
                    <a:lnTo>
                      <a:pt x="1" y="155"/>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6" name="Freeform 88"/>
              <p:cNvSpPr>
                <a:spLocks/>
              </p:cNvSpPr>
              <p:nvPr/>
            </p:nvSpPr>
            <p:spPr bwMode="auto">
              <a:xfrm>
                <a:off x="4397" y="1472"/>
                <a:ext cx="12" cy="48"/>
              </a:xfrm>
              <a:custGeom>
                <a:avLst/>
                <a:gdLst>
                  <a:gd name="T0" fmla="*/ 38 w 38"/>
                  <a:gd name="T1" fmla="*/ 0 h 155"/>
                  <a:gd name="T2" fmla="*/ 0 w 38"/>
                  <a:gd name="T3" fmla="*/ 155 h 155"/>
                  <a:gd name="T4" fmla="*/ 2 w 38"/>
                  <a:gd name="T5" fmla="*/ 155 h 155"/>
                </a:gdLst>
                <a:ahLst/>
                <a:cxnLst>
                  <a:cxn ang="0">
                    <a:pos x="T0" y="T1"/>
                  </a:cxn>
                  <a:cxn ang="0">
                    <a:pos x="T2" y="T3"/>
                  </a:cxn>
                  <a:cxn ang="0">
                    <a:pos x="T4" y="T5"/>
                  </a:cxn>
                </a:cxnLst>
                <a:rect l="0" t="0" r="r" b="b"/>
                <a:pathLst>
                  <a:path w="38" h="155">
                    <a:moveTo>
                      <a:pt x="38" y="0"/>
                    </a:moveTo>
                    <a:lnTo>
                      <a:pt x="0" y="155"/>
                    </a:lnTo>
                    <a:lnTo>
                      <a:pt x="2" y="155"/>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7" name="Freeform 89"/>
              <p:cNvSpPr>
                <a:spLocks/>
              </p:cNvSpPr>
              <p:nvPr/>
            </p:nvSpPr>
            <p:spPr bwMode="auto">
              <a:xfrm>
                <a:off x="4380" y="1545"/>
                <a:ext cx="12" cy="48"/>
              </a:xfrm>
              <a:custGeom>
                <a:avLst/>
                <a:gdLst>
                  <a:gd name="T0" fmla="*/ 37 w 37"/>
                  <a:gd name="T1" fmla="*/ 0 h 154"/>
                  <a:gd name="T2" fmla="*/ 0 w 37"/>
                  <a:gd name="T3" fmla="*/ 154 h 154"/>
                  <a:gd name="T4" fmla="*/ 1 w 37"/>
                  <a:gd name="T5" fmla="*/ 154 h 154"/>
                </a:gdLst>
                <a:ahLst/>
                <a:cxnLst>
                  <a:cxn ang="0">
                    <a:pos x="T0" y="T1"/>
                  </a:cxn>
                  <a:cxn ang="0">
                    <a:pos x="T2" y="T3"/>
                  </a:cxn>
                  <a:cxn ang="0">
                    <a:pos x="T4" y="T5"/>
                  </a:cxn>
                </a:cxnLst>
                <a:rect l="0" t="0" r="r" b="b"/>
                <a:pathLst>
                  <a:path w="37" h="154">
                    <a:moveTo>
                      <a:pt x="37" y="0"/>
                    </a:moveTo>
                    <a:lnTo>
                      <a:pt x="0" y="154"/>
                    </a:lnTo>
                    <a:lnTo>
                      <a:pt x="1" y="154"/>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8" name="Freeform 90"/>
              <p:cNvSpPr>
                <a:spLocks/>
              </p:cNvSpPr>
              <p:nvPr/>
            </p:nvSpPr>
            <p:spPr bwMode="auto">
              <a:xfrm>
                <a:off x="4364" y="1617"/>
                <a:ext cx="11" cy="47"/>
              </a:xfrm>
              <a:custGeom>
                <a:avLst/>
                <a:gdLst>
                  <a:gd name="T0" fmla="*/ 37 w 37"/>
                  <a:gd name="T1" fmla="*/ 0 h 153"/>
                  <a:gd name="T2" fmla="*/ 0 w 37"/>
                  <a:gd name="T3" fmla="*/ 153 h 153"/>
                  <a:gd name="T4" fmla="*/ 1 w 37"/>
                  <a:gd name="T5" fmla="*/ 153 h 153"/>
                </a:gdLst>
                <a:ahLst/>
                <a:cxnLst>
                  <a:cxn ang="0">
                    <a:pos x="T0" y="T1"/>
                  </a:cxn>
                  <a:cxn ang="0">
                    <a:pos x="T2" y="T3"/>
                  </a:cxn>
                  <a:cxn ang="0">
                    <a:pos x="T4" y="T5"/>
                  </a:cxn>
                </a:cxnLst>
                <a:rect l="0" t="0" r="r" b="b"/>
                <a:pathLst>
                  <a:path w="37" h="153">
                    <a:moveTo>
                      <a:pt x="37" y="0"/>
                    </a:moveTo>
                    <a:lnTo>
                      <a:pt x="0" y="153"/>
                    </a:lnTo>
                    <a:lnTo>
                      <a:pt x="1" y="153"/>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9" name="Freeform 91"/>
              <p:cNvSpPr>
                <a:spLocks/>
              </p:cNvSpPr>
              <p:nvPr/>
            </p:nvSpPr>
            <p:spPr bwMode="auto">
              <a:xfrm>
                <a:off x="4348" y="1689"/>
                <a:ext cx="11" cy="48"/>
              </a:xfrm>
              <a:custGeom>
                <a:avLst/>
                <a:gdLst>
                  <a:gd name="T0" fmla="*/ 36 w 36"/>
                  <a:gd name="T1" fmla="*/ 0 h 153"/>
                  <a:gd name="T2" fmla="*/ 0 w 36"/>
                  <a:gd name="T3" fmla="*/ 153 h 153"/>
                  <a:gd name="T4" fmla="*/ 1 w 36"/>
                  <a:gd name="T5" fmla="*/ 153 h 153"/>
                </a:gdLst>
                <a:ahLst/>
                <a:cxnLst>
                  <a:cxn ang="0">
                    <a:pos x="T0" y="T1"/>
                  </a:cxn>
                  <a:cxn ang="0">
                    <a:pos x="T2" y="T3"/>
                  </a:cxn>
                  <a:cxn ang="0">
                    <a:pos x="T4" y="T5"/>
                  </a:cxn>
                </a:cxnLst>
                <a:rect l="0" t="0" r="r" b="b"/>
                <a:pathLst>
                  <a:path w="36" h="153">
                    <a:moveTo>
                      <a:pt x="36" y="0"/>
                    </a:moveTo>
                    <a:lnTo>
                      <a:pt x="0" y="153"/>
                    </a:lnTo>
                    <a:lnTo>
                      <a:pt x="1" y="153"/>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0" name="Freeform 92"/>
              <p:cNvSpPr>
                <a:spLocks/>
              </p:cNvSpPr>
              <p:nvPr/>
            </p:nvSpPr>
            <p:spPr bwMode="auto">
              <a:xfrm>
                <a:off x="4331" y="1761"/>
                <a:ext cx="11" cy="48"/>
              </a:xfrm>
              <a:custGeom>
                <a:avLst/>
                <a:gdLst>
                  <a:gd name="T0" fmla="*/ 36 w 36"/>
                  <a:gd name="T1" fmla="*/ 0 h 152"/>
                  <a:gd name="T2" fmla="*/ 0 w 36"/>
                  <a:gd name="T3" fmla="*/ 152 h 152"/>
                  <a:gd name="T4" fmla="*/ 2 w 36"/>
                  <a:gd name="T5" fmla="*/ 152 h 152"/>
                </a:gdLst>
                <a:ahLst/>
                <a:cxnLst>
                  <a:cxn ang="0">
                    <a:pos x="T0" y="T1"/>
                  </a:cxn>
                  <a:cxn ang="0">
                    <a:pos x="T2" y="T3"/>
                  </a:cxn>
                  <a:cxn ang="0">
                    <a:pos x="T4" y="T5"/>
                  </a:cxn>
                </a:cxnLst>
                <a:rect l="0" t="0" r="r" b="b"/>
                <a:pathLst>
                  <a:path w="36" h="152">
                    <a:moveTo>
                      <a:pt x="36" y="0"/>
                    </a:moveTo>
                    <a:lnTo>
                      <a:pt x="0" y="152"/>
                    </a:lnTo>
                    <a:lnTo>
                      <a:pt x="2" y="152"/>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1" name="Freeform 93"/>
              <p:cNvSpPr>
                <a:spLocks/>
              </p:cNvSpPr>
              <p:nvPr/>
            </p:nvSpPr>
            <p:spPr bwMode="auto">
              <a:xfrm>
                <a:off x="4314" y="1833"/>
                <a:ext cx="11" cy="49"/>
              </a:xfrm>
              <a:custGeom>
                <a:avLst/>
                <a:gdLst>
                  <a:gd name="T0" fmla="*/ 36 w 36"/>
                  <a:gd name="T1" fmla="*/ 0 h 154"/>
                  <a:gd name="T2" fmla="*/ 0 w 36"/>
                  <a:gd name="T3" fmla="*/ 154 h 154"/>
                  <a:gd name="T4" fmla="*/ 2 w 36"/>
                  <a:gd name="T5" fmla="*/ 154 h 154"/>
                </a:gdLst>
                <a:ahLst/>
                <a:cxnLst>
                  <a:cxn ang="0">
                    <a:pos x="T0" y="T1"/>
                  </a:cxn>
                  <a:cxn ang="0">
                    <a:pos x="T2" y="T3"/>
                  </a:cxn>
                  <a:cxn ang="0">
                    <a:pos x="T4" y="T5"/>
                  </a:cxn>
                </a:cxnLst>
                <a:rect l="0" t="0" r="r" b="b"/>
                <a:pathLst>
                  <a:path w="36" h="154">
                    <a:moveTo>
                      <a:pt x="36" y="0"/>
                    </a:moveTo>
                    <a:lnTo>
                      <a:pt x="0" y="154"/>
                    </a:lnTo>
                    <a:lnTo>
                      <a:pt x="2" y="154"/>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2" name="Freeform 94"/>
              <p:cNvSpPr>
                <a:spLocks/>
              </p:cNvSpPr>
              <p:nvPr/>
            </p:nvSpPr>
            <p:spPr bwMode="auto">
              <a:xfrm>
                <a:off x="4298" y="1905"/>
                <a:ext cx="10" cy="44"/>
              </a:xfrm>
              <a:custGeom>
                <a:avLst/>
                <a:gdLst>
                  <a:gd name="T0" fmla="*/ 33 w 33"/>
                  <a:gd name="T1" fmla="*/ 0 h 139"/>
                  <a:gd name="T2" fmla="*/ 0 w 33"/>
                  <a:gd name="T3" fmla="*/ 139 h 139"/>
                  <a:gd name="T4" fmla="*/ 1 w 33"/>
                  <a:gd name="T5" fmla="*/ 139 h 139"/>
                </a:gdLst>
                <a:ahLst/>
                <a:cxnLst>
                  <a:cxn ang="0">
                    <a:pos x="T0" y="T1"/>
                  </a:cxn>
                  <a:cxn ang="0">
                    <a:pos x="T2" y="T3"/>
                  </a:cxn>
                  <a:cxn ang="0">
                    <a:pos x="T4" y="T5"/>
                  </a:cxn>
                </a:cxnLst>
                <a:rect l="0" t="0" r="r" b="b"/>
                <a:pathLst>
                  <a:path w="33" h="139">
                    <a:moveTo>
                      <a:pt x="33" y="0"/>
                    </a:moveTo>
                    <a:lnTo>
                      <a:pt x="0" y="139"/>
                    </a:lnTo>
                    <a:lnTo>
                      <a:pt x="1" y="139"/>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3" name="Freeform 95"/>
              <p:cNvSpPr>
                <a:spLocks/>
              </p:cNvSpPr>
              <p:nvPr/>
            </p:nvSpPr>
            <p:spPr bwMode="auto">
              <a:xfrm>
                <a:off x="4298" y="1949"/>
                <a:ext cx="44" cy="1"/>
              </a:xfrm>
              <a:custGeom>
                <a:avLst/>
                <a:gdLst>
                  <a:gd name="T0" fmla="*/ 0 w 144"/>
                  <a:gd name="T1" fmla="*/ 142 w 144"/>
                  <a:gd name="T2" fmla="*/ 144 w 144"/>
                </a:gdLst>
                <a:ahLst/>
                <a:cxnLst>
                  <a:cxn ang="0">
                    <a:pos x="T0" y="0"/>
                  </a:cxn>
                  <a:cxn ang="0">
                    <a:pos x="T1" y="0"/>
                  </a:cxn>
                  <a:cxn ang="0">
                    <a:pos x="T2" y="0"/>
                  </a:cxn>
                </a:cxnLst>
                <a:rect l="0" t="0" r="r" b="b"/>
                <a:pathLst>
                  <a:path w="144">
                    <a:moveTo>
                      <a:pt x="0" y="0"/>
                    </a:moveTo>
                    <a:lnTo>
                      <a:pt x="142" y="0"/>
                    </a:lnTo>
                    <a:lnTo>
                      <a:pt x="144"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4" name="Freeform 96"/>
              <p:cNvSpPr>
                <a:spLocks/>
              </p:cNvSpPr>
              <p:nvPr/>
            </p:nvSpPr>
            <p:spPr bwMode="auto">
              <a:xfrm>
                <a:off x="4367" y="1949"/>
                <a:ext cx="50" cy="1"/>
              </a:xfrm>
              <a:custGeom>
                <a:avLst/>
                <a:gdLst>
                  <a:gd name="T0" fmla="*/ 0 w 164"/>
                  <a:gd name="T1" fmla="*/ 162 w 164"/>
                  <a:gd name="T2" fmla="*/ 164 w 164"/>
                </a:gdLst>
                <a:ahLst/>
                <a:cxnLst>
                  <a:cxn ang="0">
                    <a:pos x="T0" y="0"/>
                  </a:cxn>
                  <a:cxn ang="0">
                    <a:pos x="T1" y="0"/>
                  </a:cxn>
                  <a:cxn ang="0">
                    <a:pos x="T2" y="0"/>
                  </a:cxn>
                </a:cxnLst>
                <a:rect l="0" t="0" r="r" b="b"/>
                <a:pathLst>
                  <a:path w="164">
                    <a:moveTo>
                      <a:pt x="0" y="0"/>
                    </a:moveTo>
                    <a:lnTo>
                      <a:pt x="162" y="0"/>
                    </a:lnTo>
                    <a:lnTo>
                      <a:pt x="164"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5" name="Freeform 97"/>
              <p:cNvSpPr>
                <a:spLocks/>
              </p:cNvSpPr>
              <p:nvPr/>
            </p:nvSpPr>
            <p:spPr bwMode="auto">
              <a:xfrm>
                <a:off x="4442" y="1949"/>
                <a:ext cx="44" cy="1"/>
              </a:xfrm>
              <a:custGeom>
                <a:avLst/>
                <a:gdLst>
                  <a:gd name="T0" fmla="*/ 0 w 144"/>
                  <a:gd name="T1" fmla="*/ 0 h 1"/>
                  <a:gd name="T2" fmla="*/ 142 w 144"/>
                  <a:gd name="T3" fmla="*/ 1 h 1"/>
                  <a:gd name="T4" fmla="*/ 144 w 144"/>
                  <a:gd name="T5" fmla="*/ 1 h 1"/>
                </a:gdLst>
                <a:ahLst/>
                <a:cxnLst>
                  <a:cxn ang="0">
                    <a:pos x="T0" y="T1"/>
                  </a:cxn>
                  <a:cxn ang="0">
                    <a:pos x="T2" y="T3"/>
                  </a:cxn>
                  <a:cxn ang="0">
                    <a:pos x="T4" y="T5"/>
                  </a:cxn>
                </a:cxnLst>
                <a:rect l="0" t="0" r="r" b="b"/>
                <a:pathLst>
                  <a:path w="144" h="1">
                    <a:moveTo>
                      <a:pt x="0" y="0"/>
                    </a:moveTo>
                    <a:lnTo>
                      <a:pt x="142" y="1"/>
                    </a:lnTo>
                    <a:lnTo>
                      <a:pt x="144" y="1"/>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6" name="Freeform 98"/>
              <p:cNvSpPr>
                <a:spLocks/>
              </p:cNvSpPr>
              <p:nvPr/>
            </p:nvSpPr>
            <p:spPr bwMode="auto">
              <a:xfrm>
                <a:off x="4440" y="1333"/>
                <a:ext cx="211" cy="1"/>
              </a:xfrm>
              <a:custGeom>
                <a:avLst/>
                <a:gdLst>
                  <a:gd name="T0" fmla="*/ 0 w 690"/>
                  <a:gd name="T1" fmla="*/ 689 w 690"/>
                  <a:gd name="T2" fmla="*/ 690 w 690"/>
                </a:gdLst>
                <a:ahLst/>
                <a:cxnLst>
                  <a:cxn ang="0">
                    <a:pos x="T0" y="0"/>
                  </a:cxn>
                  <a:cxn ang="0">
                    <a:pos x="T1" y="0"/>
                  </a:cxn>
                  <a:cxn ang="0">
                    <a:pos x="T2" y="0"/>
                  </a:cxn>
                </a:cxnLst>
                <a:rect l="0" t="0" r="r" b="b"/>
                <a:pathLst>
                  <a:path w="690">
                    <a:moveTo>
                      <a:pt x="0" y="0"/>
                    </a:moveTo>
                    <a:lnTo>
                      <a:pt x="689" y="0"/>
                    </a:lnTo>
                    <a:lnTo>
                      <a:pt x="690"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7" name="Freeform 99"/>
              <p:cNvSpPr>
                <a:spLocks/>
              </p:cNvSpPr>
              <p:nvPr/>
            </p:nvSpPr>
            <p:spPr bwMode="auto">
              <a:xfrm>
                <a:off x="4438" y="1301"/>
                <a:ext cx="84" cy="33"/>
              </a:xfrm>
              <a:custGeom>
                <a:avLst/>
                <a:gdLst>
                  <a:gd name="T0" fmla="*/ 0 w 277"/>
                  <a:gd name="T1" fmla="*/ 106 h 106"/>
                  <a:gd name="T2" fmla="*/ 275 w 277"/>
                  <a:gd name="T3" fmla="*/ 0 h 106"/>
                  <a:gd name="T4" fmla="*/ 277 w 277"/>
                  <a:gd name="T5" fmla="*/ 0 h 106"/>
                </a:gdLst>
                <a:ahLst/>
                <a:cxnLst>
                  <a:cxn ang="0">
                    <a:pos x="T0" y="T1"/>
                  </a:cxn>
                  <a:cxn ang="0">
                    <a:pos x="T2" y="T3"/>
                  </a:cxn>
                  <a:cxn ang="0">
                    <a:pos x="T4" y="T5"/>
                  </a:cxn>
                </a:cxnLst>
                <a:rect l="0" t="0" r="r" b="b"/>
                <a:pathLst>
                  <a:path w="277" h="106">
                    <a:moveTo>
                      <a:pt x="0" y="106"/>
                    </a:moveTo>
                    <a:lnTo>
                      <a:pt x="275" y="0"/>
                    </a:lnTo>
                    <a:lnTo>
                      <a:pt x="277"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8" name="Freeform 100"/>
              <p:cNvSpPr>
                <a:spLocks/>
              </p:cNvSpPr>
              <p:nvPr/>
            </p:nvSpPr>
            <p:spPr bwMode="auto">
              <a:xfrm>
                <a:off x="4438" y="1334"/>
                <a:ext cx="84" cy="35"/>
              </a:xfrm>
              <a:custGeom>
                <a:avLst/>
                <a:gdLst>
                  <a:gd name="T0" fmla="*/ 0 w 277"/>
                  <a:gd name="T1" fmla="*/ 0 h 114"/>
                  <a:gd name="T2" fmla="*/ 275 w 277"/>
                  <a:gd name="T3" fmla="*/ 114 h 114"/>
                  <a:gd name="T4" fmla="*/ 277 w 277"/>
                  <a:gd name="T5" fmla="*/ 114 h 114"/>
                </a:gdLst>
                <a:ahLst/>
                <a:cxnLst>
                  <a:cxn ang="0">
                    <a:pos x="T0" y="T1"/>
                  </a:cxn>
                  <a:cxn ang="0">
                    <a:pos x="T2" y="T3"/>
                  </a:cxn>
                  <a:cxn ang="0">
                    <a:pos x="T4" y="T5"/>
                  </a:cxn>
                </a:cxnLst>
                <a:rect l="0" t="0" r="r" b="b"/>
                <a:pathLst>
                  <a:path w="277" h="114">
                    <a:moveTo>
                      <a:pt x="0" y="0"/>
                    </a:moveTo>
                    <a:lnTo>
                      <a:pt x="275" y="114"/>
                    </a:lnTo>
                    <a:lnTo>
                      <a:pt x="277" y="114"/>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9" name="Freeform 101"/>
              <p:cNvSpPr>
                <a:spLocks/>
              </p:cNvSpPr>
              <p:nvPr/>
            </p:nvSpPr>
            <p:spPr bwMode="auto">
              <a:xfrm>
                <a:off x="4470" y="1848"/>
                <a:ext cx="13" cy="108"/>
              </a:xfrm>
              <a:custGeom>
                <a:avLst/>
                <a:gdLst>
                  <a:gd name="T0" fmla="*/ 42 w 42"/>
                  <a:gd name="T1" fmla="*/ 348 h 348"/>
                  <a:gd name="T2" fmla="*/ 0 w 42"/>
                  <a:gd name="T3" fmla="*/ 0 h 348"/>
                  <a:gd name="T4" fmla="*/ 2 w 42"/>
                  <a:gd name="T5" fmla="*/ 0 h 348"/>
                </a:gdLst>
                <a:ahLst/>
                <a:cxnLst>
                  <a:cxn ang="0">
                    <a:pos x="T0" y="T1"/>
                  </a:cxn>
                  <a:cxn ang="0">
                    <a:pos x="T2" y="T3"/>
                  </a:cxn>
                  <a:cxn ang="0">
                    <a:pos x="T4" y="T5"/>
                  </a:cxn>
                </a:cxnLst>
                <a:rect l="0" t="0" r="r" b="b"/>
                <a:pathLst>
                  <a:path w="42" h="348">
                    <a:moveTo>
                      <a:pt x="42" y="348"/>
                    </a:moveTo>
                    <a:lnTo>
                      <a:pt x="0" y="0"/>
                    </a:lnTo>
                    <a:lnTo>
                      <a:pt x="2"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0" name="Freeform 102"/>
              <p:cNvSpPr>
                <a:spLocks/>
              </p:cNvSpPr>
              <p:nvPr/>
            </p:nvSpPr>
            <p:spPr bwMode="auto">
              <a:xfrm>
                <a:off x="4483" y="1863"/>
                <a:ext cx="64" cy="93"/>
              </a:xfrm>
              <a:custGeom>
                <a:avLst/>
                <a:gdLst>
                  <a:gd name="T0" fmla="*/ 0 w 208"/>
                  <a:gd name="T1" fmla="*/ 299 h 299"/>
                  <a:gd name="T2" fmla="*/ 207 w 208"/>
                  <a:gd name="T3" fmla="*/ 0 h 299"/>
                  <a:gd name="T4" fmla="*/ 208 w 208"/>
                  <a:gd name="T5" fmla="*/ 0 h 299"/>
                </a:gdLst>
                <a:ahLst/>
                <a:cxnLst>
                  <a:cxn ang="0">
                    <a:pos x="T0" y="T1"/>
                  </a:cxn>
                  <a:cxn ang="0">
                    <a:pos x="T2" y="T3"/>
                  </a:cxn>
                  <a:cxn ang="0">
                    <a:pos x="T4" y="T5"/>
                  </a:cxn>
                </a:cxnLst>
                <a:rect l="0" t="0" r="r" b="b"/>
                <a:pathLst>
                  <a:path w="208" h="299">
                    <a:moveTo>
                      <a:pt x="0" y="299"/>
                    </a:moveTo>
                    <a:lnTo>
                      <a:pt x="207" y="0"/>
                    </a:lnTo>
                    <a:lnTo>
                      <a:pt x="208"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1" name="Freeform 103"/>
              <p:cNvSpPr>
                <a:spLocks/>
              </p:cNvSpPr>
              <p:nvPr/>
            </p:nvSpPr>
            <p:spPr bwMode="auto">
              <a:xfrm>
                <a:off x="4233" y="2059"/>
                <a:ext cx="89" cy="124"/>
              </a:xfrm>
              <a:custGeom>
                <a:avLst/>
                <a:gdLst>
                  <a:gd name="T0" fmla="*/ 291 w 291"/>
                  <a:gd name="T1" fmla="*/ 396 h 396"/>
                  <a:gd name="T2" fmla="*/ 266 w 291"/>
                  <a:gd name="T3" fmla="*/ 271 h 396"/>
                  <a:gd name="T4" fmla="*/ 205 w 291"/>
                  <a:gd name="T5" fmla="*/ 157 h 396"/>
                  <a:gd name="T6" fmla="*/ 114 w 291"/>
                  <a:gd name="T7" fmla="*/ 64 h 396"/>
                  <a:gd name="T8" fmla="*/ 0 w 291"/>
                  <a:gd name="T9" fmla="*/ 0 h 396"/>
                  <a:gd name="T10" fmla="*/ 2 w 291"/>
                  <a:gd name="T11" fmla="*/ 0 h 396"/>
                </a:gdLst>
                <a:ahLst/>
                <a:cxnLst>
                  <a:cxn ang="0">
                    <a:pos x="T0" y="T1"/>
                  </a:cxn>
                  <a:cxn ang="0">
                    <a:pos x="T2" y="T3"/>
                  </a:cxn>
                  <a:cxn ang="0">
                    <a:pos x="T4" y="T5"/>
                  </a:cxn>
                  <a:cxn ang="0">
                    <a:pos x="T6" y="T7"/>
                  </a:cxn>
                  <a:cxn ang="0">
                    <a:pos x="T8" y="T9"/>
                  </a:cxn>
                  <a:cxn ang="0">
                    <a:pos x="T10" y="T11"/>
                  </a:cxn>
                </a:cxnLst>
                <a:rect l="0" t="0" r="r" b="b"/>
                <a:pathLst>
                  <a:path w="291" h="396">
                    <a:moveTo>
                      <a:pt x="291" y="396"/>
                    </a:moveTo>
                    <a:lnTo>
                      <a:pt x="266" y="271"/>
                    </a:lnTo>
                    <a:lnTo>
                      <a:pt x="205" y="157"/>
                    </a:lnTo>
                    <a:lnTo>
                      <a:pt x="114" y="64"/>
                    </a:lnTo>
                    <a:lnTo>
                      <a:pt x="0" y="0"/>
                    </a:lnTo>
                    <a:lnTo>
                      <a:pt x="2" y="0"/>
                    </a:lnTo>
                  </a:path>
                </a:pathLst>
              </a:custGeom>
              <a:noFill/>
              <a:ln w="63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 name="Freeform 104"/>
              <p:cNvSpPr>
                <a:spLocks/>
              </p:cNvSpPr>
              <p:nvPr/>
            </p:nvSpPr>
            <p:spPr bwMode="auto">
              <a:xfrm>
                <a:off x="4135" y="2171"/>
                <a:ext cx="42" cy="40"/>
              </a:xfrm>
              <a:custGeom>
                <a:avLst/>
                <a:gdLst>
                  <a:gd name="T0" fmla="*/ 135 w 136"/>
                  <a:gd name="T1" fmla="*/ 65 h 129"/>
                  <a:gd name="T2" fmla="*/ 115 w 136"/>
                  <a:gd name="T3" fmla="*/ 20 h 129"/>
                  <a:gd name="T4" fmla="*/ 68 w 136"/>
                  <a:gd name="T5" fmla="*/ 0 h 129"/>
                  <a:gd name="T6" fmla="*/ 21 w 136"/>
                  <a:gd name="T7" fmla="*/ 20 h 129"/>
                  <a:gd name="T8" fmla="*/ 0 w 136"/>
                  <a:gd name="T9" fmla="*/ 65 h 129"/>
                  <a:gd name="T10" fmla="*/ 21 w 136"/>
                  <a:gd name="T11" fmla="*/ 111 h 129"/>
                  <a:gd name="T12" fmla="*/ 68 w 136"/>
                  <a:gd name="T13" fmla="*/ 129 h 129"/>
                  <a:gd name="T14" fmla="*/ 115 w 136"/>
                  <a:gd name="T15" fmla="*/ 111 h 129"/>
                  <a:gd name="T16" fmla="*/ 135 w 136"/>
                  <a:gd name="T17" fmla="*/ 65 h 129"/>
                  <a:gd name="T18" fmla="*/ 136 w 136"/>
                  <a:gd name="T19" fmla="*/ 6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29">
                    <a:moveTo>
                      <a:pt x="135" y="65"/>
                    </a:moveTo>
                    <a:lnTo>
                      <a:pt x="115" y="20"/>
                    </a:lnTo>
                    <a:lnTo>
                      <a:pt x="68" y="0"/>
                    </a:lnTo>
                    <a:lnTo>
                      <a:pt x="21" y="20"/>
                    </a:lnTo>
                    <a:lnTo>
                      <a:pt x="0" y="65"/>
                    </a:lnTo>
                    <a:lnTo>
                      <a:pt x="21" y="111"/>
                    </a:lnTo>
                    <a:lnTo>
                      <a:pt x="68" y="129"/>
                    </a:lnTo>
                    <a:lnTo>
                      <a:pt x="115" y="111"/>
                    </a:lnTo>
                    <a:lnTo>
                      <a:pt x="135" y="65"/>
                    </a:lnTo>
                    <a:lnTo>
                      <a:pt x="136" y="65"/>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3" name="Freeform 105"/>
              <p:cNvSpPr>
                <a:spLocks/>
              </p:cNvSpPr>
              <p:nvPr/>
            </p:nvSpPr>
            <p:spPr bwMode="auto">
              <a:xfrm>
                <a:off x="4135" y="2177"/>
                <a:ext cx="6" cy="28"/>
              </a:xfrm>
              <a:custGeom>
                <a:avLst/>
                <a:gdLst>
                  <a:gd name="T0" fmla="*/ 0 w 21"/>
                  <a:gd name="T1" fmla="*/ 45 h 91"/>
                  <a:gd name="T2" fmla="*/ 21 w 21"/>
                  <a:gd name="T3" fmla="*/ 91 h 91"/>
                  <a:gd name="T4" fmla="*/ 21 w 21"/>
                  <a:gd name="T5" fmla="*/ 0 h 91"/>
                  <a:gd name="T6" fmla="*/ 0 w 21"/>
                  <a:gd name="T7" fmla="*/ 45 h 91"/>
                </a:gdLst>
                <a:ahLst/>
                <a:cxnLst>
                  <a:cxn ang="0">
                    <a:pos x="T0" y="T1"/>
                  </a:cxn>
                  <a:cxn ang="0">
                    <a:pos x="T2" y="T3"/>
                  </a:cxn>
                  <a:cxn ang="0">
                    <a:pos x="T4" y="T5"/>
                  </a:cxn>
                  <a:cxn ang="0">
                    <a:pos x="T6" y="T7"/>
                  </a:cxn>
                </a:cxnLst>
                <a:rect l="0" t="0" r="r" b="b"/>
                <a:pathLst>
                  <a:path w="21" h="91">
                    <a:moveTo>
                      <a:pt x="0" y="45"/>
                    </a:moveTo>
                    <a:lnTo>
                      <a:pt x="21" y="91"/>
                    </a:lnTo>
                    <a:lnTo>
                      <a:pt x="21"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4" name="Freeform 106"/>
              <p:cNvSpPr>
                <a:spLocks/>
              </p:cNvSpPr>
              <p:nvPr/>
            </p:nvSpPr>
            <p:spPr bwMode="auto">
              <a:xfrm>
                <a:off x="4135" y="2177"/>
                <a:ext cx="6" cy="28"/>
              </a:xfrm>
              <a:custGeom>
                <a:avLst/>
                <a:gdLst>
                  <a:gd name="T0" fmla="*/ 0 w 21"/>
                  <a:gd name="T1" fmla="*/ 45 h 91"/>
                  <a:gd name="T2" fmla="*/ 21 w 21"/>
                  <a:gd name="T3" fmla="*/ 91 h 91"/>
                  <a:gd name="T4" fmla="*/ 21 w 21"/>
                  <a:gd name="T5" fmla="*/ 0 h 91"/>
                  <a:gd name="T6" fmla="*/ 0 w 21"/>
                  <a:gd name="T7" fmla="*/ 45 h 91"/>
                </a:gdLst>
                <a:ahLst/>
                <a:cxnLst>
                  <a:cxn ang="0">
                    <a:pos x="T0" y="T1"/>
                  </a:cxn>
                  <a:cxn ang="0">
                    <a:pos x="T2" y="T3"/>
                  </a:cxn>
                  <a:cxn ang="0">
                    <a:pos x="T4" y="T5"/>
                  </a:cxn>
                  <a:cxn ang="0">
                    <a:pos x="T6" y="T7"/>
                  </a:cxn>
                </a:cxnLst>
                <a:rect l="0" t="0" r="r" b="b"/>
                <a:pathLst>
                  <a:path w="21" h="91">
                    <a:moveTo>
                      <a:pt x="0" y="45"/>
                    </a:moveTo>
                    <a:lnTo>
                      <a:pt x="21" y="91"/>
                    </a:lnTo>
                    <a:lnTo>
                      <a:pt x="21" y="0"/>
                    </a:lnTo>
                    <a:lnTo>
                      <a:pt x="0" y="45"/>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5" name="Freeform 107"/>
              <p:cNvSpPr>
                <a:spLocks/>
              </p:cNvSpPr>
              <p:nvPr/>
            </p:nvSpPr>
            <p:spPr bwMode="auto">
              <a:xfrm>
                <a:off x="4141" y="2177"/>
                <a:ext cx="15" cy="34"/>
              </a:xfrm>
              <a:custGeom>
                <a:avLst/>
                <a:gdLst>
                  <a:gd name="T0" fmla="*/ 47 w 47"/>
                  <a:gd name="T1" fmla="*/ 109 h 109"/>
                  <a:gd name="T2" fmla="*/ 0 w 47"/>
                  <a:gd name="T3" fmla="*/ 0 h 109"/>
                  <a:gd name="T4" fmla="*/ 0 w 47"/>
                  <a:gd name="T5" fmla="*/ 91 h 109"/>
                  <a:gd name="T6" fmla="*/ 47 w 47"/>
                  <a:gd name="T7" fmla="*/ 109 h 109"/>
                </a:gdLst>
                <a:ahLst/>
                <a:cxnLst>
                  <a:cxn ang="0">
                    <a:pos x="T0" y="T1"/>
                  </a:cxn>
                  <a:cxn ang="0">
                    <a:pos x="T2" y="T3"/>
                  </a:cxn>
                  <a:cxn ang="0">
                    <a:pos x="T4" y="T5"/>
                  </a:cxn>
                  <a:cxn ang="0">
                    <a:pos x="T6" y="T7"/>
                  </a:cxn>
                </a:cxnLst>
                <a:rect l="0" t="0" r="r" b="b"/>
                <a:pathLst>
                  <a:path w="47" h="109">
                    <a:moveTo>
                      <a:pt x="47" y="109"/>
                    </a:moveTo>
                    <a:lnTo>
                      <a:pt x="0" y="0"/>
                    </a:lnTo>
                    <a:lnTo>
                      <a:pt x="0" y="91"/>
                    </a:lnTo>
                    <a:lnTo>
                      <a:pt x="47"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6" name="Freeform 108"/>
              <p:cNvSpPr>
                <a:spLocks/>
              </p:cNvSpPr>
              <p:nvPr/>
            </p:nvSpPr>
            <p:spPr bwMode="auto">
              <a:xfrm>
                <a:off x="4141" y="2177"/>
                <a:ext cx="15" cy="34"/>
              </a:xfrm>
              <a:custGeom>
                <a:avLst/>
                <a:gdLst>
                  <a:gd name="T0" fmla="*/ 47 w 47"/>
                  <a:gd name="T1" fmla="*/ 109 h 109"/>
                  <a:gd name="T2" fmla="*/ 0 w 47"/>
                  <a:gd name="T3" fmla="*/ 0 h 109"/>
                  <a:gd name="T4" fmla="*/ 0 w 47"/>
                  <a:gd name="T5" fmla="*/ 91 h 109"/>
                  <a:gd name="T6" fmla="*/ 47 w 47"/>
                  <a:gd name="T7" fmla="*/ 109 h 109"/>
                </a:gdLst>
                <a:ahLst/>
                <a:cxnLst>
                  <a:cxn ang="0">
                    <a:pos x="T0" y="T1"/>
                  </a:cxn>
                  <a:cxn ang="0">
                    <a:pos x="T2" y="T3"/>
                  </a:cxn>
                  <a:cxn ang="0">
                    <a:pos x="T4" y="T5"/>
                  </a:cxn>
                  <a:cxn ang="0">
                    <a:pos x="T6" y="T7"/>
                  </a:cxn>
                </a:cxnLst>
                <a:rect l="0" t="0" r="r" b="b"/>
                <a:pathLst>
                  <a:path w="47" h="109">
                    <a:moveTo>
                      <a:pt x="47" y="109"/>
                    </a:moveTo>
                    <a:lnTo>
                      <a:pt x="0" y="0"/>
                    </a:lnTo>
                    <a:lnTo>
                      <a:pt x="0" y="91"/>
                    </a:lnTo>
                    <a:lnTo>
                      <a:pt x="47" y="109"/>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7" name="Freeform 109"/>
              <p:cNvSpPr>
                <a:spLocks/>
              </p:cNvSpPr>
              <p:nvPr/>
            </p:nvSpPr>
            <p:spPr bwMode="auto">
              <a:xfrm>
                <a:off x="4141" y="2171"/>
                <a:ext cx="15" cy="40"/>
              </a:xfrm>
              <a:custGeom>
                <a:avLst/>
                <a:gdLst>
                  <a:gd name="T0" fmla="*/ 0 w 47"/>
                  <a:gd name="T1" fmla="*/ 20 h 129"/>
                  <a:gd name="T2" fmla="*/ 47 w 47"/>
                  <a:gd name="T3" fmla="*/ 129 h 129"/>
                  <a:gd name="T4" fmla="*/ 47 w 47"/>
                  <a:gd name="T5" fmla="*/ 0 h 129"/>
                  <a:gd name="T6" fmla="*/ 0 w 47"/>
                  <a:gd name="T7" fmla="*/ 20 h 129"/>
                </a:gdLst>
                <a:ahLst/>
                <a:cxnLst>
                  <a:cxn ang="0">
                    <a:pos x="T0" y="T1"/>
                  </a:cxn>
                  <a:cxn ang="0">
                    <a:pos x="T2" y="T3"/>
                  </a:cxn>
                  <a:cxn ang="0">
                    <a:pos x="T4" y="T5"/>
                  </a:cxn>
                  <a:cxn ang="0">
                    <a:pos x="T6" y="T7"/>
                  </a:cxn>
                </a:cxnLst>
                <a:rect l="0" t="0" r="r" b="b"/>
                <a:pathLst>
                  <a:path w="47" h="129">
                    <a:moveTo>
                      <a:pt x="0" y="20"/>
                    </a:moveTo>
                    <a:lnTo>
                      <a:pt x="47" y="129"/>
                    </a:lnTo>
                    <a:lnTo>
                      <a:pt x="47"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8" name="Freeform 110"/>
              <p:cNvSpPr>
                <a:spLocks/>
              </p:cNvSpPr>
              <p:nvPr/>
            </p:nvSpPr>
            <p:spPr bwMode="auto">
              <a:xfrm>
                <a:off x="4141" y="2171"/>
                <a:ext cx="15" cy="40"/>
              </a:xfrm>
              <a:custGeom>
                <a:avLst/>
                <a:gdLst>
                  <a:gd name="T0" fmla="*/ 0 w 47"/>
                  <a:gd name="T1" fmla="*/ 20 h 129"/>
                  <a:gd name="T2" fmla="*/ 47 w 47"/>
                  <a:gd name="T3" fmla="*/ 129 h 129"/>
                  <a:gd name="T4" fmla="*/ 47 w 47"/>
                  <a:gd name="T5" fmla="*/ 0 h 129"/>
                  <a:gd name="T6" fmla="*/ 0 w 47"/>
                  <a:gd name="T7" fmla="*/ 20 h 129"/>
                </a:gdLst>
                <a:ahLst/>
                <a:cxnLst>
                  <a:cxn ang="0">
                    <a:pos x="T0" y="T1"/>
                  </a:cxn>
                  <a:cxn ang="0">
                    <a:pos x="T2" y="T3"/>
                  </a:cxn>
                  <a:cxn ang="0">
                    <a:pos x="T4" y="T5"/>
                  </a:cxn>
                  <a:cxn ang="0">
                    <a:pos x="T6" y="T7"/>
                  </a:cxn>
                </a:cxnLst>
                <a:rect l="0" t="0" r="r" b="b"/>
                <a:pathLst>
                  <a:path w="47" h="129">
                    <a:moveTo>
                      <a:pt x="0" y="20"/>
                    </a:moveTo>
                    <a:lnTo>
                      <a:pt x="47" y="129"/>
                    </a:lnTo>
                    <a:lnTo>
                      <a:pt x="47" y="0"/>
                    </a:lnTo>
                    <a:lnTo>
                      <a:pt x="0" y="2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9" name="Freeform 111"/>
              <p:cNvSpPr>
                <a:spLocks/>
              </p:cNvSpPr>
              <p:nvPr/>
            </p:nvSpPr>
            <p:spPr bwMode="auto">
              <a:xfrm>
                <a:off x="4156" y="2171"/>
                <a:ext cx="14" cy="40"/>
              </a:xfrm>
              <a:custGeom>
                <a:avLst/>
                <a:gdLst>
                  <a:gd name="T0" fmla="*/ 47 w 47"/>
                  <a:gd name="T1" fmla="*/ 111 h 129"/>
                  <a:gd name="T2" fmla="*/ 0 w 47"/>
                  <a:gd name="T3" fmla="*/ 0 h 129"/>
                  <a:gd name="T4" fmla="*/ 0 w 47"/>
                  <a:gd name="T5" fmla="*/ 129 h 129"/>
                  <a:gd name="T6" fmla="*/ 47 w 47"/>
                  <a:gd name="T7" fmla="*/ 111 h 129"/>
                </a:gdLst>
                <a:ahLst/>
                <a:cxnLst>
                  <a:cxn ang="0">
                    <a:pos x="T0" y="T1"/>
                  </a:cxn>
                  <a:cxn ang="0">
                    <a:pos x="T2" y="T3"/>
                  </a:cxn>
                  <a:cxn ang="0">
                    <a:pos x="T4" y="T5"/>
                  </a:cxn>
                  <a:cxn ang="0">
                    <a:pos x="T6" y="T7"/>
                  </a:cxn>
                </a:cxnLst>
                <a:rect l="0" t="0" r="r" b="b"/>
                <a:pathLst>
                  <a:path w="47" h="129">
                    <a:moveTo>
                      <a:pt x="47" y="111"/>
                    </a:moveTo>
                    <a:lnTo>
                      <a:pt x="0" y="0"/>
                    </a:lnTo>
                    <a:lnTo>
                      <a:pt x="0" y="129"/>
                    </a:lnTo>
                    <a:lnTo>
                      <a:pt x="47"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0" name="Freeform 112"/>
              <p:cNvSpPr>
                <a:spLocks/>
              </p:cNvSpPr>
              <p:nvPr/>
            </p:nvSpPr>
            <p:spPr bwMode="auto">
              <a:xfrm>
                <a:off x="4156" y="2171"/>
                <a:ext cx="14" cy="40"/>
              </a:xfrm>
              <a:custGeom>
                <a:avLst/>
                <a:gdLst>
                  <a:gd name="T0" fmla="*/ 47 w 47"/>
                  <a:gd name="T1" fmla="*/ 111 h 129"/>
                  <a:gd name="T2" fmla="*/ 0 w 47"/>
                  <a:gd name="T3" fmla="*/ 0 h 129"/>
                  <a:gd name="T4" fmla="*/ 0 w 47"/>
                  <a:gd name="T5" fmla="*/ 129 h 129"/>
                  <a:gd name="T6" fmla="*/ 47 w 47"/>
                  <a:gd name="T7" fmla="*/ 111 h 129"/>
                </a:gdLst>
                <a:ahLst/>
                <a:cxnLst>
                  <a:cxn ang="0">
                    <a:pos x="T0" y="T1"/>
                  </a:cxn>
                  <a:cxn ang="0">
                    <a:pos x="T2" y="T3"/>
                  </a:cxn>
                  <a:cxn ang="0">
                    <a:pos x="T4" y="T5"/>
                  </a:cxn>
                  <a:cxn ang="0">
                    <a:pos x="T6" y="T7"/>
                  </a:cxn>
                </a:cxnLst>
                <a:rect l="0" t="0" r="r" b="b"/>
                <a:pathLst>
                  <a:path w="47" h="129">
                    <a:moveTo>
                      <a:pt x="47" y="111"/>
                    </a:moveTo>
                    <a:lnTo>
                      <a:pt x="0" y="0"/>
                    </a:lnTo>
                    <a:lnTo>
                      <a:pt x="0" y="129"/>
                    </a:lnTo>
                    <a:lnTo>
                      <a:pt x="47" y="111"/>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81" name="Freeform 113"/>
              <p:cNvSpPr>
                <a:spLocks/>
              </p:cNvSpPr>
              <p:nvPr/>
            </p:nvSpPr>
            <p:spPr bwMode="auto">
              <a:xfrm>
                <a:off x="4156" y="2171"/>
                <a:ext cx="14" cy="34"/>
              </a:xfrm>
              <a:custGeom>
                <a:avLst/>
                <a:gdLst>
                  <a:gd name="T0" fmla="*/ 0 w 47"/>
                  <a:gd name="T1" fmla="*/ 0 h 111"/>
                  <a:gd name="T2" fmla="*/ 47 w 47"/>
                  <a:gd name="T3" fmla="*/ 111 h 111"/>
                  <a:gd name="T4" fmla="*/ 47 w 47"/>
                  <a:gd name="T5" fmla="*/ 20 h 111"/>
                  <a:gd name="T6" fmla="*/ 0 w 47"/>
                  <a:gd name="T7" fmla="*/ 0 h 111"/>
                </a:gdLst>
                <a:ahLst/>
                <a:cxnLst>
                  <a:cxn ang="0">
                    <a:pos x="T0" y="T1"/>
                  </a:cxn>
                  <a:cxn ang="0">
                    <a:pos x="T2" y="T3"/>
                  </a:cxn>
                  <a:cxn ang="0">
                    <a:pos x="T4" y="T5"/>
                  </a:cxn>
                  <a:cxn ang="0">
                    <a:pos x="T6" y="T7"/>
                  </a:cxn>
                </a:cxnLst>
                <a:rect l="0" t="0" r="r" b="b"/>
                <a:pathLst>
                  <a:path w="47" h="111">
                    <a:moveTo>
                      <a:pt x="0" y="0"/>
                    </a:moveTo>
                    <a:lnTo>
                      <a:pt x="47" y="111"/>
                    </a:lnTo>
                    <a:lnTo>
                      <a:pt x="47"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2" name="Freeform 114"/>
              <p:cNvSpPr>
                <a:spLocks/>
              </p:cNvSpPr>
              <p:nvPr/>
            </p:nvSpPr>
            <p:spPr bwMode="auto">
              <a:xfrm>
                <a:off x="4156" y="2171"/>
                <a:ext cx="14" cy="34"/>
              </a:xfrm>
              <a:custGeom>
                <a:avLst/>
                <a:gdLst>
                  <a:gd name="T0" fmla="*/ 0 w 47"/>
                  <a:gd name="T1" fmla="*/ 0 h 111"/>
                  <a:gd name="T2" fmla="*/ 47 w 47"/>
                  <a:gd name="T3" fmla="*/ 111 h 111"/>
                  <a:gd name="T4" fmla="*/ 47 w 47"/>
                  <a:gd name="T5" fmla="*/ 20 h 111"/>
                  <a:gd name="T6" fmla="*/ 0 w 47"/>
                  <a:gd name="T7" fmla="*/ 0 h 111"/>
                </a:gdLst>
                <a:ahLst/>
                <a:cxnLst>
                  <a:cxn ang="0">
                    <a:pos x="T0" y="T1"/>
                  </a:cxn>
                  <a:cxn ang="0">
                    <a:pos x="T2" y="T3"/>
                  </a:cxn>
                  <a:cxn ang="0">
                    <a:pos x="T4" y="T5"/>
                  </a:cxn>
                  <a:cxn ang="0">
                    <a:pos x="T6" y="T7"/>
                  </a:cxn>
                </a:cxnLst>
                <a:rect l="0" t="0" r="r" b="b"/>
                <a:pathLst>
                  <a:path w="47" h="111">
                    <a:moveTo>
                      <a:pt x="0" y="0"/>
                    </a:moveTo>
                    <a:lnTo>
                      <a:pt x="47" y="111"/>
                    </a:lnTo>
                    <a:lnTo>
                      <a:pt x="47" y="20"/>
                    </a:lnTo>
                    <a:lnTo>
                      <a:pt x="0"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83" name="Freeform 115"/>
              <p:cNvSpPr>
                <a:spLocks/>
              </p:cNvSpPr>
              <p:nvPr/>
            </p:nvSpPr>
            <p:spPr bwMode="auto">
              <a:xfrm>
                <a:off x="4170" y="2177"/>
                <a:ext cx="6" cy="28"/>
              </a:xfrm>
              <a:custGeom>
                <a:avLst/>
                <a:gdLst>
                  <a:gd name="T0" fmla="*/ 20 w 20"/>
                  <a:gd name="T1" fmla="*/ 45 h 91"/>
                  <a:gd name="T2" fmla="*/ 0 w 20"/>
                  <a:gd name="T3" fmla="*/ 0 h 91"/>
                  <a:gd name="T4" fmla="*/ 0 w 20"/>
                  <a:gd name="T5" fmla="*/ 91 h 91"/>
                  <a:gd name="T6" fmla="*/ 20 w 20"/>
                  <a:gd name="T7" fmla="*/ 45 h 91"/>
                </a:gdLst>
                <a:ahLst/>
                <a:cxnLst>
                  <a:cxn ang="0">
                    <a:pos x="T0" y="T1"/>
                  </a:cxn>
                  <a:cxn ang="0">
                    <a:pos x="T2" y="T3"/>
                  </a:cxn>
                  <a:cxn ang="0">
                    <a:pos x="T4" y="T5"/>
                  </a:cxn>
                  <a:cxn ang="0">
                    <a:pos x="T6" y="T7"/>
                  </a:cxn>
                </a:cxnLst>
                <a:rect l="0" t="0" r="r" b="b"/>
                <a:pathLst>
                  <a:path w="20" h="91">
                    <a:moveTo>
                      <a:pt x="20" y="45"/>
                    </a:moveTo>
                    <a:lnTo>
                      <a:pt x="0" y="0"/>
                    </a:lnTo>
                    <a:lnTo>
                      <a:pt x="0" y="91"/>
                    </a:lnTo>
                    <a:lnTo>
                      <a:pt x="2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4" name="Rectangle 116"/>
              <p:cNvSpPr>
                <a:spLocks noChangeArrowheads="1"/>
              </p:cNvSpPr>
              <p:nvPr/>
            </p:nvSpPr>
            <p:spPr bwMode="auto">
              <a:xfrm>
                <a:off x="4428" y="3245"/>
                <a:ext cx="17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i="1">
                    <a:solidFill>
                      <a:srgbClr val="000000"/>
                    </a:solidFill>
                    <a:latin typeface="Times New Roman" pitchFamily="18" charset="0"/>
                  </a:rPr>
                  <a:t>w</a:t>
                </a:r>
                <a:endParaRPr lang="en-US" altLang="zh-CN" sz="2400">
                  <a:latin typeface="Arial" pitchFamily="34" charset="0"/>
                </a:endParaRPr>
              </a:p>
            </p:txBody>
          </p:sp>
          <p:sp>
            <p:nvSpPr>
              <p:cNvPr id="7285" name="Rectangle 117"/>
              <p:cNvSpPr>
                <a:spLocks noChangeArrowheads="1"/>
              </p:cNvSpPr>
              <p:nvPr/>
            </p:nvSpPr>
            <p:spPr bwMode="auto">
              <a:xfrm>
                <a:off x="4029" y="1203"/>
                <a:ext cx="11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b="1" i="1">
                    <a:solidFill>
                      <a:srgbClr val="000000"/>
                    </a:solidFill>
                    <a:latin typeface="Times New Roman" pitchFamily="18" charset="0"/>
                  </a:rPr>
                  <a:t>r</a:t>
                </a:r>
                <a:endParaRPr lang="en-US" altLang="zh-CN" sz="2400" b="1">
                  <a:latin typeface="Arial" pitchFamily="34" charset="0"/>
                </a:endParaRPr>
              </a:p>
            </p:txBody>
          </p:sp>
          <p:sp>
            <p:nvSpPr>
              <p:cNvPr id="7286" name="Freeform 118"/>
              <p:cNvSpPr>
                <a:spLocks/>
              </p:cNvSpPr>
              <p:nvPr/>
            </p:nvSpPr>
            <p:spPr bwMode="auto">
              <a:xfrm>
                <a:off x="4170" y="2177"/>
                <a:ext cx="6" cy="28"/>
              </a:xfrm>
              <a:custGeom>
                <a:avLst/>
                <a:gdLst>
                  <a:gd name="T0" fmla="*/ 20 w 20"/>
                  <a:gd name="T1" fmla="*/ 45 h 91"/>
                  <a:gd name="T2" fmla="*/ 0 w 20"/>
                  <a:gd name="T3" fmla="*/ 0 h 91"/>
                  <a:gd name="T4" fmla="*/ 0 w 20"/>
                  <a:gd name="T5" fmla="*/ 91 h 91"/>
                  <a:gd name="T6" fmla="*/ 20 w 20"/>
                  <a:gd name="T7" fmla="*/ 45 h 91"/>
                </a:gdLst>
                <a:ahLst/>
                <a:cxnLst>
                  <a:cxn ang="0">
                    <a:pos x="T0" y="T1"/>
                  </a:cxn>
                  <a:cxn ang="0">
                    <a:pos x="T2" y="T3"/>
                  </a:cxn>
                  <a:cxn ang="0">
                    <a:pos x="T4" y="T5"/>
                  </a:cxn>
                  <a:cxn ang="0">
                    <a:pos x="T6" y="T7"/>
                  </a:cxn>
                </a:cxnLst>
                <a:rect l="0" t="0" r="r" b="b"/>
                <a:pathLst>
                  <a:path w="20" h="91">
                    <a:moveTo>
                      <a:pt x="20" y="45"/>
                    </a:moveTo>
                    <a:lnTo>
                      <a:pt x="0" y="0"/>
                    </a:lnTo>
                    <a:lnTo>
                      <a:pt x="0" y="91"/>
                    </a:lnTo>
                    <a:lnTo>
                      <a:pt x="20" y="45"/>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87" name="Freeform 119"/>
              <p:cNvSpPr>
                <a:spLocks/>
              </p:cNvSpPr>
              <p:nvPr/>
            </p:nvSpPr>
            <p:spPr bwMode="auto">
              <a:xfrm>
                <a:off x="3925" y="3295"/>
                <a:ext cx="452" cy="100"/>
              </a:xfrm>
              <a:custGeom>
                <a:avLst/>
                <a:gdLst>
                  <a:gd name="T0" fmla="*/ 0 w 1480"/>
                  <a:gd name="T1" fmla="*/ 0 h 318"/>
                  <a:gd name="T2" fmla="*/ 334 w 1480"/>
                  <a:gd name="T3" fmla="*/ 234 h 318"/>
                  <a:gd name="T4" fmla="*/ 739 w 1480"/>
                  <a:gd name="T5" fmla="*/ 318 h 318"/>
                  <a:gd name="T6" fmla="*/ 1144 w 1480"/>
                  <a:gd name="T7" fmla="*/ 234 h 318"/>
                  <a:gd name="T8" fmla="*/ 1478 w 1480"/>
                  <a:gd name="T9" fmla="*/ 0 h 318"/>
                  <a:gd name="T10" fmla="*/ 1480 w 1480"/>
                  <a:gd name="T11" fmla="*/ 0 h 318"/>
                </a:gdLst>
                <a:ahLst/>
                <a:cxnLst>
                  <a:cxn ang="0">
                    <a:pos x="T0" y="T1"/>
                  </a:cxn>
                  <a:cxn ang="0">
                    <a:pos x="T2" y="T3"/>
                  </a:cxn>
                  <a:cxn ang="0">
                    <a:pos x="T4" y="T5"/>
                  </a:cxn>
                  <a:cxn ang="0">
                    <a:pos x="T6" y="T7"/>
                  </a:cxn>
                  <a:cxn ang="0">
                    <a:pos x="T8" y="T9"/>
                  </a:cxn>
                  <a:cxn ang="0">
                    <a:pos x="T10" y="T11"/>
                  </a:cxn>
                </a:cxnLst>
                <a:rect l="0" t="0" r="r" b="b"/>
                <a:pathLst>
                  <a:path w="1480" h="318">
                    <a:moveTo>
                      <a:pt x="0" y="0"/>
                    </a:moveTo>
                    <a:lnTo>
                      <a:pt x="334" y="234"/>
                    </a:lnTo>
                    <a:lnTo>
                      <a:pt x="739" y="318"/>
                    </a:lnTo>
                    <a:lnTo>
                      <a:pt x="1144" y="234"/>
                    </a:lnTo>
                    <a:lnTo>
                      <a:pt x="1478" y="0"/>
                    </a:lnTo>
                    <a:lnTo>
                      <a:pt x="1480" y="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88" name="Freeform 120"/>
              <p:cNvSpPr>
                <a:spLocks/>
              </p:cNvSpPr>
              <p:nvPr/>
            </p:nvSpPr>
            <p:spPr bwMode="auto">
              <a:xfrm>
                <a:off x="4304" y="3294"/>
                <a:ext cx="73" cy="18"/>
              </a:xfrm>
              <a:custGeom>
                <a:avLst/>
                <a:gdLst>
                  <a:gd name="T0" fmla="*/ 237 w 237"/>
                  <a:gd name="T1" fmla="*/ 0 h 57"/>
                  <a:gd name="T2" fmla="*/ 0 w 237"/>
                  <a:gd name="T3" fmla="*/ 57 h 57"/>
                  <a:gd name="T4" fmla="*/ 1 w 237"/>
                  <a:gd name="T5" fmla="*/ 57 h 57"/>
                </a:gdLst>
                <a:ahLst/>
                <a:cxnLst>
                  <a:cxn ang="0">
                    <a:pos x="T0" y="T1"/>
                  </a:cxn>
                  <a:cxn ang="0">
                    <a:pos x="T2" y="T3"/>
                  </a:cxn>
                  <a:cxn ang="0">
                    <a:pos x="T4" y="T5"/>
                  </a:cxn>
                </a:cxnLst>
                <a:rect l="0" t="0" r="r" b="b"/>
                <a:pathLst>
                  <a:path w="237" h="57">
                    <a:moveTo>
                      <a:pt x="237" y="0"/>
                    </a:moveTo>
                    <a:lnTo>
                      <a:pt x="0" y="57"/>
                    </a:lnTo>
                    <a:lnTo>
                      <a:pt x="1" y="5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89" name="Freeform 121"/>
              <p:cNvSpPr>
                <a:spLocks/>
              </p:cNvSpPr>
              <p:nvPr/>
            </p:nvSpPr>
            <p:spPr bwMode="auto">
              <a:xfrm>
                <a:off x="4342" y="3294"/>
                <a:ext cx="37" cy="68"/>
              </a:xfrm>
              <a:custGeom>
                <a:avLst/>
                <a:gdLst>
                  <a:gd name="T0" fmla="*/ 124 w 124"/>
                  <a:gd name="T1" fmla="*/ 0 h 216"/>
                  <a:gd name="T2" fmla="*/ 0 w 124"/>
                  <a:gd name="T3" fmla="*/ 216 h 216"/>
                  <a:gd name="T4" fmla="*/ 2 w 124"/>
                  <a:gd name="T5" fmla="*/ 216 h 216"/>
                </a:gdLst>
                <a:ahLst/>
                <a:cxnLst>
                  <a:cxn ang="0">
                    <a:pos x="T0" y="T1"/>
                  </a:cxn>
                  <a:cxn ang="0">
                    <a:pos x="T2" y="T3"/>
                  </a:cxn>
                  <a:cxn ang="0">
                    <a:pos x="T4" y="T5"/>
                  </a:cxn>
                </a:cxnLst>
                <a:rect l="0" t="0" r="r" b="b"/>
                <a:pathLst>
                  <a:path w="124" h="216">
                    <a:moveTo>
                      <a:pt x="124" y="0"/>
                    </a:moveTo>
                    <a:lnTo>
                      <a:pt x="0" y="216"/>
                    </a:lnTo>
                    <a:lnTo>
                      <a:pt x="2" y="216"/>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0" name="Freeform 122"/>
              <p:cNvSpPr>
                <a:spLocks/>
              </p:cNvSpPr>
              <p:nvPr/>
            </p:nvSpPr>
            <p:spPr bwMode="auto">
              <a:xfrm>
                <a:off x="3693" y="1303"/>
                <a:ext cx="956" cy="134"/>
              </a:xfrm>
              <a:custGeom>
                <a:avLst/>
                <a:gdLst>
                  <a:gd name="T0" fmla="*/ 82 w 3128"/>
                  <a:gd name="T1" fmla="*/ 0 h 430"/>
                  <a:gd name="T2" fmla="*/ 23 w 3128"/>
                  <a:gd name="T3" fmla="*/ 46 h 430"/>
                  <a:gd name="T4" fmla="*/ 0 w 3128"/>
                  <a:gd name="T5" fmla="*/ 94 h 430"/>
                  <a:gd name="T6" fmla="*/ 11 w 3128"/>
                  <a:gd name="T7" fmla="*/ 142 h 430"/>
                  <a:gd name="T8" fmla="*/ 57 w 3128"/>
                  <a:gd name="T9" fmla="*/ 190 h 430"/>
                  <a:gd name="T10" fmla="*/ 139 w 3128"/>
                  <a:gd name="T11" fmla="*/ 235 h 430"/>
                  <a:gd name="T12" fmla="*/ 251 w 3128"/>
                  <a:gd name="T13" fmla="*/ 278 h 430"/>
                  <a:gd name="T14" fmla="*/ 395 w 3128"/>
                  <a:gd name="T15" fmla="*/ 317 h 430"/>
                  <a:gd name="T16" fmla="*/ 564 w 3128"/>
                  <a:gd name="T17" fmla="*/ 352 h 430"/>
                  <a:gd name="T18" fmla="*/ 756 w 3128"/>
                  <a:gd name="T19" fmla="*/ 380 h 430"/>
                  <a:gd name="T20" fmla="*/ 967 w 3128"/>
                  <a:gd name="T21" fmla="*/ 403 h 430"/>
                  <a:gd name="T22" fmla="*/ 1192 w 3128"/>
                  <a:gd name="T23" fmla="*/ 419 h 430"/>
                  <a:gd name="T24" fmla="*/ 1423 w 3128"/>
                  <a:gd name="T25" fmla="*/ 428 h 430"/>
                  <a:gd name="T26" fmla="*/ 1659 w 3128"/>
                  <a:gd name="T27" fmla="*/ 430 h 430"/>
                  <a:gd name="T28" fmla="*/ 1893 w 3128"/>
                  <a:gd name="T29" fmla="*/ 425 h 430"/>
                  <a:gd name="T30" fmla="*/ 2120 w 3128"/>
                  <a:gd name="T31" fmla="*/ 413 h 430"/>
                  <a:gd name="T32" fmla="*/ 2332 w 3128"/>
                  <a:gd name="T33" fmla="*/ 394 h 430"/>
                  <a:gd name="T34" fmla="*/ 2529 w 3128"/>
                  <a:gd name="T35" fmla="*/ 367 h 430"/>
                  <a:gd name="T36" fmla="*/ 2703 w 3128"/>
                  <a:gd name="T37" fmla="*/ 335 h 430"/>
                  <a:gd name="T38" fmla="*/ 2851 w 3128"/>
                  <a:gd name="T39" fmla="*/ 299 h 430"/>
                  <a:gd name="T40" fmla="*/ 2970 w 3128"/>
                  <a:gd name="T41" fmla="*/ 257 h 430"/>
                  <a:gd name="T42" fmla="*/ 3057 w 3128"/>
                  <a:gd name="T43" fmla="*/ 214 h 430"/>
                  <a:gd name="T44" fmla="*/ 3109 w 3128"/>
                  <a:gd name="T45" fmla="*/ 168 h 430"/>
                  <a:gd name="T46" fmla="*/ 3128 w 3128"/>
                  <a:gd name="T47" fmla="*/ 120 h 430"/>
                  <a:gd name="T48" fmla="*/ 3110 w 3128"/>
                  <a:gd name="T49" fmla="*/ 70 h 430"/>
                  <a:gd name="T50" fmla="*/ 3112 w 3128"/>
                  <a:gd name="T51" fmla="*/ 7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28" h="430">
                    <a:moveTo>
                      <a:pt x="82" y="0"/>
                    </a:moveTo>
                    <a:lnTo>
                      <a:pt x="23" y="46"/>
                    </a:lnTo>
                    <a:lnTo>
                      <a:pt x="0" y="94"/>
                    </a:lnTo>
                    <a:lnTo>
                      <a:pt x="11" y="142"/>
                    </a:lnTo>
                    <a:lnTo>
                      <a:pt x="57" y="190"/>
                    </a:lnTo>
                    <a:lnTo>
                      <a:pt x="139" y="235"/>
                    </a:lnTo>
                    <a:lnTo>
                      <a:pt x="251" y="278"/>
                    </a:lnTo>
                    <a:lnTo>
                      <a:pt x="395" y="317"/>
                    </a:lnTo>
                    <a:lnTo>
                      <a:pt x="564" y="352"/>
                    </a:lnTo>
                    <a:lnTo>
                      <a:pt x="756" y="380"/>
                    </a:lnTo>
                    <a:lnTo>
                      <a:pt x="967" y="403"/>
                    </a:lnTo>
                    <a:lnTo>
                      <a:pt x="1192" y="419"/>
                    </a:lnTo>
                    <a:lnTo>
                      <a:pt x="1423" y="428"/>
                    </a:lnTo>
                    <a:lnTo>
                      <a:pt x="1659" y="430"/>
                    </a:lnTo>
                    <a:lnTo>
                      <a:pt x="1893" y="425"/>
                    </a:lnTo>
                    <a:lnTo>
                      <a:pt x="2120" y="413"/>
                    </a:lnTo>
                    <a:lnTo>
                      <a:pt x="2332" y="394"/>
                    </a:lnTo>
                    <a:lnTo>
                      <a:pt x="2529" y="367"/>
                    </a:lnTo>
                    <a:lnTo>
                      <a:pt x="2703" y="335"/>
                    </a:lnTo>
                    <a:lnTo>
                      <a:pt x="2851" y="299"/>
                    </a:lnTo>
                    <a:lnTo>
                      <a:pt x="2970" y="257"/>
                    </a:lnTo>
                    <a:lnTo>
                      <a:pt x="3057" y="214"/>
                    </a:lnTo>
                    <a:lnTo>
                      <a:pt x="3109" y="168"/>
                    </a:lnTo>
                    <a:lnTo>
                      <a:pt x="3128" y="120"/>
                    </a:lnTo>
                    <a:lnTo>
                      <a:pt x="3110" y="70"/>
                    </a:lnTo>
                    <a:lnTo>
                      <a:pt x="3112" y="70"/>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1" name="Freeform 123"/>
              <p:cNvSpPr>
                <a:spLocks/>
              </p:cNvSpPr>
              <p:nvPr/>
            </p:nvSpPr>
            <p:spPr bwMode="auto">
              <a:xfrm>
                <a:off x="4163" y="1071"/>
                <a:ext cx="1" cy="581"/>
              </a:xfrm>
              <a:custGeom>
                <a:avLst/>
                <a:gdLst>
                  <a:gd name="T0" fmla="*/ 0 w 1"/>
                  <a:gd name="T1" fmla="*/ 0 h 1857"/>
                  <a:gd name="T2" fmla="*/ 0 w 1"/>
                  <a:gd name="T3" fmla="*/ 1857 h 1857"/>
                  <a:gd name="T4" fmla="*/ 1 w 1"/>
                  <a:gd name="T5" fmla="*/ 1857 h 1857"/>
                </a:gdLst>
                <a:ahLst/>
                <a:cxnLst>
                  <a:cxn ang="0">
                    <a:pos x="T0" y="T1"/>
                  </a:cxn>
                  <a:cxn ang="0">
                    <a:pos x="T2" y="T3"/>
                  </a:cxn>
                  <a:cxn ang="0">
                    <a:pos x="T4" y="T5"/>
                  </a:cxn>
                </a:cxnLst>
                <a:rect l="0" t="0" r="r" b="b"/>
                <a:pathLst>
                  <a:path w="1" h="1857">
                    <a:moveTo>
                      <a:pt x="0" y="0"/>
                    </a:moveTo>
                    <a:lnTo>
                      <a:pt x="0" y="1857"/>
                    </a:lnTo>
                    <a:lnTo>
                      <a:pt x="1" y="185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2" name="Freeform 124"/>
              <p:cNvSpPr>
                <a:spLocks/>
              </p:cNvSpPr>
              <p:nvPr/>
            </p:nvSpPr>
            <p:spPr bwMode="auto">
              <a:xfrm>
                <a:off x="4163" y="1948"/>
                <a:ext cx="1" cy="493"/>
              </a:xfrm>
              <a:custGeom>
                <a:avLst/>
                <a:gdLst>
                  <a:gd name="T0" fmla="*/ 0 w 1"/>
                  <a:gd name="T1" fmla="*/ 0 h 1577"/>
                  <a:gd name="T2" fmla="*/ 0 w 1"/>
                  <a:gd name="T3" fmla="*/ 1577 h 1577"/>
                  <a:gd name="T4" fmla="*/ 1 w 1"/>
                  <a:gd name="T5" fmla="*/ 1577 h 1577"/>
                </a:gdLst>
                <a:ahLst/>
                <a:cxnLst>
                  <a:cxn ang="0">
                    <a:pos x="T0" y="T1"/>
                  </a:cxn>
                  <a:cxn ang="0">
                    <a:pos x="T2" y="T3"/>
                  </a:cxn>
                  <a:cxn ang="0">
                    <a:pos x="T4" y="T5"/>
                  </a:cxn>
                </a:cxnLst>
                <a:rect l="0" t="0" r="r" b="b"/>
                <a:pathLst>
                  <a:path w="1" h="1577">
                    <a:moveTo>
                      <a:pt x="0" y="0"/>
                    </a:moveTo>
                    <a:lnTo>
                      <a:pt x="0" y="1577"/>
                    </a:lnTo>
                    <a:lnTo>
                      <a:pt x="1" y="157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3" name="Freeform 125"/>
              <p:cNvSpPr>
                <a:spLocks/>
              </p:cNvSpPr>
              <p:nvPr/>
            </p:nvSpPr>
            <p:spPr bwMode="auto">
              <a:xfrm>
                <a:off x="4163" y="2540"/>
                <a:ext cx="1" cy="99"/>
              </a:xfrm>
              <a:custGeom>
                <a:avLst/>
                <a:gdLst>
                  <a:gd name="T0" fmla="*/ 0 w 1"/>
                  <a:gd name="T1" fmla="*/ 0 h 314"/>
                  <a:gd name="T2" fmla="*/ 0 w 1"/>
                  <a:gd name="T3" fmla="*/ 314 h 314"/>
                  <a:gd name="T4" fmla="*/ 1 w 1"/>
                  <a:gd name="T5" fmla="*/ 314 h 314"/>
                </a:gdLst>
                <a:ahLst/>
                <a:cxnLst>
                  <a:cxn ang="0">
                    <a:pos x="T0" y="T1"/>
                  </a:cxn>
                  <a:cxn ang="0">
                    <a:pos x="T2" y="T3"/>
                  </a:cxn>
                  <a:cxn ang="0">
                    <a:pos x="T4" y="T5"/>
                  </a:cxn>
                </a:cxnLst>
                <a:rect l="0" t="0" r="r" b="b"/>
                <a:pathLst>
                  <a:path w="1" h="314">
                    <a:moveTo>
                      <a:pt x="0" y="0"/>
                    </a:moveTo>
                    <a:lnTo>
                      <a:pt x="0" y="314"/>
                    </a:lnTo>
                    <a:lnTo>
                      <a:pt x="1" y="314"/>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4" name="Freeform 126"/>
              <p:cNvSpPr>
                <a:spLocks/>
              </p:cNvSpPr>
              <p:nvPr/>
            </p:nvSpPr>
            <p:spPr bwMode="auto">
              <a:xfrm>
                <a:off x="4163" y="2738"/>
                <a:ext cx="1" cy="581"/>
              </a:xfrm>
              <a:custGeom>
                <a:avLst/>
                <a:gdLst>
                  <a:gd name="T0" fmla="*/ 0 w 1"/>
                  <a:gd name="T1" fmla="*/ 0 h 1857"/>
                  <a:gd name="T2" fmla="*/ 0 w 1"/>
                  <a:gd name="T3" fmla="*/ 1857 h 1857"/>
                  <a:gd name="T4" fmla="*/ 1 w 1"/>
                  <a:gd name="T5" fmla="*/ 1857 h 1857"/>
                </a:gdLst>
                <a:ahLst/>
                <a:cxnLst>
                  <a:cxn ang="0">
                    <a:pos x="T0" y="T1"/>
                  </a:cxn>
                  <a:cxn ang="0">
                    <a:pos x="T2" y="T3"/>
                  </a:cxn>
                  <a:cxn ang="0">
                    <a:pos x="T4" y="T5"/>
                  </a:cxn>
                </a:cxnLst>
                <a:rect l="0" t="0" r="r" b="b"/>
                <a:pathLst>
                  <a:path w="1" h="1857">
                    <a:moveTo>
                      <a:pt x="0" y="0"/>
                    </a:moveTo>
                    <a:lnTo>
                      <a:pt x="0" y="1857"/>
                    </a:lnTo>
                    <a:lnTo>
                      <a:pt x="1" y="1857"/>
                    </a:lnTo>
                  </a:path>
                </a:pathLst>
              </a:custGeom>
              <a:noFill/>
              <a:ln w="63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95" name="Group 127"/>
            <p:cNvGrpSpPr>
              <a:grpSpLocks/>
            </p:cNvGrpSpPr>
            <p:nvPr/>
          </p:nvGrpSpPr>
          <p:grpSpPr bwMode="auto">
            <a:xfrm>
              <a:off x="4059" y="1661"/>
              <a:ext cx="454" cy="363"/>
              <a:chOff x="6480" y="1284"/>
              <a:chExt cx="255" cy="423"/>
            </a:xfrm>
          </p:grpSpPr>
          <p:sp>
            <p:nvSpPr>
              <p:cNvPr id="7296" name="Rectangle 128"/>
              <p:cNvSpPr>
                <a:spLocks noChangeArrowheads="1"/>
              </p:cNvSpPr>
              <p:nvPr/>
            </p:nvSpPr>
            <p:spPr bwMode="auto">
              <a:xfrm>
                <a:off x="6480" y="1284"/>
                <a:ext cx="20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b="1" i="1">
                    <a:solidFill>
                      <a:schemeClr val="tx2"/>
                    </a:solidFill>
                    <a:latin typeface="Times New Roman" pitchFamily="18" charset="0"/>
                  </a:rPr>
                  <a:t>F</a:t>
                </a:r>
                <a:r>
                  <a:rPr lang="zh-CN" altLang="en-US" sz="2400" b="1" baseline="-25000">
                    <a:solidFill>
                      <a:schemeClr val="tx2"/>
                    </a:solidFill>
                    <a:latin typeface="Times New Roman" pitchFamily="18" charset="0"/>
                  </a:rPr>
                  <a:t>引</a:t>
                </a:r>
              </a:p>
            </p:txBody>
          </p:sp>
          <p:sp>
            <p:nvSpPr>
              <p:cNvPr id="7297" name="Rectangle 129"/>
              <p:cNvSpPr>
                <a:spLocks noChangeArrowheads="1"/>
              </p:cNvSpPr>
              <p:nvPr/>
            </p:nvSpPr>
            <p:spPr bwMode="auto">
              <a:xfrm>
                <a:off x="6555" y="1395"/>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zh-CN" sz="900" b="1">
                  <a:solidFill>
                    <a:schemeClr val="hlink"/>
                  </a:solidFill>
                  <a:latin typeface="Arial" pitchFamily="34" charset="0"/>
                </a:endParaRPr>
              </a:p>
            </p:txBody>
          </p:sp>
        </p:grpSp>
        <p:sp>
          <p:nvSpPr>
            <p:cNvPr id="7298" name="Line 130"/>
            <p:cNvSpPr>
              <a:spLocks noChangeShapeType="1"/>
            </p:cNvSpPr>
            <p:nvPr/>
          </p:nvSpPr>
          <p:spPr bwMode="auto">
            <a:xfrm flipH="1">
              <a:off x="4286" y="1344"/>
              <a:ext cx="363" cy="635"/>
            </a:xfrm>
            <a:prstGeom prst="line">
              <a:avLst/>
            </a:prstGeom>
            <a:noFill/>
            <a:ln w="28575">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99" name="Rectangle 131"/>
          <p:cNvSpPr>
            <a:spLocks noChangeArrowheads="1"/>
          </p:cNvSpPr>
          <p:nvPr/>
        </p:nvSpPr>
        <p:spPr bwMode="auto">
          <a:xfrm>
            <a:off x="307975" y="457200"/>
            <a:ext cx="837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3300"/>
                </a:solidFill>
                <a:latin typeface="Arial" pitchFamily="34" charset="0"/>
              </a:rPr>
              <a:t>讨论</a:t>
            </a:r>
            <a:r>
              <a:rPr lang="en-US" altLang="zh-CN" sz="2400" b="1">
                <a:solidFill>
                  <a:srgbClr val="000000"/>
                </a:solidFill>
                <a:latin typeface="Arial" pitchFamily="34" charset="0"/>
              </a:rPr>
              <a:t>: </a:t>
            </a:r>
            <a:r>
              <a:rPr lang="zh-CN" altLang="en-US" sz="2400" b="1">
                <a:solidFill>
                  <a:srgbClr val="000000"/>
                </a:solidFill>
                <a:latin typeface="Arial" pitchFamily="34" charset="0"/>
              </a:rPr>
              <a:t>地球表面物体的</a:t>
            </a:r>
            <a:r>
              <a:rPr lang="zh-CN" altLang="en-US" sz="2400" b="1">
                <a:solidFill>
                  <a:srgbClr val="FF3300"/>
                </a:solidFill>
                <a:latin typeface="Arial" pitchFamily="34" charset="0"/>
              </a:rPr>
              <a:t>重力</a:t>
            </a:r>
            <a:r>
              <a:rPr lang="zh-CN" altLang="en-US" sz="2400" b="1">
                <a:solidFill>
                  <a:srgbClr val="000000"/>
                </a:solidFill>
                <a:latin typeface="Arial" pitchFamily="34" charset="0"/>
              </a:rPr>
              <a:t>与地球对物体的万有引力的关系。</a:t>
            </a:r>
            <a:r>
              <a:rPr lang="zh-CN" altLang="en-US" sz="2400">
                <a:solidFill>
                  <a:srgbClr val="000000"/>
                </a:solidFill>
                <a:latin typeface="Arial" pitchFamily="34" charset="0"/>
              </a:rPr>
              <a:t> </a:t>
            </a:r>
          </a:p>
        </p:txBody>
      </p:sp>
      <p:sp>
        <p:nvSpPr>
          <p:cNvPr id="7300" name="Rectangle 132"/>
          <p:cNvSpPr>
            <a:spLocks noChangeArrowheads="1"/>
          </p:cNvSpPr>
          <p:nvPr/>
        </p:nvSpPr>
        <p:spPr bwMode="auto">
          <a:xfrm>
            <a:off x="152400" y="1860550"/>
            <a:ext cx="55403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latin typeface="Arial" pitchFamily="34" charset="0"/>
              </a:rPr>
              <a:t>    </a:t>
            </a:r>
            <a:r>
              <a:rPr lang="zh-CN" altLang="en-US" sz="2400" b="1">
                <a:latin typeface="Arial" pitchFamily="34" charset="0"/>
              </a:rPr>
              <a:t>物体</a:t>
            </a:r>
            <a:r>
              <a:rPr lang="en-US" altLang="zh-CN" sz="2400" b="1">
                <a:latin typeface="Arial" pitchFamily="34" charset="0"/>
              </a:rPr>
              <a:t>m</a:t>
            </a:r>
            <a:r>
              <a:rPr lang="zh-CN" altLang="en-US" sz="2400" b="1">
                <a:latin typeface="Arial" pitchFamily="34" charset="0"/>
              </a:rPr>
              <a:t>在纬度为</a:t>
            </a:r>
            <a:r>
              <a:rPr lang="en-US" altLang="zh-CN" sz="2400" b="1">
                <a:latin typeface="Arial" pitchFamily="34" charset="0"/>
              </a:rPr>
              <a:t>θ</a:t>
            </a:r>
            <a:r>
              <a:rPr lang="zh-CN" altLang="en-US" sz="2400" b="1">
                <a:latin typeface="Arial" pitchFamily="34" charset="0"/>
              </a:rPr>
              <a:t>的位置，</a:t>
            </a:r>
            <a:r>
              <a:rPr lang="zh-CN" altLang="en-US" sz="2400" b="1">
                <a:solidFill>
                  <a:srgbClr val="000000"/>
                </a:solidFill>
                <a:latin typeface="Arial" pitchFamily="34" charset="0"/>
              </a:rPr>
              <a:t>万有引力</a:t>
            </a:r>
            <a:r>
              <a:rPr lang="zh-CN" altLang="en-US" sz="2400" b="1">
                <a:latin typeface="Arial" pitchFamily="34" charset="0"/>
              </a:rPr>
              <a:t>指向地心，分解为两个分力：</a:t>
            </a:r>
            <a:r>
              <a:rPr lang="en-US" altLang="zh-CN" sz="2400" b="1">
                <a:latin typeface="Arial" pitchFamily="34" charset="0"/>
              </a:rPr>
              <a:t>m</a:t>
            </a:r>
            <a:r>
              <a:rPr lang="zh-CN" altLang="en-US" sz="2400" b="1">
                <a:latin typeface="Arial" pitchFamily="34" charset="0"/>
              </a:rPr>
              <a:t>随地球自转围绕地轴运动的</a:t>
            </a:r>
            <a:r>
              <a:rPr lang="zh-CN" altLang="en-US" sz="2400" b="1">
                <a:solidFill>
                  <a:srgbClr val="FF3300"/>
                </a:solidFill>
                <a:latin typeface="Arial" pitchFamily="34" charset="0"/>
              </a:rPr>
              <a:t>向心力</a:t>
            </a:r>
            <a:r>
              <a:rPr lang="zh-CN" altLang="en-US" sz="2400" b="1">
                <a:latin typeface="Arial" pitchFamily="34" charset="0"/>
              </a:rPr>
              <a:t>和</a:t>
            </a:r>
            <a:r>
              <a:rPr lang="zh-CN" altLang="en-US" sz="2400" b="1">
                <a:solidFill>
                  <a:srgbClr val="FF3300"/>
                </a:solidFill>
                <a:latin typeface="Arial" pitchFamily="34" charset="0"/>
              </a:rPr>
              <a:t>重力</a:t>
            </a:r>
            <a:r>
              <a:rPr lang="zh-CN" altLang="en-US" sz="2400" b="1">
                <a:latin typeface="Arial" pitchFamily="34" charset="0"/>
              </a:rPr>
              <a:t>。</a:t>
            </a:r>
          </a:p>
        </p:txBody>
      </p:sp>
      <p:sp>
        <p:nvSpPr>
          <p:cNvPr id="7301" name="Rectangle 133"/>
          <p:cNvSpPr>
            <a:spLocks noChangeArrowheads="1"/>
          </p:cNvSpPr>
          <p:nvPr/>
        </p:nvSpPr>
        <p:spPr bwMode="auto">
          <a:xfrm>
            <a:off x="109538" y="3352800"/>
            <a:ext cx="51482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Arial" pitchFamily="34" charset="0"/>
              </a:rPr>
              <a:t>    </a:t>
            </a:r>
            <a:r>
              <a:rPr kumimoji="1" lang="zh-CN" altLang="en-US" sz="3200" b="1">
                <a:latin typeface="Arial" pitchFamily="34" charset="0"/>
              </a:rPr>
              <a:t>因此</a:t>
            </a:r>
            <a:r>
              <a:rPr kumimoji="1" lang="en-US" altLang="zh-CN" sz="3200" b="1">
                <a:latin typeface="Arial" pitchFamily="34" charset="0"/>
              </a:rPr>
              <a:t>,</a:t>
            </a:r>
            <a:r>
              <a:rPr kumimoji="1" lang="zh-CN" altLang="en-US" sz="3200" b="1">
                <a:solidFill>
                  <a:srgbClr val="FF3300"/>
                </a:solidFill>
                <a:latin typeface="Arial" pitchFamily="34" charset="0"/>
              </a:rPr>
              <a:t>重力</a:t>
            </a:r>
            <a:r>
              <a:rPr kumimoji="1" lang="zh-CN" altLang="en-US" sz="3200" b="1">
                <a:latin typeface="Arial" pitchFamily="34" charset="0"/>
              </a:rPr>
              <a:t>是万有引力的一个</a:t>
            </a:r>
            <a:r>
              <a:rPr kumimoji="1" lang="zh-CN" altLang="en-US" sz="3200" b="1">
                <a:solidFill>
                  <a:srgbClr val="000000"/>
                </a:solidFill>
                <a:latin typeface="Arial" pitchFamily="34" charset="0"/>
              </a:rPr>
              <a:t>分力</a:t>
            </a:r>
            <a:r>
              <a:rPr lang="zh-CN" altLang="en-US" sz="3200" b="1">
                <a:solidFill>
                  <a:schemeClr val="tx2"/>
                </a:solidFill>
                <a:latin typeface="Arial" pitchFamily="34" charset="0"/>
              </a:rPr>
              <a:t>。</a:t>
            </a:r>
          </a:p>
        </p:txBody>
      </p:sp>
      <p:sp>
        <p:nvSpPr>
          <p:cNvPr id="7302" name="Rectangle 134"/>
          <p:cNvSpPr>
            <a:spLocks noChangeArrowheads="1"/>
          </p:cNvSpPr>
          <p:nvPr/>
        </p:nvSpPr>
        <p:spPr bwMode="auto">
          <a:xfrm>
            <a:off x="401638" y="4572000"/>
            <a:ext cx="8208962"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solidFill>
                  <a:schemeClr val="tx2"/>
                </a:solidFill>
                <a:latin typeface="Arial" pitchFamily="34" charset="0"/>
              </a:rPr>
              <a:t>    </a:t>
            </a:r>
            <a:r>
              <a:rPr lang="zh-CN" altLang="en-US" sz="3200" b="1">
                <a:solidFill>
                  <a:schemeClr val="tx2"/>
                </a:solidFill>
                <a:latin typeface="Arial" pitchFamily="34" charset="0"/>
              </a:rPr>
              <a:t>实际上随地球自转的物体</a:t>
            </a:r>
          </a:p>
          <a:p>
            <a:r>
              <a:rPr lang="zh-CN" altLang="en-US" sz="3200" b="1">
                <a:solidFill>
                  <a:srgbClr val="FF3300"/>
                </a:solidFill>
                <a:latin typeface="Arial" pitchFamily="34" charset="0"/>
              </a:rPr>
              <a:t>向心力</a:t>
            </a:r>
            <a:r>
              <a:rPr lang="zh-CN" altLang="en-US" sz="3200" b="1">
                <a:solidFill>
                  <a:schemeClr val="tx2"/>
                </a:solidFill>
                <a:latin typeface="Arial" pitchFamily="34" charset="0"/>
              </a:rPr>
              <a:t>远小于</a:t>
            </a:r>
            <a:r>
              <a:rPr lang="zh-CN" altLang="en-US" sz="3200" b="1">
                <a:solidFill>
                  <a:srgbClr val="FF3300"/>
                </a:solidFill>
                <a:latin typeface="Arial" pitchFamily="34" charset="0"/>
              </a:rPr>
              <a:t>重力</a:t>
            </a:r>
            <a:r>
              <a:rPr lang="zh-CN" altLang="en-US" sz="3200" b="1">
                <a:solidFill>
                  <a:schemeClr val="tx2"/>
                </a:solidFill>
                <a:latin typeface="Arial" pitchFamily="34" charset="0"/>
              </a:rPr>
              <a:t>，在忽略自转</a:t>
            </a:r>
          </a:p>
          <a:p>
            <a:r>
              <a:rPr lang="zh-CN" altLang="en-US" sz="3200" b="1">
                <a:solidFill>
                  <a:schemeClr val="tx2"/>
                </a:solidFill>
                <a:latin typeface="Arial" pitchFamily="34" charset="0"/>
              </a:rPr>
              <a:t>的影响下</a:t>
            </a:r>
            <a:r>
              <a:rPr lang="zh-CN" altLang="en-US" sz="3200" b="1">
                <a:solidFill>
                  <a:srgbClr val="000000"/>
                </a:solidFill>
                <a:latin typeface="Arial" pitchFamily="34" charset="0"/>
              </a:rPr>
              <a:t>万有引力大小</a:t>
            </a:r>
            <a:r>
              <a:rPr lang="zh-CN" altLang="en-US" sz="3200" b="1">
                <a:solidFill>
                  <a:schemeClr val="tx2"/>
                </a:solidFill>
                <a:latin typeface="Arial" pitchFamily="34" charset="0"/>
              </a:rPr>
              <a:t>近似等于</a:t>
            </a:r>
            <a:r>
              <a:rPr lang="zh-CN" altLang="en-US" sz="3200" b="1">
                <a:solidFill>
                  <a:srgbClr val="000000"/>
                </a:solidFill>
                <a:latin typeface="Arial" pitchFamily="34" charset="0"/>
              </a:rPr>
              <a:t>重力大小</a:t>
            </a:r>
            <a:r>
              <a:rPr lang="zh-CN" altLang="en-US" sz="3200" b="1">
                <a:solidFill>
                  <a:schemeClr val="tx2"/>
                </a:solidFill>
                <a:latin typeface="Arial" pitchFamily="34" charset="0"/>
              </a:rPr>
              <a:t>。</a:t>
            </a:r>
            <a:r>
              <a:rPr lang="zh-CN" altLang="en-US" sz="3200" b="1">
                <a:latin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02"/>
                                        </p:tgtEl>
                                        <p:attrNameLst>
                                          <p:attrName>style.visibility</p:attrName>
                                        </p:attrNameLst>
                                      </p:cBhvr>
                                      <p:to>
                                        <p:strVal val="visible"/>
                                      </p:to>
                                    </p:set>
                                    <p:animEffect transition="in" filter="blinds(horizontal)">
                                      <p:cBhvr>
                                        <p:cTn id="7" dur="500"/>
                                        <p:tgtEl>
                                          <p:spTgt spid="7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649288"/>
            <a:ext cx="7772400" cy="722312"/>
          </a:xfrm>
        </p:spPr>
        <p:txBody>
          <a:bodyPr/>
          <a:lstStyle/>
          <a:p>
            <a:r>
              <a:rPr lang="en-US" altLang="zh-CN" b="1">
                <a:solidFill>
                  <a:srgbClr val="FF0000"/>
                </a:solidFill>
              </a:rPr>
              <a:t> </a:t>
            </a:r>
            <a:r>
              <a:rPr lang="zh-CN" altLang="en-US" b="1">
                <a:solidFill>
                  <a:srgbClr val="FF0000"/>
                </a:solidFill>
              </a:rPr>
              <a:t>回顾所学内容</a:t>
            </a:r>
          </a:p>
        </p:txBody>
      </p:sp>
      <p:graphicFrame>
        <p:nvGraphicFramePr>
          <p:cNvPr id="8195" name="Object 3"/>
          <p:cNvGraphicFramePr>
            <a:graphicFrameLocks noChangeAspect="1"/>
          </p:cNvGraphicFramePr>
          <p:nvPr>
            <p:ph sz="half" idx="1"/>
          </p:nvPr>
        </p:nvGraphicFramePr>
        <p:xfrm>
          <a:off x="715963" y="2336800"/>
          <a:ext cx="1681162" cy="1168400"/>
        </p:xfrm>
        <a:graphic>
          <a:graphicData uri="http://schemas.openxmlformats.org/presentationml/2006/ole">
            <mc:AlternateContent xmlns:mc="http://schemas.openxmlformats.org/markup-compatibility/2006">
              <mc:Choice xmlns:v="urn:schemas-microsoft-com:vml" Requires="v">
                <p:oleObj spid="_x0000_s8206" name="Equation" r:id="rId3" imgW="583920" imgH="419040" progId="Equation.DSMT4">
                  <p:embed/>
                </p:oleObj>
              </mc:Choice>
              <mc:Fallback>
                <p:oleObj name="Equation" r:id="rId3" imgW="583920" imgH="419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2336800"/>
                        <a:ext cx="1681162"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4"/>
          <p:cNvGraphicFramePr>
            <a:graphicFrameLocks noChangeAspect="1"/>
          </p:cNvGraphicFramePr>
          <p:nvPr/>
        </p:nvGraphicFramePr>
        <p:xfrm>
          <a:off x="2916238" y="2590800"/>
          <a:ext cx="1944687" cy="609600"/>
        </p:xfrm>
        <a:graphic>
          <a:graphicData uri="http://schemas.openxmlformats.org/presentationml/2006/ole">
            <mc:AlternateContent xmlns:mc="http://schemas.openxmlformats.org/markup-compatibility/2006">
              <mc:Choice xmlns:v="urn:schemas-microsoft-com:vml" Requires="v">
                <p:oleObj spid="_x0000_s8207" name="Equation" r:id="rId5" imgW="647640" imgH="203040" progId="Equation.DSMT4">
                  <p:embed/>
                </p:oleObj>
              </mc:Choice>
              <mc:Fallback>
                <p:oleObj name="Equation" r:id="rId5" imgW="647640" imgH="203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590800"/>
                        <a:ext cx="1944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5435600" y="2417763"/>
          <a:ext cx="2592388" cy="1087437"/>
        </p:xfrm>
        <a:graphic>
          <a:graphicData uri="http://schemas.openxmlformats.org/presentationml/2006/ole">
            <mc:AlternateContent xmlns:mc="http://schemas.openxmlformats.org/markup-compatibility/2006">
              <mc:Choice xmlns:v="urn:schemas-microsoft-com:vml" Requires="v">
                <p:oleObj spid="_x0000_s8208" name="Equation" r:id="rId7" imgW="850680" imgH="393480" progId="Equation.DSMT4">
                  <p:embed/>
                </p:oleObj>
              </mc:Choice>
              <mc:Fallback>
                <p:oleObj name="Equation" r:id="rId7" imgW="850680" imgH="39348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2417763"/>
                        <a:ext cx="2592388"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5029200" y="3505200"/>
          <a:ext cx="2160588" cy="1111250"/>
        </p:xfrm>
        <a:graphic>
          <a:graphicData uri="http://schemas.openxmlformats.org/presentationml/2006/ole">
            <mc:AlternateContent xmlns:mc="http://schemas.openxmlformats.org/markup-compatibility/2006">
              <mc:Choice xmlns:v="urn:schemas-microsoft-com:vml" Requires="v">
                <p:oleObj spid="_x0000_s8209" name="Equation" r:id="rId9" imgW="711000" imgH="393480" progId="Equation.DSMT4">
                  <p:embed/>
                </p:oleObj>
              </mc:Choice>
              <mc:Fallback>
                <p:oleObj name="Equation" r:id="rId9" imgW="711000" imgH="3934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3505200"/>
                        <a:ext cx="2160588"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Text Box 7"/>
          <p:cNvSpPr txBox="1">
            <a:spLocks noChangeArrowheads="1"/>
          </p:cNvSpPr>
          <p:nvPr/>
        </p:nvSpPr>
        <p:spPr bwMode="auto">
          <a:xfrm>
            <a:off x="395288" y="16764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latin typeface="Times New Roman" pitchFamily="18" charset="0"/>
              </a:rPr>
              <a:t>(1)</a:t>
            </a:r>
            <a:r>
              <a:rPr kumimoji="1" lang="zh-CN" altLang="en-US" sz="2400" b="1">
                <a:latin typeface="Times New Roman" pitchFamily="18" charset="0"/>
              </a:rPr>
              <a:t>物体做圆周运动的向心力公式是什么？分别写出向心力与线速度、角速度以及周期的关系式。</a:t>
            </a:r>
          </a:p>
        </p:txBody>
      </p:sp>
      <p:sp>
        <p:nvSpPr>
          <p:cNvPr id="8200" name="Text Box 8"/>
          <p:cNvSpPr txBox="1">
            <a:spLocks noChangeArrowheads="1"/>
          </p:cNvSpPr>
          <p:nvPr/>
        </p:nvSpPr>
        <p:spPr bwMode="auto">
          <a:xfrm>
            <a:off x="395288" y="3352800"/>
            <a:ext cx="792003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(2)</a:t>
            </a:r>
            <a:r>
              <a:rPr kumimoji="1" lang="zh-CN" altLang="en-US" sz="2400" b="1">
                <a:latin typeface="Times New Roman" pitchFamily="18" charset="0"/>
              </a:rPr>
              <a:t>万有引力定律的内容是什么？</a:t>
            </a:r>
          </a:p>
          <a:p>
            <a:pPr>
              <a:spcBef>
                <a:spcPct val="50000"/>
              </a:spcBef>
            </a:pPr>
            <a:r>
              <a:rPr kumimoji="1" lang="zh-CN" altLang="en-US" sz="2400" b="1">
                <a:latin typeface="Times New Roman" pitchFamily="18" charset="0"/>
              </a:rPr>
              <a:t>如何用公式表示？</a:t>
            </a:r>
          </a:p>
        </p:txBody>
      </p:sp>
      <p:sp>
        <p:nvSpPr>
          <p:cNvPr id="8202" name="Text Box 10"/>
          <p:cNvSpPr txBox="1">
            <a:spLocks noChangeArrowheads="1"/>
          </p:cNvSpPr>
          <p:nvPr/>
        </p:nvSpPr>
        <p:spPr bwMode="auto">
          <a:xfrm>
            <a:off x="468313" y="4581525"/>
            <a:ext cx="799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(3)</a:t>
            </a:r>
            <a:r>
              <a:rPr kumimoji="1" lang="zh-CN" altLang="en-US" sz="2400" b="1">
                <a:latin typeface="Times New Roman" pitchFamily="18" charset="0"/>
              </a:rPr>
              <a:t>重力和万有引力的关系？</a:t>
            </a:r>
          </a:p>
        </p:txBody>
      </p:sp>
      <p:sp>
        <p:nvSpPr>
          <p:cNvPr id="8203" name="Text Box 11"/>
          <p:cNvSpPr txBox="1">
            <a:spLocks noChangeArrowheads="1"/>
          </p:cNvSpPr>
          <p:nvPr/>
        </p:nvSpPr>
        <p:spPr bwMode="auto">
          <a:xfrm>
            <a:off x="228600" y="5181600"/>
            <a:ext cx="7345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FF3300"/>
                </a:solidFill>
                <a:latin typeface="Times New Roman" pitchFamily="18" charset="0"/>
              </a:rPr>
              <a:t>   </a:t>
            </a:r>
            <a:r>
              <a:rPr kumimoji="1" lang="zh-CN" altLang="en-US" sz="2400" b="1">
                <a:solidFill>
                  <a:srgbClr val="0000FF"/>
                </a:solidFill>
                <a:latin typeface="Times New Roman" pitchFamily="18" charset="0"/>
              </a:rPr>
              <a:t>重力</a:t>
            </a:r>
            <a:r>
              <a:rPr kumimoji="1" lang="zh-CN" altLang="en-US" sz="2400" b="1">
                <a:latin typeface="Times New Roman" pitchFamily="18" charset="0"/>
              </a:rPr>
              <a:t>是万有引力的一个分力，当忽略了地球的自转时</a:t>
            </a:r>
            <a:r>
              <a:rPr kumimoji="1" lang="en-US" altLang="zh-CN" sz="2400" b="1">
                <a:latin typeface="Times New Roman" pitchFamily="18" charset="0"/>
              </a:rPr>
              <a:t>,</a:t>
            </a:r>
            <a:r>
              <a:rPr kumimoji="1" lang="zh-CN" altLang="en-US" sz="2400" b="1">
                <a:latin typeface="Times New Roman" pitchFamily="18" charset="0"/>
              </a:rPr>
              <a:t>可认为</a:t>
            </a:r>
            <a:r>
              <a:rPr kumimoji="1" lang="zh-CN" altLang="en-US" sz="2400" b="1">
                <a:solidFill>
                  <a:srgbClr val="0000FF"/>
                </a:solidFill>
                <a:latin typeface="Times New Roman" pitchFamily="18" charset="0"/>
              </a:rPr>
              <a:t>重力</a:t>
            </a:r>
            <a:r>
              <a:rPr kumimoji="1" lang="zh-CN" altLang="en-US" sz="2400" b="1">
                <a:latin typeface="Times New Roman" pitchFamily="18" charset="0"/>
              </a:rPr>
              <a:t>在数值上就</a:t>
            </a:r>
            <a:r>
              <a:rPr kumimoji="1" lang="zh-CN" altLang="en-US" sz="2400" b="1">
                <a:solidFill>
                  <a:srgbClr val="FF3300"/>
                </a:solidFill>
                <a:latin typeface="Times New Roman" pitchFamily="18" charset="0"/>
              </a:rPr>
              <a:t>等于</a:t>
            </a:r>
            <a:r>
              <a:rPr kumimoji="1" lang="zh-CN" altLang="en-US" sz="2400" b="1">
                <a:solidFill>
                  <a:srgbClr val="0000FF"/>
                </a:solidFill>
                <a:latin typeface="Times New Roman" pitchFamily="18" charset="0"/>
              </a:rPr>
              <a:t>万有引力大小</a:t>
            </a:r>
            <a:r>
              <a:rPr kumimoji="1" lang="zh-CN" altLang="en-US" sz="2400" b="1">
                <a:latin typeface="Times New Roman" pitchFamily="18" charset="0"/>
              </a:rPr>
              <a:t>。</a:t>
            </a:r>
          </a:p>
        </p:txBody>
      </p:sp>
      <p:sp>
        <p:nvSpPr>
          <p:cNvPr id="8204" name="Rectangle 12"/>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205" name="Object 13"/>
          <p:cNvGraphicFramePr>
            <a:graphicFrameLocks noChangeAspect="1"/>
          </p:cNvGraphicFramePr>
          <p:nvPr>
            <p:ph sz="half" idx="2"/>
          </p:nvPr>
        </p:nvGraphicFramePr>
        <p:xfrm>
          <a:off x="6400800" y="5334000"/>
          <a:ext cx="2414588" cy="1168400"/>
        </p:xfrm>
        <a:graphic>
          <a:graphicData uri="http://schemas.openxmlformats.org/presentationml/2006/ole">
            <mc:AlternateContent xmlns:mc="http://schemas.openxmlformats.org/markup-compatibility/2006">
              <mc:Choice xmlns:v="urn:schemas-microsoft-com:vml" Requires="v">
                <p:oleObj spid="_x0000_s8210" name="公式" r:id="rId11" imgW="812520" imgH="393480" progId="Equation.3">
                  <p:embed/>
                </p:oleObj>
              </mc:Choice>
              <mc:Fallback>
                <p:oleObj name="公式" r:id="rId11" imgW="812520" imgH="39348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5334000"/>
                        <a:ext cx="2414588"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03"/>
                                        </p:tgtEl>
                                        <p:attrNameLst>
                                          <p:attrName>style.visibility</p:attrName>
                                        </p:attrNameLst>
                                      </p:cBhvr>
                                      <p:to>
                                        <p:strVal val="visible"/>
                                      </p:to>
                                    </p:set>
                                    <p:animEffect transition="in" filter="dissolve">
                                      <p:cBhvr>
                                        <p:cTn id="7" dur="500"/>
                                        <p:tgtEl>
                                          <p:spTgt spid="8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8205"/>
                                        </p:tgtEl>
                                        <p:attrNameLst>
                                          <p:attrName>style.visibility</p:attrName>
                                        </p:attrNameLst>
                                      </p:cBhvr>
                                      <p:to>
                                        <p:strVal val="visible"/>
                                      </p:to>
                                    </p:set>
                                    <p:anim calcmode="lin" valueType="num">
                                      <p:cBhvr additive="base">
                                        <p:cTn id="12" dur="500" fill="hold"/>
                                        <p:tgtEl>
                                          <p:spTgt spid="8205"/>
                                        </p:tgtEl>
                                        <p:attrNameLst>
                                          <p:attrName>ppt_x</p:attrName>
                                        </p:attrNameLst>
                                      </p:cBhvr>
                                      <p:tavLst>
                                        <p:tav tm="0">
                                          <p:val>
                                            <p:strVal val="#ppt_x"/>
                                          </p:val>
                                        </p:tav>
                                        <p:tav tm="100000">
                                          <p:val>
                                            <p:strVal val="#ppt_x"/>
                                          </p:val>
                                        </p:tav>
                                      </p:tavLst>
                                    </p:anim>
                                    <p:anim calcmode="lin" valueType="num">
                                      <p:cBhvr additive="base">
                                        <p:cTn id="13" dur="500" fill="hold"/>
                                        <p:tgtEl>
                                          <p:spTgt spid="8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38200" y="333375"/>
            <a:ext cx="760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00"/>
                </a:solidFill>
                <a:latin typeface="Arial" pitchFamily="34" charset="0"/>
              </a:rPr>
              <a:t>阿基米德在研究杠杆原理后，曾经说过一句什么名言？</a:t>
            </a:r>
            <a:r>
              <a:rPr lang="zh-CN" altLang="en-US" b="1">
                <a:latin typeface="Arial" pitchFamily="34" charset="0"/>
              </a:rPr>
              <a:t> </a:t>
            </a:r>
          </a:p>
        </p:txBody>
      </p:sp>
      <p:sp>
        <p:nvSpPr>
          <p:cNvPr id="9219" name="Rectangle 3"/>
          <p:cNvSpPr>
            <a:spLocks noChangeArrowheads="1"/>
          </p:cNvSpPr>
          <p:nvPr/>
        </p:nvSpPr>
        <p:spPr bwMode="auto">
          <a:xfrm>
            <a:off x="468313" y="1857375"/>
            <a:ext cx="3816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600" b="1">
                <a:solidFill>
                  <a:schemeClr val="tx2"/>
                </a:solidFill>
                <a:latin typeface="Arial" pitchFamily="34" charset="0"/>
                <a:ea typeface="隶书" pitchFamily="49" charset="-122"/>
              </a:rPr>
              <a:t>“</a:t>
            </a:r>
            <a:r>
              <a:rPr lang="zh-CN" altLang="en-US" sz="3600" b="1">
                <a:solidFill>
                  <a:schemeClr val="tx2"/>
                </a:solidFill>
                <a:latin typeface="Arial" pitchFamily="34" charset="0"/>
                <a:ea typeface="隶书" pitchFamily="49" charset="-122"/>
              </a:rPr>
              <a:t>给我一个支点，我可以撬动球。”</a:t>
            </a:r>
            <a:r>
              <a:rPr lang="zh-CN" altLang="en-US" b="1">
                <a:latin typeface="Arial" pitchFamily="34" charset="0"/>
              </a:rPr>
              <a:t> </a:t>
            </a:r>
          </a:p>
        </p:txBody>
      </p:sp>
      <p:pic>
        <p:nvPicPr>
          <p:cNvPr id="9220" name="Picture 4" descr="使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308100"/>
            <a:ext cx="4032250" cy="2120900"/>
          </a:xfrm>
          <a:prstGeom prst="rect">
            <a:avLst/>
          </a:prstGeom>
          <a:noFill/>
          <a:extLst>
            <a:ext uri="{909E8E84-426E-40DD-AFC4-6F175D3DCCD1}">
              <a14:hiddenFill xmlns:a14="http://schemas.microsoft.com/office/drawing/2010/main">
                <a:solidFill>
                  <a:srgbClr val="FFFFFF"/>
                </a:solidFill>
              </a14:hiddenFill>
            </a:ext>
          </a:extLst>
        </p:spPr>
      </p:pic>
      <p:sp>
        <p:nvSpPr>
          <p:cNvPr id="9221" name="Rectangle 5"/>
          <p:cNvSpPr>
            <a:spLocks noChangeArrowheads="1"/>
          </p:cNvSpPr>
          <p:nvPr/>
        </p:nvSpPr>
        <p:spPr bwMode="auto">
          <a:xfrm>
            <a:off x="1046163" y="6186488"/>
            <a:ext cx="6802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00"/>
                </a:solidFill>
                <a:latin typeface="Arial" pitchFamily="34" charset="0"/>
              </a:rPr>
              <a:t>那我们又是怎么知道巨大的地球的质量呢</a:t>
            </a:r>
            <a:r>
              <a:rPr lang="en-US" altLang="zh-CN" sz="2800" b="1">
                <a:solidFill>
                  <a:srgbClr val="000000"/>
                </a:solidFill>
                <a:latin typeface="Arial" pitchFamily="34" charset="0"/>
              </a:rPr>
              <a:t>?</a:t>
            </a:r>
          </a:p>
        </p:txBody>
      </p:sp>
      <p:sp>
        <p:nvSpPr>
          <p:cNvPr id="9222" name="Rectangle 6"/>
          <p:cNvSpPr>
            <a:spLocks noChangeArrowheads="1"/>
          </p:cNvSpPr>
          <p:nvPr/>
        </p:nvSpPr>
        <p:spPr bwMode="auto">
          <a:xfrm>
            <a:off x="228600" y="3284538"/>
            <a:ext cx="4324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00"/>
                </a:solidFill>
                <a:latin typeface="Arial" pitchFamily="34" charset="0"/>
              </a:rPr>
              <a:t>那给我们一个杠杆</a:t>
            </a:r>
            <a:r>
              <a:rPr lang="en-US" altLang="zh-CN" sz="2400" b="1">
                <a:solidFill>
                  <a:srgbClr val="000000"/>
                </a:solidFill>
                <a:latin typeface="Arial" pitchFamily="34" charset="0"/>
              </a:rPr>
              <a:t>(</a:t>
            </a:r>
            <a:r>
              <a:rPr lang="zh-CN" altLang="en-US" sz="2400" b="1">
                <a:solidFill>
                  <a:srgbClr val="000000"/>
                </a:solidFill>
                <a:latin typeface="Arial" pitchFamily="34" charset="0"/>
              </a:rPr>
              <a:t>天平</a:t>
            </a:r>
            <a:r>
              <a:rPr lang="en-US" altLang="zh-CN" sz="2400" b="1">
                <a:solidFill>
                  <a:srgbClr val="000000"/>
                </a:solidFill>
                <a:latin typeface="Arial" pitchFamily="34" charset="0"/>
              </a:rPr>
              <a:t>)</a:t>
            </a:r>
            <a:r>
              <a:rPr lang="zh-CN" altLang="en-US" sz="2400" b="1">
                <a:solidFill>
                  <a:srgbClr val="000000"/>
                </a:solidFill>
                <a:latin typeface="Arial" pitchFamily="34" charset="0"/>
              </a:rPr>
              <a:t>是否就可以称量地球的质量了呢？</a:t>
            </a:r>
          </a:p>
        </p:txBody>
      </p:sp>
      <p:sp>
        <p:nvSpPr>
          <p:cNvPr id="9223" name="Text Box 7"/>
          <p:cNvSpPr txBox="1">
            <a:spLocks noChangeArrowheads="1"/>
          </p:cNvSpPr>
          <p:nvPr/>
        </p:nvSpPr>
        <p:spPr bwMode="auto">
          <a:xfrm>
            <a:off x="1116013" y="4495800"/>
            <a:ext cx="219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3300"/>
                </a:solidFill>
                <a:latin typeface="Arial" pitchFamily="34" charset="0"/>
              </a:rPr>
              <a:t>答案是</a:t>
            </a:r>
            <a:r>
              <a:rPr lang="en-US" altLang="zh-CN" sz="2400" b="1">
                <a:solidFill>
                  <a:srgbClr val="FF3300"/>
                </a:solidFill>
                <a:latin typeface="Arial" pitchFamily="34" charset="0"/>
              </a:rPr>
              <a:t>:</a:t>
            </a:r>
            <a:r>
              <a:rPr lang="zh-CN" altLang="en-US" sz="2400" b="1">
                <a:solidFill>
                  <a:srgbClr val="FF3300"/>
                </a:solidFill>
                <a:latin typeface="Arial" pitchFamily="34" charset="0"/>
              </a:rPr>
              <a:t>否定的</a:t>
            </a:r>
            <a:r>
              <a:rPr lang="en-US" altLang="zh-CN" sz="2400" b="1">
                <a:solidFill>
                  <a:srgbClr val="FF3300"/>
                </a:solidFill>
                <a:latin typeface="Arial" pitchFamily="34" charset="0"/>
              </a:rPr>
              <a:t>.</a:t>
            </a:r>
          </a:p>
        </p:txBody>
      </p:sp>
      <p:pic>
        <p:nvPicPr>
          <p:cNvPr id="9224" name="Picture 8" descr="图片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3436938"/>
            <a:ext cx="4032250" cy="2735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left)">
                                      <p:cBhvr>
                                        <p:cTn id="12" dur="500"/>
                                        <p:tgtEl>
                                          <p:spTgt spid="9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wedge">
                                      <p:cBhvr>
                                        <p:cTn id="17" dur="2000"/>
                                        <p:tgtEl>
                                          <p:spTgt spid="9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222"/>
                                        </p:tgtEl>
                                        <p:attrNameLst>
                                          <p:attrName>style.visibility</p:attrName>
                                        </p:attrNameLst>
                                      </p:cBhvr>
                                      <p:to>
                                        <p:strVal val="visible"/>
                                      </p:to>
                                    </p:set>
                                    <p:anim calcmode="lin" valueType="num">
                                      <p:cBhvr additive="base">
                                        <p:cTn id="22" dur="500" fill="hold"/>
                                        <p:tgtEl>
                                          <p:spTgt spid="9222"/>
                                        </p:tgtEl>
                                        <p:attrNameLst>
                                          <p:attrName>ppt_x</p:attrName>
                                        </p:attrNameLst>
                                      </p:cBhvr>
                                      <p:tavLst>
                                        <p:tav tm="0">
                                          <p:val>
                                            <p:strVal val="#ppt_x"/>
                                          </p:val>
                                        </p:tav>
                                        <p:tav tm="100000">
                                          <p:val>
                                            <p:strVal val="#ppt_x"/>
                                          </p:val>
                                        </p:tav>
                                      </p:tavLst>
                                    </p:anim>
                                    <p:anim calcmode="lin" valueType="num">
                                      <p:cBhvr additive="base">
                                        <p:cTn id="23"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9224"/>
                                        </p:tgtEl>
                                        <p:attrNameLst>
                                          <p:attrName>style.visibility</p:attrName>
                                        </p:attrNameLst>
                                      </p:cBhvr>
                                      <p:to>
                                        <p:strVal val="visible"/>
                                      </p:to>
                                    </p:set>
                                    <p:anim calcmode="lin" valueType="num">
                                      <p:cBhvr additive="base">
                                        <p:cTn id="28" dur="500" fill="hold"/>
                                        <p:tgtEl>
                                          <p:spTgt spid="9224"/>
                                        </p:tgtEl>
                                        <p:attrNameLst>
                                          <p:attrName>ppt_x</p:attrName>
                                        </p:attrNameLst>
                                      </p:cBhvr>
                                      <p:tavLst>
                                        <p:tav tm="0">
                                          <p:val>
                                            <p:strVal val="#ppt_x"/>
                                          </p:val>
                                        </p:tav>
                                        <p:tav tm="100000">
                                          <p:val>
                                            <p:strVal val="#ppt_x"/>
                                          </p:val>
                                        </p:tav>
                                      </p:tavLst>
                                    </p:anim>
                                    <p:anim calcmode="lin" valueType="num">
                                      <p:cBhvr additive="base">
                                        <p:cTn id="29"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223"/>
                                        </p:tgtEl>
                                        <p:attrNameLst>
                                          <p:attrName>style.visibility</p:attrName>
                                        </p:attrNameLst>
                                      </p:cBhvr>
                                      <p:to>
                                        <p:strVal val="visible"/>
                                      </p:to>
                                    </p:set>
                                    <p:anim calcmode="lin" valueType="num">
                                      <p:cBhvr additive="base">
                                        <p:cTn id="34" dur="500" fill="hold"/>
                                        <p:tgtEl>
                                          <p:spTgt spid="9223"/>
                                        </p:tgtEl>
                                        <p:attrNameLst>
                                          <p:attrName>ppt_x</p:attrName>
                                        </p:attrNameLst>
                                      </p:cBhvr>
                                      <p:tavLst>
                                        <p:tav tm="0">
                                          <p:val>
                                            <p:strVal val="#ppt_x"/>
                                          </p:val>
                                        </p:tav>
                                        <p:tav tm="100000">
                                          <p:val>
                                            <p:strVal val="#ppt_x"/>
                                          </p:val>
                                        </p:tav>
                                      </p:tavLst>
                                    </p:anim>
                                    <p:anim calcmode="lin" valueType="num">
                                      <p:cBhvr additive="base">
                                        <p:cTn id="35"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221"/>
                                        </p:tgtEl>
                                        <p:attrNameLst>
                                          <p:attrName>style.visibility</p:attrName>
                                        </p:attrNameLst>
                                      </p:cBhvr>
                                      <p:to>
                                        <p:strVal val="visible"/>
                                      </p:to>
                                    </p:set>
                                    <p:anim calcmode="lin" valueType="num">
                                      <p:cBhvr additive="base">
                                        <p:cTn id="40" dur="500" fill="hold"/>
                                        <p:tgtEl>
                                          <p:spTgt spid="9221"/>
                                        </p:tgtEl>
                                        <p:attrNameLst>
                                          <p:attrName>ppt_x</p:attrName>
                                        </p:attrNameLst>
                                      </p:cBhvr>
                                      <p:tavLst>
                                        <p:tav tm="0">
                                          <p:val>
                                            <p:strVal val="#ppt_x"/>
                                          </p:val>
                                        </p:tav>
                                        <p:tav tm="100000">
                                          <p:val>
                                            <p:strVal val="#ppt_x"/>
                                          </p:val>
                                        </p:tav>
                                      </p:tavLst>
                                    </p:anim>
                                    <p:anim calcmode="lin" valueType="num">
                                      <p:cBhvr additive="base">
                                        <p:cTn id="41"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p:bldP spid="9221" grpId="0"/>
      <p:bldP spid="9222" grpId="0"/>
      <p:bldP spid="92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01600" y="715963"/>
            <a:ext cx="500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latin typeface="Arial" pitchFamily="34" charset="0"/>
                <a:ea typeface="方正姚体" pitchFamily="2" charset="-122"/>
              </a:rPr>
              <a:t>一、“科学真是迷人”</a:t>
            </a:r>
          </a:p>
        </p:txBody>
      </p:sp>
      <p:pic>
        <p:nvPicPr>
          <p:cNvPr id="10243" name="Picture 3" descr="W0200703233643750513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7625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0244" name="Text Box 4"/>
          <p:cNvSpPr txBox="1">
            <a:spLocks noChangeArrowheads="1"/>
          </p:cNvSpPr>
          <p:nvPr/>
        </p:nvSpPr>
        <p:spPr bwMode="auto">
          <a:xfrm>
            <a:off x="395288" y="1905000"/>
            <a:ext cx="446563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00"/>
                </a:solidFill>
                <a:latin typeface="Arial" pitchFamily="34" charset="0"/>
              </a:rPr>
              <a:t>地球的质量不可能用天平称量</a:t>
            </a:r>
            <a:r>
              <a:rPr lang="en-US" altLang="zh-CN" sz="3200" b="1">
                <a:solidFill>
                  <a:srgbClr val="000000"/>
                </a:solidFill>
                <a:latin typeface="Arial" pitchFamily="34" charset="0"/>
              </a:rPr>
              <a:t>.</a:t>
            </a:r>
          </a:p>
          <a:p>
            <a:pPr>
              <a:spcBef>
                <a:spcPct val="50000"/>
              </a:spcBef>
            </a:pPr>
            <a:r>
              <a:rPr lang="en-US" altLang="zh-CN" sz="3200" b="1">
                <a:solidFill>
                  <a:srgbClr val="000000"/>
                </a:solidFill>
                <a:latin typeface="Arial" pitchFamily="34" charset="0"/>
              </a:rPr>
              <a:t> </a:t>
            </a:r>
            <a:r>
              <a:rPr lang="zh-CN" altLang="en-US" sz="3200" b="1">
                <a:solidFill>
                  <a:srgbClr val="000000"/>
                </a:solidFill>
                <a:latin typeface="Arial" pitchFamily="34" charset="0"/>
              </a:rPr>
              <a:t>但是万有引力定律是否能给予我们提供帮助呢</a:t>
            </a:r>
            <a:r>
              <a:rPr lang="en-US" altLang="zh-CN" sz="3200" b="1">
                <a:solidFill>
                  <a:srgbClr val="000000"/>
                </a:solidFill>
                <a:latin typeface="Arial" pitchFamily="34" charset="0"/>
              </a:rPr>
              <a:t>?</a:t>
            </a:r>
          </a:p>
        </p:txBody>
      </p:sp>
      <p:sp>
        <p:nvSpPr>
          <p:cNvPr id="10245" name="Text Box 5"/>
          <p:cNvSpPr txBox="1">
            <a:spLocks noChangeArrowheads="1"/>
          </p:cNvSpPr>
          <p:nvPr/>
        </p:nvSpPr>
        <p:spPr bwMode="auto">
          <a:xfrm>
            <a:off x="609600" y="4508500"/>
            <a:ext cx="813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FF3300"/>
                </a:solidFill>
                <a:latin typeface="Times New Roman" pitchFamily="18" charset="0"/>
              </a:rPr>
              <a:t>    </a:t>
            </a:r>
            <a:r>
              <a:rPr kumimoji="1" lang="zh-CN" altLang="en-US" sz="2400" b="1">
                <a:solidFill>
                  <a:srgbClr val="0000FF"/>
                </a:solidFill>
                <a:latin typeface="Times New Roman" pitchFamily="18" charset="0"/>
              </a:rPr>
              <a:t>重力</a:t>
            </a:r>
            <a:r>
              <a:rPr kumimoji="1" lang="zh-CN" altLang="en-US" sz="2400" b="1">
                <a:latin typeface="Times New Roman" pitchFamily="18" charset="0"/>
              </a:rPr>
              <a:t>是万有引力的一个分力，当忽略了地球的自转时</a:t>
            </a:r>
            <a:r>
              <a:rPr kumimoji="1" lang="en-US" altLang="zh-CN" sz="2400" b="1">
                <a:latin typeface="Times New Roman" pitchFamily="18" charset="0"/>
              </a:rPr>
              <a:t>,</a:t>
            </a:r>
            <a:r>
              <a:rPr kumimoji="1" lang="zh-CN" altLang="en-US" sz="2400" b="1">
                <a:latin typeface="Times New Roman" pitchFamily="18" charset="0"/>
              </a:rPr>
              <a:t>可认为</a:t>
            </a:r>
            <a:r>
              <a:rPr kumimoji="1" lang="zh-CN" altLang="en-US" sz="2400" b="1">
                <a:solidFill>
                  <a:srgbClr val="0000FF"/>
                </a:solidFill>
                <a:latin typeface="Times New Roman" pitchFamily="18" charset="0"/>
              </a:rPr>
              <a:t>重力</a:t>
            </a:r>
            <a:r>
              <a:rPr kumimoji="1" lang="zh-CN" altLang="en-US" sz="2400" b="1">
                <a:latin typeface="Times New Roman" pitchFamily="18" charset="0"/>
              </a:rPr>
              <a:t>在数值上就</a:t>
            </a:r>
            <a:r>
              <a:rPr kumimoji="1" lang="zh-CN" altLang="en-US" sz="2400" b="1">
                <a:solidFill>
                  <a:srgbClr val="FF3300"/>
                </a:solidFill>
                <a:latin typeface="Times New Roman" pitchFamily="18" charset="0"/>
              </a:rPr>
              <a:t>等于</a:t>
            </a:r>
            <a:r>
              <a:rPr kumimoji="1" lang="zh-CN" altLang="en-US" sz="2400" b="1">
                <a:solidFill>
                  <a:srgbClr val="0000FF"/>
                </a:solidFill>
                <a:latin typeface="Times New Roman" pitchFamily="18" charset="0"/>
              </a:rPr>
              <a:t>万有引力大小</a:t>
            </a:r>
            <a:r>
              <a:rPr kumimoji="1" lang="zh-CN" altLang="en-US" sz="2400" b="1">
                <a:latin typeface="Times New Roman" pitchFamily="18" charset="0"/>
              </a:rPr>
              <a:t>。</a:t>
            </a:r>
          </a:p>
        </p:txBody>
      </p:sp>
      <p:graphicFrame>
        <p:nvGraphicFramePr>
          <p:cNvPr id="10246" name="Object 6"/>
          <p:cNvGraphicFramePr>
            <a:graphicFrameLocks noChangeAspect="1"/>
          </p:cNvGraphicFramePr>
          <p:nvPr/>
        </p:nvGraphicFramePr>
        <p:xfrm>
          <a:off x="6324600" y="4953000"/>
          <a:ext cx="2414588" cy="1168400"/>
        </p:xfrm>
        <a:graphic>
          <a:graphicData uri="http://schemas.openxmlformats.org/presentationml/2006/ole">
            <mc:AlternateContent xmlns:mc="http://schemas.openxmlformats.org/markup-compatibility/2006">
              <mc:Choice xmlns:v="urn:schemas-microsoft-com:vml" Requires="v">
                <p:oleObj spid="_x0000_s10247" name="公式" r:id="rId4" imgW="812520" imgH="393480" progId="Equation.3">
                  <p:embed/>
                </p:oleObj>
              </mc:Choice>
              <mc:Fallback>
                <p:oleObj name="公式" r:id="rId4" imgW="812520" imgH="393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953000"/>
                        <a:ext cx="2414588"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wipe(left)">
                                      <p:cBhvr>
                                        <p:cTn id="7" dur="500"/>
                                        <p:tgtEl>
                                          <p:spTgt spid="1024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43"/>
                                        </p:tgtEl>
                                        <p:attrNameLst>
                                          <p:attrName>style.visibility</p:attrName>
                                        </p:attrNameLst>
                                      </p:cBhvr>
                                      <p:to>
                                        <p:strVal val="visible"/>
                                      </p:to>
                                    </p:set>
                                    <p:animEffect transition="in" filter="fade">
                                      <p:cBhvr>
                                        <p:cTn id="10" dur="2000"/>
                                        <p:tgtEl>
                                          <p:spTgt spid="1024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0244">
                                            <p:txEl>
                                              <p:pRg st="1" end="1"/>
                                            </p:txEl>
                                          </p:spTgt>
                                        </p:tgtEl>
                                        <p:attrNameLst>
                                          <p:attrName>style.visibility</p:attrName>
                                        </p:attrNameLst>
                                      </p:cBhvr>
                                      <p:to>
                                        <p:strVal val="visible"/>
                                      </p:to>
                                    </p:set>
                                    <p:animEffect transition="in" filter="box(in)">
                                      <p:cBhvr>
                                        <p:cTn id="15" dur="500"/>
                                        <p:tgtEl>
                                          <p:spTgt spid="10244">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245"/>
                                        </p:tgtEl>
                                        <p:attrNameLst>
                                          <p:attrName>style.visibility</p:attrName>
                                        </p:attrNameLst>
                                      </p:cBhvr>
                                      <p:to>
                                        <p:strVal val="visible"/>
                                      </p:to>
                                    </p:set>
                                    <p:animEffect transition="in" filter="dissolve">
                                      <p:cBhvr>
                                        <p:cTn id="20" dur="500"/>
                                        <p:tgtEl>
                                          <p:spTgt spid="1024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246"/>
                                        </p:tgtEl>
                                        <p:attrNameLst>
                                          <p:attrName>style.visibility</p:attrName>
                                        </p:attrNameLst>
                                      </p:cBhvr>
                                      <p:to>
                                        <p:strVal val="visible"/>
                                      </p:to>
                                    </p:set>
                                    <p:anim calcmode="lin" valueType="num">
                                      <p:cBhvr additive="base">
                                        <p:cTn id="25" dur="500" fill="hold"/>
                                        <p:tgtEl>
                                          <p:spTgt spid="10246"/>
                                        </p:tgtEl>
                                        <p:attrNameLst>
                                          <p:attrName>ppt_x</p:attrName>
                                        </p:attrNameLst>
                                      </p:cBhvr>
                                      <p:tavLst>
                                        <p:tav tm="0">
                                          <p:val>
                                            <p:strVal val="#ppt_x"/>
                                          </p:val>
                                        </p:tav>
                                        <p:tav tm="100000">
                                          <p:val>
                                            <p:strVal val="#ppt_x"/>
                                          </p:val>
                                        </p:tav>
                                      </p:tavLst>
                                    </p:anim>
                                    <p:anim calcmode="lin" valueType="num">
                                      <p:cBhvr additive="base">
                                        <p:cTn id="26"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92075" y="1676400"/>
            <a:ext cx="8899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solidFill>
                  <a:srgbClr val="000000"/>
                </a:solidFill>
                <a:latin typeface="Arial" pitchFamily="34" charset="0"/>
              </a:rPr>
              <a:t>若不考虑地球自转的影响，地面上物体的重力等于地球对它的引力。</a:t>
            </a:r>
            <a:r>
              <a:rPr lang="zh-CN" altLang="en-US" sz="3200" b="1">
                <a:latin typeface="Arial" pitchFamily="34" charset="0"/>
              </a:rPr>
              <a:t> </a:t>
            </a:r>
          </a:p>
        </p:txBody>
      </p:sp>
      <p:sp>
        <p:nvSpPr>
          <p:cNvPr id="11268"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269" name="Group 5"/>
          <p:cNvGrpSpPr>
            <a:grpSpLocks/>
          </p:cNvGrpSpPr>
          <p:nvPr/>
        </p:nvGrpSpPr>
        <p:grpSpPr bwMode="auto">
          <a:xfrm>
            <a:off x="5238750" y="2636838"/>
            <a:ext cx="2286000" cy="1223962"/>
            <a:chOff x="3016" y="2024"/>
            <a:chExt cx="1440" cy="771"/>
          </a:xfrm>
        </p:grpSpPr>
        <p:sp>
          <p:nvSpPr>
            <p:cNvPr id="11270" name="Rectangle 6"/>
            <p:cNvSpPr>
              <a:spLocks noChangeArrowheads="1"/>
            </p:cNvSpPr>
            <p:nvPr/>
          </p:nvSpPr>
          <p:spPr bwMode="auto">
            <a:xfrm>
              <a:off x="3016" y="2251"/>
              <a:ext cx="8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a:solidFill>
                    <a:srgbClr val="000000"/>
                  </a:solidFill>
                  <a:latin typeface="Times New Roman" pitchFamily="18" charset="0"/>
                  <a:ea typeface="Arial Unicode MS" pitchFamily="34" charset="-122"/>
                  <a:cs typeface="Arial Unicode MS" pitchFamily="34" charset="-122"/>
                </a:rPr>
                <a:t>　</a:t>
              </a:r>
              <a:r>
                <a:rPr lang="en-US" altLang="zh-CN" sz="3200">
                  <a:solidFill>
                    <a:srgbClr val="FF3300"/>
                  </a:solidFill>
                  <a:latin typeface="Times New Roman" pitchFamily="18" charset="0"/>
                  <a:cs typeface="Times New Roman" pitchFamily="18" charset="0"/>
                </a:rPr>
                <a:t>M</a:t>
              </a:r>
              <a:r>
                <a:rPr lang="zh-CN" altLang="en-US" sz="3200">
                  <a:solidFill>
                    <a:srgbClr val="FF3300"/>
                  </a:solidFill>
                  <a:latin typeface="Times New Roman" pitchFamily="18" charset="0"/>
                  <a:ea typeface="Arial Unicode MS" pitchFamily="34" charset="-122"/>
                  <a:cs typeface="Arial Unicode MS" pitchFamily="34" charset="-122"/>
                </a:rPr>
                <a:t>＝</a:t>
              </a:r>
              <a:endParaRPr lang="zh-CN" altLang="en-US" sz="3200">
                <a:solidFill>
                  <a:srgbClr val="FF3300"/>
                </a:solidFill>
                <a:latin typeface="Arial" pitchFamily="34" charset="0"/>
              </a:endParaRPr>
            </a:p>
          </p:txBody>
        </p:sp>
        <p:graphicFrame>
          <p:nvGraphicFramePr>
            <p:cNvPr id="11271" name="Object 7"/>
            <p:cNvGraphicFramePr>
              <a:graphicFrameLocks noChangeAspect="1"/>
            </p:cNvGraphicFramePr>
            <p:nvPr/>
          </p:nvGraphicFramePr>
          <p:xfrm>
            <a:off x="3878" y="2024"/>
            <a:ext cx="578" cy="771"/>
          </p:xfrm>
          <a:graphic>
            <a:graphicData uri="http://schemas.openxmlformats.org/presentationml/2006/ole">
              <mc:AlternateContent xmlns:mc="http://schemas.openxmlformats.org/markup-compatibility/2006">
                <mc:Choice xmlns:v="urn:schemas-microsoft-com:vml" Requires="v">
                  <p:oleObj spid="_x0000_s11278" name="Equation" r:id="rId3" imgW="317362" imgH="418918" progId="Equation.DSMT4">
                    <p:embed/>
                  </p:oleObj>
                </mc:Choice>
                <mc:Fallback>
                  <p:oleObj name="Equation" r:id="rId3" imgW="317362" imgH="418918"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2024"/>
                          <a:ext cx="578" cy="7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272" name="Rectangle 8"/>
          <p:cNvSpPr>
            <a:spLocks noChangeArrowheads="1"/>
          </p:cNvSpPr>
          <p:nvPr/>
        </p:nvSpPr>
        <p:spPr bwMode="auto">
          <a:xfrm>
            <a:off x="4711700" y="3070225"/>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a:latin typeface="Arial" pitchFamily="34" charset="0"/>
              </a:rPr>
              <a:t> </a:t>
            </a:r>
            <a:endParaRPr lang="en-US" altLang="zh-CN">
              <a:latin typeface="Arial" pitchFamily="34" charset="0"/>
            </a:endParaRPr>
          </a:p>
        </p:txBody>
      </p:sp>
      <p:sp>
        <p:nvSpPr>
          <p:cNvPr id="11273" name="AutoShape 9"/>
          <p:cNvSpPr>
            <a:spLocks noChangeArrowheads="1"/>
          </p:cNvSpPr>
          <p:nvPr/>
        </p:nvSpPr>
        <p:spPr bwMode="auto">
          <a:xfrm>
            <a:off x="3438525" y="3068638"/>
            <a:ext cx="1871663" cy="360362"/>
          </a:xfrm>
          <a:prstGeom prst="rightArrow">
            <a:avLst>
              <a:gd name="adj1" fmla="val 50000"/>
              <a:gd name="adj2" fmla="val 1298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 name="Text Box 10"/>
          <p:cNvSpPr txBox="1">
            <a:spLocks noChangeArrowheads="1"/>
          </p:cNvSpPr>
          <p:nvPr/>
        </p:nvSpPr>
        <p:spPr bwMode="auto">
          <a:xfrm>
            <a:off x="0" y="4076700"/>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itchFamily="34" charset="0"/>
              </a:rPr>
              <a:t>       </a:t>
            </a:r>
            <a:r>
              <a:rPr lang="zh-CN" altLang="en-US" sz="2400" b="1">
                <a:latin typeface="Arial" pitchFamily="34" charset="0"/>
              </a:rPr>
              <a:t>其中</a:t>
            </a:r>
            <a:r>
              <a:rPr lang="en-US" altLang="zh-CN" sz="2400" b="1">
                <a:latin typeface="Arial" pitchFamily="34" charset="0"/>
              </a:rPr>
              <a:t>g</a:t>
            </a:r>
            <a:r>
              <a:rPr lang="zh-CN" altLang="en-US" sz="2400" b="1">
                <a:latin typeface="Arial" pitchFamily="34" charset="0"/>
              </a:rPr>
              <a:t>、</a:t>
            </a:r>
            <a:r>
              <a:rPr lang="en-US" altLang="zh-CN" sz="2400" b="1">
                <a:latin typeface="Arial" pitchFamily="34" charset="0"/>
              </a:rPr>
              <a:t>R</a:t>
            </a:r>
            <a:r>
              <a:rPr lang="zh-CN" altLang="en-US" sz="2400" b="1">
                <a:latin typeface="Arial" pitchFamily="34" charset="0"/>
              </a:rPr>
              <a:t>在卡文迪许之前已经知道，而卡文迪许测出</a:t>
            </a:r>
            <a:r>
              <a:rPr lang="en-US" altLang="zh-CN" sz="2400" b="1">
                <a:latin typeface="Arial" pitchFamily="34" charset="0"/>
              </a:rPr>
              <a:t>G</a:t>
            </a:r>
            <a:r>
              <a:rPr lang="zh-CN" altLang="en-US" sz="2400" b="1">
                <a:latin typeface="Arial" pitchFamily="34" charset="0"/>
              </a:rPr>
              <a:t>后，就意味着我们也测出了地球的质量。卡文迪许把他自己的实验说成是“称量地球的重量”是不无道理的。</a:t>
            </a:r>
          </a:p>
        </p:txBody>
      </p:sp>
      <p:graphicFrame>
        <p:nvGraphicFramePr>
          <p:cNvPr id="11275" name="Object 11"/>
          <p:cNvGraphicFramePr>
            <a:graphicFrameLocks noChangeAspect="1"/>
          </p:cNvGraphicFramePr>
          <p:nvPr/>
        </p:nvGraphicFramePr>
        <p:xfrm>
          <a:off x="827088" y="2636838"/>
          <a:ext cx="2414587" cy="1168400"/>
        </p:xfrm>
        <a:graphic>
          <a:graphicData uri="http://schemas.openxmlformats.org/presentationml/2006/ole">
            <mc:AlternateContent xmlns:mc="http://schemas.openxmlformats.org/markup-compatibility/2006">
              <mc:Choice xmlns:v="urn:schemas-microsoft-com:vml" Requires="v">
                <p:oleObj spid="_x0000_s11279" name="公式" r:id="rId5" imgW="812520" imgH="393480" progId="Equation.3">
                  <p:embed/>
                </p:oleObj>
              </mc:Choice>
              <mc:Fallback>
                <p:oleObj name="公式" r:id="rId5" imgW="812520" imgH="39348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636838"/>
                        <a:ext cx="2414587"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7" name="Text Box 13"/>
          <p:cNvSpPr txBox="1">
            <a:spLocks noChangeArrowheads="1"/>
          </p:cNvSpPr>
          <p:nvPr/>
        </p:nvSpPr>
        <p:spPr bwMode="auto">
          <a:xfrm>
            <a:off x="101600" y="715963"/>
            <a:ext cx="500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latin typeface="Arial" pitchFamily="34" charset="0"/>
                <a:ea typeface="方正姚体" pitchFamily="2" charset="-122"/>
              </a:rPr>
              <a:t>一、“科学真是迷人”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slide(fromBottom)">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275"/>
                                        </p:tgtEl>
                                        <p:attrNameLst>
                                          <p:attrName>style.visibility</p:attrName>
                                        </p:attrNameLst>
                                      </p:cBhvr>
                                      <p:to>
                                        <p:strVal val="visible"/>
                                      </p:to>
                                    </p:set>
                                    <p:anim calcmode="lin" valueType="num">
                                      <p:cBhvr additive="base">
                                        <p:cTn id="12" dur="500" fill="hold"/>
                                        <p:tgtEl>
                                          <p:spTgt spid="11275"/>
                                        </p:tgtEl>
                                        <p:attrNameLst>
                                          <p:attrName>ppt_x</p:attrName>
                                        </p:attrNameLst>
                                      </p:cBhvr>
                                      <p:tavLst>
                                        <p:tav tm="0">
                                          <p:val>
                                            <p:strVal val="#ppt_x"/>
                                          </p:val>
                                        </p:tav>
                                        <p:tav tm="100000">
                                          <p:val>
                                            <p:strVal val="#ppt_x"/>
                                          </p:val>
                                        </p:tav>
                                      </p:tavLst>
                                    </p:anim>
                                    <p:anim calcmode="lin" valueType="num">
                                      <p:cBhvr additive="base">
                                        <p:cTn id="13" dur="500" fill="hold"/>
                                        <p:tgtEl>
                                          <p:spTgt spid="1127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273"/>
                                        </p:tgtEl>
                                        <p:attrNameLst>
                                          <p:attrName>style.visibility</p:attrName>
                                        </p:attrNameLst>
                                      </p:cBhvr>
                                      <p:to>
                                        <p:strVal val="visible"/>
                                      </p:to>
                                    </p:set>
                                    <p:animEffect transition="in" filter="wipe(left)">
                                      <p:cBhvr>
                                        <p:cTn id="18" dur="500"/>
                                        <p:tgtEl>
                                          <p:spTgt spid="112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269"/>
                                        </p:tgtEl>
                                        <p:attrNameLst>
                                          <p:attrName>style.visibility</p:attrName>
                                        </p:attrNameLst>
                                      </p:cBhvr>
                                      <p:to>
                                        <p:strVal val="visible"/>
                                      </p:to>
                                    </p:set>
                                    <p:animEffect transition="in" filter="wipe(left)">
                                      <p:cBhvr>
                                        <p:cTn id="23" dur="500"/>
                                        <p:tgtEl>
                                          <p:spTgt spid="112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1274"/>
                                        </p:tgtEl>
                                        <p:attrNameLst>
                                          <p:attrName>style.visibility</p:attrName>
                                        </p:attrNameLst>
                                      </p:cBhvr>
                                      <p:to>
                                        <p:strVal val="visible"/>
                                      </p:to>
                                    </p:set>
                                    <p:animEffect transition="in" filter="slide(fromBottom)">
                                      <p:cBhvr>
                                        <p:cTn id="28"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73" grpId="0" animBg="1"/>
      <p:bldP spid="112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103188" y="1716088"/>
            <a:ext cx="8964612" cy="415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00"/>
                </a:solidFill>
                <a:latin typeface="Arial" pitchFamily="34" charset="0"/>
              </a:rPr>
              <a:t>       </a:t>
            </a:r>
            <a:r>
              <a:rPr lang="zh-CN" altLang="en-US" sz="2800">
                <a:solidFill>
                  <a:srgbClr val="000000"/>
                </a:solidFill>
                <a:latin typeface="Arial" pitchFamily="34" charset="0"/>
              </a:rPr>
              <a:t>通过万有引力定律称量地球的质量，这不能不说是一个奇迹。</a:t>
            </a:r>
          </a:p>
          <a:p>
            <a:pPr>
              <a:spcBef>
                <a:spcPct val="50000"/>
              </a:spcBef>
            </a:pPr>
            <a:r>
              <a:rPr lang="zh-CN" altLang="en-US" sz="2800">
                <a:solidFill>
                  <a:srgbClr val="000000"/>
                </a:solidFill>
                <a:latin typeface="Arial" pitchFamily="34" charset="0"/>
              </a:rPr>
              <a:t>       就连一个外行人、著名文学家</a:t>
            </a:r>
            <a:r>
              <a:rPr lang="zh-CN" altLang="en-US" sz="2800">
                <a:solidFill>
                  <a:schemeClr val="tx2"/>
                </a:solidFill>
                <a:latin typeface="Arial" pitchFamily="34" charset="0"/>
              </a:rPr>
              <a:t>马克</a:t>
            </a:r>
            <a:r>
              <a:rPr lang="en-US" altLang="zh-CN" sz="2800">
                <a:solidFill>
                  <a:schemeClr val="tx2"/>
                </a:solidFill>
                <a:latin typeface="Arial" pitchFamily="34" charset="0"/>
              </a:rPr>
              <a:t>·</a:t>
            </a:r>
            <a:r>
              <a:rPr lang="zh-CN" altLang="en-US" sz="2800">
                <a:solidFill>
                  <a:schemeClr val="tx2"/>
                </a:solidFill>
                <a:latin typeface="Arial" pitchFamily="34" charset="0"/>
              </a:rPr>
              <a:t>吐温</a:t>
            </a:r>
            <a:r>
              <a:rPr lang="zh-CN" altLang="en-US" sz="2800">
                <a:solidFill>
                  <a:srgbClr val="000000"/>
                </a:solidFill>
                <a:latin typeface="Arial" pitchFamily="34" charset="0"/>
              </a:rPr>
              <a:t>满怀激情地说：</a:t>
            </a:r>
          </a:p>
          <a:p>
            <a:pPr>
              <a:spcBef>
                <a:spcPct val="50000"/>
              </a:spcBef>
            </a:pPr>
            <a:r>
              <a:rPr lang="zh-CN" altLang="en-US" sz="2800" b="1">
                <a:solidFill>
                  <a:schemeClr val="tx2"/>
                </a:solidFill>
                <a:latin typeface="Arial" pitchFamily="34" charset="0"/>
                <a:ea typeface="隶书" pitchFamily="49" charset="-122"/>
              </a:rPr>
              <a:t>       “科学真是迷人。根据零星的事实，增添一点猜想，竟能赢得那么多收获！”</a:t>
            </a:r>
          </a:p>
          <a:p>
            <a:pPr>
              <a:spcBef>
                <a:spcPct val="50000"/>
              </a:spcBef>
            </a:pPr>
            <a:r>
              <a:rPr lang="zh-CN" altLang="en-US" sz="2800">
                <a:solidFill>
                  <a:srgbClr val="000000"/>
                </a:solidFill>
                <a:latin typeface="Arial" pitchFamily="34" charset="0"/>
              </a:rPr>
              <a:t>       这话虽然出自一位外行人之口，却道出了科学发现的精髓。</a:t>
            </a:r>
            <a:endParaRPr lang="zh-CN" altLang="en-US" sz="2800">
              <a:latin typeface="Arial" pitchFamily="34" charset="0"/>
            </a:endParaRPr>
          </a:p>
        </p:txBody>
      </p:sp>
      <p:sp>
        <p:nvSpPr>
          <p:cNvPr id="12292" name="Text Box 4"/>
          <p:cNvSpPr txBox="1">
            <a:spLocks noChangeArrowheads="1"/>
          </p:cNvSpPr>
          <p:nvPr/>
        </p:nvSpPr>
        <p:spPr bwMode="auto">
          <a:xfrm>
            <a:off x="101600" y="715963"/>
            <a:ext cx="500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latin typeface="Arial" pitchFamily="34" charset="0"/>
                <a:ea typeface="方正姚体" pitchFamily="2" charset="-122"/>
              </a:rPr>
              <a:t>一、“科学真是迷人”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down)">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slide(fromBottom)">
                                      <p:cBhvr>
                                        <p:cTn id="17" dur="5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 calcmode="lin" valueType="num">
                                      <p:cBhvr additive="base">
                                        <p:cTn id="22"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Profile</Template>
  <TotalTime>29</TotalTime>
  <Words>1557</Words>
  <Application>Microsoft Office PowerPoint</Application>
  <PresentationFormat>全屏显示(4:3)</PresentationFormat>
  <Paragraphs>131</Paragraphs>
  <Slides>29</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29</vt:i4>
      </vt:variant>
    </vt:vector>
  </HeadingPairs>
  <TitlesOfParts>
    <vt:vector size="43" baseType="lpstr">
      <vt:lpstr>Arial</vt:lpstr>
      <vt:lpstr>宋体</vt:lpstr>
      <vt:lpstr>Verdana</vt:lpstr>
      <vt:lpstr>Times New Roman</vt:lpstr>
      <vt:lpstr>Wingdings</vt:lpstr>
      <vt:lpstr>Wingdings 2</vt:lpstr>
      <vt:lpstr>隶书</vt:lpstr>
      <vt:lpstr>方正姚体</vt:lpstr>
      <vt:lpstr>Arial Unicode MS</vt:lpstr>
      <vt:lpstr>华文行楷</vt:lpstr>
      <vt:lpstr>Profile</vt:lpstr>
      <vt:lpstr>砖雕艺术</vt:lpstr>
      <vt:lpstr>MathType 5.0 Equation</vt:lpstr>
      <vt:lpstr>Microsoft 公式 3.0</vt:lpstr>
      <vt:lpstr>PowerPoint 演示文稿</vt:lpstr>
      <vt:lpstr> 回顾所学内容</vt:lpstr>
      <vt:lpstr>PowerPoint 演示文稿</vt:lpstr>
      <vt:lpstr>PowerPoint 演示文稿</vt:lpstr>
      <vt:lpstr> 回顾所学内容</vt:lpstr>
      <vt:lpstr>PowerPoint 演示文稿</vt:lpstr>
      <vt:lpstr>PowerPoint 演示文稿</vt:lpstr>
      <vt:lpstr>PowerPoint 演示文稿</vt:lpstr>
      <vt:lpstr>PowerPoint 演示文稿</vt:lpstr>
      <vt:lpstr>  二、计算天体的质量</vt:lpstr>
      <vt:lpstr>分析问题：</vt:lpstr>
      <vt:lpstr>  二、计算天体的质量</vt:lpstr>
      <vt:lpstr>PowerPoint 演示文稿</vt:lpstr>
      <vt:lpstr>  二、计算天体的质量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18</cp:revision>
  <cp:lastPrinted>1601-01-01T00:00:00Z</cp:lastPrinted>
  <dcterms:created xsi:type="dcterms:W3CDTF">1601-01-01T00:00:00Z</dcterms:created>
  <dcterms:modified xsi:type="dcterms:W3CDTF">2014-09-18T05:58:17Z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