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79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011A7453-B462-4791-8216-27F273AD8D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850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96E7-3288-4F1D-9F70-E8B8EFDD87F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4D1D3A0-356B-4B7C-9385-878ED67357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5CD40-E234-44C8-BBC4-3EF6276EDC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5792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557E9-1C11-425C-AD48-76D49BD6BC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833603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1426AA0-CCF5-4B73-9628-9C7D876BFC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9405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32BBE3-F3CB-457B-B68C-9FE6C2F50B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38878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8E6884B-6AF1-4279-9151-87C8334403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62203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05DC42B-5005-45B9-8236-F5932947DC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9508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FB8C0-9B3D-4E66-98CC-C74D216F9D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21223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027EB-1466-4073-BC72-4F8463493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98033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92E71-F5FD-4C90-A20F-26E2A038A7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5837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A4049-F9E1-4727-9035-02204D2DA1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0404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27560-2DCD-4F90-8E84-4C987D5C91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41974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4394B-4CFE-40CE-A016-99E8325232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37758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9125C-F0D2-4878-ABC3-7D7B69038C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5059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3CF1E-C05A-4ED7-998E-1AB91B8F66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0174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fld id="{1ABC4D64-2422-4834-BB4E-409A2F2AE5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&#19981;&#21516;&#39640;&#24230;&#30340;&#21355;&#26143;.swf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hyperlink" Target="&#23431;&#23449;&#19977;&#36895;&#24230;.sw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&#23431;&#23449;&#19977;&#36895;&#24230;.swf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&#21516;&#27493;&#21355;&#26143;&#36712;&#36947;.avi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8.gif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4.xml"/><Relationship Id="rId1" Type="http://schemas.openxmlformats.org/officeDocument/2006/relationships/video" Target="file:///C:\Documents%20and%20Settings\Administrator\&#26700;&#38754;\ZXXK200733081166698\651\&#20116;&#12288;&#20154;&#36896;&#21355;&#26143;%20&#23431;&#23449;&#36895;&#24230;\&#36816;&#36733;&#28779;&#31661;&#21457;&#23556;&#21516;&#27493;&#21355;&#26143;.mpg" TargetMode="External"/><Relationship Id="rId4" Type="http://schemas.openxmlformats.org/officeDocument/2006/relationships/hyperlink" Target="&#21355;&#26143;&#21464;&#36712;&#36807;&#31243;.sw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qq.com/a/20050705/000003.htm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6.5&#23431;&#23449;&#36895;&#24230;.exe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9275;&#39039;&#30340;&#35774;&#24819;.sw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e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066800" y="4924425"/>
            <a:ext cx="71437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第六章  万有引力与航天</a:t>
            </a:r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第五节  宇宙航行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  <a:latin typeface="Arial" pitchFamily="34" charset="0"/>
              </a:rPr>
              <a:t>人教版必修</a:t>
            </a:r>
            <a:r>
              <a:rPr lang="en-US" altLang="zh-CN" b="1">
                <a:solidFill>
                  <a:srgbClr val="003399"/>
                </a:solidFill>
                <a:latin typeface="Arial" pitchFamily="34" charset="0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色粉人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4450"/>
            <a:ext cx="2749550" cy="27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5940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所以</a:t>
            </a:r>
            <a:r>
              <a:rPr lang="en-US" altLang="zh-CN" sz="3200" b="1">
                <a:latin typeface="宋体" pitchFamily="2" charset="-122"/>
              </a:rPr>
              <a:t>7.9km/s</a:t>
            </a:r>
            <a:r>
              <a:rPr lang="zh-CN" altLang="en-US" sz="3200" b="1">
                <a:latin typeface="宋体" pitchFamily="2" charset="-122"/>
              </a:rPr>
              <a:t>是最小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</a:rPr>
              <a:t>发射</a:t>
            </a:r>
            <a:r>
              <a:rPr lang="zh-CN" altLang="en-US" sz="3200" b="1">
                <a:latin typeface="宋体" pitchFamily="2" charset="-122"/>
              </a:rPr>
              <a:t>速度，也是最大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</a:rPr>
              <a:t>环绕（运行）</a:t>
            </a:r>
            <a:r>
              <a:rPr lang="zh-CN" altLang="en-US" sz="3200" b="1">
                <a:latin typeface="宋体" pitchFamily="2" charset="-122"/>
              </a:rPr>
              <a:t>速度。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</a:rPr>
              <a:t> </a:t>
            </a:r>
            <a:endParaRPr lang="zh-CN" altLang="en-US" sz="3200" b="1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3357563"/>
            <a:ext cx="64436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latin typeface="Arial" pitchFamily="34" charset="0"/>
              </a:rPr>
              <a:t>思考：若发射速度大于</a:t>
            </a:r>
            <a:r>
              <a:rPr lang="en-US" altLang="zh-CN" sz="3200" b="1">
                <a:latin typeface="宋体" pitchFamily="2" charset="-122"/>
              </a:rPr>
              <a:t>7.9km/s</a:t>
            </a:r>
            <a:r>
              <a:rPr lang="zh-CN" altLang="en-US" sz="3200" b="1">
                <a:latin typeface="Arial" pitchFamily="34" charset="0"/>
              </a:rPr>
              <a:t>，则人造卫星将如何运动？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4519613"/>
            <a:ext cx="6516688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 b="1">
                <a:latin typeface="Arial" pitchFamily="34" charset="0"/>
              </a:rPr>
              <a:t>       </a:t>
            </a:r>
            <a:r>
              <a:rPr lang="zh-CN" altLang="en-US" sz="2800" b="1">
                <a:latin typeface="Arial" pitchFamily="34" charset="0"/>
              </a:rPr>
              <a:t>发射速度大于</a:t>
            </a:r>
            <a:r>
              <a:rPr lang="en-US" altLang="zh-CN" sz="2800" b="1">
                <a:latin typeface="宋体" pitchFamily="2" charset="-122"/>
              </a:rPr>
              <a:t>7.9km/s</a:t>
            </a:r>
            <a:r>
              <a:rPr lang="zh-CN" altLang="en-US" sz="2800" b="1">
                <a:latin typeface="Arial" pitchFamily="34" charset="0"/>
              </a:rPr>
              <a:t>，而小于</a:t>
            </a:r>
            <a:r>
              <a:rPr lang="en-US" altLang="zh-CN" sz="2800" b="1">
                <a:latin typeface="宋体" pitchFamily="2" charset="-122"/>
              </a:rPr>
              <a:t>11.2km/s</a:t>
            </a:r>
            <a:r>
              <a:rPr lang="zh-CN" altLang="en-US" sz="2800" b="1">
                <a:latin typeface="Arial" pitchFamily="34" charset="0"/>
              </a:rPr>
              <a:t>，卫星绕地球运动的轨迹不是圆，而是</a:t>
            </a:r>
            <a:r>
              <a:rPr lang="zh-CN" altLang="en-US" sz="2800" b="1">
                <a:solidFill>
                  <a:schemeClr val="tx2"/>
                </a:solidFill>
                <a:latin typeface="Arial" pitchFamily="34" charset="0"/>
              </a:rPr>
              <a:t>椭圆</a:t>
            </a:r>
            <a:r>
              <a:rPr lang="zh-CN" altLang="en-US" sz="2800" b="1">
                <a:solidFill>
                  <a:srgbClr val="000000"/>
                </a:solidFill>
                <a:latin typeface="Arial" pitchFamily="34" charset="0"/>
              </a:rPr>
              <a:t>。 等于或大于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11.2km/s</a:t>
            </a:r>
            <a:r>
              <a:rPr lang="zh-CN" altLang="en-US" sz="2800" b="1">
                <a:solidFill>
                  <a:srgbClr val="000000"/>
                </a:solidFill>
                <a:latin typeface="Arial" pitchFamily="34" charset="0"/>
              </a:rPr>
              <a:t>时，卫星就会脱离地球的引力，不再绕地球运行</a:t>
            </a:r>
            <a:r>
              <a:rPr lang="zh-CN" altLang="en-US" sz="2400" b="1">
                <a:solidFill>
                  <a:srgbClr val="000000"/>
                </a:solidFill>
                <a:latin typeface="Arial" pitchFamily="34" charset="0"/>
              </a:rPr>
              <a:t>。</a:t>
            </a:r>
          </a:p>
        </p:txBody>
      </p:sp>
      <p:pic>
        <p:nvPicPr>
          <p:cNvPr id="15366" name="Picture 6" descr="59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429000"/>
            <a:ext cx="2916237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0" y="1052513"/>
            <a:ext cx="637222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Arial" pitchFamily="34" charset="0"/>
              </a:rPr>
              <a:t>       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运行速度</a:t>
            </a:r>
            <a:r>
              <a:rPr lang="zh-CN" altLang="en-US" sz="2800" b="1">
                <a:latin typeface="Arial" pitchFamily="34" charset="0"/>
              </a:rPr>
              <a:t>指卫星在进入运行轨道后绕地球做圆周运动的线速度。当卫星“贴着”地面飞行时，运行速度等于第一宇宙速度，当卫星的轨道半径大于地球半径时，运行速度小于第一宇宙速度。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33375" y="127000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Arial" pitchFamily="34" charset="0"/>
              </a:rPr>
              <a:t>、第二宇宙速度</a:t>
            </a: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95288" y="730250"/>
            <a:ext cx="56165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00"/>
                </a:solidFill>
                <a:latin typeface="Arial" pitchFamily="34" charset="0"/>
              </a:rPr>
              <a:t>大小：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=11.2km/s</a:t>
            </a:r>
          </a:p>
          <a:p>
            <a:pPr algn="l"/>
            <a:r>
              <a:rPr lang="zh-CN" altLang="en-US" sz="2800" b="1">
                <a:latin typeface="Arial" pitchFamily="34" charset="0"/>
              </a:rPr>
              <a:t>意义：以这个速度发射，物体刚好能克服地球的引力作用，永远的离开地球而绕太阳运动。</a:t>
            </a:r>
          </a:p>
        </p:txBody>
      </p:sp>
      <p:pic>
        <p:nvPicPr>
          <p:cNvPr id="16388" name="Picture 4" descr="59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0"/>
            <a:ext cx="3095625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23850" y="4581525"/>
            <a:ext cx="5113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3200" b="1">
                <a:solidFill>
                  <a:schemeClr val="tx2"/>
                </a:solidFill>
                <a:latin typeface="Arial" pitchFamily="34" charset="0"/>
              </a:rPr>
              <a:t>3</a:t>
            </a:r>
            <a:r>
              <a:rPr lang="zh-CN" altLang="en-US" sz="3200" b="1">
                <a:solidFill>
                  <a:schemeClr val="tx2"/>
                </a:solidFill>
                <a:latin typeface="Arial" pitchFamily="34" charset="0"/>
              </a:rPr>
              <a:t>、第三宇宙速度</a:t>
            </a:r>
            <a:r>
              <a:rPr lang="zh-CN" altLang="en-US" sz="2000">
                <a:latin typeface="Arial" pitchFamily="34" charset="0"/>
              </a:rPr>
              <a:t> 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23850" y="5157788"/>
            <a:ext cx="85534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Arial" pitchFamily="34" charset="0"/>
              </a:rPr>
              <a:t>大小：</a:t>
            </a:r>
            <a:r>
              <a:rPr lang="en-US" altLang="zh-CN" sz="2800" b="1" i="1">
                <a:latin typeface="宋体" pitchFamily="2" charset="-122"/>
              </a:rPr>
              <a:t>v</a:t>
            </a:r>
            <a:r>
              <a:rPr lang="en-US" altLang="zh-CN" sz="2800" b="1">
                <a:latin typeface="宋体" pitchFamily="2" charset="-122"/>
              </a:rPr>
              <a:t>=16.7km/s</a:t>
            </a:r>
          </a:p>
          <a:p>
            <a:pPr algn="l"/>
            <a:r>
              <a:rPr lang="zh-CN" altLang="en-US" sz="2800" b="1">
                <a:latin typeface="Arial" pitchFamily="34" charset="0"/>
              </a:rPr>
              <a:t>意义：以这个速度发射，物体刚好能摆脱太阳引力的束缚而飞到太阳系以外。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23850" y="2708275"/>
            <a:ext cx="84963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latin typeface="Arial" pitchFamily="34" charset="0"/>
              </a:rPr>
              <a:t>发射速度大于</a:t>
            </a:r>
            <a:r>
              <a:rPr lang="en-US" altLang="zh-CN" sz="2800" b="1">
                <a:latin typeface="宋体" pitchFamily="2" charset="-122"/>
              </a:rPr>
              <a:t>11.2km/s</a:t>
            </a:r>
            <a:r>
              <a:rPr lang="zh-CN" altLang="en-US" sz="2800" b="1">
                <a:latin typeface="Arial" pitchFamily="34" charset="0"/>
              </a:rPr>
              <a:t>，而小于</a:t>
            </a:r>
            <a:r>
              <a:rPr lang="en-US" altLang="zh-CN" sz="2800" b="1">
                <a:latin typeface="宋体" pitchFamily="2" charset="-122"/>
              </a:rPr>
              <a:t>16.7km/s</a:t>
            </a:r>
            <a:r>
              <a:rPr lang="zh-CN" altLang="en-US" sz="2800" b="1">
                <a:latin typeface="Arial" pitchFamily="34" charset="0"/>
              </a:rPr>
              <a:t>，卫星绕太阳作椭圆运动，成为一颗人造行星。如果发射速度大于等于</a:t>
            </a:r>
            <a:r>
              <a:rPr lang="en-US" altLang="zh-CN" sz="2800" b="1">
                <a:latin typeface="宋体" pitchFamily="2" charset="-122"/>
              </a:rPr>
              <a:t>16.7km/s</a:t>
            </a:r>
            <a:r>
              <a:rPr lang="zh-CN" altLang="en-US" sz="2800" b="1">
                <a:latin typeface="Arial" pitchFamily="34" charset="0"/>
              </a:rPr>
              <a:t>，卫星将挣脱太阳引力的束缚，飞到太阳系以外的空间。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11188" y="1844675"/>
            <a:ext cx="6913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>
              <a:latin typeface="Arial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50825" y="188913"/>
            <a:ext cx="3097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latin typeface="Arial" pitchFamily="34" charset="0"/>
              </a:rPr>
              <a:t>思考与讨论：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23850" y="836613"/>
            <a:ext cx="882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tx2"/>
                </a:solidFill>
                <a:latin typeface="Arial" pitchFamily="34" charset="0"/>
              </a:rPr>
              <a:t>人造卫星在地球表面做圆周运动的周期最小是多少？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23850" y="1412875"/>
          <a:ext cx="28082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1117440" imgH="419040" progId="Equation.DSMT4">
                  <p:embed/>
                </p:oleObj>
              </mc:Choice>
              <mc:Fallback>
                <p:oleObj name="Equation" r:id="rId3" imgW="111744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12875"/>
                        <a:ext cx="2808288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68313" y="2708275"/>
          <a:ext cx="2160587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5" imgW="812520" imgH="393480" progId="Equation.DSMT4">
                  <p:embed/>
                </p:oleObj>
              </mc:Choice>
              <mc:Fallback>
                <p:oleObj name="Equation" r:id="rId5" imgW="81252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08275"/>
                        <a:ext cx="2160587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AutoShape 7"/>
          <p:cNvSpPr>
            <a:spLocks/>
          </p:cNvSpPr>
          <p:nvPr/>
        </p:nvSpPr>
        <p:spPr bwMode="auto">
          <a:xfrm>
            <a:off x="3059113" y="1557338"/>
            <a:ext cx="212725" cy="2163762"/>
          </a:xfrm>
          <a:prstGeom prst="rightBrace">
            <a:avLst>
              <a:gd name="adj1" fmla="val 847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3419475" y="2565400"/>
            <a:ext cx="1079500" cy="144463"/>
          </a:xfrm>
          <a:prstGeom prst="rightArrow">
            <a:avLst>
              <a:gd name="adj1" fmla="val 50000"/>
              <a:gd name="adj2" fmla="val 1868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4500563" y="1920875"/>
          <a:ext cx="22320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7" imgW="711000" imgH="469800" progId="Equation.DSMT4">
                  <p:embed/>
                </p:oleObj>
              </mc:Choice>
              <mc:Fallback>
                <p:oleObj name="Equation" r:id="rId7" imgW="71100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920875"/>
                        <a:ext cx="2232025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851650" y="2339975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宋体" pitchFamily="2" charset="-122"/>
              </a:rPr>
              <a:t>=84.6min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395288" y="4149725"/>
            <a:ext cx="1296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latin typeface="Arial" pitchFamily="34" charset="0"/>
              </a:rPr>
              <a:t>或：</a:t>
            </a: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619250" y="3860800"/>
          <a:ext cx="38163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9" imgW="1244520" imgH="393480" progId="Equation.DSMT4">
                  <p:embed/>
                </p:oleObj>
              </mc:Choice>
              <mc:Fallback>
                <p:oleObj name="Equation" r:id="rId9" imgW="124452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860800"/>
                        <a:ext cx="38163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95288" y="5157788"/>
            <a:ext cx="7272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latin typeface="Arial" pitchFamily="34" charset="0"/>
              </a:rPr>
              <a:t>思考：人造卫星的周期能否为</a:t>
            </a:r>
            <a:r>
              <a:rPr lang="en-US" altLang="zh-CN" sz="2800" b="1">
                <a:latin typeface="Arial" pitchFamily="34" charset="0"/>
              </a:rPr>
              <a:t>24</a:t>
            </a:r>
            <a:r>
              <a:rPr lang="zh-CN" altLang="en-US" sz="2800" b="1">
                <a:latin typeface="Arial" pitchFamily="34" charset="0"/>
              </a:rPr>
              <a:t>小时？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16" grpId="0" animBg="1"/>
      <p:bldP spid="17418" grpId="0"/>
      <p:bldP spid="17419" grpId="0"/>
      <p:bldP spid="174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6200" y="60325"/>
            <a:ext cx="518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000" b="1">
                <a:solidFill>
                  <a:srgbClr val="FF0000"/>
                </a:solidFill>
                <a:latin typeface="Verdana" pitchFamily="34" charset="0"/>
                <a:ea typeface="华文隶书" pitchFamily="2" charset="-122"/>
              </a:rPr>
              <a:t>三、梦想成真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5183187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1</a:t>
            </a:r>
            <a:r>
              <a:rPr lang="zh-CN" altLang="en-US" sz="3200" b="1">
                <a:latin typeface="Times New Roman" pitchFamily="18" charset="0"/>
              </a:rPr>
              <a:t>、</a:t>
            </a:r>
            <a:r>
              <a:rPr lang="zh-CN" altLang="en-US" sz="3200" b="1">
                <a:latin typeface="Verdana" pitchFamily="34" charset="0"/>
              </a:rPr>
              <a:t>所谓地球同步卫星是指相对于地心静止的人造卫星，它在轨道上跟着地球自转，同步地做匀速圆周运动，它的周期：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＝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24h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23850" y="3357563"/>
            <a:ext cx="88201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、</a:t>
            </a:r>
            <a:r>
              <a:rPr lang="zh-CN" altLang="en-US" sz="3200" b="1">
                <a:latin typeface="Verdana" pitchFamily="34" charset="0"/>
              </a:rPr>
              <a:t>所有的同步卫星只能</a:t>
            </a:r>
            <a:r>
              <a:rPr lang="zh-CN" altLang="en-US" sz="3200" b="1">
                <a:solidFill>
                  <a:srgbClr val="FF0000"/>
                </a:solidFill>
                <a:latin typeface="Verdana" pitchFamily="34" charset="0"/>
              </a:rPr>
              <a:t>分布在赤道上方的一个确定轨道上</a:t>
            </a:r>
            <a:r>
              <a:rPr lang="zh-CN" altLang="en-US" sz="3200" b="1">
                <a:latin typeface="Verdana" pitchFamily="34" charset="0"/>
              </a:rPr>
              <a:t> ，即同步卫星轨道平面与地球赤道平面重合，卫星离地面高度为定值。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28600" y="5013325"/>
            <a:ext cx="8820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600" b="1">
                <a:latin typeface="华文新魏" pitchFamily="2" charset="-122"/>
                <a:ea typeface="华文新魏" pitchFamily="2" charset="-122"/>
              </a:rPr>
              <a:t>对同步卫星：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其</a:t>
            </a:r>
            <a:r>
              <a:rPr kumimoji="1" lang="en-US" altLang="zh-CN" sz="4400" b="1" i="1">
                <a:latin typeface="Times New Roman" pitchFamily="18" charset="0"/>
                <a:ea typeface="华文新魏" pitchFamily="2" charset="-122"/>
              </a:rPr>
              <a:t>r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、 </a:t>
            </a:r>
            <a:r>
              <a:rPr kumimoji="1" lang="en-US" altLang="zh-CN" sz="4400" b="1" i="1">
                <a:latin typeface="Times New Roman" pitchFamily="18" charset="0"/>
                <a:ea typeface="华文新魏" pitchFamily="2" charset="-122"/>
              </a:rPr>
              <a:t>v</a:t>
            </a:r>
            <a:r>
              <a:rPr kumimoji="1" lang="zh-CN" altLang="en-US" sz="3200" b="1" i="1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en-US" altLang="zh-CN" sz="4400" b="1" i="1">
                <a:latin typeface="Times New Roman" pitchFamily="18" charset="0"/>
                <a:ea typeface="华文新魏" pitchFamily="2" charset="-122"/>
              </a:rPr>
              <a:t>ω</a:t>
            </a:r>
            <a:r>
              <a:rPr kumimoji="1" lang="zh-CN" altLang="en-US" sz="3200" b="1" i="1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en-US" altLang="zh-CN" sz="3600" b="1">
                <a:latin typeface="Times New Roman" pitchFamily="18" charset="0"/>
                <a:ea typeface="华文新魏" pitchFamily="2" charset="-122"/>
              </a:rPr>
              <a:t>T</a:t>
            </a:r>
            <a:r>
              <a:rPr kumimoji="1" lang="en-US" altLang="zh-CN" sz="3200" b="1" i="1">
                <a:latin typeface="Times New Roman" pitchFamily="18" charset="0"/>
                <a:ea typeface="华文新魏" pitchFamily="2" charset="-122"/>
              </a:rPr>
              <a:t> 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、均为定值</a:t>
            </a:r>
          </a:p>
        </p:txBody>
      </p:sp>
      <p:pic>
        <p:nvPicPr>
          <p:cNvPr id="18438" name="Picture 6" descr="图片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0"/>
            <a:ext cx="3563937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0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0"/>
            <a:ext cx="3995737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45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755650" y="2268538"/>
          <a:ext cx="5329238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公式" r:id="rId4" imgW="1828800" imgH="914400" progId="Equation.3">
                  <p:embed/>
                </p:oleObj>
              </mc:Choice>
              <mc:Fallback>
                <p:oleObj name="公式" r:id="rId4" imgW="18288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68538"/>
                        <a:ext cx="5329238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39750" y="333375"/>
            <a:ext cx="43926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3600" b="1">
                <a:latin typeface="Times New Roman" pitchFamily="18" charset="0"/>
                <a:ea typeface=""/>
              </a:rPr>
              <a:t>计算同步卫星高度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4213" y="1052513"/>
            <a:ext cx="4608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zh-CN" altLang="en-US" sz="3200" b="1">
                <a:latin typeface="Times New Roman" pitchFamily="18" charset="0"/>
                <a:ea typeface="华文细黑" pitchFamily="2" charset="-122"/>
              </a:rPr>
              <a:t>由万有引力提供向心力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39750" y="4076700"/>
            <a:ext cx="511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zh-CN" altLang="en-US" sz="3200">
                <a:latin typeface="Times New Roman" pitchFamily="18" charset="0"/>
                <a:ea typeface="华文细黑" pitchFamily="2" charset="-122"/>
              </a:rPr>
              <a:t>同步通讯卫星轨道半径：</a:t>
            </a:r>
            <a:endParaRPr kumimoji="1" lang="zh-CN" altLang="en-US" sz="4000">
              <a:latin typeface="Times New Roman" pitchFamily="18" charset="0"/>
              <a:ea typeface="华文细黑" pitchFamily="2" charset="-122"/>
            </a:endParaRP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5076825" y="4114800"/>
          <a:ext cx="36004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6" imgW="1143000" imgH="203040" progId="Equation.DSMT4">
                  <p:embed/>
                </p:oleObj>
              </mc:Choice>
              <mc:Fallback>
                <p:oleObj name="Equation" r:id="rId6" imgW="11430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114800"/>
                        <a:ext cx="36004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051050" y="4437063"/>
            <a:ext cx="146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endParaRPr kumimoji="1" lang="zh-CN" altLang="zh-CN" sz="2400"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384300" y="42402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endParaRPr kumimoji="1" lang="zh-CN" altLang="zh-CN" sz="2400">
              <a:latin typeface="Times New Roman" pitchFamily="18" charset="0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0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0"/>
            <a:ext cx="3995737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60350"/>
            <a:ext cx="4038600" cy="6048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effectLst/>
              </a:rPr>
              <a:t>同步卫星的线速度</a:t>
            </a:r>
            <a:endParaRPr lang="zh-CN" altLang="en-US"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835150" y="2362200"/>
          <a:ext cx="29479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4" imgW="901440" imgH="419040" progId="Equation.DSMT4">
                  <p:embed/>
                </p:oleObj>
              </mc:Choice>
              <mc:Fallback>
                <p:oleObj name="Equation" r:id="rId4" imgW="9014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62200"/>
                        <a:ext cx="294798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50825" y="1905000"/>
            <a:ext cx="7902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zh-CN" altLang="en-US" sz="3200" b="1">
                <a:latin typeface="Times New Roman" pitchFamily="18" charset="0"/>
                <a:ea typeface="华文细黑" pitchFamily="2" charset="-122"/>
              </a:rPr>
              <a:t>解：由万有引力提供向心力  故 </a:t>
            </a:r>
            <a:r>
              <a:rPr kumimoji="1" lang="en-US" altLang="zh-CN" sz="3200" b="1">
                <a:latin typeface="Times New Roman" pitchFamily="18" charset="0"/>
                <a:ea typeface="华文细黑" pitchFamily="2" charset="-122"/>
              </a:rPr>
              <a:t>: 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4160838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en-US" altLang="zh-CN" sz="3200" b="1">
                <a:latin typeface="Times New Roman" pitchFamily="18" charset="0"/>
                <a:ea typeface="华文细黑" pitchFamily="2" charset="-122"/>
              </a:rPr>
              <a:t>    </a:t>
            </a:r>
            <a:r>
              <a:rPr kumimoji="1" lang="zh-CN" altLang="en-US" sz="3200" b="1">
                <a:latin typeface="Times New Roman" pitchFamily="18" charset="0"/>
                <a:ea typeface="华文细黑" pitchFamily="2" charset="-122"/>
              </a:rPr>
              <a:t>将地球质量</a:t>
            </a:r>
            <a:r>
              <a:rPr kumimoji="1" lang="en-US" altLang="zh-CN" sz="3200" b="1">
                <a:latin typeface="Times New Roman" pitchFamily="18" charset="0"/>
                <a:ea typeface="华文细黑" pitchFamily="2" charset="-122"/>
              </a:rPr>
              <a:t>M</a:t>
            </a:r>
            <a:r>
              <a:rPr kumimoji="1" lang="zh-CN" altLang="en-US" sz="3200" b="1">
                <a:latin typeface="Times New Roman" pitchFamily="18" charset="0"/>
                <a:ea typeface="华文细黑" pitchFamily="2" charset="-122"/>
              </a:rPr>
              <a:t>及轨道半径</a:t>
            </a:r>
            <a:r>
              <a:rPr kumimoji="1" lang="en-US" altLang="zh-CN" sz="3200" b="1">
                <a:latin typeface="Times New Roman" pitchFamily="18" charset="0"/>
                <a:ea typeface="华文细黑" pitchFamily="2" charset="-122"/>
              </a:rPr>
              <a:t>r</a:t>
            </a:r>
            <a:r>
              <a:rPr kumimoji="1" lang="zh-CN" altLang="en-US" sz="3200" b="1">
                <a:latin typeface="Times New Roman" pitchFamily="18" charset="0"/>
                <a:ea typeface="华文细黑" pitchFamily="2" charset="-122"/>
              </a:rPr>
              <a:t>代入，可得同步通讯卫星的速率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11188" y="3459163"/>
            <a:ext cx="20875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zh-CN" altLang="en-US" sz="3200" b="1">
                <a:latin typeface="Arial" pitchFamily="34" charset="0"/>
              </a:rPr>
              <a:t>由此解出</a:t>
            </a:r>
            <a:r>
              <a:rPr kumimoji="1" lang="en-US" altLang="zh-CN" sz="3200" b="1">
                <a:latin typeface="Arial" pitchFamily="34" charset="0"/>
              </a:rPr>
              <a:t>: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2627313" y="3352800"/>
          <a:ext cx="13684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6" imgW="672840" imgH="444240" progId="Equation.DSMT4">
                  <p:embed/>
                </p:oleObj>
              </mc:Choice>
              <mc:Fallback>
                <p:oleObj name="Equation" r:id="rId6" imgW="67284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52800"/>
                        <a:ext cx="13684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539750" y="5311775"/>
          <a:ext cx="83534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8" imgW="3504960" imgH="457200" progId="Equation.DSMT4">
                  <p:embed/>
                </p:oleObj>
              </mc:Choice>
              <mc:Fallback>
                <p:oleObj name="Equation" r:id="rId8" imgW="350496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11775"/>
                        <a:ext cx="83534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  <p:bldP spid="204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运载火箭发射同步卫星.mpg">
            <a:hlinkClick r:id="" action="ppaction://media"/>
          </p:cNvPr>
          <p:cNvPicPr>
            <a:picLocks noRot="1" noChangeAspect="1" noChangeArrowheads="1"/>
          </p:cNvPicPr>
          <p:nvPr>
            <p:ph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0"/>
            <a:ext cx="8675687" cy="626427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58888" y="692150"/>
            <a:ext cx="6553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6000" b="1">
                <a:solidFill>
                  <a:srgbClr val="0000FF"/>
                </a:solidFill>
                <a:latin typeface="Arial" pitchFamily="34" charset="0"/>
                <a:ea typeface="隶书" pitchFamily="49" charset="-122"/>
              </a:rPr>
              <a:t>同步卫星发射过程</a:t>
            </a:r>
          </a:p>
        </p:txBody>
      </p:sp>
      <p:sp>
        <p:nvSpPr>
          <p:cNvPr id="21508" name="Text Box 4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2627313" y="6278563"/>
            <a:ext cx="3457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latin typeface="Arial" pitchFamily="34" charset="0"/>
              </a:rPr>
              <a:t>卫星的变轨问题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506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50825" y="228600"/>
            <a:ext cx="283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四、梦想成真</a:t>
            </a:r>
            <a:r>
              <a:rPr lang="zh-CN" altLang="en-US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79388" y="952500"/>
            <a:ext cx="49688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  1957</a:t>
            </a:r>
            <a:r>
              <a:rPr kumimoji="1" lang="zh-CN" altLang="en-US" sz="2800" b="1">
                <a:solidFill>
                  <a:srgbClr val="000000"/>
                </a:solidFill>
              </a:rPr>
              <a:t>年</a:t>
            </a: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10</a:t>
            </a:r>
            <a:r>
              <a:rPr kumimoji="1" lang="zh-CN" altLang="en-US" sz="2800" b="1">
                <a:solidFill>
                  <a:srgbClr val="000000"/>
                </a:solidFill>
              </a:rPr>
              <a:t>月</a:t>
            </a: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kumimoji="1" lang="zh-CN" altLang="en-US" sz="2800" b="1">
                <a:solidFill>
                  <a:srgbClr val="000000"/>
                </a:solidFill>
              </a:rPr>
              <a:t>日，原苏联发射了世界上第一颗人造地球卫星。卫星重</a:t>
            </a: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83.6kg</a:t>
            </a:r>
            <a:r>
              <a:rPr kumimoji="1" lang="zh-CN" altLang="en-US" sz="2800" b="1">
                <a:solidFill>
                  <a:srgbClr val="000000"/>
                </a:solidFill>
              </a:rPr>
              <a:t>，每</a:t>
            </a: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96min</a:t>
            </a:r>
            <a:r>
              <a:rPr kumimoji="1" lang="zh-CN" altLang="en-US" sz="2800" b="1">
                <a:solidFill>
                  <a:srgbClr val="000000"/>
                </a:solidFill>
              </a:rPr>
              <a:t>绕地球飞行一圈。</a:t>
            </a:r>
          </a:p>
        </p:txBody>
      </p:sp>
      <p:pic>
        <p:nvPicPr>
          <p:cNvPr id="22532" name="Picture 4" descr="20060331164049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665163"/>
            <a:ext cx="4032250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635375" y="115888"/>
            <a:ext cx="2881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世界航天史</a:t>
            </a:r>
          </a:p>
        </p:txBody>
      </p:sp>
      <p:pic>
        <p:nvPicPr>
          <p:cNvPr id="22534" name="Picture 6" descr="20059913455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473450"/>
            <a:ext cx="29527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0" y="2897188"/>
            <a:ext cx="60118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pitchFamily="34" charset="0"/>
              </a:rPr>
              <a:t>       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1961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年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月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12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日苏联空军少校加加林进入了东方一号载人飞船。实现了人类第一次进入太空。他的非凡勇气，鼓舞了更多人为航天事业奋斗。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4768850"/>
            <a:ext cx="6011863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latin typeface="Arial" pitchFamily="34" charset="0"/>
              </a:rPr>
              <a:t>       </a:t>
            </a:r>
            <a:r>
              <a:rPr lang="zh-CN" altLang="en-US" sz="2800" b="1">
                <a:latin typeface="Arial" pitchFamily="34" charset="0"/>
              </a:rPr>
              <a:t>火箭点火起飞，飞船绕地球飞行一圈，历时</a:t>
            </a:r>
            <a:r>
              <a:rPr lang="en-US" altLang="zh-CN" sz="2800" b="1">
                <a:latin typeface="Arial" pitchFamily="34" charset="0"/>
              </a:rPr>
              <a:t>108</a:t>
            </a:r>
            <a:r>
              <a:rPr lang="zh-CN" altLang="en-US" sz="2800" b="1">
                <a:latin typeface="Arial" pitchFamily="34" charset="0"/>
              </a:rPr>
              <a:t>分，然后重返大气层，安全降落在地面，铸就了人类进入太空的丰碑。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20060331165153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8913"/>
            <a:ext cx="4752975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20071301654506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28600"/>
            <a:ext cx="2427288" cy="352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50825" y="4149725"/>
            <a:ext cx="864076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latin typeface="Arial" pitchFamily="34" charset="0"/>
              </a:rPr>
              <a:t>     </a:t>
            </a:r>
            <a:r>
              <a:rPr lang="en-US" altLang="zh-CN" sz="3200" b="1">
                <a:latin typeface="Arial" pitchFamily="34" charset="0"/>
              </a:rPr>
              <a:t>1969</a:t>
            </a:r>
            <a:r>
              <a:rPr lang="zh-CN" altLang="en-US" sz="3200" b="1">
                <a:latin typeface="Arial" pitchFamily="34" charset="0"/>
              </a:rPr>
              <a:t>年</a:t>
            </a:r>
            <a:r>
              <a:rPr lang="en-US" altLang="zh-CN" sz="3200" b="1">
                <a:latin typeface="Arial" pitchFamily="34" charset="0"/>
              </a:rPr>
              <a:t>7</a:t>
            </a:r>
            <a:r>
              <a:rPr lang="zh-CN" altLang="en-US" sz="3200" b="1">
                <a:latin typeface="Arial" pitchFamily="34" charset="0"/>
              </a:rPr>
              <a:t>月</a:t>
            </a:r>
            <a:r>
              <a:rPr lang="en-US" altLang="zh-CN" sz="3200" b="1">
                <a:latin typeface="Arial" pitchFamily="34" charset="0"/>
              </a:rPr>
              <a:t>16</a:t>
            </a:r>
            <a:r>
              <a:rPr lang="zh-CN" altLang="en-US" sz="3200" b="1">
                <a:latin typeface="Arial" pitchFamily="34" charset="0"/>
              </a:rPr>
              <a:t>日，阿波罗</a:t>
            </a:r>
            <a:r>
              <a:rPr lang="en-US" altLang="zh-CN" sz="3200" b="1">
                <a:latin typeface="Arial" pitchFamily="34" charset="0"/>
              </a:rPr>
              <a:t>11</a:t>
            </a:r>
            <a:r>
              <a:rPr lang="zh-CN" altLang="en-US" sz="3200" b="1">
                <a:latin typeface="Arial" pitchFamily="34" charset="0"/>
              </a:rPr>
              <a:t>号将人类送上了月球。当时，上亿人通过电视注视着走出登月舱的阿姆斯特朗，他在月球上迈出了一小步，确是人类迈出的一大步。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50825" y="158750"/>
            <a:ext cx="5688013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latin typeface="Arial" pitchFamily="34" charset="0"/>
              </a:rPr>
              <a:t>1981</a:t>
            </a:r>
            <a:r>
              <a:rPr lang="zh-CN" altLang="en-US" sz="2800" b="1">
                <a:latin typeface="Arial" pitchFamily="34" charset="0"/>
              </a:rPr>
              <a:t>年</a:t>
            </a:r>
            <a:r>
              <a:rPr lang="en-US" altLang="zh-CN" sz="2800" b="1">
                <a:latin typeface="Arial" pitchFamily="34" charset="0"/>
              </a:rPr>
              <a:t>4</a:t>
            </a:r>
            <a:r>
              <a:rPr lang="zh-CN" altLang="en-US" sz="2800" b="1">
                <a:latin typeface="Arial" pitchFamily="34" charset="0"/>
              </a:rPr>
              <a:t>月</a:t>
            </a:r>
            <a:r>
              <a:rPr lang="en-US" altLang="zh-CN" sz="2800" b="1">
                <a:latin typeface="Arial" pitchFamily="34" charset="0"/>
              </a:rPr>
              <a:t>12</a:t>
            </a:r>
            <a:r>
              <a:rPr lang="zh-CN" altLang="en-US" sz="2800" b="1">
                <a:latin typeface="Arial" pitchFamily="34" charset="0"/>
              </a:rPr>
              <a:t>日，世界上第一架航天飞机哥伦比亚号发射成功。同年</a:t>
            </a:r>
            <a:r>
              <a:rPr lang="en-US" altLang="zh-CN" sz="2800" b="1">
                <a:latin typeface="Arial" pitchFamily="34" charset="0"/>
              </a:rPr>
              <a:t>11</a:t>
            </a:r>
            <a:r>
              <a:rPr lang="zh-CN" altLang="en-US" sz="2800" b="1">
                <a:latin typeface="Arial" pitchFamily="34" charset="0"/>
              </a:rPr>
              <a:t>月</a:t>
            </a:r>
            <a:r>
              <a:rPr lang="en-US" altLang="zh-CN" sz="2800" b="1">
                <a:latin typeface="Arial" pitchFamily="34" charset="0"/>
              </a:rPr>
              <a:t>12</a:t>
            </a:r>
            <a:r>
              <a:rPr lang="zh-CN" altLang="en-US" sz="2800" b="1">
                <a:latin typeface="Arial" pitchFamily="34" charset="0"/>
              </a:rPr>
              <a:t>日和</a:t>
            </a:r>
            <a:r>
              <a:rPr lang="en-US" altLang="zh-CN" sz="2800" b="1">
                <a:latin typeface="Arial" pitchFamily="34" charset="0"/>
              </a:rPr>
              <a:t>1982</a:t>
            </a:r>
            <a:r>
              <a:rPr lang="zh-CN" altLang="en-US" sz="2800" b="1">
                <a:latin typeface="Arial" pitchFamily="34" charset="0"/>
              </a:rPr>
              <a:t>年</a:t>
            </a:r>
            <a:r>
              <a:rPr lang="en-US" altLang="zh-CN" sz="2800" b="1">
                <a:latin typeface="Arial" pitchFamily="34" charset="0"/>
              </a:rPr>
              <a:t>3</a:t>
            </a:r>
            <a:r>
              <a:rPr lang="zh-CN" altLang="en-US" sz="2800" b="1">
                <a:latin typeface="Arial" pitchFamily="34" charset="0"/>
              </a:rPr>
              <a:t>月</a:t>
            </a:r>
            <a:r>
              <a:rPr lang="en-US" altLang="zh-CN" sz="2800" b="1">
                <a:latin typeface="Arial" pitchFamily="34" charset="0"/>
              </a:rPr>
              <a:t>22</a:t>
            </a:r>
            <a:r>
              <a:rPr lang="zh-CN" altLang="en-US" sz="2800" b="1">
                <a:latin typeface="Arial" pitchFamily="34" charset="0"/>
              </a:rPr>
              <a:t>日、</a:t>
            </a:r>
            <a:r>
              <a:rPr lang="en-US" altLang="zh-CN" sz="2800" b="1">
                <a:latin typeface="Arial" pitchFamily="34" charset="0"/>
              </a:rPr>
              <a:t>6</a:t>
            </a:r>
            <a:r>
              <a:rPr lang="zh-CN" altLang="en-US" sz="2800" b="1">
                <a:latin typeface="Arial" pitchFamily="34" charset="0"/>
              </a:rPr>
              <a:t>月</a:t>
            </a:r>
            <a:r>
              <a:rPr lang="en-US" altLang="zh-CN" sz="2800" b="1">
                <a:latin typeface="Arial" pitchFamily="34" charset="0"/>
              </a:rPr>
              <a:t>27</a:t>
            </a:r>
            <a:r>
              <a:rPr lang="zh-CN" altLang="en-US" sz="2800" b="1">
                <a:latin typeface="Arial" pitchFamily="34" charset="0"/>
              </a:rPr>
              <a:t>日又相继进行了</a:t>
            </a:r>
            <a:r>
              <a:rPr lang="en-US" altLang="zh-CN" sz="2800" b="1">
                <a:latin typeface="Arial" pitchFamily="34" charset="0"/>
              </a:rPr>
              <a:t>3</a:t>
            </a:r>
            <a:r>
              <a:rPr lang="zh-CN" altLang="en-US" sz="2800" b="1">
                <a:latin typeface="Arial" pitchFamily="34" charset="0"/>
              </a:rPr>
              <a:t>次试飞，均获得成功。 </a:t>
            </a:r>
          </a:p>
        </p:txBody>
      </p:sp>
      <p:pic>
        <p:nvPicPr>
          <p:cNvPr id="24579" name="Picture 3" descr="297221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88913"/>
            <a:ext cx="3203575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68288" y="2362200"/>
            <a:ext cx="5688012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但在</a:t>
            </a:r>
            <a:r>
              <a:rPr lang="en-US" altLang="zh-CN" sz="2800" b="1">
                <a:solidFill>
                  <a:srgbClr val="0000FF"/>
                </a:solidFill>
                <a:latin typeface="Arial" pitchFamily="34" charset="0"/>
              </a:rPr>
              <a:t>2003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年</a:t>
            </a:r>
            <a:r>
              <a:rPr lang="en-US" altLang="zh-CN" sz="2800" b="1">
                <a:solidFill>
                  <a:srgbClr val="0000FF"/>
                </a:solidFill>
                <a:latin typeface="Arial" pitchFamily="34" charset="0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月</a:t>
            </a:r>
            <a:r>
              <a:rPr lang="en-US" altLang="zh-CN" sz="2800" b="1">
                <a:solidFill>
                  <a:srgbClr val="0000FF"/>
                </a:solidFill>
                <a:latin typeface="Arial" pitchFamily="34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日，哥伦比亚号航天飞机在重返地面的过程中突然发生解体燃烧，航天飞机上的七名宇航员全部遇难。（其中有</a:t>
            </a:r>
            <a:r>
              <a:rPr lang="en-US" altLang="zh-CN" sz="2800" b="1">
                <a:solidFill>
                  <a:srgbClr val="0000FF"/>
                </a:solidFill>
                <a:latin typeface="Arial" pitchFamily="34" charset="0"/>
              </a:rPr>
              <a:t>6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名美国人、</a:t>
            </a:r>
            <a:r>
              <a:rPr lang="en-US" altLang="zh-CN" sz="2800" b="1">
                <a:solidFill>
                  <a:srgbClr val="0000FF"/>
                </a:solidFill>
                <a:latin typeface="Arial" pitchFamily="34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名以色列人）</a:t>
            </a:r>
          </a:p>
        </p:txBody>
      </p:sp>
      <p:pic>
        <p:nvPicPr>
          <p:cNvPr id="24581" name="Picture 5" descr="1962174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41838"/>
            <a:ext cx="4249738" cy="23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1063625"/>
            <a:ext cx="2700338" cy="3384550"/>
            <a:chOff x="570" y="890"/>
            <a:chExt cx="2596" cy="2812"/>
          </a:xfrm>
        </p:grpSpPr>
        <p:pic>
          <p:nvPicPr>
            <p:cNvPr id="4099" name="Picture 3" descr="2006910_3b72fa8749cbbf58f1c2209cd91a866c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" y="890"/>
              <a:ext cx="2596" cy="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0" name="Text Box 4"/>
            <p:cNvSpPr txBox="1">
              <a:spLocks noChangeArrowheads="1"/>
            </p:cNvSpPr>
            <p:nvPr/>
          </p:nvSpPr>
          <p:spPr bwMode="auto">
            <a:xfrm>
              <a:off x="610" y="2297"/>
              <a:ext cx="626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latin typeface="Arial" pitchFamily="34" charset="0"/>
                </a:rPr>
                <a:t>嫦娥奔月</a:t>
              </a:r>
            </a:p>
          </p:txBody>
        </p:sp>
      </p:grp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2927350" y="869950"/>
            <a:ext cx="2736850" cy="3671888"/>
            <a:chOff x="3810" y="1767"/>
            <a:chExt cx="1950" cy="2553"/>
          </a:xfrm>
        </p:grpSpPr>
        <p:pic>
          <p:nvPicPr>
            <p:cNvPr id="4102" name="Picture 6" descr="feitia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" y="1842"/>
              <a:ext cx="1950" cy="2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5352" y="1767"/>
              <a:ext cx="408" cy="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36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kumimoji="1"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敦煌飞天的壁画</a:t>
              </a:r>
              <a:endParaRPr kumimoji="1" lang="zh-CN" altLang="en-US" sz="28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latin typeface="Arial" pitchFamily="34" charset="0"/>
              </a:rPr>
              <a:t>探究宇宙的奥秘，奔向遥远的太空。自古以来就是人类的梦想，怎样才能实现这一梦想呢？</a:t>
            </a:r>
          </a:p>
        </p:txBody>
      </p:sp>
      <p:pic>
        <p:nvPicPr>
          <p:cNvPr id="4105" name="Picture 9" descr="200603311651538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27550"/>
            <a:ext cx="2771775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猜猜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4560888"/>
            <a:ext cx="2630487" cy="22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舒适的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052513"/>
            <a:ext cx="3098800" cy="28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图片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044950"/>
            <a:ext cx="3059112" cy="26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23850" y="3284538"/>
            <a:ext cx="52578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宋体" pitchFamily="2" charset="-122"/>
              </a:rPr>
              <a:t>    </a:t>
            </a:r>
            <a:r>
              <a:rPr kumimoji="1" lang="en-US" altLang="zh-CN" sz="3200" b="1">
                <a:latin typeface="宋体" pitchFamily="2" charset="-122"/>
              </a:rPr>
              <a:t>1975</a:t>
            </a:r>
            <a:r>
              <a:rPr kumimoji="1" lang="zh-CN" altLang="en-US" sz="3200" b="1">
                <a:latin typeface="宋体" pitchFamily="2" charset="-122"/>
              </a:rPr>
              <a:t>年，返回式遥感卫星，中国第一颗返回式卫星，用于对地观测，运行三天后按计划返回地面；中国是第三个掌握卫星回收技术的国家</a:t>
            </a:r>
            <a:r>
              <a:rPr kumimoji="1" lang="zh-CN" altLang="en-US" sz="3200" b="1">
                <a:latin typeface="Times New Roman" pitchFamily="18" charset="0"/>
              </a:rPr>
              <a:t>。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92150"/>
            <a:ext cx="3014663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50825" y="981075"/>
            <a:ext cx="5689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>
                <a:solidFill>
                  <a:srgbClr val="66FF33"/>
                </a:solidFill>
                <a:latin typeface="Times New Roman" pitchFamily="18" charset="0"/>
              </a:rPr>
              <a:t>       </a:t>
            </a:r>
            <a:r>
              <a:rPr kumimoji="1" lang="en-US" altLang="zh-CN" sz="3200" b="1">
                <a:latin typeface="宋体" pitchFamily="2" charset="-122"/>
              </a:rPr>
              <a:t>1970</a:t>
            </a:r>
            <a:r>
              <a:rPr kumimoji="1" lang="zh-CN" altLang="en-US" sz="3200" b="1">
                <a:latin typeface="宋体" pitchFamily="2" charset="-122"/>
              </a:rPr>
              <a:t>年，</a:t>
            </a:r>
            <a:r>
              <a:rPr kumimoji="1" lang="zh-CN" altLang="en-US" sz="3200" b="1">
                <a:latin typeface="Times New Roman" pitchFamily="18" charset="0"/>
              </a:rPr>
              <a:t> “</a:t>
            </a:r>
            <a:r>
              <a:rPr kumimoji="1" lang="zh-CN" altLang="en-US" sz="3200" b="1">
                <a:latin typeface="宋体" pitchFamily="2" charset="-122"/>
              </a:rPr>
              <a:t>东方红</a:t>
            </a:r>
            <a:r>
              <a:rPr kumimoji="1" lang="zh-CN" altLang="en-US" sz="3200" b="1">
                <a:latin typeface="Times New Roman" pitchFamily="18" charset="0"/>
              </a:rPr>
              <a:t>”</a:t>
            </a:r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宋体" pitchFamily="2" charset="-122"/>
              </a:rPr>
              <a:t>号，中国第一颗人造卫星。中国是第五个能自行发射卫星的国家</a:t>
            </a:r>
            <a:r>
              <a:rPr kumimoji="1" lang="zh-CN" altLang="en-US" sz="3200" b="1">
                <a:latin typeface="Times New Roman" pitchFamily="18" charset="0"/>
              </a:rPr>
              <a:t>。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500438"/>
            <a:ext cx="2808287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838200" y="166688"/>
            <a:ext cx="41767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800" b="1">
                <a:solidFill>
                  <a:srgbClr val="FF0000"/>
                </a:solidFill>
                <a:latin typeface="Arial" pitchFamily="34" charset="0"/>
                <a:ea typeface="隶书" pitchFamily="49" charset="-122"/>
              </a:rPr>
              <a:t>中国航天史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392113" y="1219200"/>
            <a:ext cx="2808287" cy="3124200"/>
            <a:chOff x="247" y="816"/>
            <a:chExt cx="1769" cy="1968"/>
          </a:xfrm>
        </p:grpSpPr>
        <p:pic>
          <p:nvPicPr>
            <p:cNvPr id="266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" y="816"/>
              <a:ext cx="1769" cy="1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480" y="2457"/>
              <a:ext cx="1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风云一号</a:t>
              </a:r>
            </a:p>
          </p:txBody>
        </p:sp>
      </p:grpSp>
      <p:grpSp>
        <p:nvGrpSpPr>
          <p:cNvPr id="26638" name="Group 14"/>
          <p:cNvGrpSpPr>
            <a:grpSpLocks/>
          </p:cNvGrpSpPr>
          <p:nvPr/>
        </p:nvGrpSpPr>
        <p:grpSpPr bwMode="auto">
          <a:xfrm>
            <a:off x="3505200" y="1309688"/>
            <a:ext cx="2560638" cy="3033712"/>
            <a:chOff x="2376" y="768"/>
            <a:chExt cx="1613" cy="1911"/>
          </a:xfrm>
        </p:grpSpPr>
        <p:pic>
          <p:nvPicPr>
            <p:cNvPr id="266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" y="768"/>
              <a:ext cx="1613" cy="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2544" y="2352"/>
              <a:ext cx="1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风云二号</a:t>
              </a:r>
            </a:p>
          </p:txBody>
        </p:sp>
      </p:grp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188913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latin typeface="Arial" pitchFamily="34" charset="0"/>
                <a:ea typeface="华文新魏" pitchFamily="2" charset="-122"/>
              </a:rPr>
              <a:t>中国首颗气象卫星；中国是第三个独立研制并发射太阳同步轨道卫星的国家。</a:t>
            </a:r>
          </a:p>
        </p:txBody>
      </p:sp>
      <p:grpSp>
        <p:nvGrpSpPr>
          <p:cNvPr id="26639" name="Group 15"/>
          <p:cNvGrpSpPr>
            <a:grpSpLocks/>
          </p:cNvGrpSpPr>
          <p:nvPr/>
        </p:nvGrpSpPr>
        <p:grpSpPr bwMode="auto">
          <a:xfrm>
            <a:off x="6372225" y="1219200"/>
            <a:ext cx="2447925" cy="3276600"/>
            <a:chOff x="4014" y="768"/>
            <a:chExt cx="1542" cy="2064"/>
          </a:xfrm>
        </p:grpSpPr>
        <p:pic>
          <p:nvPicPr>
            <p:cNvPr id="26634" name="Picture 10" descr="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" y="768"/>
              <a:ext cx="1542" cy="1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4416" y="2544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 b="1">
                  <a:solidFill>
                    <a:srgbClr val="FF0000"/>
                  </a:solidFill>
                  <a:latin typeface="Arial" pitchFamily="34" charset="0"/>
                </a:rPr>
                <a:t>通信卫星</a:t>
              </a:r>
            </a:p>
          </p:txBody>
        </p:sp>
      </p:grp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07988" y="4694238"/>
            <a:ext cx="8202612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3200" b="1">
                <a:solidFill>
                  <a:srgbClr val="0000FF"/>
                </a:solidFill>
                <a:latin typeface="Arial" pitchFamily="34" charset="0"/>
              </a:rPr>
              <a:t>1984</a:t>
            </a:r>
            <a:r>
              <a:rPr kumimoji="1" lang="zh-CN" altLang="en-US" sz="3200" b="1">
                <a:solidFill>
                  <a:srgbClr val="0000FF"/>
                </a:solidFill>
                <a:latin typeface="Arial" pitchFamily="34" charset="0"/>
              </a:rPr>
              <a:t>年，试验通信卫星：“东方红”</a:t>
            </a:r>
            <a:r>
              <a:rPr kumimoji="1" lang="en-US" altLang="zh-CN" sz="3200" b="1">
                <a:solidFill>
                  <a:srgbClr val="0000FF"/>
                </a:solidFill>
                <a:latin typeface="Arial" pitchFamily="34" charset="0"/>
              </a:rPr>
              <a:t>2</a:t>
            </a:r>
            <a:r>
              <a:rPr kumimoji="1" lang="zh-CN" altLang="en-US" sz="3200" b="1">
                <a:solidFill>
                  <a:srgbClr val="0000FF"/>
                </a:solidFill>
                <a:latin typeface="Arial" pitchFamily="34" charset="0"/>
              </a:rPr>
              <a:t>号，标志着中国是世界上第</a:t>
            </a:r>
            <a:r>
              <a:rPr kumimoji="1" lang="en-US" altLang="zh-CN" sz="3200" b="1">
                <a:solidFill>
                  <a:srgbClr val="0000FF"/>
                </a:solidFill>
                <a:latin typeface="Arial" pitchFamily="34" charset="0"/>
              </a:rPr>
              <a:t>5</a:t>
            </a:r>
            <a:r>
              <a:rPr kumimoji="1" lang="zh-CN" altLang="en-US" sz="3200" b="1">
                <a:solidFill>
                  <a:srgbClr val="0000FF"/>
                </a:solidFill>
                <a:latin typeface="Arial" pitchFamily="34" charset="0"/>
              </a:rPr>
              <a:t>个能发射地球静止轨道卫星的国家。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猜猜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0"/>
            <a:ext cx="3114675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79388" y="3649663"/>
            <a:ext cx="8964612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solidFill>
                  <a:srgbClr val="FF0000"/>
                </a:solidFill>
                <a:latin typeface="Arial" pitchFamily="34" charset="0"/>
              </a:rPr>
              <a:t>       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飞船绕地球飞行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14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圈后，于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10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月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16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日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6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时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23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分安全降落在内蒙古主着陆场．这次成功发射实现了中华民族千年的飞天梦想，标志着中国成为世界上第三个能够独立开展载人航天活动的国家，为进一步的空间科学研究奠定了坚实的基础。</a:t>
            </a:r>
            <a:r>
              <a:rPr lang="zh-CN" altLang="en-US" sz="2400" b="1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95288" y="549275"/>
            <a:ext cx="52578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FF"/>
                </a:solidFill>
                <a:latin typeface="Arial" pitchFamily="34" charset="0"/>
              </a:rPr>
              <a:t>       </a:t>
            </a:r>
            <a:r>
              <a:rPr lang="en-US" altLang="zh-CN" sz="2800" b="1">
                <a:latin typeface="Arial" pitchFamily="34" charset="0"/>
              </a:rPr>
              <a:t>1992</a:t>
            </a:r>
            <a:r>
              <a:rPr lang="zh-CN" altLang="en-US" sz="2800" b="1">
                <a:latin typeface="Arial" pitchFamily="34" charset="0"/>
              </a:rPr>
              <a:t>年，中国载人航天工程正式启动。</a:t>
            </a:r>
          </a:p>
          <a:p>
            <a:pPr algn="l"/>
            <a:r>
              <a:rPr lang="zh-CN" altLang="en-US" sz="2800" b="1">
                <a:latin typeface="Arial" pitchFamily="34" charset="0"/>
              </a:rPr>
              <a:t>       </a:t>
            </a:r>
            <a:r>
              <a:rPr lang="en-US" altLang="zh-CN" sz="2800" b="1">
                <a:latin typeface="Arial" pitchFamily="34" charset="0"/>
              </a:rPr>
              <a:t>2003</a:t>
            </a:r>
            <a:r>
              <a:rPr lang="zh-CN" altLang="en-US" sz="2800" b="1">
                <a:latin typeface="Arial" pitchFamily="34" charset="0"/>
              </a:rPr>
              <a:t>年</a:t>
            </a:r>
            <a:r>
              <a:rPr lang="en-US" altLang="zh-CN" sz="2800" b="1">
                <a:latin typeface="Arial" pitchFamily="34" charset="0"/>
              </a:rPr>
              <a:t>10</a:t>
            </a:r>
            <a:r>
              <a:rPr lang="zh-CN" altLang="en-US" sz="2800" b="1">
                <a:latin typeface="Arial" pitchFamily="34" charset="0"/>
              </a:rPr>
              <a:t>月</a:t>
            </a:r>
            <a:r>
              <a:rPr lang="en-US" altLang="zh-CN" sz="2800" b="1">
                <a:latin typeface="Arial" pitchFamily="34" charset="0"/>
              </a:rPr>
              <a:t>15</a:t>
            </a:r>
            <a:r>
              <a:rPr lang="zh-CN" altLang="en-US" sz="2800" b="1">
                <a:latin typeface="Arial" pitchFamily="34" charset="0"/>
              </a:rPr>
              <a:t>日</a:t>
            </a:r>
            <a:r>
              <a:rPr lang="en-US" altLang="zh-CN" sz="2800" b="1">
                <a:latin typeface="Arial" pitchFamily="34" charset="0"/>
              </a:rPr>
              <a:t>9</a:t>
            </a:r>
            <a:r>
              <a:rPr lang="zh-CN" altLang="en-US" sz="2800" b="1">
                <a:latin typeface="Arial" pitchFamily="34" charset="0"/>
              </a:rPr>
              <a:t>时，我国“神舟”五号宇宙飞船在酒泉卫星发射中心成功发射，把中国第一位航天员杨利伟送人太空。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594995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sz="2400" b="1">
                <a:solidFill>
                  <a:srgbClr val="0000FF"/>
                </a:solidFill>
                <a:latin typeface="Arial" pitchFamily="34" charset="0"/>
              </a:rPr>
              <a:t>      </a:t>
            </a:r>
            <a:r>
              <a:rPr lang="en-US" altLang="zh-CN" sz="2800" b="1">
                <a:solidFill>
                  <a:srgbClr val="0000FF"/>
                </a:solidFill>
                <a:latin typeface="Arial" pitchFamily="34" charset="0"/>
              </a:rPr>
              <a:t>2005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年</a:t>
            </a:r>
            <a:r>
              <a:rPr lang="en-US" altLang="zh-CN" sz="2800" b="1">
                <a:solidFill>
                  <a:srgbClr val="0000FF"/>
                </a:solidFill>
                <a:latin typeface="Arial" pitchFamily="34" charset="0"/>
              </a:rPr>
              <a:t>10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月</a:t>
            </a:r>
            <a:r>
              <a:rPr lang="en-US" altLang="zh-CN" sz="2800" b="1">
                <a:solidFill>
                  <a:srgbClr val="0000FF"/>
                </a:solidFill>
                <a:latin typeface="Arial" pitchFamily="34" charset="0"/>
              </a:rPr>
              <a:t>12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号，我国神州</a:t>
            </a:r>
            <a:r>
              <a:rPr lang="en-US" altLang="zh-CN" sz="2800" b="1">
                <a:solidFill>
                  <a:srgbClr val="0000FF"/>
                </a:solidFill>
                <a:latin typeface="Arial" pitchFamily="34" charset="0"/>
              </a:rPr>
              <a:t>6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号载人飞船发射升空，把费俊龙、聂海胜进入太空。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188913"/>
            <a:ext cx="89646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400">
                <a:latin typeface="Arial" pitchFamily="34" charset="0"/>
              </a:rPr>
              <a:t>       </a:t>
            </a:r>
            <a:r>
              <a:rPr lang="zh-CN" altLang="en-US" sz="2800" b="1">
                <a:latin typeface="Arial" pitchFamily="34" charset="0"/>
              </a:rPr>
              <a:t>伴随着“神舟”号的发射成功，中国已正式启动“嫦娥工程”，开始了宇宙探索的新征程．</a:t>
            </a:r>
          </a:p>
        </p:txBody>
      </p:sp>
      <p:pic>
        <p:nvPicPr>
          <p:cNvPr id="28675" name="Picture 3" descr="Img208611689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144000" cy="44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79388" y="128588"/>
            <a:ext cx="5688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pitchFamily="2" charset="-122"/>
              </a:rPr>
              <a:t>一、牛顿的设想</a:t>
            </a:r>
            <a:r>
              <a:rPr lang="zh-CN" altLang="en-US" sz="4000">
                <a:solidFill>
                  <a:srgbClr val="FF00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23850" y="836613"/>
            <a:ext cx="5759450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Arial" pitchFamily="34" charset="0"/>
              </a:rPr>
              <a:t>牛顿曾设想</a:t>
            </a:r>
            <a:r>
              <a:rPr lang="en-US" altLang="zh-CN" sz="3200" b="1">
                <a:latin typeface="Arial" pitchFamily="34" charset="0"/>
              </a:rPr>
              <a:t>, </a:t>
            </a:r>
            <a:r>
              <a:rPr lang="zh-CN" altLang="en-US" sz="3200" b="1">
                <a:latin typeface="Arial" pitchFamily="34" charset="0"/>
              </a:rPr>
              <a:t>从高山上用不同的水平速度抛出物体</a:t>
            </a:r>
            <a:r>
              <a:rPr lang="en-US" altLang="zh-CN" sz="3200" b="1">
                <a:latin typeface="Arial" pitchFamily="34" charset="0"/>
              </a:rPr>
              <a:t>,</a:t>
            </a:r>
            <a:r>
              <a:rPr lang="zh-CN" altLang="en-US" sz="3200" b="1">
                <a:latin typeface="Arial" pitchFamily="34" charset="0"/>
              </a:rPr>
              <a:t>速度一次比一次大</a:t>
            </a:r>
            <a:r>
              <a:rPr lang="en-US" altLang="zh-CN" sz="3200" b="1">
                <a:latin typeface="Arial" pitchFamily="34" charset="0"/>
              </a:rPr>
              <a:t>,</a:t>
            </a:r>
            <a:r>
              <a:rPr lang="zh-CN" altLang="en-US" sz="3200" b="1">
                <a:latin typeface="Arial" pitchFamily="34" charset="0"/>
              </a:rPr>
              <a:t>则落点一次比一次远</a:t>
            </a:r>
            <a:r>
              <a:rPr lang="en-US" altLang="zh-CN" sz="3200" b="1">
                <a:latin typeface="Arial" pitchFamily="34" charset="0"/>
              </a:rPr>
              <a:t>,</a:t>
            </a:r>
            <a:r>
              <a:rPr lang="zh-CN" altLang="en-US" sz="3200" b="1">
                <a:latin typeface="Arial" pitchFamily="34" charset="0"/>
              </a:rPr>
              <a:t>如不计空气的阻力</a:t>
            </a:r>
            <a:r>
              <a:rPr lang="en-US" altLang="zh-CN" sz="3200" b="1">
                <a:latin typeface="Arial" pitchFamily="34" charset="0"/>
              </a:rPr>
              <a:t>,</a:t>
            </a:r>
            <a:r>
              <a:rPr lang="zh-CN" altLang="en-US" sz="3200" b="1">
                <a:latin typeface="Arial" pitchFamily="34" charset="0"/>
              </a:rPr>
              <a:t>当速度足够大时</a:t>
            </a:r>
            <a:r>
              <a:rPr lang="en-US" altLang="zh-CN" sz="3200" b="1">
                <a:latin typeface="Arial" pitchFamily="34" charset="0"/>
              </a:rPr>
              <a:t>, </a:t>
            </a:r>
            <a:r>
              <a:rPr lang="zh-CN" altLang="en-US" sz="3200" b="1">
                <a:latin typeface="Arial" pitchFamily="34" charset="0"/>
              </a:rPr>
              <a:t>物体就永远不会落到地面上来</a:t>
            </a:r>
            <a:r>
              <a:rPr lang="en-US" altLang="zh-CN" sz="3200" b="1">
                <a:latin typeface="Arial" pitchFamily="34" charset="0"/>
              </a:rPr>
              <a:t>,</a:t>
            </a:r>
            <a:r>
              <a:rPr lang="zh-CN" altLang="en-US" sz="3200" b="1">
                <a:latin typeface="Arial" pitchFamily="34" charset="0"/>
              </a:rPr>
              <a:t>而围绕地球旋转</a:t>
            </a:r>
            <a:r>
              <a:rPr lang="en-US" altLang="zh-CN" sz="3200" b="1">
                <a:latin typeface="Arial" pitchFamily="34" charset="0"/>
              </a:rPr>
              <a:t>,</a:t>
            </a:r>
            <a:r>
              <a:rPr lang="zh-CN" altLang="en-US" sz="3200" b="1">
                <a:latin typeface="Arial" pitchFamily="34" charset="0"/>
              </a:rPr>
              <a:t>成为一颗人造地球卫星，简称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44638"/>
            <a:ext cx="2420938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708400" y="3716338"/>
            <a:ext cx="230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  <a:hlinkClick r:id="rId3" action="ppaction://hlinkfile"/>
              </a:rPr>
              <a:t>人造卫星</a:t>
            </a:r>
            <a:endParaRPr kumimoji="1" lang="zh-CN" altLang="en-US" sz="36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0" y="4365625"/>
            <a:ext cx="6516688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4000" b="1" i="1">
                <a:solidFill>
                  <a:srgbClr val="3333CC"/>
                </a:solidFill>
                <a:latin typeface="Times New Roman" pitchFamily="18" charset="0"/>
              </a:rPr>
              <a:t>    </a:t>
            </a:r>
            <a:r>
              <a:rPr kumimoji="1" lang="zh-CN" altLang="en-US" sz="3200" b="1">
                <a:latin typeface="Times New Roman" pitchFamily="18" charset="0"/>
              </a:rPr>
              <a:t>由此可见，人造地球卫星运行遵从的规律是：卫星绕地球做匀速圆周运动，地球对卫星的引力提供向心力。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1339850"/>
            <a:ext cx="3240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zh-CN" altLang="en-US" sz="3600" b="1">
                <a:solidFill>
                  <a:srgbClr val="FFFFFF"/>
                </a:solidFill>
                <a:latin typeface="Times New Roman" pitchFamily="18" charset="0"/>
                <a:ea typeface="华文细黑" pitchFamily="2" charset="-122"/>
              </a:rPr>
              <a:t>探究问题一：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180975"/>
            <a:ext cx="914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zh-CN" altLang="en-US" sz="3600" b="1">
                <a:solidFill>
                  <a:srgbClr val="0000FF"/>
                </a:solidFill>
                <a:latin typeface="宋体" pitchFamily="2" charset="-122"/>
              </a:rPr>
              <a:t>思考与讨论：</a:t>
            </a:r>
            <a:r>
              <a:rPr kumimoji="1" lang="zh-CN" altLang="en-US" sz="3600" b="1">
                <a:latin typeface="宋体" pitchFamily="2" charset="-122"/>
              </a:rPr>
              <a:t>如图所示，</a:t>
            </a:r>
            <a:r>
              <a:rPr kumimoji="1" lang="en-US" altLang="zh-CN" sz="3600" b="1">
                <a:latin typeface="宋体" pitchFamily="2" charset="-122"/>
              </a:rPr>
              <a:t>A</a:t>
            </a:r>
            <a:r>
              <a:rPr kumimoji="1" lang="zh-CN" altLang="en-US" sz="3600" b="1">
                <a:latin typeface="宋体" pitchFamily="2" charset="-122"/>
              </a:rPr>
              <a:t>、</a:t>
            </a:r>
            <a:r>
              <a:rPr kumimoji="1" lang="en-US" altLang="zh-CN" sz="3600" b="1">
                <a:latin typeface="宋体" pitchFamily="2" charset="-122"/>
              </a:rPr>
              <a:t>B</a:t>
            </a:r>
            <a:r>
              <a:rPr kumimoji="1" lang="zh-CN" altLang="en-US" sz="3600" b="1">
                <a:latin typeface="宋体" pitchFamily="2" charset="-122"/>
              </a:rPr>
              <a:t>、</a:t>
            </a:r>
            <a:r>
              <a:rPr kumimoji="1" lang="en-US" altLang="zh-CN" sz="3600" b="1">
                <a:latin typeface="宋体" pitchFamily="2" charset="-122"/>
              </a:rPr>
              <a:t>C</a:t>
            </a:r>
            <a:r>
              <a:rPr kumimoji="1" lang="zh-CN" altLang="en-US" sz="3600" b="1">
                <a:latin typeface="宋体" pitchFamily="2" charset="-122"/>
              </a:rPr>
              <a:t>、</a:t>
            </a:r>
            <a:r>
              <a:rPr kumimoji="1" lang="en-US" altLang="zh-CN" sz="3600" b="1">
                <a:latin typeface="宋体" pitchFamily="2" charset="-122"/>
              </a:rPr>
              <a:t>D</a:t>
            </a:r>
            <a:r>
              <a:rPr kumimoji="1" lang="zh-CN" altLang="en-US" sz="3600" b="1">
                <a:latin typeface="宋体" pitchFamily="2" charset="-122"/>
              </a:rPr>
              <a:t>四条轨道中可以作为卫星轨道的是哪一条？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692275" y="6400800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23850" y="2057400"/>
            <a:ext cx="48958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华文细黑" pitchFamily="2" charset="-122"/>
              </a:rPr>
              <a:t>根据：卫星做圆周运动的向心力必须指向地心。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1908175" y="4097338"/>
            <a:ext cx="71438" cy="7143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4643438" y="1647825"/>
            <a:ext cx="4140200" cy="4464050"/>
            <a:chOff x="1723" y="754"/>
            <a:chExt cx="2313" cy="2812"/>
          </a:xfrm>
        </p:grpSpPr>
        <p:grpSp>
          <p:nvGrpSpPr>
            <p:cNvPr id="7176" name="Group 8"/>
            <p:cNvGrpSpPr>
              <a:grpSpLocks/>
            </p:cNvGrpSpPr>
            <p:nvPr/>
          </p:nvGrpSpPr>
          <p:grpSpPr bwMode="auto">
            <a:xfrm>
              <a:off x="1723" y="1003"/>
              <a:ext cx="2313" cy="2313"/>
              <a:chOff x="2880" y="1298"/>
              <a:chExt cx="2313" cy="2313"/>
            </a:xfrm>
          </p:grpSpPr>
          <p:sp>
            <p:nvSpPr>
              <p:cNvPr id="7177" name="Oval 9"/>
              <p:cNvSpPr>
                <a:spLocks noChangeArrowheads="1"/>
              </p:cNvSpPr>
              <p:nvPr/>
            </p:nvSpPr>
            <p:spPr bwMode="auto">
              <a:xfrm>
                <a:off x="3334" y="1616"/>
                <a:ext cx="1542" cy="154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" name="Oval 10"/>
              <p:cNvSpPr>
                <a:spLocks noChangeArrowheads="1"/>
              </p:cNvSpPr>
              <p:nvPr/>
            </p:nvSpPr>
            <p:spPr bwMode="auto">
              <a:xfrm>
                <a:off x="3061" y="2115"/>
                <a:ext cx="2132" cy="45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9" name="Oval 11"/>
              <p:cNvSpPr>
                <a:spLocks noChangeArrowheads="1"/>
              </p:cNvSpPr>
              <p:nvPr/>
            </p:nvSpPr>
            <p:spPr bwMode="auto">
              <a:xfrm rot="2710710">
                <a:off x="3129" y="2160"/>
                <a:ext cx="2132" cy="45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Oval 12"/>
              <p:cNvSpPr>
                <a:spLocks noChangeArrowheads="1"/>
              </p:cNvSpPr>
              <p:nvPr/>
            </p:nvSpPr>
            <p:spPr bwMode="auto">
              <a:xfrm rot="5400000">
                <a:off x="3062" y="2205"/>
                <a:ext cx="2132" cy="317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9525">
                <a:solidFill>
                  <a:srgbClr val="9933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1" name="Oval 13"/>
              <p:cNvSpPr>
                <a:spLocks noChangeArrowheads="1"/>
              </p:cNvSpPr>
              <p:nvPr/>
            </p:nvSpPr>
            <p:spPr bwMode="auto">
              <a:xfrm>
                <a:off x="3333" y="1706"/>
                <a:ext cx="1588" cy="363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2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0" y="2160"/>
                <a:ext cx="136" cy="272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宋体"/>
                    <a:ea typeface="宋体"/>
                  </a:rPr>
                  <a:t>A</a:t>
                </a:r>
                <a:endParaRPr lang="zh-CN" altLang="en-US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7183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23" y="3430"/>
                <a:ext cx="181" cy="18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宋体"/>
                    <a:ea typeface="宋体"/>
                  </a:rPr>
                  <a:t>B</a:t>
                </a:r>
                <a:endParaRPr lang="zh-CN" altLang="en-US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7184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67" y="3203"/>
                <a:ext cx="172" cy="182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8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宋体"/>
                    <a:ea typeface="宋体"/>
                  </a:rPr>
                  <a:t>C</a:t>
                </a:r>
                <a:endParaRPr lang="zh-CN" altLang="en-US" sz="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7185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21" y="1752"/>
                <a:ext cx="182" cy="22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10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宋体"/>
                    <a:ea typeface="宋体"/>
                  </a:rPr>
                  <a:t>D</a:t>
                </a:r>
                <a:endParaRPr lang="zh-CN" altLang="en-US" sz="1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/>
                  <a:ea typeface="宋体"/>
                </a:endParaRPr>
              </a:p>
            </p:txBody>
          </p:sp>
        </p:grp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2926" y="754"/>
              <a:ext cx="45" cy="2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8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243638" y="16875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endParaRPr kumimoji="1" lang="zh-CN" altLang="zh-CN" sz="2400" b="1">
              <a:latin typeface="Times New Roman" pitchFamily="18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98475" y="3733800"/>
            <a:ext cx="8569325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zh-CN" altLang="en-US" sz="3200" b="1">
                <a:latin typeface="华文细黑" pitchFamily="2" charset="-122"/>
                <a:ea typeface="华文细黑" pitchFamily="2" charset="-122"/>
              </a:rPr>
              <a:t>想一想：速度为多大时，物体将不会落回地面而成为绕地球旋转的人造卫星呢？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10600" cy="3527425"/>
          </a:xfrm>
          <a:noFill/>
          <a:ln/>
        </p:spPr>
        <p:txBody>
          <a:bodyPr/>
          <a:lstStyle/>
          <a:p>
            <a:r>
              <a:rPr lang="en-US" altLang="zh-CN"/>
              <a:t>   </a:t>
            </a:r>
            <a:r>
              <a:rPr lang="zh-CN" altLang="en-US" b="1">
                <a:effectLst/>
              </a:rPr>
              <a:t>卫星运动轨道特点：</a:t>
            </a:r>
          </a:p>
          <a:p>
            <a:r>
              <a:rPr lang="zh-CN" altLang="en-US" b="1">
                <a:effectLst/>
              </a:rPr>
              <a:t>   万有引力提供向心力，所以轨道平面一定经过地球中心，卫星围绕地球的中心做匀速圆周运动。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95288" y="692150"/>
            <a:ext cx="7993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建立模型：</a:t>
            </a:r>
            <a:r>
              <a:rPr lang="zh-CN" altLang="en-US" sz="3200" b="1">
                <a:latin typeface="Arial" pitchFamily="34" charset="0"/>
                <a:ea typeface="楷体_GB2312" pitchFamily="49" charset="-122"/>
              </a:rPr>
              <a:t>卫星绕地球做匀速圆周运动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6700" y="1277938"/>
            <a:ext cx="8893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latin typeface="Arial" pitchFamily="34" charset="0"/>
                <a:ea typeface="楷体_GB2312" pitchFamily="49" charset="-122"/>
              </a:rPr>
              <a:t>基本思路：</a:t>
            </a:r>
            <a:r>
              <a:rPr lang="zh-CN" altLang="en-US" sz="3200" b="1">
                <a:solidFill>
                  <a:schemeClr val="tx2"/>
                </a:solidFill>
                <a:latin typeface="Arial" pitchFamily="34" charset="0"/>
                <a:ea typeface="楷体_GB2312" pitchFamily="49" charset="-122"/>
              </a:rPr>
              <a:t>卫星绕地球做圆周运动的向心力由地球对卫星的万有引力提供。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3924300" y="2997200"/>
            <a:ext cx="1584325" cy="287338"/>
          </a:xfrm>
          <a:prstGeom prst="rightArrow">
            <a:avLst>
              <a:gd name="adj1" fmla="val 50278"/>
              <a:gd name="adj2" fmla="val 116581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69" name="Group 5"/>
          <p:cNvGrpSpPr>
            <a:grpSpLocks noChangeAspect="1"/>
          </p:cNvGrpSpPr>
          <p:nvPr/>
        </p:nvGrpSpPr>
        <p:grpSpPr bwMode="auto">
          <a:xfrm>
            <a:off x="539750" y="2060575"/>
            <a:ext cx="3311525" cy="1830388"/>
            <a:chOff x="295" y="2478"/>
            <a:chExt cx="2086" cy="1153"/>
          </a:xfrm>
        </p:grpSpPr>
        <p:sp>
          <p:nvSpPr>
            <p:cNvPr id="11270" name="AutoShape 6"/>
            <p:cNvSpPr>
              <a:spLocks noChangeAspect="1" noChangeArrowheads="1" noTextEdit="1"/>
            </p:cNvSpPr>
            <p:nvPr/>
          </p:nvSpPr>
          <p:spPr bwMode="auto">
            <a:xfrm>
              <a:off x="295" y="2478"/>
              <a:ext cx="2086" cy="1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476" y="2918"/>
              <a:ext cx="243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900" b="1">
                  <a:latin typeface="Times New Roman" pitchFamily="18" charset="0"/>
                </a:rPr>
                <a:t>G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774" y="2659"/>
              <a:ext cx="55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900" b="1">
                  <a:latin typeface="Times New Roman" pitchFamily="18" charset="0"/>
                </a:rPr>
                <a:t>Mm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917" y="3152"/>
              <a:ext cx="13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900" b="1">
                  <a:latin typeface="Times New Roman" pitchFamily="18" charset="0"/>
                </a:rPr>
                <a:t>r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1034" y="3126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100" b="1"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748" y="3074"/>
              <a:ext cx="596" cy="13"/>
            </a:xfrm>
            <a:prstGeom prst="rect">
              <a:avLst/>
            </a:prstGeom>
            <a:solidFill>
              <a:srgbClr val="F0F0FF"/>
            </a:solidFill>
            <a:ln w="2063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1370" y="2918"/>
              <a:ext cx="44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900" b="1">
                  <a:latin typeface="Arial" pitchFamily="34" charset="0"/>
                </a:rPr>
                <a:t>=</a:t>
              </a:r>
              <a:r>
                <a:rPr lang="en-US" altLang="zh-CN" sz="3900" b="1">
                  <a:latin typeface="Times New Roman" pitchFamily="18" charset="0"/>
                </a:rPr>
                <a:t>m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1876" y="2659"/>
              <a:ext cx="156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900" b="1">
                  <a:latin typeface="Times New Roman" pitchFamily="18" charset="0"/>
                </a:rPr>
                <a:t>v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2044" y="2633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100" b="1">
                  <a:latin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1966" y="3126"/>
              <a:ext cx="13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900" b="1">
                  <a:latin typeface="Times New Roman" pitchFamily="18" charset="0"/>
                </a:rPr>
                <a:t>r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1850" y="3074"/>
              <a:ext cx="363" cy="13"/>
            </a:xfrm>
            <a:prstGeom prst="rect">
              <a:avLst/>
            </a:prstGeom>
            <a:solidFill>
              <a:srgbClr val="F0F0FF"/>
            </a:solidFill>
            <a:ln w="2063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1" name="Group 17"/>
          <p:cNvGrpSpPr>
            <a:grpSpLocks noChangeAspect="1"/>
          </p:cNvGrpSpPr>
          <p:nvPr/>
        </p:nvGrpSpPr>
        <p:grpSpPr bwMode="auto">
          <a:xfrm>
            <a:off x="5651500" y="2276475"/>
            <a:ext cx="2952750" cy="1524000"/>
            <a:chOff x="3560" y="2387"/>
            <a:chExt cx="1814" cy="1184"/>
          </a:xfrm>
        </p:grpSpPr>
        <p:sp>
          <p:nvSpPr>
            <p:cNvPr id="11282" name="AutoShape 18"/>
            <p:cNvSpPr>
              <a:spLocks noChangeAspect="1" noChangeArrowheads="1" noTextEdit="1"/>
            </p:cNvSpPr>
            <p:nvPr/>
          </p:nvSpPr>
          <p:spPr bwMode="auto">
            <a:xfrm>
              <a:off x="3560" y="2387"/>
              <a:ext cx="1814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Rectangle 19"/>
            <p:cNvSpPr>
              <a:spLocks noChangeArrowheads="1"/>
            </p:cNvSpPr>
            <p:nvPr/>
          </p:nvSpPr>
          <p:spPr bwMode="auto">
            <a:xfrm>
              <a:off x="3740" y="2837"/>
              <a:ext cx="33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CN" sz="3900" b="1">
                  <a:latin typeface="Times New Roman" pitchFamily="18" charset="0"/>
                </a:rPr>
                <a:t>v</a:t>
              </a:r>
              <a:r>
                <a:rPr lang="en-US" altLang="zh-CN" sz="3900" b="1">
                  <a:latin typeface="Arial" pitchFamily="34" charset="0"/>
                </a:rPr>
                <a:t>=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4589" y="2579"/>
              <a:ext cx="503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3900" b="1">
                  <a:latin typeface="Arial" pitchFamily="34" charset="0"/>
                </a:rPr>
                <a:t>GM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4782" y="3043"/>
              <a:ext cx="13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altLang="zh-CN" sz="3900" b="1">
                  <a:latin typeface="Times New Roman" pitchFamily="18" charset="0"/>
                </a:rPr>
                <a:t>r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4563" y="2992"/>
              <a:ext cx="567" cy="13"/>
            </a:xfrm>
            <a:prstGeom prst="rect">
              <a:avLst/>
            </a:prstGeom>
            <a:solidFill>
              <a:srgbClr val="F9F9F9"/>
            </a:solidFill>
            <a:ln w="2063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4100" y="2554"/>
              <a:ext cx="1068" cy="863"/>
            </a:xfrm>
            <a:custGeom>
              <a:avLst/>
              <a:gdLst>
                <a:gd name="T0" fmla="*/ 0 w 83"/>
                <a:gd name="T1" fmla="*/ 45 h 67"/>
                <a:gd name="T2" fmla="*/ 8 w 83"/>
                <a:gd name="T3" fmla="*/ 45 h 67"/>
                <a:gd name="T4" fmla="*/ 16 w 83"/>
                <a:gd name="T5" fmla="*/ 67 h 67"/>
                <a:gd name="T6" fmla="*/ 33 w 83"/>
                <a:gd name="T7" fmla="*/ 0 h 67"/>
                <a:gd name="T8" fmla="*/ 83 w 8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7">
                  <a:moveTo>
                    <a:pt x="0" y="45"/>
                  </a:moveTo>
                  <a:lnTo>
                    <a:pt x="8" y="45"/>
                  </a:lnTo>
                  <a:lnTo>
                    <a:pt x="16" y="67"/>
                  </a:lnTo>
                  <a:lnTo>
                    <a:pt x="33" y="0"/>
                  </a:lnTo>
                  <a:lnTo>
                    <a:pt x="83" y="0"/>
                  </a:lnTo>
                </a:path>
              </a:pathLst>
            </a:custGeom>
            <a:noFill/>
            <a:ln w="412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39750" y="3789363"/>
            <a:ext cx="81375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Arial" pitchFamily="34" charset="0"/>
              </a:rPr>
              <a:t>请同学们</a:t>
            </a:r>
            <a:r>
              <a:rPr lang="zh-CN" altLang="zh-CN" sz="2800" b="1">
                <a:solidFill>
                  <a:srgbClr val="000000"/>
                </a:solidFill>
                <a:latin typeface="Arial" pitchFamily="34" charset="0"/>
              </a:rPr>
              <a:t>计算</a:t>
            </a:r>
            <a:r>
              <a:rPr lang="zh-CN" altLang="en-US" sz="2800" b="1">
                <a:solidFill>
                  <a:srgbClr val="000000"/>
                </a:solidFill>
                <a:latin typeface="Arial" pitchFamily="34" charset="0"/>
              </a:rPr>
              <a:t>：已知地球半径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R=6400km</a:t>
            </a:r>
            <a:r>
              <a:rPr lang="zh-CN" altLang="en-US" sz="2800" b="1">
                <a:solidFill>
                  <a:srgbClr val="000000"/>
                </a:solidFill>
                <a:latin typeface="Arial" pitchFamily="34" charset="0"/>
              </a:rPr>
              <a:t>，地球质量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M=6.0×10</a:t>
            </a:r>
            <a:r>
              <a:rPr lang="en-US" altLang="zh-CN" sz="2800" b="1" baseline="30000">
                <a:solidFill>
                  <a:srgbClr val="000000"/>
                </a:solidFill>
                <a:latin typeface="宋体" pitchFamily="2" charset="-122"/>
              </a:rPr>
              <a:t>24</a:t>
            </a: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</a:rPr>
              <a:t>kg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，卫星在地面附近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环绕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地球作匀速圆周运动所必须具有的速度有多大？</a:t>
            </a:r>
          </a:p>
        </p:txBody>
      </p:sp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2051050" y="5300663"/>
          <a:ext cx="4089400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3" imgW="1409400" imgH="444240" progId="Equation.DSMT4">
                  <p:embed/>
                </p:oleObj>
              </mc:Choice>
              <mc:Fallback>
                <p:oleObj name="Equation" r:id="rId3" imgW="1409400" imgH="4442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00663"/>
                        <a:ext cx="4089400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0" y="0"/>
            <a:ext cx="5329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pitchFamily="2" charset="-122"/>
              </a:rPr>
              <a:t>二、宇宙速度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 animBg="1"/>
      <p:bldP spid="112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08000" y="822325"/>
            <a:ext cx="4033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Arial" pitchFamily="34" charset="0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Arial" pitchFamily="34" charset="0"/>
              </a:rPr>
              <a:t>、第一宇宙速度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0825" y="1628775"/>
            <a:ext cx="88931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tx2"/>
                </a:solidFill>
                <a:latin typeface="Arial" pitchFamily="34" charset="0"/>
              </a:rPr>
              <a:t>即：卫星在地面</a:t>
            </a:r>
            <a:r>
              <a:rPr lang="zh-CN" altLang="en-US" sz="2800" b="1">
                <a:latin typeface="Arial" pitchFamily="34" charset="0"/>
              </a:rPr>
              <a:t>附近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环绕</a:t>
            </a:r>
            <a:r>
              <a:rPr lang="zh-CN" altLang="en-US" sz="2800" b="1">
                <a:solidFill>
                  <a:schemeClr val="tx2"/>
                </a:solidFill>
                <a:latin typeface="Arial" pitchFamily="34" charset="0"/>
              </a:rPr>
              <a:t>地球作匀速圆周运动所必须具有的速度</a:t>
            </a:r>
            <a:r>
              <a:rPr lang="en-US" altLang="zh-CN" sz="2800" b="1">
                <a:solidFill>
                  <a:schemeClr val="tx2"/>
                </a:solidFill>
                <a:latin typeface="Arial" pitchFamily="34" charset="0"/>
              </a:rPr>
              <a:t>——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第一宇宙速度</a:t>
            </a:r>
            <a:r>
              <a:rPr lang="zh-CN" altLang="en-US" sz="2800">
                <a:solidFill>
                  <a:srgbClr val="0000FF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0" y="2492375"/>
            <a:ext cx="8893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>
                <a:latin typeface="Arial" pitchFamily="34" charset="0"/>
              </a:rPr>
              <a:t> </a:t>
            </a:r>
            <a:r>
              <a:rPr lang="zh-CN" altLang="en-US" sz="2800" b="1">
                <a:latin typeface="Arial" pitchFamily="34" charset="0"/>
              </a:rPr>
              <a:t>思考：如果不知道地球的质量，但知道地球表面的重力加速度</a:t>
            </a:r>
            <a:r>
              <a:rPr lang="en-US" altLang="zh-CN" sz="2800" b="1">
                <a:latin typeface="宋体" pitchFamily="2" charset="-122"/>
              </a:rPr>
              <a:t>g</a:t>
            </a:r>
            <a:r>
              <a:rPr lang="zh-CN" altLang="en-US" sz="2800" b="1">
                <a:latin typeface="Arial" pitchFamily="34" charset="0"/>
              </a:rPr>
              <a:t>，如何求宇宙第一速度</a:t>
            </a:r>
            <a:r>
              <a:rPr lang="en-US" altLang="zh-CN" sz="2800" b="1">
                <a:latin typeface="宋体" pitchFamily="2" charset="-122"/>
              </a:rPr>
              <a:t>v</a:t>
            </a:r>
            <a:r>
              <a:rPr lang="zh-CN" altLang="en-US" sz="2800" b="1">
                <a:latin typeface="Arial" pitchFamily="34" charset="0"/>
              </a:rPr>
              <a:t>？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995738" y="549275"/>
          <a:ext cx="3455987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1409400" imgH="444240" progId="Equation.DSMT4">
                  <p:embed/>
                </p:oleObj>
              </mc:Choice>
              <mc:Fallback>
                <p:oleObj name="Equation" r:id="rId3" imgW="140940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49275"/>
                        <a:ext cx="3455987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23850" y="4292600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latin typeface="Arial" pitchFamily="34" charset="0"/>
              </a:rPr>
              <a:t>由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042988" y="4005263"/>
          <a:ext cx="517366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1854000" imgH="419040" progId="Equation.DSMT4">
                  <p:embed/>
                </p:oleObj>
              </mc:Choice>
              <mc:Fallback>
                <p:oleObj name="Equation" r:id="rId5" imgW="185400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05263"/>
                        <a:ext cx="517366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476375" y="5199063"/>
          <a:ext cx="18002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公式" r:id="rId7" imgW="571320" imgH="253800" progId="Equation.3">
                  <p:embed/>
                </p:oleObj>
              </mc:Choice>
              <mc:Fallback>
                <p:oleObj name="公式" r:id="rId7" imgW="57132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199063"/>
                        <a:ext cx="18002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3276600" y="5127625"/>
          <a:ext cx="42481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9" imgW="1358640" imgH="253800" progId="Equation.3">
                  <p:embed/>
                </p:oleObj>
              </mc:Choice>
              <mc:Fallback>
                <p:oleObj name="公式" r:id="rId9" imgW="135864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27625"/>
                        <a:ext cx="42481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763713" y="6049963"/>
          <a:ext cx="24479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11" imgW="698400" imgH="177480" progId="Equation.3">
                  <p:embed/>
                </p:oleObj>
              </mc:Choice>
              <mc:Fallback>
                <p:oleObj name="公式" r:id="rId11" imgW="69840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049963"/>
                        <a:ext cx="24479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50825" y="3500438"/>
            <a:ext cx="5329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第一宇宙速度的计算方法二：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39750" y="5257800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latin typeface="Arial" pitchFamily="34" charset="0"/>
              </a:rPr>
              <a:t>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5" grpId="0"/>
      <p:bldP spid="12300" grpId="0"/>
      <p:bldP spid="123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7325" y="1173163"/>
            <a:ext cx="8832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Arial" pitchFamily="34" charset="0"/>
              </a:rPr>
              <a:t>思考：</a:t>
            </a:r>
            <a:r>
              <a:rPr lang="zh-CN" altLang="en-US" sz="2800" b="1">
                <a:latin typeface="Arial" pitchFamily="34" charset="0"/>
              </a:rPr>
              <a:t>地面上的物体如何才能获得这么大的速度？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3700" y="2170113"/>
            <a:ext cx="83693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latin typeface="Arial" pitchFamily="34" charset="0"/>
              </a:rPr>
              <a:t>由此可见：要发射一颗绕地球半径运行的人造卫星，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发射速度</a:t>
            </a:r>
            <a:r>
              <a:rPr lang="zh-CN" altLang="en-US" sz="2800" b="1">
                <a:latin typeface="Arial" pitchFamily="34" charset="0"/>
              </a:rPr>
              <a:t>必须等于</a:t>
            </a:r>
            <a:r>
              <a:rPr lang="en-US" altLang="zh-CN" sz="2800" b="1">
                <a:latin typeface="宋体" pitchFamily="2" charset="-122"/>
              </a:rPr>
              <a:t>7.9km/s</a:t>
            </a:r>
            <a:r>
              <a:rPr lang="en-US" altLang="zh-CN" sz="2800" b="1">
                <a:latin typeface="Arial" pitchFamily="34" charset="0"/>
              </a:rPr>
              <a:t> </a:t>
            </a:r>
            <a:r>
              <a:rPr lang="zh-CN" altLang="en-US" sz="2800" b="1">
                <a:latin typeface="Arial" pitchFamily="34" charset="0"/>
              </a:rPr>
              <a:t>。所以宇宙第一速度是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最小</a:t>
            </a:r>
            <a:r>
              <a:rPr lang="zh-CN" altLang="en-US" sz="2800" b="1">
                <a:latin typeface="Arial" pitchFamily="34" charset="0"/>
              </a:rPr>
              <a:t>的</a:t>
            </a:r>
            <a:r>
              <a:rPr lang="zh-CN" altLang="en-US" sz="2800" b="1">
                <a:solidFill>
                  <a:srgbClr val="0000FF"/>
                </a:solidFill>
                <a:latin typeface="Arial" pitchFamily="34" charset="0"/>
              </a:rPr>
              <a:t>发射速度</a:t>
            </a:r>
            <a:r>
              <a:rPr lang="zh-CN" altLang="en-US" sz="2800" b="1">
                <a:latin typeface="Arial" pitchFamily="34" charset="0"/>
              </a:rPr>
              <a:t>。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-228600" y="4038600"/>
            <a:ext cx="9144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solidFill>
                  <a:schemeClr val="bg1"/>
                </a:solidFill>
                <a:ea typeface="楷体_GB2312" pitchFamily="49" charset="-122"/>
              </a:rPr>
              <a:t>      </a:t>
            </a:r>
            <a:r>
              <a:rPr lang="zh-CN" altLang="en-US" sz="3200" b="1">
                <a:ea typeface="楷体_GB2312" pitchFamily="49" charset="-122"/>
              </a:rPr>
              <a:t>所谓发射速度是指卫星在地面附近离开发射火箭的初速度。要发射一颗人造地球卫星，其发射速度就不能小于第一宇宙速度</a:t>
            </a:r>
            <a:r>
              <a:rPr lang="zh-CN" altLang="en-US" sz="3200" b="1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1196975"/>
            <a:ext cx="6372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200" b="1">
                <a:solidFill>
                  <a:srgbClr val="FF0000"/>
                </a:solidFill>
                <a:latin typeface="Verdana" pitchFamily="34" charset="0"/>
                <a:ea typeface="华文隶书" pitchFamily="2" charset="-122"/>
              </a:rPr>
              <a:t>即：</a:t>
            </a:r>
            <a:r>
              <a:rPr lang="zh-CN" altLang="en-US" sz="3200" b="1">
                <a:latin typeface="Verdana" pitchFamily="34" charset="0"/>
                <a:ea typeface="华文隶书" pitchFamily="2" charset="-122"/>
              </a:rPr>
              <a:t>人造卫星的运动有何规律？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3068638"/>
          <a:ext cx="687863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3" imgW="2565360" imgH="457200" progId="Equation.DSMT4">
                  <p:embed/>
                </p:oleObj>
              </mc:Choice>
              <mc:Fallback>
                <p:oleObj name="Equation" r:id="rId3" imgW="256536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8638"/>
                        <a:ext cx="6878638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0" y="1773238"/>
          <a:ext cx="6516688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5" imgW="2577960" imgH="457200" progId="Equation.DSMT4">
                  <p:embed/>
                </p:oleObj>
              </mc:Choice>
              <mc:Fallback>
                <p:oleObj name="Equation" r:id="rId5" imgW="25779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3238"/>
                        <a:ext cx="6516688" cy="129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4221163"/>
          <a:ext cx="69850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7" imgW="2882880" imgH="507960" progId="Equation.DSMT4">
                  <p:embed/>
                </p:oleObj>
              </mc:Choice>
              <mc:Fallback>
                <p:oleObj name="Equation" r:id="rId7" imgW="288288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21163"/>
                        <a:ext cx="698500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0" y="5661025"/>
            <a:ext cx="891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latin typeface="宋体" pitchFamily="2" charset="-122"/>
              </a:rPr>
              <a:t>可见：</a:t>
            </a:r>
            <a:r>
              <a:rPr kumimoji="1" lang="en-US" altLang="zh-CN" sz="3200" b="1" i="1">
                <a:latin typeface="宋体" pitchFamily="2" charset="-122"/>
              </a:rPr>
              <a:t>v</a:t>
            </a:r>
            <a:r>
              <a:rPr kumimoji="1" lang="zh-CN" altLang="en-US" sz="3200" b="1" i="1">
                <a:latin typeface="宋体" pitchFamily="2" charset="-122"/>
              </a:rPr>
              <a:t>、</a:t>
            </a:r>
            <a:r>
              <a:rPr kumimoji="1" lang="en-US" altLang="zh-CN" sz="3200" b="1" i="1">
                <a:latin typeface="宋体" pitchFamily="2" charset="-122"/>
              </a:rPr>
              <a:t>ω</a:t>
            </a:r>
            <a:r>
              <a:rPr kumimoji="1" lang="zh-CN" altLang="en-US" sz="3200" b="1" i="1">
                <a:latin typeface="宋体" pitchFamily="2" charset="-122"/>
              </a:rPr>
              <a:t>、</a:t>
            </a:r>
            <a:r>
              <a:rPr kumimoji="1" lang="en-US" altLang="zh-CN" sz="3200" b="1" i="1">
                <a:latin typeface="宋体" pitchFamily="2" charset="-122"/>
              </a:rPr>
              <a:t>T </a:t>
            </a:r>
            <a:r>
              <a:rPr kumimoji="1" lang="zh-CN" altLang="en-US" sz="3200" b="1">
                <a:latin typeface="宋体" pitchFamily="2" charset="-122"/>
              </a:rPr>
              <a:t>与 </a:t>
            </a:r>
            <a:r>
              <a:rPr kumimoji="1" lang="en-US" altLang="zh-CN" sz="3200" b="1">
                <a:latin typeface="宋体" pitchFamily="2" charset="-122"/>
              </a:rPr>
              <a:t>r </a:t>
            </a:r>
            <a:r>
              <a:rPr kumimoji="1" lang="zh-CN" altLang="en-US" sz="3200" b="1">
                <a:latin typeface="宋体" pitchFamily="2" charset="-122"/>
              </a:rPr>
              <a:t>为  一 一对应关系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6338888"/>
            <a:ext cx="870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Arial" pitchFamily="34" charset="0"/>
              </a:rPr>
              <a:t>高轨道上运行的卫星，线速度小、角速度小，周期长</a:t>
            </a:r>
            <a:r>
              <a:rPr lang="zh-CN" altLang="en-US" sz="2400" b="1">
                <a:latin typeface="Arial" pitchFamily="34" charset="0"/>
              </a:rPr>
              <a:t>。</a:t>
            </a: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6516688" y="0"/>
            <a:ext cx="2627312" cy="3176588"/>
            <a:chOff x="3524" y="663"/>
            <a:chExt cx="2067" cy="2489"/>
          </a:xfrm>
        </p:grpSpPr>
        <p:pic>
          <p:nvPicPr>
            <p:cNvPr id="14345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" y="663"/>
              <a:ext cx="2067" cy="2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5096" y="1728"/>
              <a:ext cx="3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4740" y="2794"/>
              <a:ext cx="3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H="1">
              <a:off x="4709" y="2342"/>
              <a:ext cx="575" cy="575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 flipV="1">
              <a:off x="4573" y="1616"/>
              <a:ext cx="672" cy="672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675" y="161925"/>
            <a:ext cx="64436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200" b="1">
                <a:solidFill>
                  <a:srgbClr val="FF0000"/>
                </a:solidFill>
                <a:latin typeface="Arial" pitchFamily="34" charset="0"/>
              </a:rPr>
              <a:t>思考：</a:t>
            </a:r>
            <a:r>
              <a:rPr lang="zh-CN" altLang="en-US" sz="3200" b="1">
                <a:latin typeface="Arial" pitchFamily="34" charset="0"/>
              </a:rPr>
              <a:t>卫星运动的线速度、角速度和周期与轨道半径的关系呢？</a:t>
            </a:r>
            <a:r>
              <a:rPr lang="zh-CN" altLang="en-US" sz="280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14343" grpId="0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77</TotalTime>
  <Words>1402</Words>
  <Application>Microsoft Office PowerPoint</Application>
  <PresentationFormat>全屏显示(4:3)</PresentationFormat>
  <Paragraphs>101</Paragraphs>
  <Slides>24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宋体</vt:lpstr>
      <vt:lpstr>Tahoma</vt:lpstr>
      <vt:lpstr>Wingdings</vt:lpstr>
      <vt:lpstr>隶书</vt:lpstr>
      <vt:lpstr>Times New Roman</vt:lpstr>
      <vt:lpstr>华文细黑</vt:lpstr>
      <vt:lpstr>楷体_GB2312</vt:lpstr>
      <vt:lpstr>Verdana</vt:lpstr>
      <vt:lpstr>华文隶书</vt:lpstr>
      <vt:lpstr>华文新魏</vt:lpstr>
      <vt:lpstr/>
      <vt:lpstr>MingLiU</vt:lpstr>
      <vt:lpstr>Textured</vt:lpstr>
      <vt:lpstr>MathType 5.0 Equation</vt:lpstr>
      <vt:lpstr>MathType 6.0 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14</cp:revision>
  <cp:lastPrinted>1601-01-01T00:00:00Z</cp:lastPrinted>
  <dcterms:created xsi:type="dcterms:W3CDTF">1601-01-01T00:00:00Z</dcterms:created>
  <dcterms:modified xsi:type="dcterms:W3CDTF">2014-09-18T05:58:48Z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