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7"/>
  </p:notesMasterIdLst>
  <p:handoutMasterIdLst>
    <p:handoutMasterId r:id="rId118"/>
  </p:handoutMasterIdLst>
  <p:sldIdLst>
    <p:sldId id="307" r:id="rId2"/>
    <p:sldId id="444" r:id="rId3"/>
    <p:sldId id="836" r:id="rId4"/>
    <p:sldId id="1085" r:id="rId5"/>
    <p:sldId id="1051" r:id="rId6"/>
    <p:sldId id="309" r:id="rId7"/>
    <p:sldId id="731" r:id="rId8"/>
    <p:sldId id="1052" r:id="rId9"/>
    <p:sldId id="607" r:id="rId10"/>
    <p:sldId id="1053" r:id="rId11"/>
    <p:sldId id="315" r:id="rId12"/>
    <p:sldId id="974" r:id="rId13"/>
    <p:sldId id="976" r:id="rId14"/>
    <p:sldId id="977" r:id="rId15"/>
    <p:sldId id="978" r:id="rId16"/>
    <p:sldId id="1064" r:id="rId17"/>
    <p:sldId id="1065" r:id="rId18"/>
    <p:sldId id="1066" r:id="rId19"/>
    <p:sldId id="1073" r:id="rId20"/>
    <p:sldId id="1075" r:id="rId21"/>
    <p:sldId id="1076" r:id="rId22"/>
    <p:sldId id="1074" r:id="rId23"/>
    <p:sldId id="1077" r:id="rId24"/>
    <p:sldId id="1069" r:id="rId25"/>
    <p:sldId id="1070" r:id="rId26"/>
    <p:sldId id="1071" r:id="rId27"/>
    <p:sldId id="1062" r:id="rId28"/>
    <p:sldId id="752" r:id="rId29"/>
    <p:sldId id="841" r:id="rId30"/>
    <p:sldId id="1086" r:id="rId31"/>
    <p:sldId id="981" r:id="rId32"/>
    <p:sldId id="472" r:id="rId33"/>
    <p:sldId id="850" r:id="rId34"/>
    <p:sldId id="983" r:id="rId35"/>
    <p:sldId id="984" r:id="rId36"/>
    <p:sldId id="985" r:id="rId37"/>
    <p:sldId id="477" r:id="rId38"/>
    <p:sldId id="989" r:id="rId39"/>
    <p:sldId id="990" r:id="rId40"/>
    <p:sldId id="991" r:id="rId41"/>
    <p:sldId id="993" r:id="rId42"/>
    <p:sldId id="994" r:id="rId43"/>
    <p:sldId id="489" r:id="rId44"/>
    <p:sldId id="1087" r:id="rId45"/>
    <p:sldId id="996" r:id="rId46"/>
    <p:sldId id="997" r:id="rId47"/>
    <p:sldId id="998" r:id="rId48"/>
    <p:sldId id="999" r:id="rId49"/>
    <p:sldId id="1000" r:id="rId50"/>
    <p:sldId id="791" r:id="rId51"/>
    <p:sldId id="1003" r:id="rId52"/>
    <p:sldId id="1004" r:id="rId53"/>
    <p:sldId id="1005" r:id="rId54"/>
    <p:sldId id="1008" r:id="rId55"/>
    <p:sldId id="1012" r:id="rId56"/>
    <p:sldId id="1013" r:id="rId57"/>
    <p:sldId id="872" r:id="rId58"/>
    <p:sldId id="1011" r:id="rId59"/>
    <p:sldId id="1014" r:id="rId60"/>
    <p:sldId id="1089" r:id="rId61"/>
    <p:sldId id="1078" r:id="rId62"/>
    <p:sldId id="1079" r:id="rId63"/>
    <p:sldId id="1080" r:id="rId64"/>
    <p:sldId id="1088" r:id="rId65"/>
    <p:sldId id="657" r:id="rId66"/>
    <p:sldId id="1028" r:id="rId67"/>
    <p:sldId id="817" r:id="rId68"/>
    <p:sldId id="1029" r:id="rId69"/>
    <p:sldId id="819" r:id="rId70"/>
    <p:sldId id="1030" r:id="rId71"/>
    <p:sldId id="820" r:id="rId72"/>
    <p:sldId id="1031" r:id="rId73"/>
    <p:sldId id="823" r:id="rId74"/>
    <p:sldId id="825" r:id="rId75"/>
    <p:sldId id="1032" r:id="rId76"/>
    <p:sldId id="826" r:id="rId77"/>
    <p:sldId id="1034" r:id="rId78"/>
    <p:sldId id="1090" r:id="rId79"/>
    <p:sldId id="510" r:id="rId80"/>
    <p:sldId id="948" r:id="rId81"/>
    <p:sldId id="690" r:id="rId82"/>
    <p:sldId id="949" r:id="rId83"/>
    <p:sldId id="827" r:id="rId84"/>
    <p:sldId id="950" r:id="rId85"/>
    <p:sldId id="695" r:id="rId86"/>
    <p:sldId id="951" r:id="rId87"/>
    <p:sldId id="697" r:id="rId88"/>
    <p:sldId id="1035" r:id="rId89"/>
    <p:sldId id="700" r:id="rId90"/>
    <p:sldId id="1036" r:id="rId91"/>
    <p:sldId id="702" r:id="rId92"/>
    <p:sldId id="955" r:id="rId93"/>
    <p:sldId id="704" r:id="rId94"/>
    <p:sldId id="956" r:id="rId95"/>
    <p:sldId id="706" r:id="rId96"/>
    <p:sldId id="1037" r:id="rId97"/>
    <p:sldId id="830" r:id="rId98"/>
    <p:sldId id="958" r:id="rId99"/>
    <p:sldId id="710" r:id="rId100"/>
    <p:sldId id="711" r:id="rId101"/>
    <p:sldId id="1038" r:id="rId102"/>
    <p:sldId id="712" r:id="rId103"/>
    <p:sldId id="1040" r:id="rId104"/>
    <p:sldId id="714" r:id="rId105"/>
    <p:sldId id="1041" r:id="rId106"/>
    <p:sldId id="1081" r:id="rId107"/>
    <p:sldId id="1082" r:id="rId108"/>
    <p:sldId id="1083" r:id="rId109"/>
    <p:sldId id="717" r:id="rId110"/>
    <p:sldId id="1042" r:id="rId111"/>
    <p:sldId id="1043" r:id="rId112"/>
    <p:sldId id="1044" r:id="rId113"/>
    <p:sldId id="1045" r:id="rId114"/>
    <p:sldId id="1084" r:id="rId115"/>
    <p:sldId id="1091" r:id="rId116"/>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2254" autoAdjust="0"/>
  </p:normalViewPr>
  <p:slideViewPr>
    <p:cSldViewPr>
      <p:cViewPr>
        <p:scale>
          <a:sx n="50" d="100"/>
          <a:sy n="50" d="100"/>
        </p:scale>
        <p:origin x="-1973" y="-883"/>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2016/2/27 Saturday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2016/2/27 Saturday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9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692963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039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 id="2147483818" r:id="rId8"/>
    <p:sldLayoutId id="2147483819" r:id="rId9"/>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101.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1.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2.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103.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3.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5.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6.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7.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08.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9.xml"/><Relationship Id="rId18" Type="http://schemas.openxmlformats.org/officeDocument/2006/relationships/image" Target="../media/image67.emf"/><Relationship Id="rId3" Type="http://schemas.openxmlformats.org/officeDocument/2006/relationships/slide" Target="slide79.xml"/><Relationship Id="rId7" Type="http://schemas.openxmlformats.org/officeDocument/2006/relationships/slide" Target="slide87.xml"/><Relationship Id="rId12" Type="http://schemas.openxmlformats.org/officeDocument/2006/relationships/slide" Target="slide97.xml"/><Relationship Id="rId17" Type="http://schemas.openxmlformats.org/officeDocument/2006/relationships/oleObject" Target="../embeddings/Microsoft_Word_97_-_2003___40.doc"/><Relationship Id="rId2" Type="http://schemas.openxmlformats.org/officeDocument/2006/relationships/slideLayout" Target="../slideLayouts/slideLayout1.xml"/><Relationship Id="rId16" Type="http://schemas.openxmlformats.org/officeDocument/2006/relationships/slide" Target="slide109.xml"/><Relationship Id="rId20" Type="http://schemas.openxmlformats.org/officeDocument/2006/relationships/image" Target="../media/image68.emf"/><Relationship Id="rId1" Type="http://schemas.openxmlformats.org/officeDocument/2006/relationships/vmlDrawing" Target="../drawings/vmlDrawing27.vml"/><Relationship Id="rId6" Type="http://schemas.openxmlformats.org/officeDocument/2006/relationships/slide" Target="slide85.xml"/><Relationship Id="rId11" Type="http://schemas.openxmlformats.org/officeDocument/2006/relationships/slide" Target="slide95.xml"/><Relationship Id="rId5" Type="http://schemas.openxmlformats.org/officeDocument/2006/relationships/slide" Target="slide83.xml"/><Relationship Id="rId15" Type="http://schemas.openxmlformats.org/officeDocument/2006/relationships/slide" Target="slide104.xml"/><Relationship Id="rId10" Type="http://schemas.openxmlformats.org/officeDocument/2006/relationships/slide" Target="slide93.xml"/><Relationship Id="rId19" Type="http://schemas.openxmlformats.org/officeDocument/2006/relationships/oleObject" Target="../embeddings/Microsoft_Word_97_-_2003___41.doc"/><Relationship Id="rId4" Type="http://schemas.openxmlformats.org/officeDocument/2006/relationships/slide" Target="slide81.xml"/><Relationship Id="rId9" Type="http://schemas.openxmlformats.org/officeDocument/2006/relationships/slide" Target="slide91.xml"/><Relationship Id="rId14" Type="http://schemas.openxmlformats.org/officeDocument/2006/relationships/slide" Target="slide102.xml"/></Relationships>
</file>

<file path=ppt/slides/_rels/slide109.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 Id="rId9" Type="http://schemas.openxmlformats.org/officeDocument/2006/relationships/slide" Target="slide12.xml"/></Relationships>
</file>

<file path=ppt/slides/_rels/slide110.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11.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42.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28.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19" Type="http://schemas.openxmlformats.org/officeDocument/2006/relationships/slide" Target="slide112.xml"/><Relationship Id="rId4" Type="http://schemas.openxmlformats.org/officeDocument/2006/relationships/image" Target="../media/image70.emf"/><Relationship Id="rId9" Type="http://schemas.openxmlformats.org/officeDocument/2006/relationships/slide" Target="slide87.xml"/><Relationship Id="rId14" Type="http://schemas.openxmlformats.org/officeDocument/2006/relationships/slide" Target="slide97.xml"/></Relationships>
</file>

<file path=ppt/slides/_rels/slide112.xml.rels><?xml version="1.0" encoding="UTF-8" standalone="yes"?>
<Relationships xmlns="http://schemas.openxmlformats.org/package/2006/relationships"><Relationship Id="rId8" Type="http://schemas.openxmlformats.org/officeDocument/2006/relationships/slide" Target="slide81.xml"/><Relationship Id="rId13" Type="http://schemas.openxmlformats.org/officeDocument/2006/relationships/slide" Target="slide91.xml"/><Relationship Id="rId18" Type="http://schemas.openxmlformats.org/officeDocument/2006/relationships/slide" Target="slide102.xml"/><Relationship Id="rId3" Type="http://schemas.openxmlformats.org/officeDocument/2006/relationships/oleObject" Target="../embeddings/Microsoft_Word_97_-_2003___43.doc"/><Relationship Id="rId7" Type="http://schemas.openxmlformats.org/officeDocument/2006/relationships/slide" Target="slide79.xml"/><Relationship Id="rId12" Type="http://schemas.openxmlformats.org/officeDocument/2006/relationships/slide" Target="slide89.xml"/><Relationship Id="rId17" Type="http://schemas.openxmlformats.org/officeDocument/2006/relationships/slide" Target="slide99.xml"/><Relationship Id="rId2" Type="http://schemas.openxmlformats.org/officeDocument/2006/relationships/slideLayout" Target="../slideLayouts/slideLayout1.xml"/><Relationship Id="rId16" Type="http://schemas.openxmlformats.org/officeDocument/2006/relationships/slide" Target="slide97.xml"/><Relationship Id="rId20" Type="http://schemas.openxmlformats.org/officeDocument/2006/relationships/slide" Target="slide109.xml"/><Relationship Id="rId1" Type="http://schemas.openxmlformats.org/officeDocument/2006/relationships/vmlDrawing" Target="../drawings/vmlDrawing29.vml"/><Relationship Id="rId6" Type="http://schemas.openxmlformats.org/officeDocument/2006/relationships/image" Target="../media/image72.emf"/><Relationship Id="rId11" Type="http://schemas.openxmlformats.org/officeDocument/2006/relationships/slide" Target="slide87.xml"/><Relationship Id="rId5" Type="http://schemas.openxmlformats.org/officeDocument/2006/relationships/oleObject" Target="../embeddings/Microsoft_Word_97_-_2003___44.doc"/><Relationship Id="rId15" Type="http://schemas.openxmlformats.org/officeDocument/2006/relationships/slide" Target="slide95.xml"/><Relationship Id="rId10" Type="http://schemas.openxmlformats.org/officeDocument/2006/relationships/slide" Target="slide85.xml"/><Relationship Id="rId19" Type="http://schemas.openxmlformats.org/officeDocument/2006/relationships/slide" Target="slide104.xml"/><Relationship Id="rId4" Type="http://schemas.openxmlformats.org/officeDocument/2006/relationships/image" Target="../media/image71.emf"/><Relationship Id="rId9" Type="http://schemas.openxmlformats.org/officeDocument/2006/relationships/slide" Target="slide83.xml"/><Relationship Id="rId14" Type="http://schemas.openxmlformats.org/officeDocument/2006/relationships/slide" Target="slide93.xml"/></Relationships>
</file>

<file path=ppt/slides/_rels/slide113.xml.rels><?xml version="1.0" encoding="UTF-8" standalone="yes"?>
<Relationships xmlns="http://schemas.openxmlformats.org/package/2006/relationships"><Relationship Id="rId8" Type="http://schemas.openxmlformats.org/officeDocument/2006/relationships/slide" Target="slide79.xml"/><Relationship Id="rId13" Type="http://schemas.openxmlformats.org/officeDocument/2006/relationships/slide" Target="slide89.xml"/><Relationship Id="rId18" Type="http://schemas.openxmlformats.org/officeDocument/2006/relationships/slide" Target="slide99.xml"/><Relationship Id="rId3" Type="http://schemas.openxmlformats.org/officeDocument/2006/relationships/oleObject" Target="../embeddings/Microsoft_Word_97_-_2003___45.doc"/><Relationship Id="rId21" Type="http://schemas.openxmlformats.org/officeDocument/2006/relationships/slide" Target="slide109.xml"/><Relationship Id="rId7" Type="http://schemas.openxmlformats.org/officeDocument/2006/relationships/oleObject" Target="../embeddings/Microsoft_Word_97_-_2003___47.doc"/><Relationship Id="rId12" Type="http://schemas.openxmlformats.org/officeDocument/2006/relationships/slide" Target="slide87.xml"/><Relationship Id="rId17" Type="http://schemas.openxmlformats.org/officeDocument/2006/relationships/slide" Target="slide97.xml"/><Relationship Id="rId2" Type="http://schemas.openxmlformats.org/officeDocument/2006/relationships/slideLayout" Target="../slideLayouts/slideLayout1.xml"/><Relationship Id="rId16" Type="http://schemas.openxmlformats.org/officeDocument/2006/relationships/slide" Target="slide95.xml"/><Relationship Id="rId20" Type="http://schemas.openxmlformats.org/officeDocument/2006/relationships/slide" Target="slide104.xml"/><Relationship Id="rId1" Type="http://schemas.openxmlformats.org/officeDocument/2006/relationships/vmlDrawing" Target="../drawings/vmlDrawing30.vml"/><Relationship Id="rId6" Type="http://schemas.openxmlformats.org/officeDocument/2006/relationships/image" Target="../media/image71.emf"/><Relationship Id="rId11" Type="http://schemas.openxmlformats.org/officeDocument/2006/relationships/slide" Target="slide85.xml"/><Relationship Id="rId5" Type="http://schemas.openxmlformats.org/officeDocument/2006/relationships/oleObject" Target="../embeddings/Microsoft_Word_97_-_2003___46.doc"/><Relationship Id="rId15" Type="http://schemas.openxmlformats.org/officeDocument/2006/relationships/slide" Target="slide93.xml"/><Relationship Id="rId10" Type="http://schemas.openxmlformats.org/officeDocument/2006/relationships/slide" Target="slide83.xml"/><Relationship Id="rId19" Type="http://schemas.openxmlformats.org/officeDocument/2006/relationships/slide" Target="slide102.xml"/><Relationship Id="rId4" Type="http://schemas.openxmlformats.org/officeDocument/2006/relationships/image" Target="../media/image73.emf"/><Relationship Id="rId9" Type="http://schemas.openxmlformats.org/officeDocument/2006/relationships/slide" Target="slide81.xml"/><Relationship Id="rId14" Type="http://schemas.openxmlformats.org/officeDocument/2006/relationships/slide" Target="slide91.xml"/></Relationships>
</file>

<file path=ppt/slides/_rels/slide11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4.xml"/><Relationship Id="rId10" Type="http://schemas.openxmlformats.org/officeDocument/2006/relationships/slide" Target="slide15.xml"/><Relationship Id="rId4" Type="http://schemas.openxmlformats.org/officeDocument/2006/relationships/slide" Target="slide13.xml"/><Relationship Id="rId9" Type="http://schemas.openxmlformats.org/officeDocument/2006/relationships/slide" Target="slide25.xml"/></Relationships>
</file>

<file path=ppt/slides/_rels/slide15.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4.xml"/><Relationship Id="rId10" Type="http://schemas.openxmlformats.org/officeDocument/2006/relationships/slide" Target="slide17.xml"/><Relationship Id="rId4" Type="http://schemas.openxmlformats.org/officeDocument/2006/relationships/slide" Target="slide13.xml"/><Relationship Id="rId9" Type="http://schemas.openxmlformats.org/officeDocument/2006/relationships/slide" Target="slide25.xml"/></Relationships>
</file>

<file path=ppt/slides/_rels/slide17.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4.xml"/><Relationship Id="rId10" Type="http://schemas.openxmlformats.org/officeDocument/2006/relationships/slide" Target="slide19.xml"/><Relationship Id="rId4" Type="http://schemas.openxmlformats.org/officeDocument/2006/relationships/slide" Target="slide13.xml"/><Relationship Id="rId9" Type="http://schemas.openxmlformats.org/officeDocument/2006/relationships/slide" Target="slide25.xml"/></Relationships>
</file>

<file path=ppt/slides/_rels/slide19.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image" Target="../media/image2.png"/><Relationship Id="rId7" Type="http://schemas.openxmlformats.org/officeDocument/2006/relationships/slide" Target="slide64.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43.xml"/><Relationship Id="rId5" Type="http://schemas.openxmlformats.org/officeDocument/2006/relationships/slide" Target="slide29.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3.xml"/><Relationship Id="rId9"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4.xml"/></Relationships>
</file>

<file path=ppt/slides/_rels/slide2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4.xml"/><Relationship Id="rId3" Type="http://schemas.openxmlformats.org/officeDocument/2006/relationships/oleObject" Target="../embeddings/Microsoft_Word_97_-_2003___1.doc"/><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10.png"/><Relationship Id="rId10" Type="http://schemas.openxmlformats.org/officeDocument/2006/relationships/slide" Target="slide18.xml"/><Relationship Id="rId4" Type="http://schemas.openxmlformats.org/officeDocument/2006/relationships/image" Target="../media/image9.emf"/><Relationship Id="rId9" Type="http://schemas.openxmlformats.org/officeDocument/2006/relationships/slide" Target="slide16.xml"/></Relationships>
</file>

<file path=ppt/slides/_rels/slide2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Microsoft_Word_97_-_2003___2.doc"/><Relationship Id="rId7" Type="http://schemas.openxmlformats.org/officeDocument/2006/relationships/slide" Target="slide14.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1.xml"/><Relationship Id="rId10" Type="http://schemas.openxmlformats.org/officeDocument/2006/relationships/slide" Target="slide23.xml"/><Relationship Id="rId4" Type="http://schemas.openxmlformats.org/officeDocument/2006/relationships/image" Target="../media/image9.emf"/><Relationship Id="rId9" Type="http://schemas.openxmlformats.org/officeDocument/2006/relationships/slide" Target="slide18.xml"/></Relationships>
</file>

<file path=ppt/slides/_rels/slide25.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6.xml"/><Relationship Id="rId3" Type="http://schemas.openxmlformats.org/officeDocument/2006/relationships/oleObject" Target="../embeddings/Microsoft_Word_97_-_2003___3.doc"/><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12.png"/><Relationship Id="rId10" Type="http://schemas.openxmlformats.org/officeDocument/2006/relationships/slide" Target="slide18.xml"/><Relationship Id="rId4" Type="http://schemas.openxmlformats.org/officeDocument/2006/relationships/image" Target="../media/image11.emf"/><Relationship Id="rId9" Type="http://schemas.openxmlformats.org/officeDocument/2006/relationships/slide" Target="slide16.xml"/></Relationships>
</file>

<file path=ppt/slides/_rels/slide26.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oleObject" Target="../embeddings/Microsoft_Word_97_-_2003___4.doc"/><Relationship Id="rId7" Type="http://schemas.openxmlformats.org/officeDocument/2006/relationships/slide" Target="slide1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1.xml"/><Relationship Id="rId10" Type="http://schemas.openxmlformats.org/officeDocument/2006/relationships/slide" Target="slide23.xml"/><Relationship Id="rId4" Type="http://schemas.openxmlformats.org/officeDocument/2006/relationships/image" Target="../media/image13.emf"/><Relationship Id="rId9" Type="http://schemas.openxmlformats.org/officeDocument/2006/relationships/slide" Target="slide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4.xml"/><Relationship Id="rId4" Type="http://schemas.openxmlformats.org/officeDocument/2006/relationships/slide" Target="slide41.xml"/></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4.xml"/><Relationship Id="rId4" Type="http://schemas.openxmlformats.org/officeDocument/2006/relationships/slide" Target="slide41.xml"/></Relationships>
</file>

<file path=ppt/slides/_rels/slide3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4.xml"/><Relationship Id="rId5" Type="http://schemas.openxmlformats.org/officeDocument/2006/relationships/slide" Target="slide40.xml"/><Relationship Id="rId4" Type="http://schemas.openxmlformats.org/officeDocument/2006/relationships/slide" Target="slide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Layout" Target="../slideLayouts/slideLayout4.xml"/><Relationship Id="rId4" Type="http://schemas.openxmlformats.org/officeDocument/2006/relationships/slide" Target="slide41.xml"/></Relationships>
</file>

<file path=ppt/slides/_rels/slide4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slide" Target="slide41.xml"/><Relationship Id="rId4" Type="http://schemas.openxmlformats.org/officeDocument/2006/relationships/slide" Target="slide39.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Microsoft_Word_97_-_2003___10.doc"/><Relationship Id="rId3" Type="http://schemas.openxmlformats.org/officeDocument/2006/relationships/oleObject" Target="../embeddings/Microsoft_Word_97_-_2003___5.doc"/><Relationship Id="rId7" Type="http://schemas.openxmlformats.org/officeDocument/2006/relationships/oleObject" Target="../embeddings/Microsoft_Word_97_-_2003___7.doc"/><Relationship Id="rId12" Type="http://schemas.openxmlformats.org/officeDocument/2006/relationships/image" Target="../media/image23.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0.emf"/><Relationship Id="rId11" Type="http://schemas.openxmlformats.org/officeDocument/2006/relationships/oleObject" Target="../embeddings/Microsoft_Word_97_-_2003___9.doc"/><Relationship Id="rId5" Type="http://schemas.openxmlformats.org/officeDocument/2006/relationships/oleObject" Target="../embeddings/Microsoft_Word_97_-_2003___6.doc"/><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Microsoft_Word_97_-_2003___8.doc"/><Relationship Id="rId14" Type="http://schemas.openxmlformats.org/officeDocument/2006/relationships/image" Target="../media/image2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3.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4.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5.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oleObject" Target="../embeddings/Microsoft_Word_97_-_2003___11.doc"/><Relationship Id="rId7" Type="http://schemas.openxmlformats.org/officeDocument/2006/relationships/slide" Target="slide50.xml"/><Relationship Id="rId12" Type="http://schemas.openxmlformats.org/officeDocument/2006/relationships/slide" Target="slide59.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7.emf"/><Relationship Id="rId11" Type="http://schemas.openxmlformats.org/officeDocument/2006/relationships/slide" Target="slide57.xml"/><Relationship Id="rId5" Type="http://schemas.openxmlformats.org/officeDocument/2006/relationships/oleObject" Target="../embeddings/Microsoft_Word_97_-_2003___12.doc"/><Relationship Id="rId10" Type="http://schemas.openxmlformats.org/officeDocument/2006/relationships/slide" Target="slide54.xml"/><Relationship Id="rId4" Type="http://schemas.openxmlformats.org/officeDocument/2006/relationships/image" Target="../media/image26.emf"/><Relationship Id="rId9" Type="http://schemas.openxmlformats.org/officeDocument/2006/relationships/slide" Target="slide53.xml"/></Relationships>
</file>

<file path=ppt/slides/_rels/slide56.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oleObject" Target="../embeddings/Microsoft_Word_97_-_2003___13.doc"/><Relationship Id="rId7" Type="http://schemas.openxmlformats.org/officeDocument/2006/relationships/slide" Target="slide50.xml"/><Relationship Id="rId12" Type="http://schemas.openxmlformats.org/officeDocument/2006/relationships/slide" Target="slide59.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9.emf"/><Relationship Id="rId11" Type="http://schemas.openxmlformats.org/officeDocument/2006/relationships/slide" Target="slide57.xml"/><Relationship Id="rId5" Type="http://schemas.openxmlformats.org/officeDocument/2006/relationships/oleObject" Target="../embeddings/Microsoft_Word_97_-_2003___14.doc"/><Relationship Id="rId10" Type="http://schemas.openxmlformats.org/officeDocument/2006/relationships/slide" Target="slide54.xml"/><Relationship Id="rId4" Type="http://schemas.openxmlformats.org/officeDocument/2006/relationships/image" Target="../media/image28.emf"/><Relationship Id="rId9" Type="http://schemas.openxmlformats.org/officeDocument/2006/relationships/slide" Target="slide53.xml"/></Relationships>
</file>

<file path=ppt/slides/_rels/slide57.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50.xml"/><Relationship Id="rId7" Type="http://schemas.openxmlformats.org/officeDocument/2006/relationships/slide" Target="slide57.xml"/><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3.xml"/><Relationship Id="rId4" Type="http://schemas.openxmlformats.org/officeDocument/2006/relationships/slide" Target="slide52.xml"/></Relationships>
</file>

<file path=ppt/slides/_rels/slide58.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59.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50.xml"/><Relationship Id="rId7" Type="http://schemas.openxmlformats.org/officeDocument/2006/relationships/slide" Target="slide57.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3.xml"/><Relationship Id="rId4" Type="http://schemas.openxmlformats.org/officeDocument/2006/relationships/slide" Target="slide52.xml"/><Relationship Id="rId9" Type="http://schemas.openxmlformats.org/officeDocument/2006/relationships/slide" Target="slide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59.xml"/><Relationship Id="rId2" Type="http://schemas.openxmlformats.org/officeDocument/2006/relationships/slide" Target="slide50.xml"/><Relationship Id="rId1" Type="http://schemas.openxmlformats.org/officeDocument/2006/relationships/slideLayout" Target="../slideLayouts/slideLayout4.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Word_97_-_2003___15.doc"/><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slide" Target="slide2.xml"/><Relationship Id="rId4" Type="http://schemas.openxmlformats.org/officeDocument/2006/relationships/image" Target="../media/image3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66.xml"/><Relationship Id="rId3" Type="http://schemas.openxmlformats.org/officeDocument/2006/relationships/slide" Target="slide65.xml"/><Relationship Id="rId7" Type="http://schemas.openxmlformats.org/officeDocument/2006/relationships/slide" Target="slide73.xml"/><Relationship Id="rId12" Type="http://schemas.openxmlformats.org/officeDocument/2006/relationships/slide" Target="slide76.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slide" Target="slide71.xml"/><Relationship Id="rId11" Type="http://schemas.openxmlformats.org/officeDocument/2006/relationships/image" Target="../media/image33.emf"/><Relationship Id="rId5" Type="http://schemas.openxmlformats.org/officeDocument/2006/relationships/slide" Target="slide69.xml"/><Relationship Id="rId10" Type="http://schemas.openxmlformats.org/officeDocument/2006/relationships/oleObject" Target="../embeddings/Microsoft_Word_97_-_2003___16.doc"/><Relationship Id="rId4" Type="http://schemas.openxmlformats.org/officeDocument/2006/relationships/slide" Target="slide67.xml"/><Relationship Id="rId9" Type="http://schemas.openxmlformats.org/officeDocument/2006/relationships/image" Target="../media/image34.png"/></Relationships>
</file>

<file path=ppt/slides/_rels/slide66.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slide" Target="slide73.xml"/><Relationship Id="rId3" Type="http://schemas.openxmlformats.org/officeDocument/2006/relationships/oleObject" Target="../embeddings/Microsoft_Word_97_-_2003___17.doc"/><Relationship Id="rId7" Type="http://schemas.openxmlformats.org/officeDocument/2006/relationships/oleObject" Target="../embeddings/Microsoft_Word_97_-_2003___19.doc"/><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6.emf"/><Relationship Id="rId11" Type="http://schemas.openxmlformats.org/officeDocument/2006/relationships/slide" Target="slide69.xml"/><Relationship Id="rId5" Type="http://schemas.openxmlformats.org/officeDocument/2006/relationships/oleObject" Target="../embeddings/Microsoft_Word_97_-_2003___18.doc"/><Relationship Id="rId15" Type="http://schemas.openxmlformats.org/officeDocument/2006/relationships/slide" Target="slide76.xml"/><Relationship Id="rId10" Type="http://schemas.openxmlformats.org/officeDocument/2006/relationships/slide" Target="slide67.xml"/><Relationship Id="rId4" Type="http://schemas.openxmlformats.org/officeDocument/2006/relationships/image" Target="../media/image35.emf"/><Relationship Id="rId9" Type="http://schemas.openxmlformats.org/officeDocument/2006/relationships/slide" Target="slide65.xml"/><Relationship Id="rId14" Type="http://schemas.openxmlformats.org/officeDocument/2006/relationships/slide" Target="slide74.xml"/></Relationships>
</file>

<file path=ppt/slides/_rels/slide67.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68.xml"/><Relationship Id="rId3" Type="http://schemas.openxmlformats.org/officeDocument/2006/relationships/image" Target="../media/image39.png"/><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slide" Target="slide65.xml"/><Relationship Id="rId11" Type="http://schemas.openxmlformats.org/officeDocument/2006/relationships/slide" Target="slide74.xml"/><Relationship Id="rId5" Type="http://schemas.openxmlformats.org/officeDocument/2006/relationships/image" Target="../media/image38.emf"/><Relationship Id="rId10" Type="http://schemas.openxmlformats.org/officeDocument/2006/relationships/slide" Target="slide73.xml"/><Relationship Id="rId4" Type="http://schemas.openxmlformats.org/officeDocument/2006/relationships/oleObject" Target="../embeddings/Microsoft_Word_97_-_2003___20.doc"/><Relationship Id="rId9" Type="http://schemas.openxmlformats.org/officeDocument/2006/relationships/slide" Target="slide71.xml"/></Relationships>
</file>

<file path=ppt/slides/_rels/slide6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oleObject" Target="../embeddings/Microsoft_Word_97_-_2003___21.doc"/><Relationship Id="rId7" Type="http://schemas.openxmlformats.org/officeDocument/2006/relationships/slide" Target="slide69.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slide" Target="slide67.xml"/><Relationship Id="rId11" Type="http://schemas.openxmlformats.org/officeDocument/2006/relationships/slide" Target="slide76.xml"/><Relationship Id="rId5" Type="http://schemas.openxmlformats.org/officeDocument/2006/relationships/slide" Target="slide65.xml"/><Relationship Id="rId10" Type="http://schemas.openxmlformats.org/officeDocument/2006/relationships/slide" Target="slide74.xml"/><Relationship Id="rId4" Type="http://schemas.openxmlformats.org/officeDocument/2006/relationships/image" Target="../media/image40.emf"/><Relationship Id="rId9" Type="http://schemas.openxmlformats.org/officeDocument/2006/relationships/slide" Target="slide73.xml"/></Relationships>
</file>

<file path=ppt/slides/_rels/slide69.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5.xml"/><Relationship Id="rId7" Type="http://schemas.openxmlformats.org/officeDocument/2006/relationships/slide" Target="slide73.xml"/><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9.xml"/><Relationship Id="rId10" Type="http://schemas.openxmlformats.org/officeDocument/2006/relationships/slide" Target="slide70.xml"/><Relationship Id="rId4" Type="http://schemas.openxmlformats.org/officeDocument/2006/relationships/slide" Target="slide67.xml"/><Relationship Id="rId9" Type="http://schemas.openxmlformats.org/officeDocument/2006/relationships/slide" Target="slide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67.xml"/><Relationship Id="rId7" Type="http://schemas.openxmlformats.org/officeDocument/2006/relationships/slide" Target="slide74.xml"/><Relationship Id="rId2" Type="http://schemas.openxmlformats.org/officeDocument/2006/relationships/slide" Target="slide65.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1.xml"/><Relationship Id="rId4" Type="http://schemas.openxmlformats.org/officeDocument/2006/relationships/slide" Target="slide69.xml"/></Relationships>
</file>

<file path=ppt/slides/_rels/slide71.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2.xml"/><Relationship Id="rId3" Type="http://schemas.openxmlformats.org/officeDocument/2006/relationships/oleObject" Target="../embeddings/Microsoft_Word_97_-_2003___22.doc"/><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slide" Target="slide65.xml"/><Relationship Id="rId11" Type="http://schemas.openxmlformats.org/officeDocument/2006/relationships/slide" Target="slide74.xml"/><Relationship Id="rId5" Type="http://schemas.openxmlformats.org/officeDocument/2006/relationships/image" Target="../media/image43.png"/><Relationship Id="rId10" Type="http://schemas.openxmlformats.org/officeDocument/2006/relationships/slide" Target="slide73.xml"/><Relationship Id="rId4" Type="http://schemas.openxmlformats.org/officeDocument/2006/relationships/image" Target="../media/image42.emf"/><Relationship Id="rId9" Type="http://schemas.openxmlformats.org/officeDocument/2006/relationships/slide" Target="slide71.xml"/></Relationships>
</file>

<file path=ppt/slides/_rels/slide72.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67.xml"/><Relationship Id="rId7" Type="http://schemas.openxmlformats.org/officeDocument/2006/relationships/slide" Target="slide74.xml"/><Relationship Id="rId2" Type="http://schemas.openxmlformats.org/officeDocument/2006/relationships/slide" Target="slide65.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1.xml"/><Relationship Id="rId4" Type="http://schemas.openxmlformats.org/officeDocument/2006/relationships/slide" Target="slide69.xml"/></Relationships>
</file>

<file path=ppt/slides/_rels/slide73.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67.xml"/><Relationship Id="rId7" Type="http://schemas.openxmlformats.org/officeDocument/2006/relationships/slide" Target="slide74.xml"/><Relationship Id="rId2" Type="http://schemas.openxmlformats.org/officeDocument/2006/relationships/slide" Target="slide65.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1.xml"/><Relationship Id="rId4" Type="http://schemas.openxmlformats.org/officeDocument/2006/relationships/slide" Target="slide69.xml"/></Relationships>
</file>

<file path=ppt/slides/_rels/slide74.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5.xml"/><Relationship Id="rId7" Type="http://schemas.openxmlformats.org/officeDocument/2006/relationships/slide" Target="slide73.xml"/><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9.xml"/><Relationship Id="rId10" Type="http://schemas.openxmlformats.org/officeDocument/2006/relationships/slide" Target="slide75.xml"/><Relationship Id="rId4" Type="http://schemas.openxmlformats.org/officeDocument/2006/relationships/slide" Target="slide67.xml"/><Relationship Id="rId9" Type="http://schemas.openxmlformats.org/officeDocument/2006/relationships/slide" Target="slide76.xml"/></Relationships>
</file>

<file path=ppt/slides/_rels/slide7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3" Type="http://schemas.openxmlformats.org/officeDocument/2006/relationships/oleObject" Target="../embeddings/Microsoft_Word_97_-_2003___23.doc"/><Relationship Id="rId7" Type="http://schemas.openxmlformats.org/officeDocument/2006/relationships/slide" Target="slide65.xml"/><Relationship Id="rId12" Type="http://schemas.openxmlformats.org/officeDocument/2006/relationships/slide" Target="slide74.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46.emf"/><Relationship Id="rId11" Type="http://schemas.openxmlformats.org/officeDocument/2006/relationships/slide" Target="slide73.xml"/><Relationship Id="rId5" Type="http://schemas.openxmlformats.org/officeDocument/2006/relationships/oleObject" Target="../embeddings/Microsoft_Word_97_-_2003___24.doc"/><Relationship Id="rId10" Type="http://schemas.openxmlformats.org/officeDocument/2006/relationships/slide" Target="slide71.xml"/><Relationship Id="rId4" Type="http://schemas.openxmlformats.org/officeDocument/2006/relationships/image" Target="../media/image45.emf"/><Relationship Id="rId9" Type="http://schemas.openxmlformats.org/officeDocument/2006/relationships/slide" Target="slide69.xml"/></Relationships>
</file>

<file path=ppt/slides/_rels/slide76.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67.xml"/><Relationship Id="rId7" Type="http://schemas.openxmlformats.org/officeDocument/2006/relationships/slide" Target="slide74.xml"/><Relationship Id="rId2" Type="http://schemas.openxmlformats.org/officeDocument/2006/relationships/slide" Target="slide65.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1.xml"/><Relationship Id="rId4" Type="http://schemas.openxmlformats.org/officeDocument/2006/relationships/slide" Target="slide69.xml"/></Relationships>
</file>

<file path=ppt/slides/_rels/slide77.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oleObject" Target="../embeddings/Microsoft_Word_97_-_2003___25.doc"/><Relationship Id="rId7" Type="http://schemas.openxmlformats.org/officeDocument/2006/relationships/slide" Target="slide69.xml"/><Relationship Id="rId12"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slide" Target="slide67.xml"/><Relationship Id="rId11" Type="http://schemas.openxmlformats.org/officeDocument/2006/relationships/slide" Target="slide76.xml"/><Relationship Id="rId5" Type="http://schemas.openxmlformats.org/officeDocument/2006/relationships/slide" Target="slide65.xml"/><Relationship Id="rId10" Type="http://schemas.openxmlformats.org/officeDocument/2006/relationships/slide" Target="slide74.xml"/><Relationship Id="rId4" Type="http://schemas.openxmlformats.org/officeDocument/2006/relationships/image" Target="../media/image47.emf"/><Relationship Id="rId9" Type="http://schemas.openxmlformats.org/officeDocument/2006/relationships/slide" Target="slide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81.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3.xml"/><Relationship Id="rId18" Type="http://schemas.openxmlformats.org/officeDocument/2006/relationships/slide" Target="slide104.xml"/><Relationship Id="rId3" Type="http://schemas.openxmlformats.org/officeDocument/2006/relationships/image" Target="../media/image49.png"/><Relationship Id="rId7" Type="http://schemas.openxmlformats.org/officeDocument/2006/relationships/slide" Target="slide81.xml"/><Relationship Id="rId12" Type="http://schemas.openxmlformats.org/officeDocument/2006/relationships/slide" Target="slide91.xml"/><Relationship Id="rId17" Type="http://schemas.openxmlformats.org/officeDocument/2006/relationships/slide" Target="slide102.xml"/><Relationship Id="rId2" Type="http://schemas.openxmlformats.org/officeDocument/2006/relationships/slideLayout" Target="../slideLayouts/slideLayout1.xml"/><Relationship Id="rId16" Type="http://schemas.openxmlformats.org/officeDocument/2006/relationships/slide" Target="slide99.xml"/><Relationship Id="rId20" Type="http://schemas.openxmlformats.org/officeDocument/2006/relationships/slide" Target="slide82.xml"/><Relationship Id="rId1" Type="http://schemas.openxmlformats.org/officeDocument/2006/relationships/vmlDrawing" Target="../drawings/vmlDrawing16.vml"/><Relationship Id="rId6" Type="http://schemas.openxmlformats.org/officeDocument/2006/relationships/slide" Target="slide79.xml"/><Relationship Id="rId11" Type="http://schemas.openxmlformats.org/officeDocument/2006/relationships/slide" Target="slide89.xml"/><Relationship Id="rId5" Type="http://schemas.openxmlformats.org/officeDocument/2006/relationships/image" Target="../media/image48.emf"/><Relationship Id="rId15" Type="http://schemas.openxmlformats.org/officeDocument/2006/relationships/slide" Target="slide97.xml"/><Relationship Id="rId10" Type="http://schemas.openxmlformats.org/officeDocument/2006/relationships/slide" Target="slide87.xml"/><Relationship Id="rId19" Type="http://schemas.openxmlformats.org/officeDocument/2006/relationships/slide" Target="slide109.xml"/><Relationship Id="rId4" Type="http://schemas.openxmlformats.org/officeDocument/2006/relationships/oleObject" Target="../embeddings/Microsoft_Word_97_-_2003___26.doc"/><Relationship Id="rId9" Type="http://schemas.openxmlformats.org/officeDocument/2006/relationships/slide" Target="slide85.xml"/><Relationship Id="rId14" Type="http://schemas.openxmlformats.org/officeDocument/2006/relationships/slide" Target="slide95.xml"/></Relationships>
</file>

<file path=ppt/slides/_rels/slide82.xml.rels><?xml version="1.0" encoding="UTF-8" standalone="yes"?>
<Relationships xmlns="http://schemas.openxmlformats.org/package/2006/relationships"><Relationship Id="rId8" Type="http://schemas.openxmlformats.org/officeDocument/2006/relationships/slide" Target="slide81.xml"/><Relationship Id="rId13" Type="http://schemas.openxmlformats.org/officeDocument/2006/relationships/slide" Target="slide91.xml"/><Relationship Id="rId18" Type="http://schemas.openxmlformats.org/officeDocument/2006/relationships/slide" Target="slide102.xml"/><Relationship Id="rId3" Type="http://schemas.openxmlformats.org/officeDocument/2006/relationships/oleObject" Target="../embeddings/Microsoft_Word_97_-_2003___27.doc"/><Relationship Id="rId7" Type="http://schemas.openxmlformats.org/officeDocument/2006/relationships/slide" Target="slide79.xml"/><Relationship Id="rId12" Type="http://schemas.openxmlformats.org/officeDocument/2006/relationships/slide" Target="slide89.xml"/><Relationship Id="rId17" Type="http://schemas.openxmlformats.org/officeDocument/2006/relationships/slide" Target="slide99.xml"/><Relationship Id="rId2" Type="http://schemas.openxmlformats.org/officeDocument/2006/relationships/slideLayout" Target="../slideLayouts/slideLayout1.xml"/><Relationship Id="rId16" Type="http://schemas.openxmlformats.org/officeDocument/2006/relationships/slide" Target="slide97.xml"/><Relationship Id="rId20" Type="http://schemas.openxmlformats.org/officeDocument/2006/relationships/slide" Target="slide109.xml"/><Relationship Id="rId1" Type="http://schemas.openxmlformats.org/officeDocument/2006/relationships/vmlDrawing" Target="../drawings/vmlDrawing17.vml"/><Relationship Id="rId6" Type="http://schemas.openxmlformats.org/officeDocument/2006/relationships/image" Target="../media/image51.emf"/><Relationship Id="rId11" Type="http://schemas.openxmlformats.org/officeDocument/2006/relationships/slide" Target="slide87.xml"/><Relationship Id="rId5" Type="http://schemas.openxmlformats.org/officeDocument/2006/relationships/oleObject" Target="../embeddings/Microsoft_Word_97_-_2003___28.doc"/><Relationship Id="rId15" Type="http://schemas.openxmlformats.org/officeDocument/2006/relationships/slide" Target="slide95.xml"/><Relationship Id="rId10" Type="http://schemas.openxmlformats.org/officeDocument/2006/relationships/slide" Target="slide85.xml"/><Relationship Id="rId19" Type="http://schemas.openxmlformats.org/officeDocument/2006/relationships/slide" Target="slide104.xml"/><Relationship Id="rId4" Type="http://schemas.openxmlformats.org/officeDocument/2006/relationships/image" Target="../media/image50.emf"/><Relationship Id="rId9" Type="http://schemas.openxmlformats.org/officeDocument/2006/relationships/slide" Target="slide83.xml"/><Relationship Id="rId14" Type="http://schemas.openxmlformats.org/officeDocument/2006/relationships/slide" Target="slide93.xml"/></Relationships>
</file>

<file path=ppt/slides/_rels/slide8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3.xml"/><Relationship Id="rId18" Type="http://schemas.openxmlformats.org/officeDocument/2006/relationships/slide" Target="slide104.xml"/><Relationship Id="rId3" Type="http://schemas.openxmlformats.org/officeDocument/2006/relationships/image" Target="../media/image52.png"/><Relationship Id="rId7" Type="http://schemas.openxmlformats.org/officeDocument/2006/relationships/slide" Target="slide81.xml"/><Relationship Id="rId12" Type="http://schemas.openxmlformats.org/officeDocument/2006/relationships/slide" Target="slide91.xml"/><Relationship Id="rId17" Type="http://schemas.openxmlformats.org/officeDocument/2006/relationships/slide" Target="slide102.xml"/><Relationship Id="rId2" Type="http://schemas.openxmlformats.org/officeDocument/2006/relationships/slideLayout" Target="../slideLayouts/slideLayout1.xml"/><Relationship Id="rId16" Type="http://schemas.openxmlformats.org/officeDocument/2006/relationships/slide" Target="slide99.xml"/><Relationship Id="rId20" Type="http://schemas.openxmlformats.org/officeDocument/2006/relationships/slide" Target="slide84.xml"/><Relationship Id="rId1" Type="http://schemas.openxmlformats.org/officeDocument/2006/relationships/vmlDrawing" Target="../drawings/vmlDrawing18.vml"/><Relationship Id="rId6" Type="http://schemas.openxmlformats.org/officeDocument/2006/relationships/slide" Target="slide79.xml"/><Relationship Id="rId11" Type="http://schemas.openxmlformats.org/officeDocument/2006/relationships/slide" Target="slide89.xml"/><Relationship Id="rId5" Type="http://schemas.openxmlformats.org/officeDocument/2006/relationships/image" Target="../media/image9.emf"/><Relationship Id="rId15" Type="http://schemas.openxmlformats.org/officeDocument/2006/relationships/slide" Target="slide97.xml"/><Relationship Id="rId10" Type="http://schemas.openxmlformats.org/officeDocument/2006/relationships/slide" Target="slide87.xml"/><Relationship Id="rId19" Type="http://schemas.openxmlformats.org/officeDocument/2006/relationships/slide" Target="slide109.xml"/><Relationship Id="rId4" Type="http://schemas.openxmlformats.org/officeDocument/2006/relationships/oleObject" Target="../embeddings/Microsoft_Word_97_-_2003___29.doc"/><Relationship Id="rId9" Type="http://schemas.openxmlformats.org/officeDocument/2006/relationships/slide" Target="slide85.xml"/><Relationship Id="rId14" Type="http://schemas.openxmlformats.org/officeDocument/2006/relationships/slide" Target="slide95.xml"/></Relationships>
</file>

<file path=ppt/slides/_rels/slide84.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30.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19.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4" Type="http://schemas.openxmlformats.org/officeDocument/2006/relationships/image" Target="../media/image53.emf"/><Relationship Id="rId9" Type="http://schemas.openxmlformats.org/officeDocument/2006/relationships/slide" Target="slide87.xml"/><Relationship Id="rId14" Type="http://schemas.openxmlformats.org/officeDocument/2006/relationships/slide" Target="slide97.xml"/></Relationships>
</file>

<file path=ppt/slides/_rels/slide85.xml.rels><?xml version="1.0" encoding="UTF-8" standalone="yes"?>
<Relationships xmlns="http://schemas.openxmlformats.org/package/2006/relationships"><Relationship Id="rId8" Type="http://schemas.openxmlformats.org/officeDocument/2006/relationships/slide" Target="slide81.xml"/><Relationship Id="rId13" Type="http://schemas.openxmlformats.org/officeDocument/2006/relationships/slide" Target="slide91.xml"/><Relationship Id="rId18" Type="http://schemas.openxmlformats.org/officeDocument/2006/relationships/slide" Target="slide102.xml"/><Relationship Id="rId3" Type="http://schemas.openxmlformats.org/officeDocument/2006/relationships/oleObject" Target="../embeddings/Microsoft_Word_97_-_2003___31.doc"/><Relationship Id="rId21" Type="http://schemas.openxmlformats.org/officeDocument/2006/relationships/slide" Target="slide86.xml"/><Relationship Id="rId7" Type="http://schemas.openxmlformats.org/officeDocument/2006/relationships/slide" Target="slide79.xml"/><Relationship Id="rId12" Type="http://schemas.openxmlformats.org/officeDocument/2006/relationships/slide" Target="slide89.xml"/><Relationship Id="rId17" Type="http://schemas.openxmlformats.org/officeDocument/2006/relationships/slide" Target="slide99.xml"/><Relationship Id="rId2" Type="http://schemas.openxmlformats.org/officeDocument/2006/relationships/slideLayout" Target="../slideLayouts/slideLayout1.xml"/><Relationship Id="rId16" Type="http://schemas.openxmlformats.org/officeDocument/2006/relationships/slide" Target="slide97.xml"/><Relationship Id="rId20" Type="http://schemas.openxmlformats.org/officeDocument/2006/relationships/slide" Target="slide109.xml"/><Relationship Id="rId1" Type="http://schemas.openxmlformats.org/officeDocument/2006/relationships/vmlDrawing" Target="../drawings/vmlDrawing20.vml"/><Relationship Id="rId6" Type="http://schemas.openxmlformats.org/officeDocument/2006/relationships/image" Target="../media/image55.emf"/><Relationship Id="rId11" Type="http://schemas.openxmlformats.org/officeDocument/2006/relationships/slide" Target="slide87.xml"/><Relationship Id="rId5" Type="http://schemas.openxmlformats.org/officeDocument/2006/relationships/oleObject" Target="../embeddings/Microsoft_Word_97_-_2003___32.doc"/><Relationship Id="rId15" Type="http://schemas.openxmlformats.org/officeDocument/2006/relationships/slide" Target="slide95.xml"/><Relationship Id="rId10" Type="http://schemas.openxmlformats.org/officeDocument/2006/relationships/slide" Target="slide85.xml"/><Relationship Id="rId19" Type="http://schemas.openxmlformats.org/officeDocument/2006/relationships/slide" Target="slide104.xml"/><Relationship Id="rId4" Type="http://schemas.openxmlformats.org/officeDocument/2006/relationships/image" Target="../media/image54.emf"/><Relationship Id="rId9" Type="http://schemas.openxmlformats.org/officeDocument/2006/relationships/slide" Target="slide83.xml"/><Relationship Id="rId14" Type="http://schemas.openxmlformats.org/officeDocument/2006/relationships/slide" Target="slide93.xml"/></Relationships>
</file>

<file path=ppt/slides/_rels/slide86.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33.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21.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4" Type="http://schemas.openxmlformats.org/officeDocument/2006/relationships/image" Target="../media/image56.emf"/><Relationship Id="rId9" Type="http://schemas.openxmlformats.org/officeDocument/2006/relationships/slide" Target="slide87.xml"/><Relationship Id="rId14" Type="http://schemas.openxmlformats.org/officeDocument/2006/relationships/slide" Target="slide97.xml"/></Relationships>
</file>

<file path=ppt/slides/_rels/slide87.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9.xml"/><Relationship Id="rId3" Type="http://schemas.openxmlformats.org/officeDocument/2006/relationships/slide" Target="slide79.xml"/><Relationship Id="rId7" Type="http://schemas.openxmlformats.org/officeDocument/2006/relationships/slide" Target="slide87.xml"/><Relationship Id="rId12" Type="http://schemas.openxmlformats.org/officeDocument/2006/relationships/slide" Target="slide97.xml"/><Relationship Id="rId17" Type="http://schemas.openxmlformats.org/officeDocument/2006/relationships/slide" Target="slide88.xml"/><Relationship Id="rId2" Type="http://schemas.openxmlformats.org/officeDocument/2006/relationships/image" Target="../media/image57.png"/><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5.xml"/><Relationship Id="rId5" Type="http://schemas.openxmlformats.org/officeDocument/2006/relationships/slide" Target="slide83.xml"/><Relationship Id="rId15" Type="http://schemas.openxmlformats.org/officeDocument/2006/relationships/slide" Target="slide104.xml"/><Relationship Id="rId10" Type="http://schemas.openxmlformats.org/officeDocument/2006/relationships/slide" Target="slide93.xml"/><Relationship Id="rId4" Type="http://schemas.openxmlformats.org/officeDocument/2006/relationships/slide" Target="slide81.xml"/><Relationship Id="rId9" Type="http://schemas.openxmlformats.org/officeDocument/2006/relationships/slide" Target="slide91.xml"/><Relationship Id="rId14" Type="http://schemas.openxmlformats.org/officeDocument/2006/relationships/slide" Target="slide102.xml"/></Relationships>
</file>

<file path=ppt/slides/_rels/slide88.xml.rels><?xml version="1.0" encoding="UTF-8" standalone="yes"?>
<Relationships xmlns="http://schemas.openxmlformats.org/package/2006/relationships"><Relationship Id="rId8" Type="http://schemas.openxmlformats.org/officeDocument/2006/relationships/slide" Target="slide81.xml"/><Relationship Id="rId13" Type="http://schemas.openxmlformats.org/officeDocument/2006/relationships/slide" Target="slide91.xml"/><Relationship Id="rId18" Type="http://schemas.openxmlformats.org/officeDocument/2006/relationships/slide" Target="slide102.xml"/><Relationship Id="rId3" Type="http://schemas.openxmlformats.org/officeDocument/2006/relationships/oleObject" Target="../embeddings/Microsoft_Word_97_-_2003___34.doc"/><Relationship Id="rId7" Type="http://schemas.openxmlformats.org/officeDocument/2006/relationships/slide" Target="slide79.xml"/><Relationship Id="rId12" Type="http://schemas.openxmlformats.org/officeDocument/2006/relationships/slide" Target="slide89.xml"/><Relationship Id="rId17" Type="http://schemas.openxmlformats.org/officeDocument/2006/relationships/slide" Target="slide99.xml"/><Relationship Id="rId2" Type="http://schemas.openxmlformats.org/officeDocument/2006/relationships/slideLayout" Target="../slideLayouts/slideLayout1.xml"/><Relationship Id="rId16" Type="http://schemas.openxmlformats.org/officeDocument/2006/relationships/slide" Target="slide97.xml"/><Relationship Id="rId20" Type="http://schemas.openxmlformats.org/officeDocument/2006/relationships/slide" Target="slide109.xml"/><Relationship Id="rId1" Type="http://schemas.openxmlformats.org/officeDocument/2006/relationships/vmlDrawing" Target="../drawings/vmlDrawing22.vml"/><Relationship Id="rId6" Type="http://schemas.openxmlformats.org/officeDocument/2006/relationships/image" Target="../media/image59.emf"/><Relationship Id="rId11" Type="http://schemas.openxmlformats.org/officeDocument/2006/relationships/slide" Target="slide87.xml"/><Relationship Id="rId5" Type="http://schemas.openxmlformats.org/officeDocument/2006/relationships/oleObject" Target="../embeddings/Microsoft_Word_97_-_2003___35.doc"/><Relationship Id="rId15" Type="http://schemas.openxmlformats.org/officeDocument/2006/relationships/slide" Target="slide95.xml"/><Relationship Id="rId10" Type="http://schemas.openxmlformats.org/officeDocument/2006/relationships/slide" Target="slide85.xml"/><Relationship Id="rId19" Type="http://schemas.openxmlformats.org/officeDocument/2006/relationships/slide" Target="slide104.xml"/><Relationship Id="rId4" Type="http://schemas.openxmlformats.org/officeDocument/2006/relationships/image" Target="../media/image58.emf"/><Relationship Id="rId9" Type="http://schemas.openxmlformats.org/officeDocument/2006/relationships/slide" Target="slide83.xml"/><Relationship Id="rId14" Type="http://schemas.openxmlformats.org/officeDocument/2006/relationships/slide" Target="slide93.xml"/></Relationships>
</file>

<file path=ppt/slides/_rels/slide89.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90.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91.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9.xml"/><Relationship Id="rId3" Type="http://schemas.openxmlformats.org/officeDocument/2006/relationships/slide" Target="slide79.xml"/><Relationship Id="rId7" Type="http://schemas.openxmlformats.org/officeDocument/2006/relationships/slide" Target="slide87.xml"/><Relationship Id="rId12" Type="http://schemas.openxmlformats.org/officeDocument/2006/relationships/slide" Target="slide97.xml"/><Relationship Id="rId17" Type="http://schemas.openxmlformats.org/officeDocument/2006/relationships/slide" Target="slide92.xml"/><Relationship Id="rId2" Type="http://schemas.openxmlformats.org/officeDocument/2006/relationships/image" Target="../media/image60.png"/><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5.xml"/><Relationship Id="rId5" Type="http://schemas.openxmlformats.org/officeDocument/2006/relationships/slide" Target="slide83.xml"/><Relationship Id="rId15" Type="http://schemas.openxmlformats.org/officeDocument/2006/relationships/slide" Target="slide104.xml"/><Relationship Id="rId10" Type="http://schemas.openxmlformats.org/officeDocument/2006/relationships/slide" Target="slide93.xml"/><Relationship Id="rId4" Type="http://schemas.openxmlformats.org/officeDocument/2006/relationships/slide" Target="slide81.xml"/><Relationship Id="rId9" Type="http://schemas.openxmlformats.org/officeDocument/2006/relationships/slide" Target="slide91.xml"/><Relationship Id="rId14" Type="http://schemas.openxmlformats.org/officeDocument/2006/relationships/slide" Target="slide102.xml"/></Relationships>
</file>

<file path=ppt/slides/_rels/slide92.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93.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9.xml"/><Relationship Id="rId3" Type="http://schemas.openxmlformats.org/officeDocument/2006/relationships/slide" Target="slide79.xml"/><Relationship Id="rId7" Type="http://schemas.openxmlformats.org/officeDocument/2006/relationships/slide" Target="slide87.xml"/><Relationship Id="rId12" Type="http://schemas.openxmlformats.org/officeDocument/2006/relationships/slide" Target="slide97.xml"/><Relationship Id="rId17" Type="http://schemas.openxmlformats.org/officeDocument/2006/relationships/slide" Target="slide94.xml"/><Relationship Id="rId2" Type="http://schemas.openxmlformats.org/officeDocument/2006/relationships/image" Target="../media/image61.png"/><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5.xml"/><Relationship Id="rId5" Type="http://schemas.openxmlformats.org/officeDocument/2006/relationships/slide" Target="slide83.xml"/><Relationship Id="rId15" Type="http://schemas.openxmlformats.org/officeDocument/2006/relationships/slide" Target="slide104.xml"/><Relationship Id="rId10" Type="http://schemas.openxmlformats.org/officeDocument/2006/relationships/slide" Target="slide93.xml"/><Relationship Id="rId4" Type="http://schemas.openxmlformats.org/officeDocument/2006/relationships/slide" Target="slide81.xml"/><Relationship Id="rId9" Type="http://schemas.openxmlformats.org/officeDocument/2006/relationships/slide" Target="slide91.xml"/><Relationship Id="rId14" Type="http://schemas.openxmlformats.org/officeDocument/2006/relationships/slide" Target="slide102.xml"/></Relationships>
</file>

<file path=ppt/slides/_rels/slide9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95.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36.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23.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19" Type="http://schemas.openxmlformats.org/officeDocument/2006/relationships/slide" Target="slide96.xml"/><Relationship Id="rId4" Type="http://schemas.openxmlformats.org/officeDocument/2006/relationships/image" Target="../media/image62.emf"/><Relationship Id="rId9" Type="http://schemas.openxmlformats.org/officeDocument/2006/relationships/slide" Target="slide87.xml"/><Relationship Id="rId14" Type="http://schemas.openxmlformats.org/officeDocument/2006/relationships/slide" Target="slide97.xml"/></Relationships>
</file>

<file path=ppt/slides/_rels/slide96.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89.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97.xml"/><Relationship Id="rId5" Type="http://schemas.openxmlformats.org/officeDocument/2006/relationships/slide" Target="slide85.xml"/><Relationship Id="rId15" Type="http://schemas.openxmlformats.org/officeDocument/2006/relationships/slide" Target="slide109.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4.xml"/></Relationships>
</file>

<file path=ppt/slides/_rels/slide97.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37.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24.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19" Type="http://schemas.openxmlformats.org/officeDocument/2006/relationships/slide" Target="slide98.xml"/><Relationship Id="rId4" Type="http://schemas.openxmlformats.org/officeDocument/2006/relationships/image" Target="../media/image63.emf"/><Relationship Id="rId9" Type="http://schemas.openxmlformats.org/officeDocument/2006/relationships/slide" Target="slide87.xml"/><Relationship Id="rId14" Type="http://schemas.openxmlformats.org/officeDocument/2006/relationships/slide" Target="slide97.xml"/></Relationships>
</file>

<file path=ppt/slides/_rels/slide98.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5.xml"/><Relationship Id="rId18" Type="http://schemas.openxmlformats.org/officeDocument/2006/relationships/slide" Target="slide109.xml"/><Relationship Id="rId3" Type="http://schemas.openxmlformats.org/officeDocument/2006/relationships/oleObject" Target="../embeddings/Microsoft_Word_97_-_2003___38.doc"/><Relationship Id="rId7" Type="http://schemas.openxmlformats.org/officeDocument/2006/relationships/slide" Target="slide83.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2.xml"/><Relationship Id="rId1" Type="http://schemas.openxmlformats.org/officeDocument/2006/relationships/vmlDrawing" Target="../drawings/vmlDrawing25.vml"/><Relationship Id="rId6" Type="http://schemas.openxmlformats.org/officeDocument/2006/relationships/slide" Target="slide81.xml"/><Relationship Id="rId11" Type="http://schemas.openxmlformats.org/officeDocument/2006/relationships/slide" Target="slide91.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9.xml"/><Relationship Id="rId4" Type="http://schemas.openxmlformats.org/officeDocument/2006/relationships/image" Target="../media/image64.emf"/><Relationship Id="rId9" Type="http://schemas.openxmlformats.org/officeDocument/2006/relationships/slide" Target="slide87.xml"/><Relationship Id="rId14" Type="http://schemas.openxmlformats.org/officeDocument/2006/relationships/slide" Target="slide97.xml"/></Relationships>
</file>

<file path=ppt/slides/_rels/slide99.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3.xml"/><Relationship Id="rId18" Type="http://schemas.openxmlformats.org/officeDocument/2006/relationships/slide" Target="slide104.xml"/><Relationship Id="rId3" Type="http://schemas.openxmlformats.org/officeDocument/2006/relationships/oleObject" Target="../embeddings/Microsoft_Word_97_-_2003___39.doc"/><Relationship Id="rId7" Type="http://schemas.openxmlformats.org/officeDocument/2006/relationships/slide" Target="slide81.xml"/><Relationship Id="rId12" Type="http://schemas.openxmlformats.org/officeDocument/2006/relationships/slide" Target="slide91.xml"/><Relationship Id="rId17" Type="http://schemas.openxmlformats.org/officeDocument/2006/relationships/slide" Target="slide102.xml"/><Relationship Id="rId2" Type="http://schemas.openxmlformats.org/officeDocument/2006/relationships/slideLayout" Target="../slideLayouts/slideLayout1.xml"/><Relationship Id="rId16" Type="http://schemas.openxmlformats.org/officeDocument/2006/relationships/slide" Target="slide99.xml"/><Relationship Id="rId1" Type="http://schemas.openxmlformats.org/officeDocument/2006/relationships/vmlDrawing" Target="../drawings/vmlDrawing26.vml"/><Relationship Id="rId6" Type="http://schemas.openxmlformats.org/officeDocument/2006/relationships/slide" Target="slide79.xml"/><Relationship Id="rId11" Type="http://schemas.openxmlformats.org/officeDocument/2006/relationships/slide" Target="slide89.xml"/><Relationship Id="rId5" Type="http://schemas.openxmlformats.org/officeDocument/2006/relationships/image" Target="../media/image65.png"/><Relationship Id="rId15" Type="http://schemas.openxmlformats.org/officeDocument/2006/relationships/slide" Target="slide97.xml"/><Relationship Id="rId10" Type="http://schemas.openxmlformats.org/officeDocument/2006/relationships/slide" Target="slide87.xml"/><Relationship Id="rId19" Type="http://schemas.openxmlformats.org/officeDocument/2006/relationships/slide" Target="slide109.xml"/><Relationship Id="rId4" Type="http://schemas.openxmlformats.org/officeDocument/2006/relationships/image" Target="../media/image62.emf"/><Relationship Id="rId9" Type="http://schemas.openxmlformats.org/officeDocument/2006/relationships/slide" Target="slide85.xml"/><Relationship Id="rId14" Type="http://schemas.openxmlformats.org/officeDocument/2006/relationships/slide" Target="slide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6" name="Picture 4" descr="C:\Users\Administrator\Desktop\55206_20120722210655770370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414" b="5158"/>
          <a:stretch/>
        </p:blipFill>
        <p:spPr bwMode="auto">
          <a:xfrm>
            <a:off x="-25474" y="-21462"/>
            <a:ext cx="12215887" cy="6874244"/>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5474" y="3795890"/>
            <a:ext cx="7272808" cy="164873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5474" y="3795891"/>
            <a:ext cx="936104" cy="1648734"/>
            <a:chOff x="1636272" y="4786031"/>
            <a:chExt cx="839787" cy="1212851"/>
          </a:xfrm>
        </p:grpSpPr>
        <p:sp>
          <p:nvSpPr>
            <p:cNvPr id="16" name="矩形 1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任意多边形 1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
        <p:nvSpPr>
          <p:cNvPr id="11" name="标题 4"/>
          <p:cNvSpPr txBox="1">
            <a:spLocks/>
          </p:cNvSpPr>
          <p:nvPr/>
        </p:nvSpPr>
        <p:spPr>
          <a:xfrm>
            <a:off x="532271" y="4106957"/>
            <a:ext cx="6787071"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3500" b="1" dirty="0" smtClean="0">
                <a:solidFill>
                  <a:schemeClr val="bg1">
                    <a:lumMod val="95000"/>
                  </a:schemeClr>
                </a:solidFill>
                <a:latin typeface="Times New Roman" pitchFamily="18" charset="0"/>
                <a:cs typeface="Times New Roman" pitchFamily="18" charset="0"/>
              </a:rPr>
              <a:t>第</a:t>
            </a:r>
            <a:r>
              <a:rPr lang="en-US" altLang="zh-CN" sz="3500" b="1" smtClean="0">
                <a:solidFill>
                  <a:schemeClr val="bg1">
                    <a:lumMod val="95000"/>
                  </a:schemeClr>
                </a:solidFill>
                <a:latin typeface="Times New Roman" pitchFamily="18" charset="0"/>
                <a:cs typeface="Times New Roman" pitchFamily="18" charset="0"/>
              </a:rPr>
              <a:t>22</a:t>
            </a:r>
            <a:r>
              <a:rPr lang="zh-CN" altLang="zh-CN" sz="3500" b="1" smtClean="0">
                <a:solidFill>
                  <a:schemeClr val="bg1">
                    <a:lumMod val="95000"/>
                  </a:schemeClr>
                </a:solidFill>
                <a:latin typeface="Times New Roman" pitchFamily="18" charset="0"/>
                <a:cs typeface="Times New Roman" pitchFamily="18" charset="0"/>
              </a:rPr>
              <a:t>讲</a:t>
            </a:r>
            <a:r>
              <a:rPr lang="zh-CN" altLang="zh-CN" sz="3500" b="1" dirty="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原电池　化学电源</a:t>
            </a: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64424" y="621482"/>
            <a:ext cx="11275398"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能用金属代替盐桥吗？</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不可以，在电路接通的情况下，这个盐桥只是整个回路的一部分，随时要保持电中性，琼胶作为盐桥因其中含有两种离子，可以与溶液中的离子交换，从而达到传导电流的目的，而且琼胶本身可以容纳离子在其中运动；若用金属代替盐桥，电子流向一极后不能直接从另一极得到补充，必然结果就是向另一极释放金属阳离子或者溶液中的金属阳离子在电子流出的那一极得电子析出金属，从而降低了整个电池的电势。所以，只有自由电子是不够的，应该有一个离子的通道即</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盐桥</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909437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xEl>
                                              <p:pRg st="1" end="1"/>
                                            </p:txEl>
                                          </p:spTgt>
                                        </p:tgtEl>
                                      </p:cBhvr>
                                    </p:animEffect>
                                    <p:set>
                                      <p:cBhvr>
                                        <p:cTn id="12" dur="1" fill="hold">
                                          <p:stCondLst>
                                            <p:cond delay="499"/>
                                          </p:stCondLst>
                                        </p:cTn>
                                        <p:tgtEl>
                                          <p:spTgt spid="8">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uiExpand="1"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1619716"/>
            <a:ext cx="1112087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充电时</a:t>
            </a:r>
            <a:r>
              <a:rPr lang="en-US" altLang="zh-CN" sz="2800" kern="100" dirty="0">
                <a:latin typeface="Times New Roman"/>
                <a:ea typeface="华文细黑"/>
                <a:cs typeface="Courier New"/>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从右边流向左边</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放电时，正极锂的化合价未发生改变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充电时</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作阳极，该电极放电时的电极反应式为</a:t>
            </a:r>
            <a:r>
              <a:rPr lang="en-US" altLang="zh-CN" sz="2800" kern="100" dirty="0">
                <a:latin typeface="Times New Roman"/>
                <a:ea typeface="华文细黑"/>
                <a:cs typeface="Courier New"/>
              </a:rPr>
              <a:t>Li</a:t>
            </a:r>
            <a:r>
              <a:rPr lang="en-US" altLang="zh-CN" sz="2800" kern="100" baseline="-25000" dirty="0">
                <a:latin typeface="Times New Roman"/>
                <a:ea typeface="华文细黑"/>
                <a:cs typeface="Courier New"/>
              </a:rPr>
              <a:t>1</a:t>
            </a:r>
            <a:r>
              <a:rPr lang="zh-CN" altLang="zh-CN" sz="2800" kern="100" baseline="-25000" dirty="0">
                <a:latin typeface="Times New Roman"/>
                <a:ea typeface="华文细黑"/>
                <a:cs typeface="Times New Roman"/>
              </a:rPr>
              <a:t>－</a:t>
            </a:r>
            <a:r>
              <a:rPr lang="en-US" altLang="zh-CN" sz="2800" i="1" kern="100" baseline="-25000" dirty="0">
                <a:latin typeface="Times New Roman"/>
                <a:ea typeface="华文细黑"/>
                <a:cs typeface="Courier New"/>
              </a:rPr>
              <a:t>x</a:t>
            </a:r>
            <a:r>
              <a:rPr lang="en-US" altLang="zh-CN" sz="2800" kern="100" dirty="0">
                <a:latin typeface="Times New Roman"/>
                <a:ea typeface="华文细黑"/>
                <a:cs typeface="Courier New"/>
              </a:rPr>
              <a:t> CoO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Li</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en-US" sz="2800" i="1" kern="100" dirty="0" smtClean="0">
                <a:latin typeface="Times New Roman"/>
                <a:ea typeface="华文细黑"/>
                <a:cs typeface="Times New Roman"/>
              </a:rPr>
              <a:t>　</a:t>
            </a:r>
            <a:r>
              <a:rPr lang="en-US" altLang="zh-CN" sz="2800" i="1" kern="100" dirty="0" err="1" smtClean="0">
                <a:latin typeface="Times New Roman"/>
                <a:ea typeface="华文细黑"/>
                <a:cs typeface="Courier New"/>
              </a:rPr>
              <a:t>x</a:t>
            </a:r>
            <a:r>
              <a:rPr lang="en-US" altLang="zh-CN" sz="2800" kern="100" dirty="0" err="1" smtClean="0">
                <a:latin typeface="Times New Roman"/>
                <a:ea typeface="华文细黑"/>
                <a:cs typeface="Courier New"/>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=LiCoO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废旧钴酸锂</a:t>
            </a:r>
            <a:r>
              <a:rPr lang="en-US" altLang="zh-CN" sz="2800" kern="100" dirty="0">
                <a:latin typeface="Times New Roman"/>
                <a:ea typeface="华文细黑"/>
              </a:rPr>
              <a:t>(LiCoO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电池进行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放电处理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进入石墨中而</a:t>
            </a:r>
            <a:r>
              <a:rPr lang="zh-CN" altLang="zh-CN" sz="2800" kern="100" dirty="0" smtClean="0">
                <a:latin typeface="Times New Roman"/>
                <a:ea typeface="华文细黑"/>
                <a:cs typeface="Times New Roman"/>
              </a:rPr>
              <a:t>有利</a:t>
            </a:r>
            <a:endParaRPr lang="en-US" altLang="zh-CN" sz="2800" kern="100" dirty="0" smtClean="0">
              <a:latin typeface="Times New Roman"/>
              <a:ea typeface="华文细黑"/>
              <a:cs typeface="Times New Roman"/>
            </a:endParaRPr>
          </a:p>
          <a:p>
            <a:pPr>
              <a:lnSpc>
                <a:spcPct val="150000"/>
              </a:lnSpc>
            </a:pPr>
            <a:r>
              <a:rPr lang="zh-CN" altLang="en-US" sz="2800" kern="100" dirty="0">
                <a:latin typeface="Times New Roman"/>
                <a:ea typeface="华文细黑"/>
                <a:cs typeface="Times New Roman"/>
              </a:rPr>
              <a:t>　</a:t>
            </a:r>
            <a:r>
              <a:rPr lang="zh-CN" altLang="zh-CN" sz="2800" kern="100" dirty="0" smtClean="0">
                <a:latin typeface="Times New Roman"/>
                <a:ea typeface="华文细黑"/>
                <a:cs typeface="Times New Roman"/>
              </a:rPr>
              <a:t>于回收</a:t>
            </a:r>
            <a:endParaRPr lang="en-US" altLang="zh-CN" sz="2800" kern="100" dirty="0" smtClean="0">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02921" y="1226284"/>
            <a:ext cx="11120877" cy="4939814"/>
          </a:xfrm>
          <a:prstGeom prst="rect">
            <a:avLst/>
          </a:prstGeom>
        </p:spPr>
        <p:txBody>
          <a:bodyPr>
            <a:spAutoFit/>
          </a:bodyPr>
          <a:lstStyle/>
          <a:p>
            <a:pPr>
              <a:lnSpc>
                <a:spcPct val="140000"/>
              </a:lnSpc>
            </a:pPr>
            <a:r>
              <a:rPr lang="zh-CN" altLang="zh-CN" sz="2500" b="1" kern="100" dirty="0" smtClean="0">
                <a:solidFill>
                  <a:srgbClr val="0000FF"/>
                </a:solidFill>
                <a:latin typeface="Times New Roman"/>
                <a:cs typeface="Times New Roman"/>
              </a:rPr>
              <a:t>解析</a:t>
            </a:r>
            <a:r>
              <a:rPr lang="zh-CN" altLang="zh-CN" sz="2500" b="1" kern="100" dirty="0">
                <a:solidFill>
                  <a:srgbClr val="0000FF"/>
                </a:solidFill>
                <a:latin typeface="Times New Roman"/>
                <a:cs typeface="Times New Roman"/>
              </a:rPr>
              <a:t>　</a:t>
            </a:r>
            <a:r>
              <a:rPr lang="zh-CN" altLang="zh-CN" sz="2500" kern="100" dirty="0">
                <a:latin typeface="Times New Roman"/>
                <a:ea typeface="华文细黑"/>
                <a:cs typeface="Times New Roman"/>
              </a:rPr>
              <a:t>根据电池反应式知，负极反应式为</a:t>
            </a:r>
            <a:r>
              <a:rPr lang="en-US" altLang="zh-CN" sz="2500" kern="100" dirty="0">
                <a:latin typeface="Times New Roman"/>
                <a:ea typeface="华文细黑"/>
              </a:rPr>
              <a:t>Li</a:t>
            </a:r>
            <a:r>
              <a:rPr lang="en-US" altLang="zh-CN" sz="2500" i="1" kern="100" baseline="-25000" dirty="0">
                <a:latin typeface="Times New Roman"/>
                <a:ea typeface="华文细黑"/>
              </a:rPr>
              <a:t>x</a:t>
            </a:r>
            <a:r>
              <a:rPr lang="en-US" altLang="zh-CN" sz="2500" kern="100" dirty="0">
                <a:latin typeface="Times New Roman"/>
                <a:ea typeface="华文细黑"/>
              </a:rPr>
              <a:t>C</a:t>
            </a:r>
            <a:r>
              <a:rPr lang="en-US" altLang="zh-CN" sz="2500" kern="100" baseline="-25000" dirty="0">
                <a:latin typeface="Times New Roman"/>
                <a:ea typeface="华文细黑"/>
              </a:rPr>
              <a:t>6</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e</a:t>
            </a:r>
            <a:r>
              <a:rPr lang="zh-CN" altLang="zh-CN" sz="2500" kern="100" baseline="30000" dirty="0">
                <a:latin typeface="Times New Roman"/>
                <a:ea typeface="华文细黑"/>
                <a:cs typeface="Times New Roman"/>
              </a:rPr>
              <a:t>－</a:t>
            </a:r>
            <a:r>
              <a:rPr lang="en-US" altLang="zh-CN" sz="2500" kern="100" spc="-80" dirty="0">
                <a:latin typeface="Times New Roman"/>
                <a:ea typeface="华文细黑"/>
              </a:rPr>
              <a:t>==</a:t>
            </a:r>
            <a:r>
              <a:rPr lang="en-US" altLang="zh-CN" sz="2500" kern="100" dirty="0">
                <a:latin typeface="Times New Roman"/>
                <a:ea typeface="华文细黑"/>
              </a:rPr>
              <a:t>=C</a:t>
            </a:r>
            <a:r>
              <a:rPr lang="en-US" altLang="zh-CN" sz="2500" kern="100" baseline="-25000" dirty="0">
                <a:latin typeface="Times New Roman"/>
                <a:ea typeface="华文细黑"/>
              </a:rPr>
              <a:t>6</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Li</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，正极反应式为</a:t>
            </a:r>
            <a:r>
              <a:rPr lang="en-US" altLang="zh-CN" sz="2500" kern="100" dirty="0">
                <a:latin typeface="Times New Roman"/>
                <a:ea typeface="华文细黑"/>
              </a:rPr>
              <a:t>Li</a:t>
            </a:r>
            <a:r>
              <a:rPr lang="en-US" altLang="zh-CN" sz="2500" kern="100" baseline="-25000" dirty="0">
                <a:latin typeface="Times New Roman"/>
                <a:ea typeface="华文细黑"/>
              </a:rPr>
              <a:t>1</a:t>
            </a:r>
            <a:r>
              <a:rPr lang="zh-CN" altLang="zh-CN" sz="2500" kern="100" baseline="-25000" dirty="0">
                <a:latin typeface="Times New Roman"/>
                <a:ea typeface="华文细黑"/>
                <a:cs typeface="Times New Roman"/>
              </a:rPr>
              <a:t>－</a:t>
            </a:r>
            <a:r>
              <a:rPr lang="en-US" altLang="zh-CN" sz="2500" i="1" kern="100" baseline="-25000" dirty="0">
                <a:latin typeface="Times New Roman"/>
                <a:ea typeface="华文细黑"/>
              </a:rPr>
              <a:t>x</a:t>
            </a:r>
            <a:r>
              <a:rPr lang="en-US" altLang="zh-CN" sz="2500" kern="100" dirty="0">
                <a:latin typeface="Times New Roman"/>
                <a:ea typeface="华文细黑"/>
              </a:rPr>
              <a:t>CoO</a:t>
            </a:r>
            <a:r>
              <a:rPr lang="en-US" altLang="zh-CN" sz="2500" kern="100" baseline="-25000" dirty="0">
                <a:latin typeface="Times New Roman"/>
                <a:ea typeface="华文细黑"/>
              </a:rPr>
              <a:t>2</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Li</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e</a:t>
            </a:r>
            <a:r>
              <a:rPr lang="zh-CN" altLang="zh-CN" sz="2500" kern="100" baseline="30000" dirty="0">
                <a:latin typeface="Times New Roman"/>
                <a:ea typeface="华文细黑"/>
                <a:cs typeface="Times New Roman"/>
              </a:rPr>
              <a:t>－</a:t>
            </a:r>
            <a:r>
              <a:rPr lang="en-US" altLang="zh-CN" sz="2500" kern="100" spc="-80" dirty="0">
                <a:latin typeface="Times New Roman"/>
                <a:ea typeface="华文细黑"/>
              </a:rPr>
              <a:t>==</a:t>
            </a:r>
            <a:r>
              <a:rPr lang="en-US" altLang="zh-CN" sz="2500" kern="100" dirty="0">
                <a:latin typeface="Times New Roman"/>
                <a:ea typeface="华文细黑"/>
              </a:rPr>
              <a:t>=LiCoO</a:t>
            </a:r>
            <a:r>
              <a:rPr lang="en-US" altLang="zh-CN" sz="2500" kern="100" baseline="-25000" dirty="0">
                <a:latin typeface="Times New Roman"/>
                <a:ea typeface="华文细黑"/>
              </a:rPr>
              <a:t>2</a:t>
            </a:r>
            <a:r>
              <a:rPr lang="zh-CN" altLang="zh-CN" sz="2500" kern="100" dirty="0">
                <a:latin typeface="Times New Roman"/>
                <a:ea typeface="华文细黑"/>
                <a:cs typeface="Times New Roman"/>
              </a:rPr>
              <a:t>，充电时，阴极、阳极反应式与负极、正极反应式正好相反，所以放电时</a:t>
            </a:r>
            <a:r>
              <a:rPr lang="en-US" altLang="zh-CN" sz="2500" kern="100" dirty="0">
                <a:latin typeface="Times New Roman"/>
                <a:ea typeface="华文细黑"/>
              </a:rPr>
              <a:t>A</a:t>
            </a:r>
            <a:r>
              <a:rPr lang="zh-CN" altLang="zh-CN" sz="2500" kern="100" dirty="0">
                <a:latin typeface="Times New Roman"/>
                <a:ea typeface="华文细黑"/>
                <a:cs typeface="Times New Roman"/>
              </a:rPr>
              <a:t>是负极、</a:t>
            </a:r>
            <a:r>
              <a:rPr lang="en-US" altLang="zh-CN" sz="2500" kern="100" dirty="0">
                <a:latin typeface="Times New Roman"/>
                <a:ea typeface="华文细黑"/>
              </a:rPr>
              <a:t>B</a:t>
            </a:r>
            <a:r>
              <a:rPr lang="zh-CN" altLang="zh-CN" sz="2500" kern="100" dirty="0">
                <a:latin typeface="Times New Roman"/>
                <a:ea typeface="华文细黑"/>
                <a:cs typeface="Times New Roman"/>
              </a:rPr>
              <a:t>是正极，充电时，</a:t>
            </a:r>
            <a:r>
              <a:rPr lang="en-US" altLang="zh-CN" sz="2500" kern="100" dirty="0">
                <a:latin typeface="Times New Roman"/>
                <a:ea typeface="华文细黑"/>
              </a:rPr>
              <a:t>A</a:t>
            </a:r>
            <a:r>
              <a:rPr lang="zh-CN" altLang="zh-CN" sz="2500" kern="100" dirty="0">
                <a:latin typeface="Times New Roman"/>
                <a:ea typeface="华文细黑"/>
                <a:cs typeface="Times New Roman"/>
              </a:rPr>
              <a:t>是阴极、</a:t>
            </a:r>
            <a:r>
              <a:rPr lang="en-US" altLang="zh-CN" sz="2500" kern="100" dirty="0">
                <a:latin typeface="Times New Roman"/>
                <a:ea typeface="华文细黑"/>
              </a:rPr>
              <a:t>B</a:t>
            </a:r>
            <a:r>
              <a:rPr lang="zh-CN" altLang="zh-CN" sz="2500" kern="100" dirty="0">
                <a:latin typeface="Times New Roman"/>
                <a:ea typeface="华文细黑"/>
                <a:cs typeface="Times New Roman"/>
              </a:rPr>
              <a:t>是阳极，锂离子向阴极移动，则</a:t>
            </a:r>
            <a:r>
              <a:rPr lang="en-US" altLang="zh-CN" sz="2500" kern="100" dirty="0">
                <a:latin typeface="Times New Roman"/>
                <a:ea typeface="华文细黑"/>
              </a:rPr>
              <a:t>Li</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从右边流向左边，故</a:t>
            </a:r>
            <a:r>
              <a:rPr lang="en-US" altLang="zh-CN" sz="2500" kern="100" dirty="0">
                <a:latin typeface="Times New Roman"/>
                <a:ea typeface="华文细黑"/>
              </a:rPr>
              <a:t>A</a:t>
            </a:r>
            <a:r>
              <a:rPr lang="zh-CN" altLang="zh-CN" sz="2500" kern="100" dirty="0">
                <a:latin typeface="Times New Roman"/>
                <a:ea typeface="华文细黑"/>
                <a:cs typeface="Times New Roman"/>
              </a:rPr>
              <a:t>正确</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nSpc>
                <a:spcPct val="140000"/>
              </a:lnSpc>
            </a:pPr>
            <a:r>
              <a:rPr lang="zh-CN" altLang="zh-CN" sz="2500" kern="100" dirty="0">
                <a:latin typeface="Times New Roman"/>
                <a:ea typeface="华文细黑"/>
                <a:cs typeface="Times New Roman"/>
              </a:rPr>
              <a:t>无论放电还是充电，</a:t>
            </a:r>
            <a:r>
              <a:rPr lang="en-US" altLang="zh-CN" sz="2500" kern="100" dirty="0">
                <a:latin typeface="Times New Roman"/>
                <a:ea typeface="华文细黑"/>
              </a:rPr>
              <a:t>Li</a:t>
            </a:r>
            <a:r>
              <a:rPr lang="zh-CN" altLang="zh-CN" sz="2500" kern="100" dirty="0">
                <a:latin typeface="Times New Roman"/>
                <a:ea typeface="华文细黑"/>
                <a:cs typeface="Times New Roman"/>
              </a:rPr>
              <a:t>元素化合价都是＋</a:t>
            </a:r>
            <a:r>
              <a:rPr lang="en-US" altLang="zh-CN" sz="2500" kern="100" dirty="0">
                <a:latin typeface="Times New Roman"/>
                <a:ea typeface="华文细黑"/>
              </a:rPr>
              <a:t>1</a:t>
            </a:r>
            <a:r>
              <a:rPr lang="zh-CN" altLang="zh-CN" sz="2500" kern="100" dirty="0">
                <a:latin typeface="Times New Roman"/>
                <a:ea typeface="华文细黑"/>
                <a:cs typeface="Times New Roman"/>
              </a:rPr>
              <a:t>价，所以化合价不变，故</a:t>
            </a:r>
            <a:r>
              <a:rPr lang="en-US" altLang="zh-CN" sz="2500" kern="100" dirty="0">
                <a:latin typeface="Times New Roman"/>
                <a:ea typeface="华文细黑"/>
              </a:rPr>
              <a:t>B</a:t>
            </a:r>
            <a:r>
              <a:rPr lang="zh-CN" altLang="zh-CN" sz="2500" kern="100" dirty="0">
                <a:latin typeface="Times New Roman"/>
                <a:ea typeface="华文细黑"/>
                <a:cs typeface="Times New Roman"/>
              </a:rPr>
              <a:t>正确</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nSpc>
                <a:spcPct val="140000"/>
              </a:lnSpc>
            </a:pPr>
            <a:r>
              <a:rPr lang="zh-CN" altLang="zh-CN" sz="2500" kern="100" dirty="0">
                <a:latin typeface="Times New Roman"/>
                <a:ea typeface="华文细黑"/>
                <a:cs typeface="Times New Roman"/>
              </a:rPr>
              <a:t>充电时，</a:t>
            </a:r>
            <a:r>
              <a:rPr lang="en-US" altLang="zh-CN" sz="2500" kern="100" dirty="0">
                <a:latin typeface="Times New Roman"/>
                <a:ea typeface="华文细黑"/>
              </a:rPr>
              <a:t>B</a:t>
            </a:r>
            <a:r>
              <a:rPr lang="zh-CN" altLang="zh-CN" sz="2500" kern="100" dirty="0">
                <a:latin typeface="Times New Roman"/>
                <a:ea typeface="华文细黑"/>
                <a:cs typeface="Times New Roman"/>
              </a:rPr>
              <a:t>电极是阳极，放电时是正极，正极上得电子发生还原反应，电极反应式为</a:t>
            </a:r>
            <a:r>
              <a:rPr lang="en-US" altLang="zh-CN" sz="2500" kern="100" dirty="0">
                <a:latin typeface="Times New Roman"/>
                <a:ea typeface="华文细黑"/>
              </a:rPr>
              <a:t>Li</a:t>
            </a:r>
            <a:r>
              <a:rPr lang="en-US" altLang="zh-CN" sz="2500" kern="100" baseline="-25000" dirty="0">
                <a:latin typeface="Times New Roman"/>
                <a:ea typeface="华文细黑"/>
              </a:rPr>
              <a:t>1</a:t>
            </a:r>
            <a:r>
              <a:rPr lang="zh-CN" altLang="zh-CN" sz="2500" kern="100" baseline="-25000" dirty="0">
                <a:latin typeface="Times New Roman"/>
                <a:ea typeface="华文细黑"/>
                <a:cs typeface="Times New Roman"/>
              </a:rPr>
              <a:t>－</a:t>
            </a:r>
            <a:r>
              <a:rPr lang="en-US" altLang="zh-CN" sz="2500" i="1" kern="100" baseline="-25000" dirty="0">
                <a:latin typeface="Times New Roman"/>
                <a:ea typeface="华文细黑"/>
              </a:rPr>
              <a:t>x</a:t>
            </a:r>
            <a:r>
              <a:rPr lang="en-US" altLang="zh-CN" sz="2500" kern="100" dirty="0">
                <a:latin typeface="Times New Roman"/>
                <a:ea typeface="华文细黑"/>
              </a:rPr>
              <a:t> CoO</a:t>
            </a:r>
            <a:r>
              <a:rPr lang="en-US" altLang="zh-CN" sz="2500" kern="100" baseline="-25000" dirty="0">
                <a:latin typeface="Times New Roman"/>
                <a:ea typeface="华文细黑"/>
              </a:rPr>
              <a:t>2</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Li</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a:t>
            </a:r>
            <a:r>
              <a:rPr lang="en-US" altLang="zh-CN" sz="2500" i="1" kern="100" dirty="0" err="1">
                <a:latin typeface="Times New Roman"/>
                <a:ea typeface="华文细黑"/>
              </a:rPr>
              <a:t>x</a:t>
            </a:r>
            <a:r>
              <a:rPr lang="en-US" altLang="zh-CN" sz="2500" kern="100" dirty="0" err="1">
                <a:latin typeface="Times New Roman"/>
                <a:ea typeface="华文细黑"/>
              </a:rPr>
              <a:t>e</a:t>
            </a:r>
            <a:r>
              <a:rPr lang="zh-CN" altLang="zh-CN" sz="2500" kern="100" baseline="30000" dirty="0">
                <a:latin typeface="Times New Roman"/>
                <a:ea typeface="华文细黑"/>
                <a:cs typeface="Times New Roman"/>
              </a:rPr>
              <a:t>－</a:t>
            </a:r>
            <a:r>
              <a:rPr lang="en-US" altLang="zh-CN" sz="2500" kern="100" spc="-80" dirty="0">
                <a:latin typeface="Times New Roman"/>
                <a:ea typeface="华文细黑"/>
              </a:rPr>
              <a:t>==</a:t>
            </a:r>
            <a:r>
              <a:rPr lang="en-US" altLang="zh-CN" sz="2500" kern="100" dirty="0">
                <a:latin typeface="Times New Roman"/>
                <a:ea typeface="华文细黑"/>
              </a:rPr>
              <a:t>=LiCoO</a:t>
            </a:r>
            <a:r>
              <a:rPr lang="en-US" altLang="zh-CN" sz="2500" kern="100" baseline="-25000" dirty="0">
                <a:latin typeface="Times New Roman"/>
                <a:ea typeface="华文细黑"/>
              </a:rPr>
              <a:t>2</a:t>
            </a:r>
            <a:r>
              <a:rPr lang="zh-CN" altLang="zh-CN" sz="2500" kern="100" dirty="0">
                <a:latin typeface="Times New Roman"/>
                <a:ea typeface="华文细黑"/>
                <a:cs typeface="Times New Roman"/>
              </a:rPr>
              <a:t>，故</a:t>
            </a:r>
            <a:r>
              <a:rPr lang="en-US" altLang="zh-CN" sz="2500" kern="100" dirty="0">
                <a:latin typeface="Times New Roman"/>
                <a:ea typeface="华文细黑"/>
              </a:rPr>
              <a:t>C</a:t>
            </a:r>
            <a:r>
              <a:rPr lang="zh-CN" altLang="zh-CN" sz="2500" kern="100" dirty="0">
                <a:latin typeface="Times New Roman"/>
                <a:ea typeface="华文细黑"/>
                <a:cs typeface="Times New Roman"/>
              </a:rPr>
              <a:t>正确；</a:t>
            </a:r>
            <a:endParaRPr lang="en-US" altLang="zh-CN" sz="2500" kern="100" dirty="0">
              <a:latin typeface="Times New Roman"/>
              <a:ea typeface="华文细黑"/>
              <a:cs typeface="Times New Roman"/>
            </a:endParaRPr>
          </a:p>
          <a:p>
            <a:pPr>
              <a:lnSpc>
                <a:spcPct val="140000"/>
              </a:lnSpc>
            </a:pPr>
            <a:r>
              <a:rPr lang="zh-CN" altLang="zh-CN" sz="2500" kern="100" dirty="0">
                <a:latin typeface="Times New Roman"/>
                <a:ea typeface="华文细黑"/>
                <a:cs typeface="Times New Roman"/>
              </a:rPr>
              <a:t>根据电池反应式知，充电时锂离子进入石墨中，故</a:t>
            </a:r>
            <a:r>
              <a:rPr lang="en-US" altLang="zh-CN" sz="2500" kern="100" dirty="0">
                <a:latin typeface="Times New Roman"/>
                <a:ea typeface="华文细黑"/>
              </a:rPr>
              <a:t>D</a:t>
            </a:r>
            <a:r>
              <a:rPr lang="zh-CN" altLang="zh-CN" sz="2500" kern="100" dirty="0">
                <a:latin typeface="Times New Roman"/>
                <a:ea typeface="华文细黑"/>
                <a:cs typeface="Times New Roman"/>
              </a:rPr>
              <a:t>错误。</a:t>
            </a:r>
            <a:endParaRPr lang="en-US" altLang="zh-CN" sz="2500" kern="100" dirty="0">
              <a:latin typeface="Times New Roman"/>
              <a:ea typeface="华文细黑"/>
              <a:cs typeface="Times New Roman"/>
            </a:endParaRPr>
          </a:p>
          <a:p>
            <a:pPr>
              <a:lnSpc>
                <a:spcPct val="140000"/>
              </a:lnSpc>
            </a:pPr>
            <a:r>
              <a:rPr lang="zh-CN" altLang="zh-CN" sz="2500" b="1" kern="100" dirty="0">
                <a:solidFill>
                  <a:srgbClr val="0000FF"/>
                </a:solidFill>
                <a:latin typeface="Times New Roman"/>
                <a:cs typeface="Times New Roman"/>
              </a:rPr>
              <a:t>答案　</a:t>
            </a:r>
            <a:r>
              <a:rPr lang="en-US" altLang="zh-CN" sz="2500" b="1" kern="100" dirty="0" smtClean="0">
                <a:solidFill>
                  <a:schemeClr val="accent6">
                    <a:lumMod val="75000"/>
                  </a:schemeClr>
                </a:solidFill>
                <a:latin typeface="Times New Roman"/>
                <a:ea typeface="华文细黑"/>
              </a:rPr>
              <a:t>D</a:t>
            </a:r>
            <a:endParaRPr lang="en-US" altLang="zh-CN" sz="25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80414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500"/>
                                        <p:tgtEl>
                                          <p:spTgt spid="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500"/>
                                        <p:tgtEl>
                                          <p:spTgt spid="7">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0554" y="1261418"/>
            <a:ext cx="11572430"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 Mg—</a:t>
            </a:r>
            <a:r>
              <a:rPr lang="en-US" altLang="zh-CN" sz="2800" kern="100" dirty="0" err="1">
                <a:latin typeface="Times New Roman"/>
                <a:ea typeface="华文细黑"/>
                <a:cs typeface="Courier New"/>
              </a:rPr>
              <a:t>AgCl</a:t>
            </a:r>
            <a:r>
              <a:rPr lang="zh-CN" altLang="zh-CN" sz="2800" kern="100" dirty="0">
                <a:latin typeface="Times New Roman"/>
                <a:ea typeface="华文细黑"/>
                <a:cs typeface="Times New Roman"/>
              </a:rPr>
              <a:t>电池是一种用海水激活的一次电池，在军事上用作电动鱼雷的电池，电池的总反应可表示为</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=MgCl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r>
              <a:rPr lang="zh-CN" altLang="zh-CN" sz="2800" kern="100" dirty="0">
                <a:latin typeface="Times New Roman"/>
                <a:ea typeface="华文细黑"/>
                <a:cs typeface="Times New Roman"/>
              </a:rPr>
              <a:t>。下列关于该电池的说法错误的是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该电池工作时，正极反应为</a:t>
            </a:r>
            <a:r>
              <a:rPr lang="en-US" altLang="zh-CN" sz="2800" kern="100" dirty="0">
                <a:latin typeface="Times New Roman"/>
                <a:ea typeface="华文细黑"/>
                <a:cs typeface="Courier New"/>
              </a:rPr>
              <a:t>2AgCl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该电池的负极材料可以用金属铝代替</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24 g Mg</a:t>
            </a:r>
            <a:r>
              <a:rPr lang="zh-CN" altLang="zh-CN" sz="2800" kern="100" dirty="0">
                <a:latin typeface="Times New Roman"/>
                <a:ea typeface="华文细黑"/>
                <a:cs typeface="Times New Roman"/>
              </a:rPr>
              <a:t>被氧化时，可还原得到</a:t>
            </a:r>
            <a:r>
              <a:rPr lang="en-US" altLang="zh-CN" sz="2800" kern="100" dirty="0">
                <a:latin typeface="Times New Roman"/>
                <a:ea typeface="华文细黑"/>
                <a:cs typeface="Courier New"/>
              </a:rPr>
              <a:t>108 g Ag</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装有该电池的鱼雷在水中进行时，海水作为电解质溶液</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20554" y="1072580"/>
            <a:ext cx="11572430" cy="5521512"/>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项，由电池反应方程式看出，</a:t>
            </a:r>
            <a:r>
              <a:rPr lang="en-US" altLang="zh-CN" sz="2800" kern="100" dirty="0">
                <a:latin typeface="Times New Roman"/>
                <a:ea typeface="华文细黑"/>
              </a:rPr>
              <a:t>Mg</a:t>
            </a:r>
            <a:r>
              <a:rPr lang="zh-CN" altLang="zh-CN" sz="2800" kern="100" dirty="0">
                <a:latin typeface="Times New Roman"/>
                <a:ea typeface="华文细黑"/>
                <a:cs typeface="Times New Roman"/>
              </a:rPr>
              <a:t>是还原剂、</a:t>
            </a:r>
            <a:r>
              <a:rPr lang="en-US" altLang="zh-CN" sz="2800" kern="100" dirty="0" err="1">
                <a:latin typeface="Times New Roman"/>
                <a:ea typeface="华文细黑"/>
              </a:rPr>
              <a:t>AgCl</a:t>
            </a:r>
            <a:r>
              <a:rPr lang="zh-CN" altLang="zh-CN" sz="2800" kern="100" dirty="0">
                <a:latin typeface="Times New Roman"/>
                <a:ea typeface="华文细黑"/>
                <a:cs typeface="Times New Roman"/>
              </a:rPr>
              <a:t>是氧化剂，故金属</a:t>
            </a:r>
            <a:r>
              <a:rPr lang="en-US" altLang="zh-CN" sz="2800" kern="100" dirty="0">
                <a:latin typeface="Times New Roman"/>
                <a:ea typeface="华文细黑"/>
              </a:rPr>
              <a:t>Mg</a:t>
            </a:r>
            <a:r>
              <a:rPr lang="zh-CN" altLang="zh-CN" sz="2800" kern="100" dirty="0">
                <a:latin typeface="Times New Roman"/>
                <a:ea typeface="华文细黑"/>
                <a:cs typeface="Times New Roman"/>
              </a:rPr>
              <a:t>作负极，正极反应为</a:t>
            </a:r>
            <a:r>
              <a:rPr lang="en-US" altLang="zh-CN" sz="2800" kern="100" dirty="0">
                <a:latin typeface="Times New Roman"/>
                <a:ea typeface="华文细黑"/>
              </a:rPr>
              <a:t>2AgCl</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2Ag</a:t>
            </a:r>
            <a:r>
              <a:rPr lang="zh-CN" altLang="zh-CN" sz="2800" kern="100" dirty="0">
                <a:latin typeface="Times New Roman"/>
                <a:ea typeface="华文细黑"/>
                <a:cs typeface="Times New Roman"/>
              </a:rPr>
              <a:t>，故</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项，该电池的负极材料可以用金属铝代替，故</a:t>
            </a: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项，电极反应式：</a:t>
            </a:r>
            <a:r>
              <a:rPr lang="en-US" altLang="zh-CN" sz="2800" kern="100" dirty="0" smtClean="0">
                <a:latin typeface="Times New Roman"/>
                <a:ea typeface="华文细黑"/>
              </a:rPr>
              <a:t>Mg</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2e</a:t>
            </a:r>
            <a:r>
              <a:rPr lang="zh-CN" altLang="zh-CN" sz="2800" kern="100" baseline="30000" dirty="0" smtClean="0">
                <a:latin typeface="Times New Roman"/>
                <a:ea typeface="华文细黑"/>
                <a:cs typeface="Times New Roman"/>
              </a:rPr>
              <a:t>－</a:t>
            </a:r>
            <a:r>
              <a:rPr lang="en-US" altLang="zh-CN" sz="2800" kern="100" spc="-80" dirty="0" smtClean="0">
                <a:latin typeface="Times New Roman"/>
                <a:ea typeface="华文细黑"/>
              </a:rPr>
              <a:t>==</a:t>
            </a:r>
            <a:r>
              <a:rPr lang="en-US" altLang="zh-CN" sz="2800" kern="100" dirty="0" smtClean="0">
                <a:latin typeface="Times New Roman"/>
                <a:ea typeface="华文细黑"/>
              </a:rPr>
              <a:t>=Mg</a:t>
            </a:r>
            <a:r>
              <a:rPr lang="en-US" altLang="zh-CN" sz="2800" kern="100" baseline="30000" dirty="0" smtClean="0">
                <a:latin typeface="Times New Roman"/>
                <a:ea typeface="华文细黑"/>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24 g Mg</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rPr>
              <a:t>1 </a:t>
            </a:r>
            <a:r>
              <a:rPr lang="en-US" altLang="zh-CN" sz="2800" kern="100" dirty="0" err="1" smtClean="0">
                <a:latin typeface="Times New Roman"/>
                <a:ea typeface="华文细黑"/>
              </a:rPr>
              <a:t>mol</a:t>
            </a:r>
            <a:r>
              <a:rPr lang="zh-CN" altLang="zh-CN" sz="2800" kern="100" dirty="0" smtClean="0">
                <a:latin typeface="Times New Roman"/>
                <a:ea typeface="华文细黑"/>
                <a:cs typeface="Times New Roman"/>
              </a:rPr>
              <a:t>被氧化时，转移电子是</a:t>
            </a:r>
            <a:r>
              <a:rPr lang="en-US" altLang="zh-CN" sz="2800" kern="100" dirty="0" smtClean="0">
                <a:latin typeface="Times New Roman"/>
                <a:ea typeface="华文细黑"/>
              </a:rPr>
              <a:t>2 </a:t>
            </a:r>
            <a:r>
              <a:rPr lang="en-US" altLang="zh-CN" sz="2800" kern="100" dirty="0" err="1" smtClean="0">
                <a:latin typeface="Times New Roman"/>
                <a:ea typeface="华文细黑"/>
              </a:rPr>
              <a:t>mol</a:t>
            </a:r>
            <a:r>
              <a:rPr lang="zh-CN" altLang="zh-CN" sz="2800" kern="100" dirty="0" smtClean="0">
                <a:latin typeface="Times New Roman"/>
                <a:ea typeface="华文细黑"/>
                <a:cs typeface="Times New Roman"/>
              </a:rPr>
              <a:t>，正极反应为</a:t>
            </a:r>
            <a:r>
              <a:rPr lang="en-US" altLang="zh-CN" sz="2800" kern="100" dirty="0" smtClean="0">
                <a:latin typeface="Times New Roman"/>
                <a:ea typeface="华文细黑"/>
              </a:rPr>
              <a:t>2AgCl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2e</a:t>
            </a:r>
            <a:r>
              <a:rPr lang="zh-CN" altLang="zh-CN" sz="2800" kern="100" baseline="30000" dirty="0" smtClean="0">
                <a:latin typeface="Times New Roman"/>
                <a:ea typeface="华文细黑"/>
                <a:cs typeface="Times New Roman"/>
              </a:rPr>
              <a:t>－</a:t>
            </a:r>
            <a:r>
              <a:rPr lang="en-US" altLang="zh-CN" sz="2800" kern="100" spc="-80" dirty="0" smtClean="0">
                <a:latin typeface="Times New Roman"/>
                <a:ea typeface="华文细黑"/>
              </a:rPr>
              <a:t>==</a:t>
            </a:r>
            <a:r>
              <a:rPr lang="en-US" altLang="zh-CN" sz="2800" kern="100" dirty="0" smtClean="0">
                <a:latin typeface="Times New Roman"/>
                <a:ea typeface="华文细黑"/>
              </a:rPr>
              <a:t>=2Cl</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2Ag</a:t>
            </a:r>
            <a:r>
              <a:rPr lang="zh-CN" altLang="zh-CN" sz="2800" kern="100" dirty="0" smtClean="0">
                <a:latin typeface="Times New Roman"/>
                <a:ea typeface="华文细黑"/>
                <a:cs typeface="Times New Roman"/>
              </a:rPr>
              <a:t>，可还原得到</a:t>
            </a:r>
            <a:r>
              <a:rPr lang="en-US" altLang="zh-CN" sz="2800" kern="100" dirty="0" smtClean="0">
                <a:latin typeface="Times New Roman"/>
                <a:ea typeface="华文细黑"/>
              </a:rPr>
              <a:t>216 g Ag</a:t>
            </a:r>
            <a:r>
              <a:rPr lang="zh-CN" altLang="zh-CN" sz="2800" kern="100" dirty="0" smtClean="0">
                <a:latin typeface="Times New Roman"/>
                <a:ea typeface="华文细黑"/>
                <a:cs typeface="Times New Roman"/>
              </a:rPr>
              <a:t>，故</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项，因为该电池能被海水激活，海水可以作为电解质溶液，故</a:t>
            </a: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正确。故答案选</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33143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334566" y="1245878"/>
            <a:ext cx="11034874" cy="2031325"/>
          </a:xfrm>
          <a:prstGeom prst="rect">
            <a:avLst/>
          </a:prstGeom>
        </p:spPr>
        <p:txBody>
          <a:bodyPr wrap="square">
            <a:spAutoFit/>
          </a:bodyPr>
          <a:lstStyle/>
          <a:p>
            <a:pPr lvl="0" algn="just">
              <a:lnSpc>
                <a:spcPct val="150000"/>
              </a:lnSpc>
            </a:pPr>
            <a:r>
              <a:rPr lang="en-US" altLang="zh-CN" sz="2800" kern="100" dirty="0" smtClean="0">
                <a:latin typeface="Times New Roman"/>
                <a:ea typeface="华文细黑"/>
              </a:rPr>
              <a:t>13</a:t>
            </a:r>
            <a:r>
              <a:rPr lang="en-US" altLang="zh-CN" sz="2800" kern="100" dirty="0" smtClean="0">
                <a:solidFill>
                  <a:srgbClr val="000000"/>
                </a:solidFill>
                <a:latin typeface="Times New Roman"/>
              </a:rPr>
              <a:t>.</a:t>
            </a:r>
            <a:r>
              <a:rPr lang="en-US" altLang="zh-CN" sz="2800" kern="100" dirty="0" smtClean="0">
                <a:latin typeface="Times New Roman"/>
                <a:ea typeface="华文细黑"/>
              </a:rPr>
              <a:t>(</a:t>
            </a:r>
            <a:r>
              <a:rPr lang="en-US" altLang="zh-CN" sz="2800" kern="100" dirty="0">
                <a:latin typeface="Times New Roman"/>
                <a:ea typeface="华文细黑"/>
              </a:rPr>
              <a:t>2014·</a:t>
            </a:r>
            <a:r>
              <a:rPr lang="zh-CN" altLang="zh-CN" sz="2800" kern="100" dirty="0">
                <a:latin typeface="Times New Roman"/>
                <a:ea typeface="华文细黑"/>
                <a:cs typeface="Times New Roman"/>
              </a:rPr>
              <a:t>海南，</a:t>
            </a:r>
            <a:r>
              <a:rPr lang="en-US" altLang="zh-CN" sz="2800" kern="100" dirty="0">
                <a:latin typeface="Times New Roman"/>
                <a:ea typeface="华文细黑"/>
              </a:rPr>
              <a:t>16)</a:t>
            </a:r>
            <a:r>
              <a:rPr lang="zh-CN" altLang="zh-CN" sz="2800" kern="100" dirty="0">
                <a:latin typeface="Times New Roman"/>
                <a:ea typeface="华文细黑"/>
                <a:cs typeface="Times New Roman"/>
              </a:rPr>
              <a:t>锂锰电池的体积小、性能优良，是常用的一次电池。该电池反应原理如图所示，其中电解质</a:t>
            </a:r>
            <a:r>
              <a:rPr lang="en-US" altLang="zh-CN" sz="2800" kern="100" dirty="0">
                <a:latin typeface="Times New Roman"/>
                <a:ea typeface="华文细黑"/>
              </a:rPr>
              <a:t>LiClO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溶于混合有机溶剂中，</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ea typeface="Times New Roman"/>
              </a:rPr>
              <a:t> </a:t>
            </a:r>
            <a:r>
              <a:rPr lang="zh-CN" altLang="zh-CN" sz="2800" kern="100" dirty="0">
                <a:latin typeface="Times New Roman"/>
                <a:ea typeface="华文细黑"/>
                <a:cs typeface="Times New Roman"/>
              </a:rPr>
              <a:t>通过电解质迁移入</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晶格中，生成</a:t>
            </a:r>
            <a:r>
              <a:rPr lang="en-US" altLang="zh-CN" sz="2800" kern="100" dirty="0">
                <a:latin typeface="Times New Roman"/>
                <a:ea typeface="华文细黑"/>
              </a:rPr>
              <a:t>LiMnO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。回答下列问题：</a:t>
            </a:r>
            <a:endParaRPr lang="zh-CN" altLang="zh-CN" sz="2800" kern="100" dirty="0">
              <a:solidFill>
                <a:prstClr val="black"/>
              </a:solidFill>
              <a:latin typeface="宋体"/>
              <a:cs typeface="Courier New"/>
            </a:endParaRPr>
          </a:p>
        </p:txBody>
      </p:sp>
      <p:pic>
        <p:nvPicPr>
          <p:cNvPr id="36" name="Picture 13" descr="G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6458" y="3682909"/>
            <a:ext cx="3142878" cy="226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334566" y="1332788"/>
            <a:ext cx="11034874" cy="656846"/>
          </a:xfrm>
          <a:prstGeom prst="rect">
            <a:avLst/>
          </a:prstGeom>
        </p:spPr>
        <p:txBody>
          <a:bodyPr wrap="square">
            <a:spAutoFit/>
          </a:bodyPr>
          <a:lstStyle/>
          <a:p>
            <a:pPr lvl="0" algn="just">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外电路的电流方向是由</a:t>
            </a:r>
            <a:r>
              <a:rPr lang="en-US" altLang="zh-CN" sz="2800" kern="100" dirty="0">
                <a:latin typeface="Times New Roman"/>
                <a:ea typeface="华文细黑"/>
              </a:rPr>
              <a:t>________</a:t>
            </a:r>
            <a:r>
              <a:rPr lang="zh-CN" altLang="zh-CN" sz="2800" kern="100" dirty="0">
                <a:latin typeface="Times New Roman"/>
                <a:ea typeface="华文细黑"/>
                <a:cs typeface="Times New Roman"/>
              </a:rPr>
              <a:t>极流向</a:t>
            </a:r>
            <a:r>
              <a:rPr lang="en-US" altLang="zh-CN" sz="2800" kern="100" dirty="0">
                <a:latin typeface="Times New Roman"/>
                <a:ea typeface="华文细黑"/>
              </a:rPr>
              <a:t>________</a:t>
            </a:r>
            <a:r>
              <a:rPr lang="zh-CN" altLang="zh-CN" sz="2800" kern="100" dirty="0">
                <a:latin typeface="Times New Roman"/>
                <a:ea typeface="华文细黑"/>
                <a:cs typeface="Times New Roman"/>
              </a:rPr>
              <a:t>极。</a:t>
            </a:r>
            <a:r>
              <a:rPr lang="en-US" altLang="zh-CN" sz="2800" kern="100" dirty="0">
                <a:latin typeface="Times New Roman"/>
                <a:ea typeface="华文细黑"/>
              </a:rPr>
              <a:t>(</a:t>
            </a:r>
            <a:r>
              <a:rPr lang="zh-CN" altLang="zh-CN" sz="2800" kern="100" dirty="0">
                <a:latin typeface="Times New Roman"/>
                <a:ea typeface="华文细黑"/>
                <a:cs typeface="Times New Roman"/>
              </a:rPr>
              <a:t>填字母</a:t>
            </a:r>
            <a:r>
              <a:rPr lang="en-US" altLang="zh-CN" sz="2800" kern="100" dirty="0">
                <a:latin typeface="Times New Roman"/>
                <a:ea typeface="华文细黑"/>
              </a:rPr>
              <a:t>)</a:t>
            </a:r>
            <a:endParaRPr lang="zh-CN" altLang="zh-CN" sz="2800" kern="100" dirty="0">
              <a:solidFill>
                <a:prstClr val="black"/>
              </a:solidFill>
              <a:latin typeface="宋体"/>
              <a:cs typeface="Courier New"/>
            </a:endParaRPr>
          </a:p>
        </p:txBody>
      </p:sp>
      <p:sp>
        <p:nvSpPr>
          <p:cNvPr id="35" name="矩形 34"/>
          <p:cNvSpPr/>
          <p:nvPr/>
        </p:nvSpPr>
        <p:spPr>
          <a:xfrm>
            <a:off x="315516" y="2198625"/>
            <a:ext cx="11034874" cy="1384995"/>
          </a:xfrm>
          <a:prstGeom prst="rect">
            <a:avLst/>
          </a:prstGeom>
        </p:spPr>
        <p:txBody>
          <a:bodyPr wrap="square">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latin typeface="Times New Roman"/>
                <a:ea typeface="华文细黑"/>
                <a:cs typeface="Times New Roman"/>
              </a:rPr>
              <a:t>结合</a:t>
            </a:r>
            <a:r>
              <a:rPr lang="zh-CN" altLang="zh-CN" sz="2800" kern="100" dirty="0">
                <a:latin typeface="Times New Roman"/>
                <a:ea typeface="华文细黑"/>
                <a:cs typeface="Times New Roman"/>
              </a:rPr>
              <a:t>所给装置图以及原电池反应原理，可知</a:t>
            </a:r>
            <a:r>
              <a:rPr lang="en-US" altLang="zh-CN" sz="2800" kern="100" dirty="0">
                <a:latin typeface="Times New Roman"/>
                <a:ea typeface="华文细黑"/>
              </a:rPr>
              <a:t>Li</a:t>
            </a:r>
            <a:r>
              <a:rPr lang="zh-CN" altLang="zh-CN" sz="2800" kern="100" dirty="0">
                <a:latin typeface="Times New Roman"/>
                <a:ea typeface="华文细黑"/>
                <a:cs typeface="Times New Roman"/>
              </a:rPr>
              <a:t>作负极材料，</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作正极材料，所以电子流向是从</a:t>
            </a:r>
            <a:r>
              <a:rPr lang="en-US" altLang="zh-CN" sz="2800" kern="100" dirty="0" err="1">
                <a:latin typeface="Times New Roman"/>
                <a:ea typeface="华文细黑"/>
              </a:rPr>
              <a:t>a</a:t>
            </a:r>
            <a:r>
              <a:rPr lang="en-US" altLang="zh-CN" sz="2800" kern="100" dirty="0" err="1">
                <a:latin typeface="宋体"/>
                <a:ea typeface="华文细黑"/>
                <a:cs typeface="Times New Roman"/>
              </a:rPr>
              <a:t>→</a:t>
            </a:r>
            <a:r>
              <a:rPr lang="en-US" altLang="zh-CN" sz="2800" kern="100" dirty="0" err="1">
                <a:latin typeface="Times New Roman"/>
                <a:ea typeface="华文细黑"/>
              </a:rPr>
              <a:t>b</a:t>
            </a:r>
            <a:r>
              <a:rPr lang="zh-CN" altLang="zh-CN" sz="2800" kern="100" dirty="0">
                <a:latin typeface="Times New Roman"/>
                <a:ea typeface="华文细黑"/>
                <a:cs typeface="Times New Roman"/>
              </a:rPr>
              <a:t>，那么电流方向则是</a:t>
            </a:r>
            <a:r>
              <a:rPr lang="en-US" altLang="zh-CN" sz="2800" kern="100" dirty="0" err="1">
                <a:latin typeface="Times New Roman"/>
                <a:ea typeface="华文细黑"/>
              </a:rPr>
              <a:t>b</a:t>
            </a:r>
            <a:r>
              <a:rPr lang="en-US" altLang="zh-CN" sz="2800" kern="100" dirty="0" err="1">
                <a:latin typeface="宋体"/>
                <a:ea typeface="华文细黑"/>
                <a:cs typeface="Times New Roman"/>
              </a:rPr>
              <a:t>→</a:t>
            </a:r>
            <a:r>
              <a:rPr lang="en-US" altLang="zh-CN" sz="2800" kern="100" dirty="0" err="1">
                <a:latin typeface="Times New Roman"/>
                <a:ea typeface="华文细黑"/>
              </a:rPr>
              <a:t>a</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6" name="矩形 35"/>
          <p:cNvSpPr/>
          <p:nvPr/>
        </p:nvSpPr>
        <p:spPr>
          <a:xfrm>
            <a:off x="4799062" y="141357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37" name="矩形 36"/>
          <p:cNvSpPr/>
          <p:nvPr/>
        </p:nvSpPr>
        <p:spPr>
          <a:xfrm>
            <a:off x="7264010" y="1360612"/>
            <a:ext cx="34336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a:t>
            </a:r>
            <a:endParaRPr lang="zh-CN" altLang="en-US" sz="2800" kern="100" dirty="0">
              <a:solidFill>
                <a:schemeClr val="accent6">
                  <a:lumMod val="75000"/>
                </a:schemeClr>
              </a:solidFill>
              <a:latin typeface="Times New Roman"/>
              <a:ea typeface="华文细黑"/>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743353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linds(horizontal)">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7"/>
                                        </p:tgtEl>
                                      </p:cBhvr>
                                    </p:animEffect>
                                    <p:set>
                                      <p:cBhvr>
                                        <p:cTn id="26"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35" grpId="0"/>
      <p:bldP spid="35" grpId="1"/>
      <p:bldP spid="36" grpId="0"/>
      <p:bldP spid="36" grpId="1"/>
      <p:bldP spid="37" grpId="0"/>
      <p:bldP spid="37"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34566" y="1332788"/>
            <a:ext cx="11034874" cy="738664"/>
          </a:xfrm>
          <a:prstGeom prst="rect">
            <a:avLst/>
          </a:prstGeom>
        </p:spPr>
        <p:txBody>
          <a:bodyPr wrap="square">
            <a:spAutoFit/>
          </a:bodyPr>
          <a:lstStyle/>
          <a:p>
            <a:pPr lvl="0" algn="just">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电池正极反应式为</a:t>
            </a:r>
            <a:r>
              <a:rPr lang="en-US" altLang="zh-CN" sz="2800" kern="100" dirty="0" smtClean="0">
                <a:latin typeface="Times New Roman"/>
                <a:ea typeface="华文细黑"/>
              </a:rPr>
              <a:t>______________________________________</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4" name="矩形 33"/>
          <p:cNvSpPr/>
          <p:nvPr/>
        </p:nvSpPr>
        <p:spPr>
          <a:xfrm>
            <a:off x="315516" y="2198625"/>
            <a:ext cx="11034874" cy="2031325"/>
          </a:xfrm>
          <a:prstGeom prst="rect">
            <a:avLst/>
          </a:prstGeom>
        </p:spPr>
        <p:txBody>
          <a:bodyPr wrap="squar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根据题目中的信息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电解质</a:t>
            </a:r>
            <a:r>
              <a:rPr lang="en-US" altLang="zh-CN" sz="2800" kern="100" dirty="0">
                <a:latin typeface="Times New Roman"/>
                <a:ea typeface="华文细黑"/>
              </a:rPr>
              <a:t>LiClO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溶于混合有机溶剂中，</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ea typeface="Times New Roman"/>
              </a:rPr>
              <a:t> </a:t>
            </a:r>
            <a:r>
              <a:rPr lang="zh-CN" altLang="zh-CN" sz="2800" kern="100" dirty="0">
                <a:latin typeface="Times New Roman"/>
                <a:ea typeface="华文细黑"/>
                <a:cs typeface="Times New Roman"/>
              </a:rPr>
              <a:t>通过电解质迁移入</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晶格中，生成</a:t>
            </a:r>
            <a:r>
              <a:rPr lang="en-US" altLang="zh-CN" sz="2800" kern="100" dirty="0">
                <a:latin typeface="Times New Roman"/>
                <a:ea typeface="华文细黑"/>
              </a:rPr>
              <a:t>LiMnO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，所以正极的电极反应式为</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=LiMnO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5" name="矩形 34"/>
          <p:cNvSpPr/>
          <p:nvPr/>
        </p:nvSpPr>
        <p:spPr>
          <a:xfrm>
            <a:off x="4006974" y="1341562"/>
            <a:ext cx="45195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MnO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Li</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=LiMnO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80884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4"/>
                                        </p:tgtEl>
                                      </p:cBhvr>
                                    </p:animEffect>
                                    <p:set>
                                      <p:cBhvr>
                                        <p:cTn id="17" dur="1" fill="hold">
                                          <p:stCondLst>
                                            <p:cond delay="499"/>
                                          </p:stCondLst>
                                        </p:cTn>
                                        <p:tgtEl>
                                          <p:spTgt spid="3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34" grpId="0"/>
      <p:bldP spid="34" grpId="1"/>
      <p:bldP spid="35" grpId="0"/>
      <p:bldP spid="35"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34566" y="1332788"/>
            <a:ext cx="1103487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是否可用水代替电池中的混合有机溶剂？</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否</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________________________________</a:t>
            </a:r>
            <a:r>
              <a:rPr lang="zh-CN" altLang="zh-CN" sz="2800" kern="100" dirty="0" smtClean="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4" name="矩形 33"/>
          <p:cNvSpPr/>
          <p:nvPr/>
        </p:nvSpPr>
        <p:spPr>
          <a:xfrm>
            <a:off x="315516" y="2764879"/>
            <a:ext cx="11034874" cy="1384995"/>
          </a:xfrm>
          <a:prstGeom prst="rect">
            <a:avLst/>
          </a:prstGeom>
        </p:spPr>
        <p:txBody>
          <a:bodyPr wrap="square">
            <a:spAutoFit/>
          </a:bodyPr>
          <a:lstStyle/>
          <a:p>
            <a:pPr lvl="0" algn="just">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因为负极的电极材料</a:t>
            </a:r>
            <a:r>
              <a:rPr lang="en-US" altLang="zh-CN" sz="2800" kern="100" dirty="0">
                <a:latin typeface="Times New Roman"/>
                <a:ea typeface="华文细黑"/>
              </a:rPr>
              <a:t>Li</a:t>
            </a:r>
            <a:r>
              <a:rPr lang="zh-CN" altLang="zh-CN" sz="2800" kern="100" dirty="0">
                <a:latin typeface="Times New Roman"/>
                <a:ea typeface="华文细黑"/>
                <a:cs typeface="Times New Roman"/>
              </a:rPr>
              <a:t>是活泼的金属，能够与水发生反应，故不能用水代替电池中的混合有机溶剂。</a:t>
            </a:r>
            <a:endParaRPr lang="zh-CN" altLang="zh-CN" sz="2800" kern="100" dirty="0">
              <a:solidFill>
                <a:prstClr val="black"/>
              </a:solidFill>
              <a:latin typeface="宋体"/>
              <a:cs typeface="Courier New"/>
            </a:endParaRPr>
          </a:p>
        </p:txBody>
      </p:sp>
      <p:sp>
        <p:nvSpPr>
          <p:cNvPr id="35" name="矩形 34"/>
          <p:cNvSpPr/>
          <p:nvPr/>
        </p:nvSpPr>
        <p:spPr>
          <a:xfrm>
            <a:off x="8268721" y="1384995"/>
            <a:ext cx="54373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否</a:t>
            </a:r>
            <a:endParaRPr lang="zh-CN" altLang="en-US" sz="2800" kern="100" dirty="0">
              <a:solidFill>
                <a:schemeClr val="accent6">
                  <a:lumMod val="75000"/>
                </a:schemeClr>
              </a:solidFill>
              <a:latin typeface="Times New Roman"/>
              <a:ea typeface="华文细黑"/>
            </a:endParaRPr>
          </a:p>
        </p:txBody>
      </p:sp>
      <p:sp>
        <p:nvSpPr>
          <p:cNvPr id="36" name="矩形 35"/>
          <p:cNvSpPr/>
          <p:nvPr/>
        </p:nvSpPr>
        <p:spPr>
          <a:xfrm>
            <a:off x="3070870" y="2061642"/>
            <a:ext cx="517160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电极</a:t>
            </a:r>
            <a:r>
              <a:rPr lang="en-US" altLang="zh-CN" sz="2800" kern="100" dirty="0">
                <a:solidFill>
                  <a:schemeClr val="accent6">
                    <a:lumMod val="75000"/>
                  </a:schemeClr>
                </a:solidFill>
                <a:latin typeface="Times New Roman"/>
                <a:ea typeface="华文细黑"/>
              </a:rPr>
              <a:t>Li</a:t>
            </a:r>
            <a:r>
              <a:rPr lang="zh-CN" altLang="zh-CN" sz="2800" kern="100" dirty="0">
                <a:solidFill>
                  <a:schemeClr val="accent6">
                    <a:lumMod val="75000"/>
                  </a:schemeClr>
                </a:solidFill>
                <a:latin typeface="Times New Roman"/>
                <a:ea typeface="华文细黑"/>
              </a:rPr>
              <a:t>是活泼金属，能与水反应</a:t>
            </a:r>
            <a:endParaRPr lang="zh-CN" altLang="en-US" sz="2800" kern="100" dirty="0">
              <a:solidFill>
                <a:schemeClr val="accent6">
                  <a:lumMod val="75000"/>
                </a:schemeClr>
              </a:solidFill>
              <a:latin typeface="Times New Roman"/>
              <a:ea typeface="华文细黑"/>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678200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34" grpId="0"/>
      <p:bldP spid="34" grpId="1"/>
      <p:bldP spid="35" grpId="0"/>
      <p:bldP spid="35" grpId="1"/>
      <p:bldP spid="36" grpId="0"/>
      <p:bldP spid="36"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1">
            <a:hlinkClick r:id="rId3"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8"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0"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1"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2"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3"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4"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5"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6"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00658" y="885131"/>
            <a:ext cx="11597763"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(4)MnO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可与</a:t>
            </a:r>
            <a:r>
              <a:rPr lang="en-US" altLang="zh-CN" sz="2800" kern="100" dirty="0">
                <a:latin typeface="Times New Roman"/>
                <a:ea typeface="华文细黑"/>
              </a:rPr>
              <a:t>KOH</a:t>
            </a:r>
            <a:r>
              <a:rPr lang="zh-CN" altLang="zh-CN" sz="2800" kern="100" dirty="0">
                <a:latin typeface="Times New Roman"/>
                <a:ea typeface="华文细黑"/>
                <a:cs typeface="Times New Roman"/>
              </a:rPr>
              <a:t>和</a:t>
            </a:r>
            <a:r>
              <a:rPr lang="en-US" altLang="zh-CN" sz="2800" kern="100" dirty="0">
                <a:latin typeface="Times New Roman"/>
                <a:ea typeface="华文细黑"/>
              </a:rPr>
              <a:t>KClO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在高温下反应，生成</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，反应的化学方程式为</a:t>
            </a:r>
            <a:r>
              <a:rPr lang="en-US" altLang="zh-CN" sz="2800" kern="100" dirty="0" smtClean="0">
                <a:latin typeface="Times New Roman"/>
                <a:ea typeface="华文细黑"/>
              </a:rPr>
              <a:t>______________________</a:t>
            </a:r>
            <a:r>
              <a:rPr lang="en-US" altLang="zh-CN" sz="2800" kern="100" dirty="0">
                <a:latin typeface="Times New Roman"/>
                <a:ea typeface="华文细黑"/>
              </a:rPr>
              <a:t>___</a:t>
            </a:r>
            <a:r>
              <a:rPr lang="en-US" altLang="zh-CN" sz="2800" kern="100" dirty="0" smtClean="0">
                <a:latin typeface="Times New Roman"/>
                <a:ea typeface="华文细黑"/>
              </a:rPr>
              <a:t>___________________</a:t>
            </a:r>
            <a:r>
              <a:rPr lang="zh-CN" altLang="zh-CN" sz="2800" kern="100" dirty="0">
                <a:latin typeface="Times New Roman"/>
                <a:ea typeface="华文细黑"/>
                <a:cs typeface="Times New Roman"/>
              </a:rPr>
              <a:t>。</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在酸性溶液中歧化，生成</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和</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的物质的量之比为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525577845"/>
              </p:ext>
            </p:extLst>
          </p:nvPr>
        </p:nvGraphicFramePr>
        <p:xfrm>
          <a:off x="353616" y="2923778"/>
          <a:ext cx="11382375" cy="3971925"/>
        </p:xfrm>
        <a:graphic>
          <a:graphicData uri="http://schemas.openxmlformats.org/presentationml/2006/ole">
            <mc:AlternateContent xmlns:mc="http://schemas.openxmlformats.org/markup-compatibility/2006">
              <mc:Choice xmlns:v="urn:schemas-microsoft-com:vml" Requires="v">
                <p:oleObj spid="_x0000_s333852" name="Document" r:id="rId17" imgW="11386353" imgH="3970985" progId="Word.Document.8">
                  <p:embed/>
                </p:oleObj>
              </mc:Choice>
              <mc:Fallback>
                <p:oleObj name="Document" r:id="rId17" imgW="11386353" imgH="3970985" progId="Word.Document.8">
                  <p:embed/>
                  <p:pic>
                    <p:nvPicPr>
                      <p:cNvPr id="0" name=""/>
                      <p:cNvPicPr>
                        <a:picLocks noChangeAspect="1" noChangeArrowheads="1"/>
                      </p:cNvPicPr>
                      <p:nvPr/>
                    </p:nvPicPr>
                    <p:blipFill>
                      <a:blip r:embed="rId18"/>
                      <a:srcRect/>
                      <a:stretch>
                        <a:fillRect/>
                      </a:stretch>
                    </p:blipFill>
                    <p:spPr bwMode="auto">
                      <a:xfrm>
                        <a:off x="353616" y="2923778"/>
                        <a:ext cx="1138237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65753157"/>
              </p:ext>
            </p:extLst>
          </p:nvPr>
        </p:nvGraphicFramePr>
        <p:xfrm>
          <a:off x="1170087" y="1373932"/>
          <a:ext cx="11382375" cy="1066800"/>
        </p:xfrm>
        <a:graphic>
          <a:graphicData uri="http://schemas.openxmlformats.org/presentationml/2006/ole">
            <mc:AlternateContent xmlns:mc="http://schemas.openxmlformats.org/markup-compatibility/2006">
              <mc:Choice xmlns:v="urn:schemas-microsoft-com:vml" Requires="v">
                <p:oleObj spid="_x0000_s333853" name="Document" r:id="rId19" imgW="11386353" imgH="1066440" progId="Word.Document.8">
                  <p:embed/>
                </p:oleObj>
              </mc:Choice>
              <mc:Fallback>
                <p:oleObj name="Document" r:id="rId19" imgW="11386353" imgH="1066440" progId="Word.Document.8">
                  <p:embed/>
                  <p:pic>
                    <p:nvPicPr>
                      <p:cNvPr id="0" name=""/>
                      <p:cNvPicPr>
                        <a:picLocks noChangeAspect="1" noChangeArrowheads="1"/>
                      </p:cNvPicPr>
                      <p:nvPr/>
                    </p:nvPicPr>
                    <p:blipFill>
                      <a:blip r:embed="rId20"/>
                      <a:srcRect/>
                      <a:stretch>
                        <a:fillRect/>
                      </a:stretch>
                    </p:blipFill>
                    <p:spPr bwMode="auto">
                      <a:xfrm>
                        <a:off x="1170087" y="1373932"/>
                        <a:ext cx="11382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矩形 35"/>
          <p:cNvSpPr/>
          <p:nvPr/>
        </p:nvSpPr>
        <p:spPr>
          <a:xfrm>
            <a:off x="8629729" y="2277666"/>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2∶1</a:t>
            </a:r>
            <a:endParaRPr lang="zh-CN" altLang="en-US" sz="2800" kern="100" dirty="0">
              <a:solidFill>
                <a:schemeClr val="accent6">
                  <a:lumMod val="75000"/>
                </a:schemeClr>
              </a:solidFill>
              <a:latin typeface="Times New Roman"/>
              <a:ea typeface="华文细黑"/>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7" name="圆角矩形 3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21768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36" grpId="0"/>
      <p:bldP spid="36"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5" name="矩形 34"/>
          <p:cNvSpPr/>
          <p:nvPr/>
        </p:nvSpPr>
        <p:spPr>
          <a:xfrm>
            <a:off x="239390" y="1194662"/>
            <a:ext cx="11369242" cy="138499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rPr>
              <a:t>14</a:t>
            </a:r>
            <a:r>
              <a:rPr lang="en-US" altLang="zh-CN" sz="2800" kern="100" dirty="0" smtClean="0">
                <a:solidFill>
                  <a:srgbClr val="000000"/>
                </a:solidFill>
                <a:latin typeface="Times New Roman"/>
              </a:rPr>
              <a:t>.</a:t>
            </a:r>
            <a:r>
              <a:rPr lang="zh-CN" altLang="zh-CN" sz="2800" kern="100" dirty="0">
                <a:latin typeface="Times New Roman"/>
                <a:ea typeface="华文细黑"/>
                <a:cs typeface="Times New Roman"/>
              </a:rPr>
              <a:t>全钒液流电池是一种活性物质呈循环流动液态的电池，目前钒电池技术已经趋近成熟。下图是钒电池基本工作原理示意图：</a:t>
            </a:r>
            <a:endParaRPr lang="zh-CN" altLang="zh-CN" sz="2800" kern="100" dirty="0">
              <a:solidFill>
                <a:prstClr val="black"/>
              </a:solidFill>
              <a:latin typeface="宋体"/>
              <a:cs typeface="Courier New"/>
            </a:endParaRPr>
          </a:p>
        </p:txBody>
      </p:sp>
      <p:pic>
        <p:nvPicPr>
          <p:cNvPr id="36" name="Picture 13" descr="HX33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80631" y="3027417"/>
            <a:ext cx="4223246" cy="299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558" y="1026191"/>
            <a:ext cx="11617054" cy="5293733"/>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原电池的形成条件及正、负极的判断</a:t>
            </a:r>
            <a:endParaRPr lang="en-US" altLang="zh-CN" sz="2800" b="1" dirty="0" smtClean="0">
              <a:solidFill>
                <a:srgbClr val="0000FF"/>
              </a:solidFill>
              <a:latin typeface="黑体" pitchFamily="2" charset="-122"/>
              <a:ea typeface="黑体" pitchFamily="2" charset="-122"/>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有关电化学知识的描述正确的是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A.CaO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，可以放出大量的热，故可把该反应设计成原</a:t>
            </a:r>
            <a:r>
              <a:rPr lang="zh-CN" altLang="zh-CN" sz="2800" kern="100" dirty="0" smtClean="0">
                <a:latin typeface="Times New Roman"/>
                <a:ea typeface="华文细黑"/>
                <a:cs typeface="Times New Roman"/>
              </a:rPr>
              <a:t>电</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池</a:t>
            </a:r>
            <a:r>
              <a:rPr lang="zh-CN" altLang="zh-CN" sz="2800" kern="100" dirty="0">
                <a:latin typeface="Times New Roman"/>
                <a:ea typeface="华文细黑"/>
                <a:cs typeface="Times New Roman"/>
              </a:rPr>
              <a:t>，把其中的化学能转化为电能</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某原电池反应为</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2AgNO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r>
              <a:rPr lang="zh-CN" altLang="zh-CN" sz="2800" kern="100" dirty="0">
                <a:latin typeface="Times New Roman"/>
                <a:ea typeface="华文细黑"/>
                <a:cs typeface="Times New Roman"/>
              </a:rPr>
              <a:t>，装置中的盐桥中</a:t>
            </a:r>
            <a:r>
              <a:rPr lang="zh-CN" altLang="zh-CN" sz="2800" kern="100" dirty="0" smtClean="0">
                <a:latin typeface="Times New Roman"/>
                <a:ea typeface="华文细黑"/>
                <a:cs typeface="Times New Roman"/>
              </a:rPr>
              <a:t>可以</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装有含琼胶的</a:t>
            </a:r>
            <a:r>
              <a:rPr lang="en-US" altLang="zh-CN" sz="2800" kern="100" dirty="0" err="1">
                <a:latin typeface="Times New Roman"/>
                <a:ea typeface="华文细黑"/>
                <a:cs typeface="Courier New"/>
              </a:rPr>
              <a:t>KCl</a:t>
            </a:r>
            <a:r>
              <a:rPr lang="zh-CN" altLang="zh-CN" sz="2800" kern="100" dirty="0">
                <a:latin typeface="Times New Roman"/>
                <a:ea typeface="华文细黑"/>
                <a:cs typeface="Times New Roman"/>
              </a:rPr>
              <a:t>饱和溶液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原电池的两极一定是由活动性不同的两种金属组成</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从理论上讲，任何能自发进行的氧化还原反应都可设计成原电池</a:t>
            </a:r>
            <a:endParaRPr lang="zh-CN" altLang="zh-CN" sz="2800" kern="100" dirty="0">
              <a:latin typeface="宋体"/>
              <a:cs typeface="Courier New"/>
            </a:endParaRPr>
          </a:p>
        </p:txBody>
      </p:sp>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6" name="组合 5"/>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39390" y="1194662"/>
            <a:ext cx="11369242" cy="2677656"/>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硫酸在电池技术和实验室中具有广泛的应用，在传统的锌铜原电池中，硫酸是</a:t>
            </a:r>
            <a:r>
              <a:rPr lang="en-US" altLang="zh-CN" sz="2800" kern="100" dirty="0">
                <a:latin typeface="Times New Roman"/>
                <a:ea typeface="华文细黑"/>
              </a:rPr>
              <a:t>____________</a:t>
            </a:r>
            <a:r>
              <a:rPr lang="zh-CN" altLang="zh-CN" sz="2800" kern="100" dirty="0">
                <a:latin typeface="Times New Roman"/>
                <a:ea typeface="华文细黑"/>
                <a:cs typeface="Times New Roman"/>
              </a:rPr>
              <a:t>，实验室中配制硫酸亚铁时需要加入少量硫酸，硫酸的作用是</a:t>
            </a:r>
            <a:r>
              <a:rPr lang="en-US" altLang="zh-CN" sz="2800" kern="100" dirty="0" smtClean="0">
                <a:latin typeface="Times New Roman"/>
                <a:ea typeface="华文细黑"/>
              </a:rPr>
              <a:t>__________________</a:t>
            </a:r>
            <a:r>
              <a:rPr lang="en-US" altLang="zh-CN" sz="2800" kern="100" dirty="0">
                <a:latin typeface="Times New Roman"/>
                <a:ea typeface="华文细黑"/>
              </a:rPr>
              <a:t>__</a:t>
            </a:r>
            <a:r>
              <a:rPr lang="zh-CN" altLang="zh-CN" sz="2800" kern="100" dirty="0" smtClean="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8" name="矩形 37"/>
          <p:cNvSpPr/>
          <p:nvPr/>
        </p:nvSpPr>
        <p:spPr>
          <a:xfrm>
            <a:off x="253033" y="3929327"/>
            <a:ext cx="11369242" cy="203132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传统</a:t>
            </a:r>
            <a:r>
              <a:rPr lang="zh-CN" altLang="zh-CN" sz="2800" kern="100" dirty="0">
                <a:latin typeface="Times New Roman"/>
                <a:ea typeface="华文细黑"/>
                <a:cs typeface="Times New Roman"/>
              </a:rPr>
              <a:t>的铜锌原电池中，锌与酸反应生成氢气，故硫酸为电解质溶液；硫酸亚铁容易水解，且水解显酸性，加入少量硫酸，可以抑制其水解变质。</a:t>
            </a:r>
            <a:endParaRPr lang="zh-CN" altLang="zh-CN" sz="2800" kern="100" dirty="0">
              <a:solidFill>
                <a:prstClr val="black"/>
              </a:solidFill>
              <a:latin typeface="宋体"/>
              <a:cs typeface="Courier New"/>
            </a:endParaRPr>
          </a:p>
        </p:txBody>
      </p:sp>
      <p:sp>
        <p:nvSpPr>
          <p:cNvPr id="39" name="矩形 38"/>
          <p:cNvSpPr/>
          <p:nvPr/>
        </p:nvSpPr>
        <p:spPr>
          <a:xfrm>
            <a:off x="1424211" y="2537123"/>
            <a:ext cx="198002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电解质溶液</a:t>
            </a:r>
            <a:endParaRPr lang="zh-CN" altLang="en-US" sz="2800" kern="100" dirty="0">
              <a:solidFill>
                <a:schemeClr val="accent6">
                  <a:lumMod val="75000"/>
                </a:schemeClr>
              </a:solidFill>
              <a:latin typeface="Times New Roman"/>
              <a:ea typeface="华文细黑"/>
            </a:endParaRPr>
          </a:p>
        </p:txBody>
      </p:sp>
      <p:sp>
        <p:nvSpPr>
          <p:cNvPr id="40" name="矩形 39"/>
          <p:cNvSpPr/>
          <p:nvPr/>
        </p:nvSpPr>
        <p:spPr>
          <a:xfrm>
            <a:off x="2125241" y="3198168"/>
            <a:ext cx="3416320"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抑制硫酸亚铁的水解</a:t>
            </a:r>
            <a:endParaRPr lang="zh-CN" altLang="en-US" sz="2800" kern="100" dirty="0">
              <a:solidFill>
                <a:schemeClr val="accent6">
                  <a:lumMod val="75000"/>
                </a:schemeClr>
              </a:solidFill>
              <a:latin typeface="Times New Roman"/>
              <a:ea typeface="华文细黑"/>
            </a:endParaRPr>
          </a:p>
        </p:txBody>
      </p:sp>
      <p:sp>
        <p:nvSpPr>
          <p:cNvPr id="21"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8"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9"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0"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1"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2"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3"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4" name="矩形 5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5" name="圆角矩形 5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482887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55"/>
                  </p:tgtEl>
                </p:cond>
              </p:nextCondLst>
            </p:seq>
          </p:childTnLst>
        </p:cTn>
      </p:par>
    </p:tnLst>
    <p:bldLst>
      <p:bldP spid="38" grpId="0"/>
      <p:bldP spid="38" grpId="1"/>
      <p:bldP spid="39" grpId="0"/>
      <p:bldP spid="39" grpId="1"/>
      <p:bldP spid="40" grpId="0"/>
      <p:bldP spid="40"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18905469"/>
              </p:ext>
            </p:extLst>
          </p:nvPr>
        </p:nvGraphicFramePr>
        <p:xfrm>
          <a:off x="314325" y="1149350"/>
          <a:ext cx="11382375" cy="4800600"/>
        </p:xfrm>
        <a:graphic>
          <a:graphicData uri="http://schemas.openxmlformats.org/presentationml/2006/ole">
            <mc:AlternateContent xmlns:mc="http://schemas.openxmlformats.org/markup-compatibility/2006">
              <mc:Choice xmlns:v="urn:schemas-microsoft-com:vml" Requires="v">
                <p:oleObj spid="_x0000_s332816" name="Document" r:id="rId3" imgW="11386353" imgH="4799518" progId="Word.Document.8">
                  <p:embed/>
                </p:oleObj>
              </mc:Choice>
              <mc:Fallback>
                <p:oleObj name="Document" r:id="rId3" imgW="11386353" imgH="4799518" progId="Word.Document.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49350"/>
                        <a:ext cx="113823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596619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矩形 35"/>
          <p:cNvSpPr/>
          <p:nvPr/>
        </p:nvSpPr>
        <p:spPr>
          <a:xfrm>
            <a:off x="270580" y="1112178"/>
            <a:ext cx="11369242" cy="2677656"/>
          </a:xfrm>
          <a:prstGeom prst="rect">
            <a:avLst/>
          </a:prstGeom>
        </p:spPr>
        <p:txBody>
          <a:bodyPr wrap="square">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正极反应是还原反应，由电池总反应可知放电时的正极反应</a:t>
            </a:r>
            <a:r>
              <a:rPr lang="zh-CN" altLang="zh-CN" sz="2800" kern="100" dirty="0" smtClean="0">
                <a:latin typeface="Times New Roman"/>
                <a:ea typeface="华文细黑"/>
                <a:cs typeface="Times New Roman"/>
              </a:rPr>
              <a:t>为</a:t>
            </a:r>
            <a:r>
              <a:rPr lang="zh-CN" altLang="en-US" sz="2800"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200000"/>
              </a:lnSpc>
              <a:spcAft>
                <a:spcPts val="0"/>
              </a:spcAft>
            </a:pPr>
            <a:r>
              <a:rPr lang="zh-CN" altLang="en-US"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=VO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；充电时，阴极反应为还原反应，故为</a:t>
            </a:r>
            <a:r>
              <a:rPr lang="en-US" altLang="zh-CN" sz="2800" kern="100" dirty="0">
                <a:latin typeface="Times New Roman"/>
                <a:ea typeface="华文细黑"/>
              </a:rPr>
              <a:t>V</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得电子生成</a:t>
            </a:r>
            <a:r>
              <a:rPr lang="en-US" altLang="zh-CN" sz="2800" kern="100" dirty="0">
                <a:latin typeface="Times New Roman"/>
                <a:ea typeface="华文细黑"/>
              </a:rPr>
              <a:t>V</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3130276208"/>
              </p:ext>
            </p:extLst>
          </p:nvPr>
        </p:nvGraphicFramePr>
        <p:xfrm>
          <a:off x="375320" y="2224708"/>
          <a:ext cx="895350" cy="752475"/>
        </p:xfrm>
        <a:graphic>
          <a:graphicData uri="http://schemas.openxmlformats.org/presentationml/2006/ole">
            <mc:AlternateContent xmlns:mc="http://schemas.openxmlformats.org/markup-compatibility/2006">
              <mc:Choice xmlns:v="urn:schemas-microsoft-com:vml" Requires="v">
                <p:oleObj spid="_x0000_s334876" name="Document" r:id="rId3" imgW="901839" imgH="752230" progId="Word.Document.8">
                  <p:embed/>
                </p:oleObj>
              </mc:Choice>
              <mc:Fallback>
                <p:oleObj name="Document" r:id="rId3" imgW="901839" imgH="752230" progId="Word.Document.8">
                  <p:embed/>
                  <p:pic>
                    <p:nvPicPr>
                      <p:cNvPr id="0" name=""/>
                      <p:cNvPicPr>
                        <a:picLocks noChangeAspect="1" noChangeArrowheads="1"/>
                      </p:cNvPicPr>
                      <p:nvPr/>
                    </p:nvPicPr>
                    <p:blipFill>
                      <a:blip r:embed="rId4"/>
                      <a:srcRect/>
                      <a:stretch>
                        <a:fillRect/>
                      </a:stretch>
                    </p:blipFill>
                    <p:spPr bwMode="auto">
                      <a:xfrm>
                        <a:off x="375320" y="2224708"/>
                        <a:ext cx="895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509363965"/>
              </p:ext>
            </p:extLst>
          </p:nvPr>
        </p:nvGraphicFramePr>
        <p:xfrm>
          <a:off x="323850" y="4102993"/>
          <a:ext cx="11382375" cy="1343025"/>
        </p:xfrm>
        <a:graphic>
          <a:graphicData uri="http://schemas.openxmlformats.org/presentationml/2006/ole">
            <mc:AlternateContent xmlns:mc="http://schemas.openxmlformats.org/markup-compatibility/2006">
              <mc:Choice xmlns:v="urn:schemas-microsoft-com:vml" Requires="v">
                <p:oleObj spid="_x0000_s334877" name="Document" r:id="rId5" imgW="11386353" imgH="1342497" progId="Word.Document.8">
                  <p:embed/>
                </p:oleObj>
              </mc:Choice>
              <mc:Fallback>
                <p:oleObj name="Document" r:id="rId5" imgW="11386353" imgH="1342497" progId="Word.Document.8">
                  <p:embed/>
                  <p:pic>
                    <p:nvPicPr>
                      <p:cNvPr id="0" name=""/>
                      <p:cNvPicPr>
                        <a:picLocks noChangeAspect="1" noChangeArrowheads="1"/>
                      </p:cNvPicPr>
                      <p:nvPr/>
                    </p:nvPicPr>
                    <p:blipFill>
                      <a:blip r:embed="rId6"/>
                      <a:srcRect/>
                      <a:stretch>
                        <a:fillRect/>
                      </a:stretch>
                    </p:blipFill>
                    <p:spPr bwMode="auto">
                      <a:xfrm>
                        <a:off x="323850" y="4102993"/>
                        <a:ext cx="113823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21">
            <a:hlinkClick r:id="rId7"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8"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9"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10"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11"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12"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13"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4"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5"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6"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8" name="Rectangle 21">
            <a:hlinkClick r:id="rId17"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9" name="Rectangle 21">
            <a:hlinkClick r:id="rId18"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0" name="Rectangle 21">
            <a:hlinkClick r:id="rId19"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1" name="Rectangle 21">
            <a:hlinkClick r:id="rId20"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67063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750"/>
                                        <p:tgtEl>
                                          <p:spTgt spid="3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blinds(horizontal)">
                                      <p:cBhvr>
                                        <p:cTn id="11"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对象 36"/>
          <p:cNvGraphicFramePr>
            <a:graphicFrameLocks noChangeAspect="1"/>
          </p:cNvGraphicFramePr>
          <p:nvPr>
            <p:extLst>
              <p:ext uri="{D42A27DB-BD31-4B8C-83A1-F6EECF244321}">
                <p14:modId xmlns:p14="http://schemas.microsoft.com/office/powerpoint/2010/main" val="2619725448"/>
              </p:ext>
            </p:extLst>
          </p:nvPr>
        </p:nvGraphicFramePr>
        <p:xfrm>
          <a:off x="314325" y="937270"/>
          <a:ext cx="11382375" cy="4076700"/>
        </p:xfrm>
        <a:graphic>
          <a:graphicData uri="http://schemas.openxmlformats.org/presentationml/2006/ole">
            <mc:AlternateContent xmlns:mc="http://schemas.openxmlformats.org/markup-compatibility/2006">
              <mc:Choice xmlns:v="urn:schemas-microsoft-com:vml" Requires="v">
                <p:oleObj spid="_x0000_s319557" name="Document" r:id="rId3" imgW="11386353" imgH="4075721" progId="Word.Document.8">
                  <p:embed/>
                </p:oleObj>
              </mc:Choice>
              <mc:Fallback>
                <p:oleObj name="Document" r:id="rId3" imgW="11386353" imgH="4075721" progId="Word.Document.8">
                  <p:embed/>
                  <p:pic>
                    <p:nvPicPr>
                      <p:cNvPr id="0" name=""/>
                      <p:cNvPicPr>
                        <a:picLocks noChangeAspect="1" noChangeArrowheads="1"/>
                      </p:cNvPicPr>
                      <p:nvPr/>
                    </p:nvPicPr>
                    <p:blipFill>
                      <a:blip r:embed="rId4"/>
                      <a:srcRect/>
                      <a:stretch>
                        <a:fillRect/>
                      </a:stretch>
                    </p:blipFill>
                    <p:spPr bwMode="auto">
                      <a:xfrm>
                        <a:off x="314325" y="937270"/>
                        <a:ext cx="113823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矩形 37"/>
          <p:cNvSpPr/>
          <p:nvPr/>
        </p:nvSpPr>
        <p:spPr>
          <a:xfrm>
            <a:off x="189047" y="4422805"/>
            <a:ext cx="11369242" cy="203132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充电时阳极反应式为</a:t>
            </a:r>
            <a:r>
              <a:rPr lang="en-US" altLang="zh-CN" sz="2800" kern="100" dirty="0">
                <a:latin typeface="Times New Roman"/>
                <a:ea typeface="华文细黑"/>
              </a:rPr>
              <a:t>VO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zh-CN" altLang="en-US"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，故充电完毕的正极电解液</a:t>
            </a:r>
            <a:r>
              <a:rPr lang="zh-CN" altLang="zh-CN" sz="2800" kern="100" dirty="0" smtClean="0">
                <a:latin typeface="Times New Roman"/>
                <a:ea typeface="华文细黑"/>
                <a:cs typeface="Times New Roman"/>
              </a:rPr>
              <a:t>为</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，而放电完毕的正极电解液为</a:t>
            </a:r>
            <a:r>
              <a:rPr lang="en-US" altLang="zh-CN" sz="2800" kern="100" dirty="0">
                <a:latin typeface="Times New Roman"/>
                <a:ea typeface="华文细黑"/>
              </a:rPr>
              <a:t>VO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溶液，故正极电解液可能是选项</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3603976513"/>
              </p:ext>
            </p:extLst>
          </p:nvPr>
        </p:nvGraphicFramePr>
        <p:xfrm>
          <a:off x="7963426" y="4581922"/>
          <a:ext cx="895350" cy="752475"/>
        </p:xfrm>
        <a:graphic>
          <a:graphicData uri="http://schemas.openxmlformats.org/presentationml/2006/ole">
            <mc:AlternateContent xmlns:mc="http://schemas.openxmlformats.org/markup-compatibility/2006">
              <mc:Choice xmlns:v="urn:schemas-microsoft-com:vml" Requires="v">
                <p:oleObj spid="_x0000_s319558" name="Document" r:id="rId5" imgW="901839" imgH="752230" progId="Word.Document.8">
                  <p:embed/>
                </p:oleObj>
              </mc:Choice>
              <mc:Fallback>
                <p:oleObj name="Document" r:id="rId5" imgW="901839" imgH="75223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3426" y="4581922"/>
                        <a:ext cx="895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737888117"/>
              </p:ext>
            </p:extLst>
          </p:nvPr>
        </p:nvGraphicFramePr>
        <p:xfrm>
          <a:off x="3130674" y="5186561"/>
          <a:ext cx="895350" cy="752475"/>
        </p:xfrm>
        <a:graphic>
          <a:graphicData uri="http://schemas.openxmlformats.org/presentationml/2006/ole">
            <mc:AlternateContent xmlns:mc="http://schemas.openxmlformats.org/markup-compatibility/2006">
              <mc:Choice xmlns:v="urn:schemas-microsoft-com:vml" Requires="v">
                <p:oleObj spid="_x0000_s319559" name="Document" r:id="rId7" imgW="901839" imgH="752230" progId="Word.Document.8">
                  <p:embed/>
                </p:oleObj>
              </mc:Choice>
              <mc:Fallback>
                <p:oleObj name="Document" r:id="rId7" imgW="901839" imgH="75223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0674" y="5186561"/>
                        <a:ext cx="8953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矩形 40"/>
          <p:cNvSpPr/>
          <p:nvPr/>
        </p:nvSpPr>
        <p:spPr>
          <a:xfrm>
            <a:off x="9119542" y="1197546"/>
            <a:ext cx="68159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acd</a:t>
            </a:r>
            <a:endParaRPr lang="zh-CN" altLang="en-US" sz="2800" kern="100" dirty="0">
              <a:solidFill>
                <a:schemeClr val="accent6">
                  <a:lumMod val="75000"/>
                </a:schemeClr>
              </a:solidFill>
              <a:latin typeface="Times New Roman"/>
              <a:ea typeface="华文细黑"/>
            </a:endParaRPr>
          </a:p>
        </p:txBody>
      </p:sp>
      <p:sp>
        <p:nvSpPr>
          <p:cNvPr id="36" name="Rectangle 21">
            <a:hlinkClick r:id="rId8"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2" name="Rectangle 21">
            <a:hlinkClick r:id="rId9"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3" name="Rectangle 21">
            <a:hlinkClick r:id="rId10"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4" name="Rectangle 21">
            <a:hlinkClick r:id="rId11"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5" name="Rectangle 21">
            <a:hlinkClick r:id="rId12"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6" name="Rectangle 21">
            <a:hlinkClick r:id="rId13"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8" name="Rectangle 21">
            <a:hlinkClick r:id="rId14"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9" name="Rectangle 21">
            <a:hlinkClick r:id="rId15"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0" name="Rectangle 21">
            <a:hlinkClick r:id="rId16"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1" name="Rectangle 21">
            <a:hlinkClick r:id="rId17"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2" name="Rectangle 21">
            <a:hlinkClick r:id="rId18"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3" name="Rectangle 21">
            <a:hlinkClick r:id="rId19"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4" name="Rectangle 21">
            <a:hlinkClick r:id="rId20"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5" name="Rectangle 21">
            <a:hlinkClick r:id="rId21"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6" name="矩形 5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7" name="圆角矩形 5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007221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par>
                                <p:cTn id="11" presetID="3" presetClass="entr" presetSubtype="1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blinds(horizontal)">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8"/>
                                        </p:tgtEl>
                                      </p:cBhvr>
                                    </p:animEffect>
                                    <p:set>
                                      <p:cBhvr>
                                        <p:cTn id="23" dur="1" fill="hold">
                                          <p:stCondLst>
                                            <p:cond delay="499"/>
                                          </p:stCondLst>
                                        </p:cTn>
                                        <p:tgtEl>
                                          <p:spTgt spid="3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9"/>
                                        </p:tgtEl>
                                      </p:cBhvr>
                                    </p:animEffect>
                                    <p:set>
                                      <p:cBhvr>
                                        <p:cTn id="26" dur="1" fill="hold">
                                          <p:stCondLst>
                                            <p:cond delay="499"/>
                                          </p:stCondLst>
                                        </p:cTn>
                                        <p:tgtEl>
                                          <p:spTgt spid="3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0"/>
                                        </p:tgtEl>
                                      </p:cBhvr>
                                    </p:animEffect>
                                    <p:set>
                                      <p:cBhvr>
                                        <p:cTn id="29" dur="1" fill="hold">
                                          <p:stCondLst>
                                            <p:cond delay="499"/>
                                          </p:stCondLst>
                                        </p:cTn>
                                        <p:tgtEl>
                                          <p:spTgt spid="4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1"/>
                                        </p:tgtEl>
                                      </p:cBhvr>
                                    </p:animEffect>
                                    <p:set>
                                      <p:cBhvr>
                                        <p:cTn id="32"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57"/>
                  </p:tgtEl>
                </p:cond>
              </p:nextCondLst>
            </p:seq>
          </p:childTnLst>
        </p:cTn>
      </p:par>
    </p:tnLst>
    <p:bldLst>
      <p:bldP spid="38" grpId="0"/>
      <p:bldP spid="38" grpId="1"/>
      <p:bldP spid="41" grpId="0"/>
      <p:bldP spid="41"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39390" y="1381045"/>
            <a:ext cx="11369242" cy="954107"/>
          </a:xfrm>
          <a:prstGeom prst="rect">
            <a:avLst/>
          </a:prstGeom>
        </p:spPr>
        <p:txBody>
          <a:bodyPr wrap="square">
            <a:spAutoFit/>
          </a:bodyPr>
          <a:lstStyle/>
          <a:p>
            <a:pPr algn="just">
              <a:lnSpc>
                <a:spcPct val="20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能够通过钒电池基本工作原理示意图中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隔膜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的离子是</a:t>
            </a:r>
            <a:r>
              <a:rPr lang="en-US" altLang="zh-CN" sz="2800" kern="100" dirty="0" smtClean="0">
                <a:latin typeface="Times New Roman"/>
                <a:ea typeface="华文细黑"/>
              </a:rPr>
              <a:t>________</a:t>
            </a:r>
            <a:r>
              <a:rPr lang="zh-CN" altLang="zh-CN" sz="2800" kern="100" dirty="0" smtClean="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19" name="矩形 18"/>
          <p:cNvSpPr/>
          <p:nvPr/>
        </p:nvSpPr>
        <p:spPr>
          <a:xfrm>
            <a:off x="208097" y="2493690"/>
            <a:ext cx="11369242" cy="1815882"/>
          </a:xfrm>
          <a:prstGeom prst="rect">
            <a:avLst/>
          </a:prstGeom>
        </p:spPr>
        <p:txBody>
          <a:bodyPr wrap="square">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充电和放电过程中，正极电解液与负极电解液不能混合，起平衡电荷作用的是加入的酸，故</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可以通过隔膜。</a:t>
            </a:r>
            <a:endParaRPr lang="en-US" altLang="zh-CN" sz="2800" kern="100" dirty="0" smtClean="0">
              <a:latin typeface="Times New Roman"/>
              <a:ea typeface="华文细黑"/>
              <a:cs typeface="Times New Roman"/>
            </a:endParaRPr>
          </a:p>
        </p:txBody>
      </p:sp>
      <p:sp>
        <p:nvSpPr>
          <p:cNvPr id="20" name="矩形 19"/>
          <p:cNvSpPr/>
          <p:nvPr/>
        </p:nvSpPr>
        <p:spPr>
          <a:xfrm>
            <a:off x="9865553" y="1341562"/>
            <a:ext cx="1198205" cy="954107"/>
          </a:xfrm>
          <a:prstGeom prst="rect">
            <a:avLst/>
          </a:prstGeom>
        </p:spPr>
        <p:txBody>
          <a:bodyPr wrap="square">
            <a:spAutoFit/>
          </a:bodyPr>
          <a:lstStyle/>
          <a:p>
            <a:pPr>
              <a:lnSpc>
                <a:spcPct val="200000"/>
              </a:lnSpc>
              <a:spcAft>
                <a:spcPts val="0"/>
              </a:spcAft>
            </a:pPr>
            <a:r>
              <a:rPr lang="en-US" altLang="zh-CN" sz="2800" kern="100" dirty="0" smtClean="0">
                <a:solidFill>
                  <a:schemeClr val="accent6">
                    <a:lumMod val="75000"/>
                  </a:schemeClr>
                </a:solidFill>
                <a:latin typeface="Times New Roman"/>
                <a:ea typeface="华文细黑"/>
              </a:rPr>
              <a:t>H</a:t>
            </a:r>
            <a:r>
              <a:rPr lang="zh-CN" altLang="zh-CN" sz="2800" kern="100" baseline="30000" dirty="0" smtClean="0">
                <a:solidFill>
                  <a:schemeClr val="accent6">
                    <a:lumMod val="75000"/>
                  </a:schemeClr>
                </a:solidFill>
                <a:latin typeface="Times New Roman"/>
                <a:ea typeface="华文细黑"/>
              </a:rPr>
              <a:t>＋</a:t>
            </a:r>
            <a:endParaRPr lang="en-US" altLang="zh-CN" sz="2800" kern="100" baseline="30000" dirty="0">
              <a:solidFill>
                <a:schemeClr val="accent6">
                  <a:lumMod val="75000"/>
                </a:schemeClr>
              </a:solidFill>
              <a:latin typeface="Times New Roman"/>
              <a:ea typeface="华文细黑"/>
            </a:endParaRPr>
          </a:p>
        </p:txBody>
      </p:sp>
      <p:sp>
        <p:nvSpPr>
          <p:cNvPr id="36"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1"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2"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3"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4"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5"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6"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8"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9"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0"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1"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2"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3"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4"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b="1"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55" name="矩形 5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6" name="圆角矩形 55"/>
          <p:cNvSpPr/>
          <p:nvPr/>
        </p:nvSpPr>
        <p:spPr>
          <a:xfrm>
            <a:off x="9767614"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圆角矩形 21">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7592828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56"/>
                  </p:tgtEl>
                </p:cond>
              </p:nextCondLst>
            </p:seq>
          </p:childTnLst>
        </p:cTn>
      </p:par>
    </p:tnLst>
    <p:bldLst>
      <p:bldP spid="19" grpId="0"/>
      <p:bldP spid="19" grpId="1"/>
      <p:bldP spid="20" grpId="0"/>
      <p:bldP spid="20"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356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301923" y="1106162"/>
            <a:ext cx="11409907" cy="3403752"/>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err="1">
                <a:latin typeface="Times New Roman"/>
                <a:ea typeface="华文细黑"/>
              </a:rPr>
              <a:t>CaO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a:t>
            </a:r>
            <a:r>
              <a:rPr lang="en-US" altLang="zh-CN" sz="2800" kern="100" dirty="0" err="1">
                <a:latin typeface="Times New Roman"/>
                <a:ea typeface="华文细黑"/>
              </a:rPr>
              <a:t>Ca</a:t>
            </a:r>
            <a:r>
              <a:rPr lang="en-US" altLang="zh-CN" sz="2800" kern="100" dirty="0">
                <a:latin typeface="Times New Roman"/>
                <a:ea typeface="华文细黑"/>
              </a:rPr>
              <a:t>(OH)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不是氧化还原反应；</a:t>
            </a:r>
            <a:r>
              <a:rPr lang="en-US" altLang="zh-CN" sz="2800" kern="100" dirty="0" err="1">
                <a:latin typeface="Times New Roman"/>
                <a:ea typeface="华文细黑"/>
              </a:rPr>
              <a:t>KCl</a:t>
            </a:r>
            <a:r>
              <a:rPr lang="zh-CN" altLang="zh-CN" sz="2800" kern="100" dirty="0">
                <a:latin typeface="Times New Roman"/>
                <a:ea typeface="华文细黑"/>
                <a:cs typeface="Times New Roman"/>
              </a:rPr>
              <a:t>和</a:t>
            </a:r>
            <a:r>
              <a:rPr lang="en-US" altLang="zh-CN" sz="2800" kern="100" dirty="0">
                <a:latin typeface="Times New Roman"/>
                <a:ea typeface="华文细黑"/>
              </a:rPr>
              <a:t>AgNO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AgCl</a:t>
            </a:r>
            <a:r>
              <a:rPr lang="zh-CN" altLang="zh-CN" sz="2800" kern="100" dirty="0">
                <a:latin typeface="Times New Roman"/>
                <a:ea typeface="华文细黑"/>
                <a:cs typeface="Times New Roman"/>
              </a:rPr>
              <a:t>沉淀易阻止原电池反应的发生；作电极的不一定是金属，如石墨棒也可作电极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Times New Roman"/>
              <a:ea typeface="华文细黑"/>
              <a:cs typeface="Courier New"/>
            </a:endParaRPr>
          </a:p>
        </p:txBody>
      </p:sp>
      <p:sp>
        <p:nvSpPr>
          <p:cNvPr id="3"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06172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405458"/>
            <a:ext cx="11617054"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en-US" altLang="zh-CN" sz="2800" kern="100" dirty="0" smtClean="0">
                <a:solidFill>
                  <a:srgbClr val="000000"/>
                </a:solidFill>
                <a:latin typeface="Times New Roman"/>
                <a:cs typeface="Courier New"/>
              </a:rPr>
              <a:t>.</a:t>
            </a:r>
            <a:r>
              <a:rPr lang="zh-CN" altLang="zh-CN" sz="2800" kern="100" dirty="0">
                <a:latin typeface="Times New Roman"/>
                <a:ea typeface="华文细黑"/>
                <a:cs typeface="Times New Roman"/>
              </a:rPr>
              <a:t>下列有关原电池的说法中正确的是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在内电路中，电子由正极流向负极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在原电池中，相对较活泼的金属作负极，不活泼的金属作正极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原电池工作时，正极表面一定有气泡产生</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原电池工作时，可能会伴随着热能</a:t>
            </a:r>
            <a:r>
              <a:rPr lang="zh-CN" altLang="zh-CN" sz="2800" kern="100" dirty="0" smtClean="0">
                <a:latin typeface="Times New Roman"/>
                <a:ea typeface="华文细黑"/>
                <a:cs typeface="Times New Roman"/>
              </a:rPr>
              <a:t>变化</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项，内电路中不存在电子的移动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项，若是由铝、镁、氢氧化钠溶液构成的原电池，则负极是铝</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项，若是由锌、铜、硫酸铜溶液构成的原电池，则正极表面析出铜，没有气泡产生。</a:t>
            </a:r>
            <a:endParaRPr lang="zh-CN" altLang="zh-CN" sz="2800" kern="100" dirty="0">
              <a:latin typeface="宋体"/>
              <a:cs typeface="Courier New"/>
            </a:endParaRPr>
          </a:p>
        </p:txBody>
      </p:sp>
      <p:sp>
        <p:nvSpPr>
          <p:cNvPr id="2" name="矩形 1"/>
          <p:cNvSpPr/>
          <p:nvPr/>
        </p:nvSpPr>
        <p:spPr>
          <a:xfrm>
            <a:off x="6167214" y="61345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11"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486666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uiExpand="1" build="allAtOnce"/>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549474"/>
            <a:ext cx="11524006" cy="738664"/>
          </a:xfrm>
          <a:prstGeom prst="rect">
            <a:avLst/>
          </a:prstGeom>
        </p:spPr>
        <p:txBody>
          <a:bodyPr>
            <a:spAutoFit/>
          </a:bodyPr>
          <a:lstStyle/>
          <a:p>
            <a:pPr algn="just">
              <a:lnSpc>
                <a:spcPct val="150000"/>
              </a:lnSpc>
              <a:spcAft>
                <a:spcPts val="0"/>
              </a:spcAft>
              <a:tabLst>
                <a:tab pos="1890395" algn="l"/>
              </a:tabLst>
            </a:pPr>
            <a:r>
              <a:rPr lang="en-US" altLang="zh-CN" sz="2800" kern="100" dirty="0" smtClean="0">
                <a:latin typeface="Times New Roman"/>
                <a:ea typeface="华文细黑"/>
              </a:rPr>
              <a:t>3</a:t>
            </a:r>
            <a:r>
              <a:rPr lang="en-US" altLang="zh-CN" sz="2800" kern="100" dirty="0" smtClean="0">
                <a:solidFill>
                  <a:srgbClr val="000000"/>
                </a:solidFill>
                <a:latin typeface="Times New Roman"/>
              </a:rPr>
              <a:t>.</a:t>
            </a:r>
            <a:r>
              <a:rPr lang="zh-CN" altLang="zh-CN" sz="2800" kern="100" dirty="0">
                <a:latin typeface="Times New Roman"/>
                <a:ea typeface="华文细黑"/>
                <a:cs typeface="Times New Roman"/>
              </a:rPr>
              <a:t>分析下图所示的四个原电池装置，其中结论正确的是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pic>
        <p:nvPicPr>
          <p:cNvPr id="273410" name="Picture 2" descr="3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0710" y="1333292"/>
            <a:ext cx="5908260" cy="248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19125" y="3858291"/>
            <a:ext cx="11524006" cy="25958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en-US" altLang="zh-CN" sz="2800" kern="100" dirty="0">
                <a:latin typeface="宋体"/>
                <a:ea typeface="华文细黑"/>
                <a:cs typeface="Times New Roman"/>
              </a:rPr>
              <a:t>①②</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作负极，</a:t>
            </a:r>
            <a:r>
              <a:rPr lang="en-US" altLang="zh-CN" sz="2800" kern="100" dirty="0">
                <a:latin typeface="宋体"/>
                <a:ea typeface="华文细黑"/>
                <a:cs typeface="Times New Roman"/>
              </a:rPr>
              <a:t>③④</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作负极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作正极，电极反应式为</a:t>
            </a: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=6OH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作负极，电极反应式为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Cu</a:t>
            </a:r>
            <a:r>
              <a:rPr lang="zh-CN" altLang="zh-CN" sz="2800" kern="100" dirty="0">
                <a:latin typeface="Times New Roman"/>
                <a:ea typeface="华文细黑"/>
                <a:cs typeface="Times New Roman"/>
              </a:rPr>
              <a:t>作正极，电极反应式为</a:t>
            </a:r>
            <a:r>
              <a:rPr lang="en-US" altLang="zh-CN" sz="2800" kern="100" dirty="0">
                <a:latin typeface="Times New Roman"/>
                <a:ea typeface="华文细黑"/>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endParaRPr lang="zh-CN" altLang="zh-CN" sz="2800" kern="100" dirty="0">
              <a:effectLst/>
              <a:latin typeface="宋体"/>
              <a:cs typeface="Courier New"/>
            </a:endParaRPr>
          </a:p>
        </p:txBody>
      </p:sp>
      <p:sp>
        <p:nvSpPr>
          <p:cNvPr id="13" name="Rectangle 21">
            <a:hlinkClick r:id="rId3"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7"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2999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42238" y="621482"/>
            <a:ext cx="11524006" cy="5262979"/>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a:t>
            </a:r>
            <a:r>
              <a:rPr lang="en-US" altLang="zh-CN" sz="2800" kern="100" dirty="0">
                <a:latin typeface="Times New Roman"/>
                <a:ea typeface="华文细黑"/>
              </a:rPr>
              <a:t>Mg</a:t>
            </a:r>
            <a:r>
              <a:rPr lang="zh-CN" altLang="zh-CN" sz="2800" kern="100" dirty="0">
                <a:latin typeface="Times New Roman"/>
                <a:ea typeface="华文细黑"/>
                <a:cs typeface="Times New Roman"/>
              </a:rPr>
              <a:t>不与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溶液反应，而</a:t>
            </a:r>
            <a:r>
              <a:rPr lang="en-US" altLang="zh-CN" sz="2800" kern="100" dirty="0">
                <a:latin typeface="Times New Roman"/>
                <a:ea typeface="华文细黑"/>
              </a:rPr>
              <a:t>Al</a:t>
            </a:r>
            <a:r>
              <a:rPr lang="zh-CN" altLang="zh-CN" sz="2800" kern="100" dirty="0">
                <a:latin typeface="Times New Roman"/>
                <a:ea typeface="华文细黑"/>
                <a:cs typeface="Times New Roman"/>
              </a:rPr>
              <a:t>能和</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溶液反应失去电子，故</a:t>
            </a:r>
            <a:r>
              <a:rPr lang="en-US" altLang="zh-CN" sz="2800" kern="100" dirty="0">
                <a:latin typeface="Times New Roman"/>
                <a:ea typeface="华文细黑"/>
              </a:rPr>
              <a:t>Al</a:t>
            </a:r>
            <a:r>
              <a:rPr lang="zh-CN" altLang="zh-CN" sz="2800" kern="100" dirty="0">
                <a:latin typeface="Times New Roman"/>
                <a:ea typeface="华文细黑"/>
                <a:cs typeface="Times New Roman"/>
              </a:rPr>
              <a:t>是负极；</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zh-CN" altLang="zh-CN" sz="2800" kern="100" dirty="0">
                <a:latin typeface="Times New Roman"/>
                <a:ea typeface="华文细黑"/>
                <a:cs typeface="Times New Roman"/>
              </a:rPr>
              <a:t>在浓硝酸中钝化，</a:t>
            </a:r>
            <a:r>
              <a:rPr lang="en-US" altLang="zh-CN" sz="2800" kern="100" dirty="0">
                <a:latin typeface="Times New Roman"/>
                <a:ea typeface="华文细黑"/>
              </a:rPr>
              <a:t>Cu</a:t>
            </a:r>
            <a:r>
              <a:rPr lang="zh-CN" altLang="zh-CN" sz="2800" kern="100" dirty="0">
                <a:latin typeface="Times New Roman"/>
                <a:ea typeface="华文细黑"/>
                <a:cs typeface="Times New Roman"/>
              </a:rPr>
              <a:t>和浓</a:t>
            </a:r>
            <a:r>
              <a:rPr lang="en-US" altLang="zh-CN" sz="2800" kern="100" dirty="0">
                <a:latin typeface="Times New Roman"/>
                <a:ea typeface="华文细黑"/>
              </a:rPr>
              <a:t>HNO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反应失去电子作负极，</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中电池总反应为</a:t>
            </a:r>
            <a:r>
              <a:rPr lang="en-US" altLang="zh-CN" sz="2800" kern="100" dirty="0">
                <a:latin typeface="Times New Roman"/>
                <a:ea typeface="华文细黑"/>
              </a:rPr>
              <a:t>2Al</a:t>
            </a:r>
            <a:r>
              <a:rPr lang="zh-CN" altLang="zh-CN" sz="2800" kern="100" dirty="0">
                <a:latin typeface="Times New Roman"/>
                <a:ea typeface="华文细黑"/>
                <a:cs typeface="Times New Roman"/>
              </a:rPr>
              <a:t>＋</a:t>
            </a:r>
            <a:r>
              <a:rPr lang="en-US" altLang="zh-CN" sz="2800" kern="100" dirty="0">
                <a:latin typeface="Times New Roman"/>
                <a:ea typeface="华文细黑"/>
              </a:rPr>
              <a:t>2NaOH</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=2NaAlO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，负极反应式为</a:t>
            </a:r>
            <a:r>
              <a:rPr lang="en-US" altLang="zh-CN" sz="2800" kern="100" dirty="0">
                <a:latin typeface="Times New Roman"/>
                <a:ea typeface="华文细黑"/>
              </a:rPr>
              <a:t>2Al</a:t>
            </a:r>
            <a:r>
              <a:rPr lang="zh-CN" altLang="zh-CN" sz="2800" kern="100" dirty="0">
                <a:latin typeface="Times New Roman"/>
                <a:ea typeface="华文细黑"/>
                <a:cs typeface="Times New Roman"/>
              </a:rPr>
              <a:t>＋</a:t>
            </a:r>
            <a:r>
              <a:rPr lang="en-US" altLang="zh-CN" sz="2800" kern="100" dirty="0">
                <a:latin typeface="Times New Roman"/>
                <a:ea typeface="华文细黑"/>
              </a:rPr>
              <a:t>8OH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a:t>
            </a:r>
            <a:r>
              <a:rPr lang="en-US" altLang="zh-CN" sz="2800" kern="100" dirty="0" smtClean="0">
                <a:latin typeface="Times New Roman"/>
                <a:ea typeface="华文细黑"/>
              </a:rPr>
              <a:t>2AlO</a:t>
            </a:r>
            <a:r>
              <a:rPr lang="zh-CN" altLang="en-US"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4H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，二者相减得到正极反应式为</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=6OH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Cu</a:t>
            </a:r>
            <a:r>
              <a:rPr lang="zh-CN" altLang="zh-CN" sz="2800" kern="100" dirty="0">
                <a:latin typeface="Times New Roman"/>
                <a:ea typeface="华文细黑"/>
                <a:cs typeface="Times New Roman"/>
              </a:rPr>
              <a:t>是正极，电极反应式为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Times New Roman"/>
              <a:ea typeface="华文细黑"/>
              <a:cs typeface="Courier New"/>
            </a:endParaRPr>
          </a:p>
        </p:txBody>
      </p:sp>
      <p:sp>
        <p:nvSpPr>
          <p:cNvPr id="2" name="TextBox 1"/>
          <p:cNvSpPr txBox="1"/>
          <p:nvPr/>
        </p:nvSpPr>
        <p:spPr>
          <a:xfrm>
            <a:off x="5015086" y="3326311"/>
            <a:ext cx="648072" cy="535531"/>
          </a:xfrm>
          <a:prstGeom prst="rect">
            <a:avLst/>
          </a:prstGeom>
          <a:noFill/>
        </p:spPr>
        <p:txBody>
          <a:bodyPr wrap="square" rtlCol="0">
            <a:spAutoFit/>
          </a:bodyPr>
          <a:lstStyle/>
          <a:p>
            <a:pPr>
              <a:lnSpc>
                <a:spcPct val="80000"/>
              </a:lnSpc>
            </a:pPr>
            <a:r>
              <a:rPr lang="en-US" altLang="zh-CN" sz="1800" dirty="0" smtClean="0">
                <a:latin typeface="Times New Roman" pitchFamily="18" charset="0"/>
                <a:cs typeface="Times New Roman" pitchFamily="18" charset="0"/>
              </a:rPr>
              <a:t>-</a:t>
            </a:r>
          </a:p>
          <a:p>
            <a:pPr>
              <a:lnSpc>
                <a:spcPct val="80000"/>
              </a:lnSpc>
            </a:pPr>
            <a:r>
              <a:rPr lang="en-US" altLang="zh-CN" sz="1800" dirty="0">
                <a:latin typeface="Times New Roman" pitchFamily="18" charset="0"/>
                <a:cs typeface="Times New Roman" pitchFamily="18" charset="0"/>
              </a:rPr>
              <a:t>2</a:t>
            </a:r>
            <a:endParaRPr lang="zh-CN" altLang="en-US" sz="1800" dirty="0">
              <a:latin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331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blinds(horizontal)">
                                      <p:cBhvr>
                                        <p:cTn id="18" dur="750"/>
                                        <p:tgtEl>
                                          <p:spTgt spid="12">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693490"/>
            <a:ext cx="11074344" cy="5262979"/>
          </a:xfrm>
          <a:prstGeom prst="rect">
            <a:avLst/>
          </a:prstGeom>
        </p:spPr>
        <p:txBody>
          <a:bodyPr>
            <a:spAutoFit/>
          </a:bodyPr>
          <a:lstStyle/>
          <a:p>
            <a:pPr lvl="0" algn="just">
              <a:lnSpc>
                <a:spcPct val="200000"/>
              </a:lnSpc>
              <a:tabLst>
                <a:tab pos="1890395" algn="l"/>
              </a:tabLst>
            </a:pPr>
            <a:r>
              <a:rPr lang="zh-CN" altLang="en-US" sz="2800" b="1" kern="100" dirty="0">
                <a:solidFill>
                  <a:srgbClr val="0000FF"/>
                </a:solidFill>
                <a:latin typeface="Times New Roman"/>
                <a:cs typeface="Times New Roman"/>
              </a:rPr>
              <a:t>题组二　有关盐桥电池原理的考查</a:t>
            </a:r>
            <a:endParaRPr lang="zh-CN" altLang="zh-CN" sz="2800" b="1" kern="100" dirty="0">
              <a:solidFill>
                <a:srgbClr val="0000FF"/>
              </a:solidFill>
              <a:latin typeface="Times New Roman"/>
              <a:cs typeface="Times New Roman"/>
            </a:endParaRPr>
          </a:p>
          <a:p>
            <a:pPr algn="just">
              <a:lnSpc>
                <a:spcPct val="200000"/>
              </a:lnSpc>
              <a:spcAft>
                <a:spcPts val="0"/>
              </a:spcAft>
            </a:pPr>
            <a:r>
              <a:rPr lang="en-US" altLang="zh-CN" sz="2800" kern="100" dirty="0" smtClean="0">
                <a:latin typeface="Times New Roman"/>
                <a:ea typeface="华文细黑"/>
              </a:rPr>
              <a:t>4</a:t>
            </a:r>
            <a:r>
              <a:rPr lang="en-US" altLang="zh-CN" sz="2800" kern="100" dirty="0" smtClean="0">
                <a:solidFill>
                  <a:srgbClr val="000000"/>
                </a:solidFill>
                <a:latin typeface="Times New Roman"/>
              </a:rPr>
              <a:t>.</a:t>
            </a:r>
            <a:r>
              <a:rPr lang="zh-CN" altLang="zh-CN" sz="2800" kern="100" dirty="0" smtClean="0">
                <a:latin typeface="Times New Roman"/>
                <a:ea typeface="华文细黑"/>
                <a:cs typeface="Times New Roman"/>
              </a:rPr>
              <a:t>根据</a:t>
            </a:r>
            <a:r>
              <a:rPr lang="zh-CN" altLang="en-US" sz="2800" kern="100" dirty="0">
                <a:latin typeface="Times New Roman"/>
                <a:ea typeface="华文细黑"/>
                <a:cs typeface="Times New Roman"/>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，下列判断中正确的是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20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烧杯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中的溶液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降低</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烧杯</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中发生氧化反应</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烧杯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中发生的反应为</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烧杯</a:t>
            </a:r>
            <a:r>
              <a:rPr lang="en-US" altLang="zh-CN" sz="2800" kern="100" dirty="0">
                <a:latin typeface="Times New Roman"/>
                <a:ea typeface="华文细黑"/>
              </a:rPr>
              <a:t>b</a:t>
            </a:r>
            <a:r>
              <a:rPr lang="zh-CN" altLang="zh-CN" sz="2800" kern="100" dirty="0">
                <a:latin typeface="Times New Roman"/>
                <a:ea typeface="华文细黑"/>
                <a:cs typeface="Times New Roman"/>
              </a:rPr>
              <a:t>中发生的反应为</a:t>
            </a:r>
            <a:r>
              <a:rPr lang="en-US" altLang="zh-CN" sz="2800" kern="100" dirty="0">
                <a:latin typeface="Times New Roman"/>
                <a:ea typeface="华文细黑"/>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=Cl</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endParaRPr lang="zh-CN" altLang="zh-CN" sz="2800" kern="100" dirty="0">
              <a:solidFill>
                <a:prstClr val="black"/>
              </a:solidFill>
              <a:latin typeface="宋体"/>
              <a:cs typeface="Courier New"/>
            </a:endParaRPr>
          </a:p>
        </p:txBody>
      </p:sp>
      <p:pic>
        <p:nvPicPr>
          <p:cNvPr id="290818" name="Picture 2" descr="3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7374" y="2220391"/>
            <a:ext cx="3718942" cy="2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3"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53117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42238" y="890138"/>
            <a:ext cx="11524006" cy="3403752"/>
          </a:xfrm>
          <a:prstGeom prst="rect">
            <a:avLst/>
          </a:prstGeom>
        </p:spPr>
        <p:txBody>
          <a:bodyPr>
            <a:spAutoFit/>
          </a:bodyPr>
          <a:lstStyle/>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由题给原电池装置可知，电子经过导线，由</a:t>
            </a:r>
            <a:r>
              <a:rPr lang="en-US" altLang="zh-CN" sz="2800" kern="100" dirty="0">
                <a:latin typeface="Times New Roman"/>
                <a:ea typeface="华文细黑"/>
              </a:rPr>
              <a:t>Zn</a:t>
            </a:r>
            <a:r>
              <a:rPr lang="zh-CN" altLang="zh-CN" sz="2800" kern="100" dirty="0">
                <a:latin typeface="Times New Roman"/>
                <a:ea typeface="华文细黑"/>
                <a:cs typeface="Times New Roman"/>
              </a:rPr>
              <a:t>电极流向</a:t>
            </a:r>
            <a:r>
              <a:rPr lang="en-US" altLang="zh-CN" sz="2800" kern="100" dirty="0">
                <a:latin typeface="Times New Roman"/>
                <a:ea typeface="华文细黑"/>
              </a:rPr>
              <a:t>Fe</a:t>
            </a:r>
            <a:r>
              <a:rPr lang="zh-CN" altLang="zh-CN" sz="2800" kern="100" dirty="0">
                <a:latin typeface="Times New Roman"/>
                <a:ea typeface="华文细黑"/>
                <a:cs typeface="Times New Roman"/>
              </a:rPr>
              <a:t>电极，则</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在</a:t>
            </a:r>
            <a:r>
              <a:rPr lang="en-US" altLang="zh-CN" sz="2800" kern="100" dirty="0">
                <a:latin typeface="Times New Roman"/>
                <a:ea typeface="华文细黑"/>
              </a:rPr>
              <a:t>Fe</a:t>
            </a:r>
            <a:r>
              <a:rPr lang="zh-CN" altLang="zh-CN" sz="2800" kern="100" dirty="0">
                <a:latin typeface="Times New Roman"/>
                <a:ea typeface="华文细黑"/>
                <a:cs typeface="Times New Roman"/>
              </a:rPr>
              <a:t>电极发生还原反应：</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，烧杯</a:t>
            </a:r>
            <a:r>
              <a:rPr lang="en-US" altLang="zh-CN" sz="2800" kern="100" dirty="0">
                <a:latin typeface="Times New Roman"/>
                <a:ea typeface="华文细黑"/>
              </a:rPr>
              <a:t>a</a:t>
            </a:r>
            <a:r>
              <a:rPr lang="zh-CN" altLang="zh-CN" sz="2800" kern="100" dirty="0">
                <a:latin typeface="Times New Roman"/>
                <a:ea typeface="华文细黑"/>
                <a:cs typeface="Times New Roman"/>
              </a:rPr>
              <a:t>中</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增大，溶液的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升高；烧杯</a:t>
            </a:r>
            <a:r>
              <a:rPr lang="en-US" altLang="zh-CN" sz="2800" kern="100" dirty="0">
                <a:latin typeface="Times New Roman"/>
                <a:ea typeface="华文细黑"/>
              </a:rPr>
              <a:t>b</a:t>
            </a:r>
            <a:r>
              <a:rPr lang="zh-CN" altLang="zh-CN" sz="2800" kern="100" dirty="0">
                <a:latin typeface="Times New Roman"/>
                <a:ea typeface="华文细黑"/>
                <a:cs typeface="Times New Roman"/>
              </a:rPr>
              <a:t>中，</a:t>
            </a:r>
            <a:r>
              <a:rPr lang="en-US" altLang="zh-CN" sz="2800" kern="100" dirty="0">
                <a:latin typeface="Times New Roman"/>
                <a:ea typeface="华文细黑"/>
              </a:rPr>
              <a:t>Zn</a:t>
            </a:r>
            <a:r>
              <a:rPr lang="zh-CN" altLang="zh-CN" sz="2800" kern="100" dirty="0">
                <a:latin typeface="Times New Roman"/>
                <a:ea typeface="华文细黑"/>
                <a:cs typeface="Times New Roman"/>
              </a:rPr>
              <a:t>发生氧化反应：</a:t>
            </a:r>
            <a:r>
              <a:rPr lang="en-US" altLang="zh-CN" sz="2800" kern="100" dirty="0">
                <a:latin typeface="Times New Roman"/>
                <a:ea typeface="华文细黑"/>
              </a:rPr>
              <a:t>Zn</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=Zn</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B</a:t>
            </a:r>
            <a:endParaRPr lang="zh-CN" altLang="zh-CN" sz="2800" b="1" kern="100" dirty="0">
              <a:solidFill>
                <a:schemeClr val="accent6">
                  <a:lumMod val="75000"/>
                </a:schemeClr>
              </a:solidFill>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23695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649132"/>
            <a:ext cx="11409907" cy="3582519"/>
          </a:xfrm>
          <a:prstGeom prst="rect">
            <a:avLst/>
          </a:prstGeom>
        </p:spPr>
        <p:txBody>
          <a:bodyPr>
            <a:spAutoFit/>
          </a:bodyPr>
          <a:lstStyle/>
          <a:p>
            <a:pPr algn="just">
              <a:lnSpc>
                <a:spcPct val="135000"/>
              </a:lnSpc>
              <a:spcAft>
                <a:spcPts val="0"/>
              </a:spcAft>
              <a:tabLst>
                <a:tab pos="1890395" algn="l"/>
              </a:tabLst>
            </a:pPr>
            <a:r>
              <a:rPr lang="en-US" altLang="zh-CN" sz="2800" kern="100" dirty="0">
                <a:latin typeface="Times New Roman"/>
                <a:ea typeface="华文细黑"/>
              </a:rPr>
              <a:t>5.</a:t>
            </a:r>
            <a:r>
              <a:rPr lang="en-US" altLang="zh-CN" sz="2800" kern="100" dirty="0">
                <a:latin typeface="IPAPANNEW"/>
                <a:ea typeface="华文细黑"/>
                <a:cs typeface="Times New Roman"/>
              </a:rPr>
              <a:t> [2013·</a:t>
            </a:r>
            <a:r>
              <a:rPr lang="zh-CN" altLang="zh-CN" sz="2800" kern="100" dirty="0">
                <a:latin typeface="IPAPANNEW"/>
                <a:ea typeface="华文细黑"/>
                <a:cs typeface="Times New Roman"/>
              </a:rPr>
              <a:t>广东理综，</a:t>
            </a:r>
            <a:r>
              <a:rPr lang="en-US" altLang="zh-CN" sz="2800" kern="100" dirty="0">
                <a:latin typeface="IPAPANNEW"/>
                <a:ea typeface="华文细黑"/>
                <a:cs typeface="Times New Roman"/>
              </a:rPr>
              <a:t>33(2)(3)]</a:t>
            </a:r>
            <a:r>
              <a:rPr lang="en-US" altLang="zh-CN" sz="2800" kern="100" dirty="0">
                <a:latin typeface="Times New Roman"/>
                <a:ea typeface="华文细黑"/>
              </a:rPr>
              <a:t>(2)</a:t>
            </a:r>
            <a:r>
              <a:rPr lang="zh-CN" altLang="zh-CN" sz="2800" kern="100" dirty="0">
                <a:latin typeface="Times New Roman"/>
                <a:ea typeface="华文细黑"/>
                <a:cs typeface="Times New Roman"/>
              </a:rPr>
              <a:t>能量之间可相互转化：电解食盐水制备</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是将电能转化为化学能，而原电池可将化学能转化为电能。设计两种类型的原电池，探究其能量转化效率。限选材料：</a:t>
            </a:r>
            <a:r>
              <a:rPr lang="en-US" altLang="zh-CN" sz="2800" kern="100" dirty="0">
                <a:latin typeface="Times New Roman"/>
                <a:ea typeface="华文细黑"/>
              </a:rPr>
              <a:t>ZnSO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dirty="0" err="1">
                <a:latin typeface="Times New Roman"/>
                <a:ea typeface="华文细黑"/>
              </a:rPr>
              <a:t>aq</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FeSO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dirty="0" err="1">
                <a:latin typeface="Times New Roman"/>
                <a:ea typeface="华文细黑"/>
              </a:rPr>
              <a:t>aq</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CuSO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dirty="0" err="1">
                <a:latin typeface="Times New Roman"/>
                <a:ea typeface="华文细黑"/>
              </a:rPr>
              <a:t>aq</a:t>
            </a:r>
            <a:r>
              <a:rPr lang="en-US" altLang="zh-CN" sz="2800" kern="100" dirty="0">
                <a:latin typeface="Times New Roman"/>
                <a:ea typeface="华文细黑"/>
              </a:rPr>
              <a:t>)</a:t>
            </a:r>
            <a:r>
              <a:rPr lang="zh-CN" altLang="zh-CN" sz="2800" kern="100" dirty="0">
                <a:latin typeface="Times New Roman"/>
                <a:ea typeface="华文细黑"/>
                <a:cs typeface="Times New Roman"/>
              </a:rPr>
              <a:t>；铜片，铁片，锌片和导线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tabLst>
                <a:tab pos="189039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完成原电池甲的装置示意图</a:t>
            </a:r>
            <a:r>
              <a:rPr lang="en-US" altLang="zh-CN" sz="2800" kern="100" dirty="0">
                <a:latin typeface="Times New Roman"/>
                <a:ea typeface="华文细黑"/>
              </a:rPr>
              <a:t>(</a:t>
            </a:r>
            <a:r>
              <a:rPr lang="zh-CN" altLang="zh-CN" sz="2800" kern="100" dirty="0" smtClean="0">
                <a:latin typeface="Times New Roman"/>
                <a:ea typeface="华文细黑"/>
                <a:cs typeface="Times New Roman"/>
              </a:rPr>
              <a:t>见图</a:t>
            </a:r>
            <a:r>
              <a:rPr lang="en-US" altLang="zh-CN" sz="2800" kern="100" dirty="0">
                <a:latin typeface="Times New Roman"/>
                <a:ea typeface="华文细黑"/>
              </a:rPr>
              <a:t>)</a:t>
            </a:r>
            <a:r>
              <a:rPr lang="zh-CN" altLang="zh-CN" sz="2800" kern="100" dirty="0">
                <a:latin typeface="Times New Roman"/>
                <a:ea typeface="华文细黑"/>
                <a:cs typeface="Times New Roman"/>
              </a:rPr>
              <a:t>，并作相应标注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tabLst>
                <a:tab pos="1890395" algn="l"/>
              </a:tabLst>
            </a:pPr>
            <a:r>
              <a:rPr lang="zh-CN" altLang="zh-CN" sz="2800" kern="100" dirty="0" smtClean="0">
                <a:latin typeface="Times New Roman"/>
                <a:ea typeface="华文细黑"/>
                <a:cs typeface="Times New Roman"/>
              </a:rPr>
              <a:t>要求</a:t>
            </a:r>
            <a:r>
              <a:rPr lang="zh-CN" altLang="zh-CN" sz="2800" kern="100" dirty="0">
                <a:latin typeface="Times New Roman"/>
                <a:ea typeface="华文细黑"/>
                <a:cs typeface="Times New Roman"/>
              </a:rPr>
              <a:t>：在同一烧杯中，电极与溶液含相同的金属元素。</a:t>
            </a:r>
            <a:endParaRPr lang="zh-CN" altLang="zh-CN" sz="2800" kern="100" dirty="0">
              <a:effectLst/>
              <a:latin typeface="宋体"/>
              <a:cs typeface="Courier New"/>
            </a:endParaRPr>
          </a:p>
        </p:txBody>
      </p:sp>
      <p:pic>
        <p:nvPicPr>
          <p:cNvPr id="323586" name="Picture 2" descr="\\鹿晴晴\e\鹿晴晴\2016\源文件\人教版化学\去年33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535" y="2449126"/>
            <a:ext cx="1950236" cy="221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99288" y="4149874"/>
            <a:ext cx="11409907" cy="2419124"/>
          </a:xfrm>
          <a:prstGeom prst="rect">
            <a:avLst/>
          </a:prstGeom>
        </p:spPr>
        <p:txBody>
          <a:bodyPr>
            <a:spAutoFit/>
          </a:bodyPr>
          <a:lstStyle/>
          <a:p>
            <a:pPr algn="just">
              <a:lnSpc>
                <a:spcPct val="135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以铜片为电极之一，</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为电解质溶液，只在一个</a:t>
            </a:r>
            <a:r>
              <a:rPr lang="zh-CN" altLang="zh-CN" sz="2800" kern="100" dirty="0" smtClean="0">
                <a:latin typeface="Times New Roman"/>
                <a:ea typeface="华文细黑"/>
                <a:cs typeface="Times New Roman"/>
              </a:rPr>
              <a:t>烧</a:t>
            </a:r>
            <a:endParaRPr lang="en-US" altLang="zh-CN" sz="2800" kern="100" dirty="0" smtClean="0">
              <a:latin typeface="Times New Roman"/>
              <a:ea typeface="华文细黑"/>
              <a:cs typeface="Times New Roman"/>
            </a:endParaRPr>
          </a:p>
          <a:p>
            <a:pPr algn="just">
              <a:lnSpc>
                <a:spcPct val="135000"/>
              </a:lnSpc>
              <a:spcAft>
                <a:spcPts val="0"/>
              </a:spcAft>
            </a:pPr>
            <a:r>
              <a:rPr lang="zh-CN" altLang="zh-CN" sz="2800" kern="100" dirty="0" smtClean="0">
                <a:latin typeface="Times New Roman"/>
                <a:ea typeface="华文细黑"/>
                <a:cs typeface="Times New Roman"/>
              </a:rPr>
              <a:t>杯</a:t>
            </a:r>
            <a:r>
              <a:rPr lang="zh-CN" altLang="zh-CN" sz="2800" kern="100" dirty="0">
                <a:latin typeface="Times New Roman"/>
                <a:ea typeface="华文细黑"/>
                <a:cs typeface="Times New Roman"/>
              </a:rPr>
              <a:t>中组装原电池乙，工作一段时间后，可观察到</a:t>
            </a:r>
            <a:r>
              <a:rPr lang="zh-CN" altLang="zh-CN" sz="2800" kern="100" dirty="0" smtClean="0">
                <a:latin typeface="Times New Roman"/>
                <a:ea typeface="华文细黑"/>
                <a:cs typeface="Times New Roman"/>
              </a:rPr>
              <a:t>负极</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35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甲乙两种原电池可更有效地将化学能转化为电能的是</a:t>
            </a:r>
            <a:r>
              <a:rPr lang="en-US" altLang="zh-CN" sz="2800" kern="100" dirty="0">
                <a:latin typeface="Times New Roman"/>
                <a:ea typeface="华文细黑"/>
              </a:rPr>
              <a:t>________</a:t>
            </a:r>
            <a:r>
              <a:rPr lang="zh-CN" altLang="zh-CN" sz="2800" kern="100" dirty="0">
                <a:latin typeface="Times New Roman"/>
                <a:ea typeface="华文细黑"/>
                <a:cs typeface="Times New Roman"/>
              </a:rPr>
              <a:t>，其原因是</a:t>
            </a:r>
            <a:r>
              <a:rPr lang="en-US" altLang="zh-CN" sz="2800" kern="100" dirty="0">
                <a:latin typeface="Times New Roman"/>
                <a:ea typeface="华文细黑"/>
              </a:rPr>
              <a:t>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5118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44873" y="549474"/>
            <a:ext cx="11524006" cy="5797490"/>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根据题给条件和原电池的构成条件可得：</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若用</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组成原电池，</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作负极，</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作正极，</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插入到</a:t>
            </a:r>
            <a:r>
              <a:rPr lang="en-US" altLang="zh-CN" sz="2800" kern="100" dirty="0">
                <a:latin typeface="Times New Roman"/>
                <a:ea typeface="华文细黑"/>
                <a:cs typeface="Courier New"/>
              </a:rPr>
              <a:t>ZnSO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插入到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若用</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组成原电池，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作负极，</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作正极，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插入到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插入到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aq</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c.</a:t>
            </a:r>
            <a:r>
              <a:rPr lang="zh-CN" altLang="zh-CN" sz="2800" kern="100" dirty="0">
                <a:solidFill>
                  <a:prstClr val="black"/>
                </a:solidFill>
                <a:latin typeface="Times New Roman"/>
                <a:ea typeface="华文细黑"/>
                <a:cs typeface="Times New Roman"/>
              </a:rPr>
              <a:t>注意，画图时要注意电极名称，电极材料，电解质溶液名称</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或化学式</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，并形成闭合回路。</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由于金属活动性</a:t>
            </a:r>
            <a:r>
              <a:rPr lang="en-US" altLang="zh-CN" sz="2800" kern="100" dirty="0">
                <a:solidFill>
                  <a:prstClr val="black"/>
                </a:solidFill>
                <a:latin typeface="Times New Roman"/>
                <a:ea typeface="华文细黑"/>
                <a:cs typeface="Courier New"/>
              </a:rPr>
              <a:t>Zn</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Cu</a:t>
            </a:r>
            <a:r>
              <a:rPr lang="zh-CN" altLang="zh-CN" sz="2800" kern="100" dirty="0">
                <a:solidFill>
                  <a:prstClr val="black"/>
                </a:solidFill>
                <a:latin typeface="Times New Roman"/>
                <a:ea typeface="华文细黑"/>
                <a:cs typeface="Times New Roman"/>
              </a:rPr>
              <a:t>，锌片或铁片作负极，由于</a:t>
            </a:r>
            <a:r>
              <a:rPr lang="en-US" altLang="zh-CN" sz="2800" kern="100" dirty="0">
                <a:solidFill>
                  <a:prstClr val="black"/>
                </a:solidFill>
                <a:latin typeface="Times New Roman"/>
                <a:ea typeface="华文细黑"/>
                <a:cs typeface="Courier New"/>
              </a:rPr>
              <a:t>Zn</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直接与</a:t>
            </a:r>
            <a:r>
              <a:rPr lang="en-US" altLang="zh-CN" sz="2800" kern="100" dirty="0">
                <a:solidFill>
                  <a:prstClr val="black"/>
                </a:solidFill>
                <a:latin typeface="Times New Roman"/>
                <a:ea typeface="华文细黑"/>
                <a:cs typeface="Courier New"/>
              </a:rPr>
              <a:t>CuSO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溶液接触，工作一段时间后，负极逐渐溶解，表面有红色固体</a:t>
            </a:r>
            <a:r>
              <a:rPr lang="zh-CN" altLang="zh-CN" sz="2800" kern="100" dirty="0" smtClean="0">
                <a:solidFill>
                  <a:prstClr val="black"/>
                </a:solidFill>
                <a:latin typeface="Times New Roman"/>
                <a:ea typeface="华文细黑"/>
                <a:cs typeface="Times New Roman"/>
              </a:rPr>
              <a:t>析出。</a:t>
            </a:r>
            <a:endParaRPr lang="zh-CN" altLang="zh-CN" sz="1050" kern="100" dirty="0">
              <a:solidFill>
                <a:prstClr val="black"/>
              </a:solidFill>
              <a:latin typeface="宋体"/>
              <a:cs typeface="Courier New"/>
            </a:endParaRPr>
          </a:p>
        </p:txBody>
      </p:sp>
      <p:sp>
        <p:nvSpPr>
          <p:cNvPr id="6"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36842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0036562" y="-26592"/>
            <a:ext cx="1891292" cy="880109"/>
            <a:chOff x="11613" y="920823"/>
            <a:chExt cx="1443037" cy="733424"/>
          </a:xfrm>
        </p:grpSpPr>
        <p:pic>
          <p:nvPicPr>
            <p:cNvPr id="19" name="图片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20" name="TextBox 19"/>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
        <p:nvSpPr>
          <p:cNvPr id="21" name="Text Box 50"/>
          <p:cNvSpPr txBox="1">
            <a:spLocks noChangeArrowheads="1"/>
          </p:cNvSpPr>
          <p:nvPr/>
        </p:nvSpPr>
        <p:spPr bwMode="auto">
          <a:xfrm>
            <a:off x="577304" y="1989634"/>
            <a:ext cx="10702478" cy="184663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200000"/>
              </a:lnSpc>
              <a:spcAft>
                <a:spcPts val="0"/>
              </a:spcAft>
              <a:tabLst>
                <a:tab pos="1890395" algn="l"/>
              </a:tabLst>
            </a:pPr>
            <a:r>
              <a:rPr lang="en-US" altLang="zh-CN" sz="2800" b="0" kern="100" dirty="0">
                <a:latin typeface="Times New Roman"/>
                <a:ea typeface="华文细黑"/>
                <a:cs typeface="Courier New"/>
              </a:rPr>
              <a:t>1.</a:t>
            </a:r>
            <a:r>
              <a:rPr lang="zh-CN" altLang="zh-CN" sz="2800" b="0" kern="100" dirty="0" smtClean="0">
                <a:latin typeface="Times New Roman"/>
                <a:ea typeface="华文细黑"/>
                <a:cs typeface="Times New Roman"/>
              </a:rPr>
              <a:t>了解</a:t>
            </a:r>
            <a:r>
              <a:rPr lang="zh-CN" altLang="en-US" sz="2800" b="0" kern="100" dirty="0" smtClean="0">
                <a:latin typeface="Times New Roman"/>
                <a:ea typeface="华文细黑"/>
                <a:cs typeface="Times New Roman"/>
              </a:rPr>
              <a:t>原电池的工作原理，能写出电极反应和电池反应方程式。</a:t>
            </a:r>
            <a:endParaRPr lang="en-US" altLang="zh-CN" sz="2800" b="0" kern="100" dirty="0" smtClean="0">
              <a:latin typeface="Times New Roman"/>
              <a:ea typeface="华文细黑"/>
              <a:cs typeface="Times New Roman"/>
            </a:endParaRPr>
          </a:p>
          <a:p>
            <a:pPr algn="just">
              <a:lnSpc>
                <a:spcPct val="200000"/>
              </a:lnSpc>
              <a:spcAft>
                <a:spcPts val="0"/>
              </a:spcAft>
              <a:tabLst>
                <a:tab pos="1890395" algn="l"/>
              </a:tabLst>
            </a:pPr>
            <a:r>
              <a:rPr lang="en-US" altLang="zh-CN" sz="2800" b="0" kern="100" dirty="0" smtClean="0">
                <a:latin typeface="Times New Roman"/>
                <a:ea typeface="华文细黑"/>
                <a:cs typeface="Courier New"/>
              </a:rPr>
              <a:t>2.</a:t>
            </a:r>
            <a:r>
              <a:rPr lang="zh-CN" altLang="en-US" sz="2800" b="0" kern="100" dirty="0" smtClean="0">
                <a:latin typeface="Times New Roman"/>
                <a:ea typeface="华文细黑"/>
                <a:cs typeface="Courier New"/>
              </a:rPr>
              <a:t>了解常见</a:t>
            </a:r>
            <a:r>
              <a:rPr lang="zh-CN" altLang="zh-CN" sz="2800" b="0" kern="100" dirty="0" smtClean="0">
                <a:latin typeface="Times New Roman"/>
                <a:ea typeface="华文细黑"/>
                <a:cs typeface="Times New Roman"/>
              </a:rPr>
              <a:t>化学</a:t>
            </a:r>
            <a:r>
              <a:rPr lang="zh-CN" altLang="en-US" sz="2800" b="0" kern="100" dirty="0" smtClean="0">
                <a:latin typeface="Times New Roman"/>
                <a:ea typeface="华文细黑"/>
                <a:cs typeface="Times New Roman"/>
              </a:rPr>
              <a:t>电源的种类及其工作原理</a:t>
            </a:r>
            <a:r>
              <a:rPr lang="zh-CN" altLang="zh-CN" sz="2800" b="0" kern="100" dirty="0" smtClean="0">
                <a:latin typeface="Times New Roman"/>
                <a:ea typeface="华文细黑"/>
                <a:cs typeface="Times New Roman"/>
              </a:rPr>
              <a:t>。</a:t>
            </a:r>
            <a:endParaRPr lang="en-US" altLang="zh-CN" sz="2800" b="0" kern="100" dirty="0" smtClean="0">
              <a:latin typeface="Times New Roman"/>
              <a:ea typeface="华文细黑"/>
              <a:cs typeface="Times New Roman"/>
            </a:endParaRPr>
          </a:p>
        </p:txBody>
      </p:sp>
      <p:sp>
        <p:nvSpPr>
          <p:cNvPr id="22" name="矩形 21">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23" name="矩形 22">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24" name="矩形 23">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25" name="矩形 24">
            <a:hlinkClick r:id="rId7"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26" name="矩形 25">
            <a:hlinkClick r:id="rId8"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19042" y="1189827"/>
            <a:ext cx="11296938" cy="2600007"/>
          </a:xfrm>
          <a:prstGeom prst="rect">
            <a:avLst/>
          </a:prstGeom>
        </p:spPr>
        <p:txBody>
          <a:bodyPr>
            <a:spAutoFit/>
          </a:bodyPr>
          <a:lstStyle/>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带有盐桥的甲原电池中负极没有和</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溶液直接接触，二者不会直接发生置换反应，化学能不会转化为热能，而是几乎全部转化为电能；而原电池乙中的负极与</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溶液直接接触，两者会发生置换反应，部分化学能转化为热能，化学能不可能全部转化为电能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7209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19042" y="1762572"/>
            <a:ext cx="11296938" cy="3539430"/>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 </a:t>
            </a:r>
            <a:r>
              <a:rPr lang="en-US" altLang="zh-CN" sz="2800" kern="100" dirty="0" smtClean="0">
                <a:solidFill>
                  <a:schemeClr val="accent6">
                    <a:lumMod val="75000"/>
                  </a:schemeClr>
                </a:solidFill>
                <a:latin typeface="Times New Roman"/>
                <a:ea typeface="华文细黑"/>
                <a:cs typeface="Courier New"/>
              </a:rPr>
              <a:t>  		        (</a:t>
            </a:r>
            <a:r>
              <a:rPr lang="zh-CN" altLang="zh-CN" sz="2800" kern="100" dirty="0">
                <a:solidFill>
                  <a:schemeClr val="accent6">
                    <a:lumMod val="75000"/>
                  </a:schemeClr>
                </a:solidFill>
                <a:latin typeface="Times New Roman"/>
                <a:ea typeface="华文细黑"/>
                <a:cs typeface="Times New Roman"/>
              </a:rPr>
              <a:t>或其他合理答案</a:t>
            </a:r>
            <a:r>
              <a:rPr lang="en-US" altLang="zh-CN" sz="2800" kern="100" dirty="0">
                <a:solidFill>
                  <a:schemeClr val="accent6">
                    <a:lumMod val="75000"/>
                  </a:schemeClr>
                </a:solidFill>
                <a:latin typeface="Times New Roman"/>
                <a:ea typeface="华文细黑"/>
                <a:cs typeface="Courier New"/>
              </a:rPr>
              <a:t>)</a:t>
            </a:r>
            <a:endParaRPr lang="zh-CN" altLang="zh-CN" sz="1050" kern="100" dirty="0">
              <a:solidFill>
                <a:schemeClr val="accent6">
                  <a:lumMod val="75000"/>
                </a:schemeClr>
              </a:solidFill>
              <a:latin typeface="宋体"/>
              <a:cs typeface="Courier New"/>
            </a:endParaRPr>
          </a:p>
          <a:p>
            <a:pPr algn="just">
              <a:lnSpc>
                <a:spcPct val="200000"/>
              </a:lnSpc>
              <a:spcAft>
                <a:spcPts val="0"/>
              </a:spcAft>
            </a:pPr>
            <a:r>
              <a:rPr lang="en-US" altLang="zh-CN" sz="2800" kern="100" dirty="0">
                <a:solidFill>
                  <a:schemeClr val="accent6">
                    <a:lumMod val="75000"/>
                  </a:schemeClr>
                </a:solidFill>
                <a:latin typeface="宋体"/>
                <a:ea typeface="华文细黑"/>
                <a:cs typeface="Times New Roman"/>
              </a:rPr>
              <a:t>②</a:t>
            </a:r>
            <a:r>
              <a:rPr lang="zh-CN" altLang="zh-CN" sz="2800" kern="100" dirty="0">
                <a:solidFill>
                  <a:schemeClr val="accent6">
                    <a:lumMod val="75000"/>
                  </a:schemeClr>
                </a:solidFill>
                <a:latin typeface="Times New Roman"/>
                <a:ea typeface="华文细黑"/>
                <a:cs typeface="Times New Roman"/>
              </a:rPr>
              <a:t>电极逐渐溶解，表面有红色固体析出</a:t>
            </a:r>
            <a:endParaRPr lang="zh-CN" altLang="zh-CN" sz="1050" kern="100" dirty="0">
              <a:solidFill>
                <a:schemeClr val="accent6">
                  <a:lumMod val="75000"/>
                </a:schemeClr>
              </a:solidFill>
              <a:latin typeface="宋体"/>
              <a:cs typeface="Courier New"/>
            </a:endParaRPr>
          </a:p>
          <a:p>
            <a:pPr>
              <a:lnSpc>
                <a:spcPct val="200000"/>
              </a:lnSpc>
            </a:pPr>
            <a:r>
              <a:rPr lang="en-US" altLang="zh-CN" sz="2800" kern="100" dirty="0">
                <a:solidFill>
                  <a:schemeClr val="accent6">
                    <a:lumMod val="75000"/>
                  </a:schemeClr>
                </a:solidFill>
                <a:latin typeface="宋体"/>
                <a:ea typeface="华文细黑"/>
                <a:cs typeface="Times New Roman"/>
              </a:rPr>
              <a:t>③</a:t>
            </a:r>
            <a:r>
              <a:rPr lang="zh-CN" altLang="zh-CN" sz="2800" kern="100" dirty="0">
                <a:solidFill>
                  <a:schemeClr val="accent6">
                    <a:lumMod val="75000"/>
                  </a:schemeClr>
                </a:solidFill>
                <a:latin typeface="Times New Roman"/>
                <a:ea typeface="华文细黑"/>
                <a:cs typeface="Times New Roman"/>
              </a:rPr>
              <a:t>甲　在甲装置中，负极不和</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接触，避免了</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直接与负极发生反应而使化学能转化为热能</a:t>
            </a:r>
            <a:endParaRPr lang="en-US" altLang="zh-CN" sz="2800" kern="100" dirty="0" smtClean="0">
              <a:solidFill>
                <a:schemeClr val="accent6">
                  <a:lumMod val="75000"/>
                </a:schemeClr>
              </a:solidFill>
              <a:latin typeface="Times New Roman"/>
              <a:ea typeface="华文细黑"/>
              <a:cs typeface="Times New Roman"/>
            </a:endParaRPr>
          </a:p>
        </p:txBody>
      </p:sp>
      <p:pic>
        <p:nvPicPr>
          <p:cNvPr id="328706" name="Picture 2" descr="\\鹿晴晴\e\鹿晴晴\2016\源文件\人教版化学\去年33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726" y="387814"/>
            <a:ext cx="2571030" cy="232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174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8706"/>
                                        </p:tgtEl>
                                        <p:attrNameLst>
                                          <p:attrName>style.visibility</p:attrName>
                                        </p:attrNameLst>
                                      </p:cBhvr>
                                      <p:to>
                                        <p:strVal val="visible"/>
                                      </p:to>
                                    </p:set>
                                    <p:animEffect transition="in" filter="blinds(horizontal)">
                                      <p:cBhvr>
                                        <p:cTn id="10" dur="500"/>
                                        <p:tgtEl>
                                          <p:spTgt spid="328706"/>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500"/>
                                        <p:tgtEl>
                                          <p:spTgt spid="4">
                                            <p:txEl>
                                              <p:pRg st="1" end="1"/>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9288" y="1169085"/>
            <a:ext cx="1140990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根据牺牲阳极的阴极保护法原理，为减缓电解质溶液中铁片的腐蚀，在上述的材料中应选</a:t>
            </a:r>
            <a:r>
              <a:rPr lang="en-US" altLang="zh-CN" sz="2800" kern="100" dirty="0">
                <a:latin typeface="Times New Roman"/>
                <a:ea typeface="华文细黑"/>
              </a:rPr>
              <a:t>__________</a:t>
            </a:r>
            <a:r>
              <a:rPr lang="zh-CN" altLang="zh-CN" sz="2800" kern="100" dirty="0">
                <a:latin typeface="Times New Roman"/>
                <a:ea typeface="华文细黑"/>
                <a:cs typeface="Times New Roman"/>
              </a:rPr>
              <a:t>作阳极。</a:t>
            </a:r>
            <a:endParaRPr lang="zh-CN" altLang="zh-CN" sz="2800" kern="100" dirty="0">
              <a:effectLst/>
              <a:latin typeface="宋体"/>
              <a:cs typeface="Courier New"/>
            </a:endParaRPr>
          </a:p>
        </p:txBody>
      </p:sp>
      <p:sp>
        <p:nvSpPr>
          <p:cNvPr id="3" name="矩形 2"/>
          <p:cNvSpPr/>
          <p:nvPr/>
        </p:nvSpPr>
        <p:spPr>
          <a:xfrm>
            <a:off x="301923" y="2694613"/>
            <a:ext cx="11409907"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由牺牲阳极的阴极保护法可得，铁片作正极</a:t>
            </a:r>
            <a:r>
              <a:rPr lang="en-US" altLang="zh-CN" sz="2800" kern="100" dirty="0">
                <a:latin typeface="Times New Roman"/>
                <a:ea typeface="华文细黑"/>
              </a:rPr>
              <a:t>(</a:t>
            </a:r>
            <a:r>
              <a:rPr lang="zh-CN" altLang="zh-CN" sz="2800" kern="100" dirty="0">
                <a:latin typeface="Times New Roman"/>
                <a:ea typeface="华文细黑"/>
                <a:cs typeface="Times New Roman"/>
              </a:rPr>
              <a:t>阴极</a:t>
            </a:r>
            <a:r>
              <a:rPr lang="en-US" altLang="zh-CN" sz="2800" kern="100" dirty="0">
                <a:latin typeface="Times New Roman"/>
                <a:ea typeface="华文细黑"/>
              </a:rPr>
              <a:t>)</a:t>
            </a:r>
            <a:r>
              <a:rPr lang="zh-CN" altLang="zh-CN" sz="2800" kern="100" dirty="0">
                <a:latin typeface="Times New Roman"/>
                <a:ea typeface="华文细黑"/>
                <a:cs typeface="Times New Roman"/>
              </a:rPr>
              <a:t>时被保护，作负极</a:t>
            </a:r>
            <a:r>
              <a:rPr lang="en-US" altLang="zh-CN" sz="2800" kern="100" dirty="0">
                <a:latin typeface="Times New Roman"/>
                <a:ea typeface="华文细黑"/>
              </a:rPr>
              <a:t>(</a:t>
            </a:r>
            <a:r>
              <a:rPr lang="zh-CN" altLang="zh-CN" sz="2800" kern="100" dirty="0">
                <a:latin typeface="Times New Roman"/>
                <a:ea typeface="华文细黑"/>
                <a:cs typeface="Times New Roman"/>
              </a:rPr>
              <a:t>阳极</a:t>
            </a:r>
            <a:r>
              <a:rPr lang="en-US" altLang="zh-CN" sz="2800" kern="100" dirty="0">
                <a:latin typeface="Times New Roman"/>
                <a:ea typeface="华文细黑"/>
              </a:rPr>
              <a:t>)</a:t>
            </a:r>
            <a:r>
              <a:rPr lang="zh-CN" altLang="zh-CN" sz="2800" kern="100" dirty="0">
                <a:latin typeface="Times New Roman"/>
                <a:ea typeface="华文细黑"/>
                <a:cs typeface="Times New Roman"/>
              </a:rPr>
              <a:t>时被腐蚀，所以应选择比铁片更活泼的锌作负极</a:t>
            </a:r>
            <a:r>
              <a:rPr lang="en-US" altLang="zh-CN" sz="2800" kern="100" dirty="0">
                <a:latin typeface="Times New Roman"/>
                <a:ea typeface="华文细黑"/>
              </a:rPr>
              <a:t>(</a:t>
            </a:r>
            <a:r>
              <a:rPr lang="zh-CN" altLang="zh-CN" sz="2800" kern="100" dirty="0">
                <a:latin typeface="Times New Roman"/>
                <a:ea typeface="华文细黑"/>
                <a:cs typeface="Times New Roman"/>
              </a:rPr>
              <a:t>阳极</a:t>
            </a:r>
            <a:r>
              <a:rPr lang="en-US" altLang="zh-CN" sz="2800" kern="100" dirty="0">
                <a:latin typeface="Times New Roman"/>
                <a:ea typeface="华文细黑"/>
              </a:rPr>
              <a:t>)</a:t>
            </a:r>
            <a:r>
              <a:rPr lang="zh-CN" altLang="zh-CN" sz="2800" kern="100" dirty="0">
                <a:latin typeface="Times New Roman"/>
                <a:ea typeface="华文细黑"/>
                <a:cs typeface="Times New Roman"/>
              </a:rPr>
              <a:t>才能有效地保护铁不被腐蚀。</a:t>
            </a:r>
            <a:endParaRPr lang="zh-CN" altLang="zh-CN" sz="1050" kern="100" dirty="0">
              <a:latin typeface="宋体"/>
              <a:cs typeface="Courier New"/>
            </a:endParaRPr>
          </a:p>
        </p:txBody>
      </p:sp>
      <p:sp>
        <p:nvSpPr>
          <p:cNvPr id="2" name="矩形 1"/>
          <p:cNvSpPr/>
          <p:nvPr/>
        </p:nvSpPr>
        <p:spPr>
          <a:xfrm>
            <a:off x="3997449" y="189857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锌片</a:t>
            </a:r>
            <a:endParaRPr lang="zh-CN" altLang="en-US" sz="2800" kern="100" dirty="0">
              <a:solidFill>
                <a:schemeClr val="accent6">
                  <a:lumMod val="75000"/>
                </a:schemeClr>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716902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build="allAtOnce"/>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726608"/>
            <a:ext cx="11458743" cy="4647402"/>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题组三　平衡移动与“盐桥”作用</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smtClean="0">
                <a:latin typeface="Times New Roman"/>
                <a:ea typeface="华文细黑"/>
              </a:rPr>
              <a:t>6</a:t>
            </a:r>
            <a:r>
              <a:rPr lang="en-US" altLang="zh-CN" sz="2800" kern="100" dirty="0" smtClean="0">
                <a:solidFill>
                  <a:srgbClr val="000000"/>
                </a:solidFill>
                <a:latin typeface="Times New Roman"/>
              </a:rPr>
              <a:t>.</a:t>
            </a:r>
            <a:r>
              <a:rPr lang="zh-CN" altLang="zh-CN" sz="2800" kern="100" dirty="0">
                <a:latin typeface="Times New Roman"/>
                <a:ea typeface="华文细黑"/>
                <a:cs typeface="Times New Roman"/>
              </a:rPr>
              <a:t>控制适合的条件，将反应</a:t>
            </a:r>
            <a:r>
              <a:rPr lang="en-US" altLang="zh-CN" sz="2800" kern="100" dirty="0">
                <a:latin typeface="Times New Roman"/>
                <a:ea typeface="华文细黑"/>
              </a:rPr>
              <a:t>2Fe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2I</a:t>
            </a:r>
            <a:r>
              <a:rPr lang="zh-CN" altLang="zh-CN" sz="2800" kern="100" baseline="30000" dirty="0">
                <a:latin typeface="Times New Roman"/>
                <a:ea typeface="华文细黑"/>
                <a:cs typeface="Times New Roman"/>
              </a:rPr>
              <a:t>－</a:t>
            </a:r>
            <a:r>
              <a:rPr lang="en-US" altLang="zh-CN" sz="2800" kern="100" dirty="0">
                <a:latin typeface="ZBFH"/>
                <a:ea typeface="华文细黑"/>
              </a:rPr>
              <a:t></a:t>
            </a:r>
            <a:r>
              <a:rPr lang="en-US" altLang="zh-CN" sz="2800" kern="100" dirty="0">
                <a:latin typeface="Times New Roman"/>
                <a:ea typeface="华文细黑"/>
              </a:rPr>
              <a:t>2Fe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设计成</a:t>
            </a:r>
            <a:r>
              <a:rPr lang="zh-CN" altLang="zh-CN" sz="2800" kern="100" dirty="0" smtClean="0">
                <a:latin typeface="Times New Roman"/>
                <a:ea typeface="华文细黑"/>
                <a:cs typeface="Times New Roman"/>
              </a:rPr>
              <a:t>如图</a:t>
            </a:r>
            <a:r>
              <a:rPr lang="zh-CN" altLang="zh-CN" sz="2800" kern="100" dirty="0">
                <a:latin typeface="Times New Roman"/>
                <a:ea typeface="华文细黑"/>
                <a:cs typeface="Times New Roman"/>
              </a:rPr>
              <a:t>所示的原电池。下列判断不正确的是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反应开始时，乙中石墨电极上发生氧化反应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反应开始时，甲中石墨电极上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被还原</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电流表读数为零时，反应达到化学平衡状态</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电流表读数为零后，在甲中溶入</a:t>
            </a:r>
            <a:r>
              <a:rPr lang="en-US" altLang="zh-CN" sz="2800" kern="100" dirty="0">
                <a:latin typeface="Times New Roman"/>
                <a:ea typeface="华文细黑"/>
              </a:rPr>
              <a:t>FeCl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固体，乙中的石墨电极为</a:t>
            </a:r>
            <a:r>
              <a:rPr lang="zh-CN" altLang="zh-CN" sz="2800" kern="100" dirty="0" smtClean="0">
                <a:latin typeface="Times New Roman"/>
                <a:ea typeface="华文细黑"/>
                <a:cs typeface="Times New Roman"/>
              </a:rPr>
              <a:t>负极</a:t>
            </a:r>
            <a:endParaRPr lang="en-US" altLang="zh-CN" sz="28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716019252"/>
              </p:ext>
            </p:extLst>
          </p:nvPr>
        </p:nvGraphicFramePr>
        <p:xfrm>
          <a:off x="6513513" y="1455766"/>
          <a:ext cx="1219200" cy="839788"/>
        </p:xfrm>
        <a:graphic>
          <a:graphicData uri="http://schemas.openxmlformats.org/presentationml/2006/ole">
            <mc:AlternateContent xmlns:mc="http://schemas.openxmlformats.org/markup-compatibility/2006">
              <mc:Choice xmlns:v="urn:schemas-microsoft-com:vml" Requires="v">
                <p:oleObj spid="_x0000_s329747" name="Document" r:id="rId3" imgW="1219246" imgH="840051" progId="Word.Document.8">
                  <p:embed/>
                </p:oleObj>
              </mc:Choice>
              <mc:Fallback>
                <p:oleObj name="Document" r:id="rId3" imgW="1219246" imgH="840051" progId="Word.Document.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513" y="1455766"/>
                        <a:ext cx="1219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3" descr="3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7454" y="2219726"/>
            <a:ext cx="2998862" cy="234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6"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43652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42238" y="983195"/>
            <a:ext cx="11524006" cy="4534831"/>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由图示结合原电池原理分析可知，</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得电子变成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被还原，</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失去电子变成</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被氧化，所以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kern="100" dirty="0" smtClean="0">
                <a:latin typeface="Times New Roman"/>
                <a:ea typeface="华文细黑"/>
                <a:cs typeface="Times New Roman"/>
              </a:rPr>
              <a:t>电流表</a:t>
            </a:r>
            <a:r>
              <a:rPr lang="zh-CN" altLang="zh-CN" sz="2800" kern="100" dirty="0">
                <a:latin typeface="Times New Roman"/>
                <a:ea typeface="华文细黑"/>
                <a:cs typeface="Times New Roman"/>
              </a:rPr>
              <a:t>读数为零时，</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得电子速率等于</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失电子速率，反应达到平衡状态，</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项在甲中溶入</a:t>
            </a:r>
            <a:r>
              <a:rPr lang="en-US" altLang="zh-CN" sz="2800" kern="100" dirty="0">
                <a:latin typeface="Times New Roman"/>
                <a:ea typeface="华文细黑"/>
              </a:rPr>
              <a:t>FeCl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固体，平衡</a:t>
            </a:r>
            <a:r>
              <a:rPr lang="en-US" altLang="zh-CN" sz="2800" kern="100" dirty="0">
                <a:latin typeface="Times New Roman"/>
                <a:ea typeface="华文细黑"/>
              </a:rPr>
              <a:t>2Fe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2I</a:t>
            </a:r>
            <a:r>
              <a:rPr lang="zh-CN" altLang="zh-CN" sz="2800" kern="100" baseline="30000" dirty="0">
                <a:latin typeface="Times New Roman"/>
                <a:ea typeface="华文细黑"/>
                <a:cs typeface="Times New Roman"/>
              </a:rPr>
              <a:t>－</a:t>
            </a:r>
            <a:r>
              <a:rPr lang="en-US" altLang="zh-CN" sz="2800" kern="100" dirty="0">
                <a:latin typeface="ZBFH"/>
                <a:ea typeface="华文细黑"/>
              </a:rPr>
              <a:t></a:t>
            </a:r>
            <a:r>
              <a:rPr lang="en-US" altLang="zh-CN" sz="2800" kern="100" dirty="0">
                <a:latin typeface="Times New Roman"/>
                <a:ea typeface="华文细黑"/>
              </a:rPr>
              <a:t>2Fe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向左移动，</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被还原为</a:t>
            </a:r>
            <a:r>
              <a:rPr lang="en-US" altLang="zh-CN" sz="2800" kern="100" dirty="0">
                <a:latin typeface="Times New Roman"/>
                <a:ea typeface="华文细黑"/>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，乙中石墨为正极，</a:t>
            </a:r>
            <a:r>
              <a:rPr lang="en-US" altLang="zh-CN" sz="2800" kern="100" dirty="0">
                <a:latin typeface="Times New Roman"/>
                <a:ea typeface="华文细黑"/>
              </a:rPr>
              <a:t>D</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zh-CN" sz="2800" b="1" kern="100" dirty="0">
              <a:solidFill>
                <a:schemeClr val="accent6">
                  <a:lumMod val="75000"/>
                </a:schemeClr>
              </a:solidFill>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3036683"/>
              </p:ext>
            </p:extLst>
          </p:nvPr>
        </p:nvGraphicFramePr>
        <p:xfrm>
          <a:off x="7180262" y="3675459"/>
          <a:ext cx="1219200" cy="839788"/>
        </p:xfrm>
        <a:graphic>
          <a:graphicData uri="http://schemas.openxmlformats.org/presentationml/2006/ole">
            <mc:AlternateContent xmlns:mc="http://schemas.openxmlformats.org/markup-compatibility/2006">
              <mc:Choice xmlns:v="urn:schemas-microsoft-com:vml" Requires="v">
                <p:oleObj spid="_x0000_s325650" name="Document" r:id="rId3" imgW="1219246" imgH="840051" progId="Word.Document.8">
                  <p:embed/>
                </p:oleObj>
              </mc:Choice>
              <mc:Fallback>
                <p:oleObj name="Document" r:id="rId3" imgW="1219246" imgH="84005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262" y="3675459"/>
                        <a:ext cx="1219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1">
            <a:hlinkClick r:id="rId5"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6"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7"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8"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9"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11"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68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500"/>
                                        <p:tgtEl>
                                          <p:spTgt spid="12">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par>
                          <p:cTn id="23" fill="hold">
                            <p:stCondLst>
                              <p:cond delay="2000"/>
                            </p:stCondLst>
                            <p:childTnLst>
                              <p:par>
                                <p:cTn id="24" presetID="3" presetClass="entr" presetSubtype="10" fill="hold" nodeType="afterEffect">
                                  <p:stCondLst>
                                    <p:cond delay="0"/>
                                  </p:stCondLst>
                                  <p:childTnLst>
                                    <p:set>
                                      <p:cBhvr>
                                        <p:cTn id="25" dur="1" fill="hold">
                                          <p:stCondLst>
                                            <p:cond delay="0"/>
                                          </p:stCondLst>
                                        </p:cTn>
                                        <p:tgtEl>
                                          <p:spTgt spid="12">
                                            <p:txEl>
                                              <p:pRg st="4" end="4"/>
                                            </p:txEl>
                                          </p:spTgt>
                                        </p:tgtEl>
                                        <p:attrNameLst>
                                          <p:attrName>style.visibility</p:attrName>
                                        </p:attrNameLst>
                                      </p:cBhvr>
                                      <p:to>
                                        <p:strVal val="visible"/>
                                      </p:to>
                                    </p:set>
                                    <p:animEffect transition="in" filter="blinds(horizontal)">
                                      <p:cBhvr>
                                        <p:cTn id="26"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95184477"/>
              </p:ext>
            </p:extLst>
          </p:nvPr>
        </p:nvGraphicFramePr>
        <p:xfrm>
          <a:off x="477838" y="274638"/>
          <a:ext cx="10931525" cy="2997200"/>
        </p:xfrm>
        <a:graphic>
          <a:graphicData uri="http://schemas.openxmlformats.org/presentationml/2006/ole">
            <mc:AlternateContent xmlns:mc="http://schemas.openxmlformats.org/markup-compatibility/2006">
              <mc:Choice xmlns:v="urn:schemas-microsoft-com:vml" Requires="v">
                <p:oleObj spid="_x0000_s326675" name="Document" r:id="rId3" imgW="10939114" imgH="3009740" progId="Word.Document.8">
                  <p:embed/>
                </p:oleObj>
              </mc:Choice>
              <mc:Fallback>
                <p:oleObj name="Document" r:id="rId3" imgW="10939114" imgH="3009740" progId="Word.Document.8">
                  <p:embed/>
                  <p:pic>
                    <p:nvPicPr>
                      <p:cNvPr id="0" name=""/>
                      <p:cNvPicPr/>
                      <p:nvPr/>
                    </p:nvPicPr>
                    <p:blipFill>
                      <a:blip r:embed="rId4"/>
                      <a:stretch>
                        <a:fillRect/>
                      </a:stretch>
                    </p:blipFill>
                    <p:spPr>
                      <a:xfrm>
                        <a:off x="477838" y="274638"/>
                        <a:ext cx="10931525" cy="2997200"/>
                      </a:xfrm>
                      <a:prstGeom prst="rect">
                        <a:avLst/>
                      </a:prstGeom>
                    </p:spPr>
                  </p:pic>
                </p:oleObj>
              </mc:Fallback>
            </mc:AlternateContent>
          </a:graphicData>
        </a:graphic>
      </p:graphicFrame>
      <p:pic>
        <p:nvPicPr>
          <p:cNvPr id="296962" name="Picture 2" descr="3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9064" y="2625334"/>
            <a:ext cx="5193067" cy="174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1840" y="2973363"/>
            <a:ext cx="11524006" cy="3242170"/>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下列叙述中正确的是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甲组操作时，电流表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指针发生偏转</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甲组操作时，溶液颜色变浅</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乙组操作时，</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作正极</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乙组操作时，</a:t>
            </a:r>
            <a:r>
              <a:rPr lang="en-US" altLang="zh-CN" sz="2800" kern="100" dirty="0">
                <a:latin typeface="Times New Roman"/>
                <a:ea typeface="华文细黑"/>
              </a:rPr>
              <a:t>C</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上发生的电极反应为</a:t>
            </a:r>
            <a:r>
              <a:rPr lang="en-US" altLang="zh-CN" sz="2800" kern="100" dirty="0">
                <a:latin typeface="Times New Roman"/>
                <a:ea typeface="华文细黑"/>
              </a:rPr>
              <a:t>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=2I</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6" name="Rectangle 21">
            <a:hlinkClick r:id="rId6"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1"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2"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518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23524540"/>
              </p:ext>
            </p:extLst>
          </p:nvPr>
        </p:nvGraphicFramePr>
        <p:xfrm>
          <a:off x="489098" y="657994"/>
          <a:ext cx="10934700" cy="4572000"/>
        </p:xfrm>
        <a:graphic>
          <a:graphicData uri="http://schemas.openxmlformats.org/presentationml/2006/ole">
            <mc:AlternateContent xmlns:mc="http://schemas.openxmlformats.org/markup-compatibility/2006">
              <mc:Choice xmlns:v="urn:schemas-microsoft-com:vml" Requires="v">
                <p:oleObj spid="_x0000_s327697" name="Document" r:id="rId3" imgW="10938990" imgH="4570970" progId="Word.Document.8">
                  <p:embed/>
                </p:oleObj>
              </mc:Choice>
              <mc:Fallback>
                <p:oleObj name="Document" r:id="rId3" imgW="10938990" imgH="4570970" progId="Word.Document.8">
                  <p:embed/>
                  <p:pic>
                    <p:nvPicPr>
                      <p:cNvPr id="0" name=""/>
                      <p:cNvPicPr>
                        <a:picLocks noChangeAspect="1" noChangeArrowheads="1"/>
                      </p:cNvPicPr>
                      <p:nvPr/>
                    </p:nvPicPr>
                    <p:blipFill>
                      <a:blip r:embed="rId4"/>
                      <a:srcRect/>
                      <a:stretch>
                        <a:fillRect/>
                      </a:stretch>
                    </p:blipFill>
                    <p:spPr bwMode="auto">
                      <a:xfrm>
                        <a:off x="489098" y="657994"/>
                        <a:ext cx="10934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363787" y="5498862"/>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12" name="Rectangle 21">
            <a:hlinkClick r:id="rId5" action="ppaction://hlinksldjump"/>
          </p:cNvPr>
          <p:cNvSpPr>
            <a:spLocks noChangeArrowheads="1"/>
          </p:cNvSpPr>
          <p:nvPr/>
        </p:nvSpPr>
        <p:spPr bwMode="auto">
          <a:xfrm>
            <a:off x="854347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6" action="ppaction://hlinksldjump"/>
          </p:cNvPr>
          <p:cNvSpPr>
            <a:spLocks noChangeArrowheads="1"/>
          </p:cNvSpPr>
          <p:nvPr/>
        </p:nvSpPr>
        <p:spPr bwMode="auto">
          <a:xfrm>
            <a:off x="904565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7" action="ppaction://hlinksldjump"/>
          </p:cNvPr>
          <p:cNvSpPr>
            <a:spLocks noChangeArrowheads="1"/>
          </p:cNvSpPr>
          <p:nvPr/>
        </p:nvSpPr>
        <p:spPr bwMode="auto">
          <a:xfrm>
            <a:off x="952369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8" action="ppaction://hlinksldjump"/>
          </p:cNvPr>
          <p:cNvSpPr>
            <a:spLocks noChangeArrowheads="1"/>
          </p:cNvSpPr>
          <p:nvPr/>
        </p:nvSpPr>
        <p:spPr bwMode="auto">
          <a:xfrm>
            <a:off x="997758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9" action="ppaction://hlinksldjump"/>
          </p:cNvPr>
          <p:cNvSpPr>
            <a:spLocks noChangeArrowheads="1"/>
          </p:cNvSpPr>
          <p:nvPr/>
        </p:nvSpPr>
        <p:spPr bwMode="auto">
          <a:xfrm>
            <a:off x="1045520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095926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401852" y="-2207"/>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9299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288" y="1169085"/>
            <a:ext cx="11409907"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原电池正、负极判断方法</a:t>
            </a:r>
            <a:endParaRPr lang="zh-CN" altLang="zh-CN" sz="2800" kern="100" dirty="0">
              <a:effectLst/>
              <a:latin typeface="宋体"/>
              <a:cs typeface="Courier New"/>
            </a:endParaRPr>
          </a:p>
        </p:txBody>
      </p:sp>
      <p:pic>
        <p:nvPicPr>
          <p:cNvPr id="330754" name="Picture 2" descr="\\鹿晴晴\e\鹿晴晴\2016\源文件\人教版化学\312A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630" y="2104553"/>
            <a:ext cx="6181278" cy="421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111430" y="2267788"/>
            <a:ext cx="3489971" cy="3970318"/>
          </a:xfrm>
          <a:prstGeom prst="rect">
            <a:avLst/>
          </a:prstGeom>
        </p:spPr>
        <p:txBody>
          <a:bodyPr>
            <a:spAutoFit/>
          </a:bodyPr>
          <a:lstStyle/>
          <a:p>
            <a:pPr>
              <a:lnSpc>
                <a:spcPct val="150000"/>
              </a:lnSpc>
            </a:pPr>
            <a:r>
              <a:rPr lang="zh-CN" altLang="zh-CN" sz="2800" b="1" kern="100" dirty="0">
                <a:solidFill>
                  <a:srgbClr val="0000FF"/>
                </a:solidFill>
                <a:latin typeface="Times New Roman"/>
                <a:ea typeface="华文细黑"/>
                <a:cs typeface="Times New Roman"/>
              </a:rPr>
              <a:t>说明</a:t>
            </a:r>
            <a:r>
              <a:rPr lang="zh-CN" altLang="zh-CN" sz="2800" kern="100" dirty="0">
                <a:latin typeface="Times New Roman"/>
                <a:ea typeface="华文细黑"/>
                <a:cs typeface="Times New Roman"/>
              </a:rPr>
              <a:t>　原电池的正极和负极与电极材料的性质有关，也与电解质溶液有关，不要形成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活泼电极一定作负极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的思维定势。</a:t>
            </a:r>
            <a:endParaRPr lang="zh-CN" altLang="en-US" sz="2800" dirty="0"/>
          </a:p>
        </p:txBody>
      </p:sp>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 name="文本框 3"/>
          <p:cNvSpPr txBox="1"/>
          <p:nvPr/>
        </p:nvSpPr>
        <p:spPr bwMode="auto">
          <a:xfrm>
            <a:off x="1761861" y="-26590"/>
            <a:ext cx="5269449" cy="615529"/>
          </a:xfrm>
          <a:prstGeom prst="rect">
            <a:avLst/>
          </a:prstGeom>
          <a:noFill/>
        </p:spPr>
        <p:txBody>
          <a:bodyPr wrap="square"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smtClean="0">
                <a:solidFill>
                  <a:schemeClr val="bg1"/>
                </a:solidFill>
                <a:latin typeface="+mj-ea"/>
                <a:ea typeface="+mj-ea"/>
                <a:cs typeface="+mn-cs"/>
              </a:rPr>
              <a:t>练后反思   方法指导</a:t>
            </a:r>
            <a:endParaRPr lang="zh-CN" altLang="en-US" sz="3200" b="1" dirty="0">
              <a:solidFill>
                <a:schemeClr val="bg1"/>
              </a:solidFill>
              <a:latin typeface="+mj-ea"/>
              <a:ea typeface="+mj-ea"/>
              <a:cs typeface="+mn-cs"/>
            </a:endParaRPr>
          </a:p>
        </p:txBody>
      </p:sp>
    </p:spTree>
    <p:extLst>
      <p:ext uri="{BB962C8B-B14F-4D97-AF65-F5344CB8AC3E}">
        <p14:creationId xmlns:p14="http://schemas.microsoft.com/office/powerpoint/2010/main" val="2387432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矩形 14"/>
          <p:cNvSpPr/>
          <p:nvPr/>
        </p:nvSpPr>
        <p:spPr>
          <a:xfrm>
            <a:off x="299288" y="1392642"/>
            <a:ext cx="11409907" cy="2541208"/>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当氧化剂得电子速率与还原剂失电子速率相等时，可逆反应达到化学平衡状态，电流表指针示数为零；当电流表指针往相反方向偏转，暗示电路中电子流向相反，说明化学平衡移动方向相反。</a:t>
            </a:r>
            <a:endParaRPr lang="zh-CN" altLang="zh-CN" sz="2800" kern="100" dirty="0">
              <a:effectLst/>
              <a:latin typeface="宋体"/>
              <a:cs typeface="Courier New"/>
            </a:endParaRPr>
          </a:p>
        </p:txBody>
      </p:sp>
      <p:sp>
        <p:nvSpPr>
          <p:cNvPr id="9" name="圆角矩形 8">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406575" y="1977329"/>
            <a:ext cx="11233248" cy="2529923"/>
          </a:xfrm>
          <a:prstGeom prst="rect">
            <a:avLst/>
          </a:prstGeom>
          <a:noFill/>
        </p:spPr>
        <p:txBody>
          <a:bodyPr wrap="square" rtlCol="0" anchor="ctr">
            <a:spAutoFit/>
          </a:bodyPr>
          <a:lstStyle/>
          <a:p>
            <a:pPr>
              <a:lnSpc>
                <a:spcPct val="120000"/>
              </a:lnSpc>
              <a:defRPr/>
            </a:pPr>
            <a:r>
              <a:rPr lang="zh-CN" altLang="en-US" sz="6600" b="1" dirty="0">
                <a:solidFill>
                  <a:schemeClr val="bg1"/>
                </a:solidFill>
                <a:latin typeface="+mj-ea"/>
                <a:ea typeface="+mj-ea"/>
              </a:rPr>
              <a:t>考点二　</a:t>
            </a:r>
            <a:r>
              <a:rPr lang="zh-CN" altLang="en-US" sz="6600" b="1" dirty="0" smtClean="0">
                <a:solidFill>
                  <a:schemeClr val="bg1"/>
                </a:solidFill>
                <a:latin typeface="+mj-ea"/>
                <a:ea typeface="+mj-ea"/>
              </a:rPr>
              <a:t>原电池</a:t>
            </a:r>
            <a:r>
              <a:rPr lang="zh-CN" altLang="en-US" sz="6600" b="1" dirty="0">
                <a:solidFill>
                  <a:schemeClr val="bg1"/>
                </a:solidFill>
                <a:latin typeface="+mj-ea"/>
                <a:ea typeface="+mj-ea"/>
              </a:rPr>
              <a:t>原理</a:t>
            </a:r>
            <a:r>
              <a:rPr lang="zh-CN" altLang="en-US" sz="6600" b="1" dirty="0" smtClean="0">
                <a:solidFill>
                  <a:schemeClr val="bg1"/>
                </a:solidFill>
                <a:latin typeface="+mj-ea"/>
                <a:ea typeface="+mj-ea"/>
              </a:rPr>
              <a:t>的“四”  </a:t>
            </a:r>
            <a:endParaRPr lang="en-US" altLang="zh-CN" sz="6600" b="1" dirty="0" smtClean="0">
              <a:solidFill>
                <a:schemeClr val="bg1"/>
              </a:solidFill>
              <a:latin typeface="+mj-ea"/>
              <a:ea typeface="+mj-ea"/>
            </a:endParaRPr>
          </a:p>
          <a:p>
            <a:pPr>
              <a:lnSpc>
                <a:spcPct val="120000"/>
              </a:lnSpc>
              <a:defRPr/>
            </a:pPr>
            <a:r>
              <a:rPr lang="en-US" altLang="zh-CN" sz="6600" b="1" dirty="0">
                <a:solidFill>
                  <a:schemeClr val="bg1"/>
                </a:solidFill>
                <a:latin typeface="+mj-ea"/>
                <a:ea typeface="+mj-ea"/>
              </a:rPr>
              <a:t> </a:t>
            </a:r>
            <a:r>
              <a:rPr lang="en-US" altLang="zh-CN" sz="6600" b="1" dirty="0" smtClean="0">
                <a:solidFill>
                  <a:schemeClr val="bg1"/>
                </a:solidFill>
                <a:latin typeface="+mj-ea"/>
                <a:ea typeface="+mj-ea"/>
              </a:rPr>
              <a:t>            </a:t>
            </a:r>
            <a:r>
              <a:rPr lang="zh-CN" altLang="en-US" sz="6600" b="1" dirty="0" smtClean="0">
                <a:solidFill>
                  <a:schemeClr val="bg1"/>
                </a:solidFill>
                <a:latin typeface="+mj-ea"/>
                <a:ea typeface="+mj-ea"/>
              </a:rPr>
              <a:t>个</a:t>
            </a:r>
            <a:r>
              <a:rPr lang="zh-CN" altLang="en-US" sz="6600" b="1" dirty="0">
                <a:solidFill>
                  <a:schemeClr val="bg1"/>
                </a:solidFill>
                <a:latin typeface="+mj-ea"/>
                <a:ea typeface="+mj-ea"/>
              </a:rPr>
              <a:t>基本应用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1020370" y="2733814"/>
            <a:ext cx="10187404"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考点一　原电池的工作原理</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66" y="1125538"/>
            <a:ext cx="11231786" cy="5293733"/>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用于金属的防护</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使被保护的金属制品作</a:t>
            </a:r>
            <a:r>
              <a:rPr lang="zh-CN" altLang="zh-CN" sz="2800" kern="100" dirty="0" smtClean="0">
                <a:latin typeface="Times New Roman"/>
                <a:ea typeface="华文细黑"/>
                <a:cs typeface="Times New Roman"/>
              </a:rPr>
              <a:t>原电池</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zh-CN" altLang="zh-CN" sz="2800" kern="100" dirty="0">
                <a:latin typeface="Times New Roman"/>
                <a:ea typeface="华文细黑"/>
                <a:cs typeface="Times New Roman"/>
              </a:rPr>
              <a:t>得到保护。例如，要保护一个铁质的输水管道或钢铁桥梁等，可用导线将其与一块锌块相连，使锌作原电池的负极。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设计制作化学电源</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首先将氧化还原反应分成两个半反应。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根据原电池的反应特点，结合两个半反应找出正、负极材料和电解质溶液</a:t>
            </a:r>
            <a:r>
              <a:rPr lang="zh-CN" altLang="zh-CN" sz="2800" kern="100" dirty="0" smtClean="0">
                <a:latin typeface="Times New Roman"/>
                <a:ea typeface="华文细黑"/>
                <a:cs typeface="Times New Roman"/>
              </a:rPr>
              <a:t>。</a:t>
            </a:r>
          </a:p>
        </p:txBody>
      </p:sp>
      <p:sp>
        <p:nvSpPr>
          <p:cNvPr id="4" name="矩形 3"/>
          <p:cNvSpPr/>
          <p:nvPr/>
        </p:nvSpPr>
        <p:spPr>
          <a:xfrm>
            <a:off x="5015086" y="183609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正极</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1" name="矩形 10"/>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2"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296561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549474"/>
            <a:ext cx="11296938" cy="5262979"/>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3</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比较金属活动性强弱</a:t>
            </a:r>
            <a:endParaRPr lang="zh-CN" altLang="zh-CN" sz="2800" kern="100" dirty="0">
              <a:latin typeface="宋体"/>
              <a:cs typeface="Courier New"/>
            </a:endParaRPr>
          </a:p>
          <a:p>
            <a:pPr>
              <a:lnSpc>
                <a:spcPct val="200000"/>
              </a:lnSpc>
            </a:pPr>
            <a:r>
              <a:rPr lang="zh-CN" altLang="zh-CN" sz="2800" kern="100" dirty="0">
                <a:latin typeface="Times New Roman"/>
                <a:ea typeface="华文细黑"/>
                <a:cs typeface="Times New Roman"/>
              </a:rPr>
              <a:t>两种金属分别作原电池的两极时，一般</a:t>
            </a:r>
            <a:r>
              <a:rPr lang="zh-CN" altLang="zh-CN" sz="2800" kern="100" dirty="0" smtClean="0">
                <a:latin typeface="Times New Roman"/>
                <a:ea typeface="华文细黑"/>
                <a:cs typeface="Times New Roman"/>
              </a:rPr>
              <a:t>作</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金属</a:t>
            </a:r>
            <a:r>
              <a:rPr lang="zh-CN" altLang="zh-CN" sz="2800" kern="100" dirty="0" smtClean="0">
                <a:latin typeface="Times New Roman"/>
                <a:ea typeface="华文细黑"/>
                <a:cs typeface="Times New Roman"/>
              </a:rPr>
              <a:t>比作</a:t>
            </a:r>
            <a:r>
              <a:rPr lang="en-US" altLang="zh-CN" sz="2800" u="sng" kern="100" dirty="0" smtClean="0">
                <a:latin typeface="Times New Roman"/>
                <a:ea typeface="华文细黑"/>
                <a:cs typeface="Times New Roman"/>
              </a:rPr>
              <a:t>	</a:t>
            </a:r>
            <a:r>
              <a:rPr lang="zh-CN" altLang="en-US"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金属活泼</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a:latin typeface="Times New Roman"/>
                <a:ea typeface="华文细黑"/>
                <a:cs typeface="Courier New"/>
              </a:rPr>
              <a:t>4</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加快氧化还原反应的速率</a:t>
            </a:r>
            <a:endParaRPr lang="zh-CN" altLang="zh-CN" sz="2800" kern="100" dirty="0">
              <a:latin typeface="宋体"/>
              <a:cs typeface="Courier New"/>
            </a:endParaRPr>
          </a:p>
          <a:p>
            <a:pPr>
              <a:lnSpc>
                <a:spcPct val="200000"/>
              </a:lnSpc>
            </a:pPr>
            <a:r>
              <a:rPr lang="zh-CN" altLang="zh-CN" sz="2800" kern="100" dirty="0">
                <a:latin typeface="Times New Roman"/>
                <a:ea typeface="华文细黑"/>
                <a:cs typeface="Times New Roman"/>
              </a:rPr>
              <a:t>一</a:t>
            </a:r>
            <a:r>
              <a:rPr lang="zh-CN" altLang="zh-CN" sz="2800" kern="100" dirty="0" smtClean="0">
                <a:latin typeface="Times New Roman"/>
                <a:ea typeface="华文细黑"/>
                <a:cs typeface="Times New Roman"/>
              </a:rPr>
              <a:t>个</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进行</a:t>
            </a:r>
            <a:r>
              <a:rPr lang="zh-CN" altLang="zh-CN" sz="2800" kern="100" dirty="0">
                <a:latin typeface="Times New Roman"/>
                <a:ea typeface="华文细黑"/>
                <a:cs typeface="Times New Roman"/>
              </a:rPr>
              <a:t>的氧化还原反应，设计成原电池时</a:t>
            </a:r>
            <a:r>
              <a:rPr lang="zh-CN" altLang="zh-CN" sz="2800" kern="100" dirty="0" smtClean="0">
                <a:latin typeface="Times New Roman"/>
                <a:ea typeface="华文细黑"/>
                <a:cs typeface="Times New Roman"/>
              </a:rPr>
              <a:t>反应速率</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例如，在</a:t>
            </a:r>
            <a:r>
              <a:rPr lang="en-US" altLang="zh-CN" sz="2800" kern="100" dirty="0">
                <a:latin typeface="Times New Roman"/>
                <a:ea typeface="华文细黑"/>
              </a:rPr>
              <a:t>Zn</a:t>
            </a:r>
            <a:r>
              <a:rPr lang="zh-CN" altLang="zh-CN" sz="2800" kern="100" dirty="0">
                <a:latin typeface="Times New Roman"/>
                <a:ea typeface="华文细黑"/>
                <a:cs typeface="Times New Roman"/>
              </a:rPr>
              <a:t>与稀</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反应时加入少量</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溶液能使产生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的反应速率加快。</a:t>
            </a:r>
            <a:endParaRPr lang="zh-CN" altLang="zh-CN" sz="2800" kern="100" dirty="0">
              <a:latin typeface="宋体"/>
              <a:cs typeface="Courier New"/>
            </a:endParaRPr>
          </a:p>
        </p:txBody>
      </p:sp>
      <p:sp>
        <p:nvSpPr>
          <p:cNvPr id="2" name="矩形 1"/>
          <p:cNvSpPr/>
          <p:nvPr/>
        </p:nvSpPr>
        <p:spPr>
          <a:xfrm>
            <a:off x="6786711" y="161995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负极</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9565833" y="161054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正极</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9335566" y="422188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增大</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5" name="矩形 4"/>
          <p:cNvSpPr/>
          <p:nvPr/>
        </p:nvSpPr>
        <p:spPr>
          <a:xfrm>
            <a:off x="1262539" y="4264273"/>
            <a:ext cx="800219" cy="461665"/>
          </a:xfrm>
          <a:prstGeom prst="rect">
            <a:avLst/>
          </a:prstGeom>
        </p:spPr>
        <p:txBody>
          <a:bodyPr wrap="none">
            <a:spAutoFit/>
          </a:bodyPr>
          <a:lstStyle/>
          <a:p>
            <a:r>
              <a:rPr lang="zh-CN" altLang="zh-CN" b="1" kern="100" dirty="0">
                <a:solidFill>
                  <a:srgbClr val="0000FF"/>
                </a:solidFill>
                <a:latin typeface="Times New Roman"/>
                <a:ea typeface="华文细黑"/>
                <a:cs typeface="Times New Roman"/>
              </a:rPr>
              <a:t>自发</a:t>
            </a:r>
            <a:endParaRPr lang="zh-CN" altLang="en-US" b="1" dirty="0">
              <a:solidFill>
                <a:srgbClr val="0000FF"/>
              </a:solidFill>
            </a:endParaRPr>
          </a:p>
        </p:txBody>
      </p:sp>
    </p:spTree>
    <p:extLst>
      <p:ext uri="{BB962C8B-B14F-4D97-AF65-F5344CB8AC3E}">
        <p14:creationId xmlns:p14="http://schemas.microsoft.com/office/powerpoint/2010/main" val="38342845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4" grpId="0"/>
      <p:bldP spid="4" grpId="1"/>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06574" y="1729496"/>
            <a:ext cx="11209437" cy="2708410"/>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1</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电工经常说的一句口头禅：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铝接铜，瞎糊弄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，所以电工操作上规定不能把铜导线与铝导线连接在一起使用，试说明原因：</a:t>
            </a:r>
            <a:r>
              <a:rPr lang="en-US" altLang="zh-CN" sz="2800" kern="100" dirty="0" smtClean="0">
                <a:latin typeface="Times New Roman"/>
                <a:ea typeface="华文细黑"/>
              </a:rPr>
              <a:t>___________</a:t>
            </a:r>
          </a:p>
          <a:p>
            <a:pPr algn="just">
              <a:lnSpc>
                <a:spcPct val="200000"/>
              </a:lnSpc>
              <a:spcAft>
                <a:spcPts val="0"/>
              </a:spcAft>
            </a:pPr>
            <a:r>
              <a:rPr lang="en-US" altLang="zh-CN" sz="2800" kern="100" dirty="0" smtClean="0">
                <a:latin typeface="Times New Roman"/>
                <a:ea typeface="华文细黑"/>
              </a:rPr>
              <a:t>____________________________________________________</a:t>
            </a:r>
            <a:r>
              <a:rPr lang="en-US" altLang="zh-CN" sz="2800" kern="100" dirty="0">
                <a:latin typeface="Times New Roman"/>
                <a:ea typeface="华文细黑"/>
              </a:rPr>
              <a:t>____</a:t>
            </a:r>
            <a:r>
              <a:rPr lang="en-US" altLang="zh-CN" sz="2800" kern="100" dirty="0" smtClean="0">
                <a:latin typeface="Times New Roman"/>
                <a:ea typeface="华文细黑"/>
              </a:rPr>
              <a:t>_</a:t>
            </a:r>
            <a:r>
              <a:rPr lang="zh-CN" altLang="zh-CN" sz="2800" kern="100" dirty="0">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p:txBody>
      </p:sp>
      <p:sp>
        <p:nvSpPr>
          <p:cNvPr id="21" name="文本框 3"/>
          <p:cNvSpPr txBox="1"/>
          <p:nvPr/>
        </p:nvSpPr>
        <p:spPr bwMode="auto">
          <a:xfrm>
            <a:off x="406574" y="960779"/>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6" name="矩形 5"/>
          <p:cNvSpPr/>
          <p:nvPr/>
        </p:nvSpPr>
        <p:spPr>
          <a:xfrm>
            <a:off x="462066" y="2499048"/>
            <a:ext cx="11098452" cy="1846635"/>
          </a:xfrm>
          <a:prstGeom prst="rect">
            <a:avLst/>
          </a:prstGeom>
        </p:spPr>
        <p:txBody>
          <a:bodyPr wrap="square" lIns="121898" tIns="60948" rIns="121898" bIns="60948">
            <a:spAutoFit/>
          </a:bodyPr>
          <a:lstStyle/>
          <a:p>
            <a:pPr>
              <a:lnSpc>
                <a:spcPct val="200000"/>
              </a:lnSpc>
              <a:spcAft>
                <a:spcPts val="0"/>
              </a:spcAft>
            </a:pPr>
            <a:r>
              <a:rPr lang="en-US" altLang="zh-CN" sz="2800" kern="100" dirty="0" smtClean="0">
                <a:solidFill>
                  <a:schemeClr val="accent6">
                    <a:lumMod val="75000"/>
                  </a:schemeClr>
                </a:solidFill>
                <a:latin typeface="Times New Roman"/>
                <a:ea typeface="华文细黑"/>
                <a:cs typeface="Times New Roman"/>
              </a:rPr>
              <a:t>							</a:t>
            </a:r>
            <a:r>
              <a:rPr lang="zh-CN" altLang="en-US"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铜</a:t>
            </a:r>
            <a:r>
              <a:rPr lang="zh-CN" altLang="zh-CN" sz="2800" kern="100" dirty="0">
                <a:solidFill>
                  <a:schemeClr val="accent6">
                    <a:lumMod val="75000"/>
                  </a:schemeClr>
                </a:solidFill>
                <a:latin typeface="Times New Roman"/>
                <a:ea typeface="华文细黑"/>
                <a:cs typeface="Times New Roman"/>
              </a:rPr>
              <a:t>、铝接触在潮湿的环境中形成原电池，加快了铝的腐蚀，易造成电路断路</a:t>
            </a:r>
            <a:endParaRPr lang="en-US" altLang="zh-CN"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38717"/>
            <a:ext cx="11458743" cy="1710957"/>
          </a:xfrm>
          <a:prstGeom prst="rect">
            <a:avLst/>
          </a:prstGeom>
        </p:spPr>
        <p:txBody>
          <a:bodyPr wrap="square" lIns="121898" tIns="60948" rIns="121898" bIns="60948">
            <a:spAutoFit/>
          </a:bodyPr>
          <a:lstStyle/>
          <a:p>
            <a:pPr algn="just">
              <a:lnSpc>
                <a:spcPct val="200000"/>
              </a:lnSpc>
              <a:spcAft>
                <a:spcPts val="0"/>
              </a:spcAft>
              <a:tabLst>
                <a:tab pos="1890395" algn="l"/>
              </a:tabLst>
            </a:pPr>
            <a:r>
              <a:rPr lang="en-US" altLang="zh-CN" sz="2800" kern="100" dirty="0">
                <a:latin typeface="Times New Roman"/>
                <a:ea typeface="华文细黑"/>
              </a:rPr>
              <a:t>2</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将等质量的两份锌粉</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分别加入过量的稀硫酸，同时向</a:t>
            </a:r>
            <a:r>
              <a:rPr lang="en-US" altLang="zh-CN" sz="2800" kern="100" dirty="0">
                <a:latin typeface="Times New Roman"/>
                <a:ea typeface="华文细黑"/>
              </a:rPr>
              <a:t>a</a:t>
            </a:r>
            <a:r>
              <a:rPr lang="zh-CN" altLang="zh-CN" sz="2800" kern="100" dirty="0">
                <a:latin typeface="Times New Roman"/>
                <a:ea typeface="华文细黑"/>
                <a:cs typeface="Times New Roman"/>
              </a:rPr>
              <a:t>中加入少量的</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溶液。请画出产生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的体积</a:t>
            </a:r>
            <a:r>
              <a:rPr lang="en-US" altLang="zh-CN" sz="2800" i="1" kern="100" dirty="0">
                <a:latin typeface="Times New Roman"/>
                <a:ea typeface="华文细黑"/>
              </a:rPr>
              <a:t>V</a:t>
            </a:r>
            <a:r>
              <a:rPr lang="en-US" altLang="zh-CN" sz="2800" kern="100" dirty="0">
                <a:latin typeface="Times New Roman"/>
                <a:ea typeface="华文细黑"/>
              </a:rPr>
              <a:t>(L)</a:t>
            </a:r>
            <a:r>
              <a:rPr lang="zh-CN" altLang="zh-CN" sz="2800" kern="100" dirty="0">
                <a:latin typeface="Times New Roman"/>
                <a:ea typeface="华文细黑"/>
                <a:cs typeface="Times New Roman"/>
              </a:rPr>
              <a:t>与时间</a:t>
            </a:r>
            <a:r>
              <a:rPr lang="en-US" altLang="zh-CN" sz="2800" i="1" kern="100" dirty="0">
                <a:latin typeface="Times New Roman"/>
                <a:ea typeface="华文细黑"/>
              </a:rPr>
              <a:t>t</a:t>
            </a:r>
            <a:r>
              <a:rPr lang="en-US" altLang="zh-CN" sz="2800" kern="100" dirty="0">
                <a:latin typeface="Times New Roman"/>
                <a:ea typeface="华文细黑"/>
              </a:rPr>
              <a:t>(min)</a:t>
            </a:r>
            <a:r>
              <a:rPr lang="zh-CN" altLang="zh-CN" sz="2800" kern="100" dirty="0">
                <a:latin typeface="Times New Roman"/>
                <a:ea typeface="华文细黑"/>
                <a:cs typeface="Times New Roman"/>
              </a:rPr>
              <a:t>的关系图像。</a:t>
            </a:r>
            <a:endParaRPr lang="zh-CN" altLang="zh-CN" sz="1050" kern="100" dirty="0">
              <a:latin typeface="宋体"/>
              <a:cs typeface="Courier New"/>
            </a:endParaRPr>
          </a:p>
        </p:txBody>
      </p:sp>
      <p:sp>
        <p:nvSpPr>
          <p:cNvPr id="6" name="矩形 5"/>
          <p:cNvSpPr/>
          <p:nvPr/>
        </p:nvSpPr>
        <p:spPr>
          <a:xfrm>
            <a:off x="296466" y="2863255"/>
            <a:ext cx="90601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endParaRPr lang="zh-CN" altLang="en-US" sz="2800" dirty="0"/>
          </a:p>
        </p:txBody>
      </p:sp>
      <p:pic>
        <p:nvPicPr>
          <p:cNvPr id="167950" name="Picture 14"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718" y="2997746"/>
            <a:ext cx="194421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0505019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67950"/>
                                        </p:tgtEl>
                                        <p:attrNameLst>
                                          <p:attrName>style.visibility</p:attrName>
                                        </p:attrNameLst>
                                      </p:cBhvr>
                                      <p:to>
                                        <p:strVal val="visible"/>
                                      </p:to>
                                    </p:set>
                                    <p:animEffect transition="in" filter="blinds(horizontal)">
                                      <p:cBhvr>
                                        <p:cTn id="10" dur="500"/>
                                        <p:tgtEl>
                                          <p:spTgt spid="1679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67950"/>
                                        </p:tgtEl>
                                      </p:cBhvr>
                                    </p:animEffect>
                                    <p:set>
                                      <p:cBhvr>
                                        <p:cTn id="18" dur="1" fill="hold">
                                          <p:stCondLst>
                                            <p:cond delay="499"/>
                                          </p:stCondLst>
                                        </p:cTn>
                                        <p:tgtEl>
                                          <p:spTgt spid="16795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423220"/>
            <a:ext cx="11524006" cy="1680204"/>
          </a:xfrm>
          <a:prstGeom prst="rect">
            <a:avLst/>
          </a:prstGeom>
        </p:spPr>
        <p:txBody>
          <a:bodyPr>
            <a:spAutoFit/>
          </a:bodyPr>
          <a:lstStyle/>
          <a:p>
            <a:pPr algn="just">
              <a:lnSpc>
                <a:spcPct val="200000"/>
              </a:lnSpc>
              <a:spcAft>
                <a:spcPts val="0"/>
              </a:spcAft>
              <a:tabLst>
                <a:tab pos="1890395" algn="l"/>
              </a:tabLst>
            </a:pPr>
            <a:r>
              <a:rPr lang="en-US" altLang="zh-CN" sz="2800" kern="100" dirty="0">
                <a:latin typeface="Times New Roman"/>
                <a:ea typeface="华文细黑"/>
              </a:rPr>
              <a:t>1</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将过量的两份锌粉</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分别加入定量的稀硫酸，同时向</a:t>
            </a:r>
            <a:r>
              <a:rPr lang="en-US" altLang="zh-CN" sz="2800" kern="100" dirty="0">
                <a:latin typeface="Times New Roman"/>
                <a:ea typeface="华文细黑"/>
              </a:rPr>
              <a:t>a</a:t>
            </a:r>
            <a:r>
              <a:rPr lang="zh-CN" altLang="zh-CN" sz="2800" kern="100" dirty="0">
                <a:latin typeface="Times New Roman"/>
                <a:ea typeface="华文细黑"/>
                <a:cs typeface="Times New Roman"/>
              </a:rPr>
              <a:t>中加入少量的</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溶液，请画出产生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的体积</a:t>
            </a:r>
            <a:r>
              <a:rPr lang="en-US" altLang="zh-CN" sz="2800" i="1" kern="100" dirty="0">
                <a:latin typeface="Times New Roman"/>
                <a:ea typeface="华文细黑"/>
              </a:rPr>
              <a:t>V</a:t>
            </a:r>
            <a:r>
              <a:rPr lang="en-US" altLang="zh-CN" sz="2800" kern="100" dirty="0">
                <a:latin typeface="Times New Roman"/>
                <a:ea typeface="华文细黑"/>
              </a:rPr>
              <a:t>(L)</a:t>
            </a:r>
            <a:r>
              <a:rPr lang="zh-CN" altLang="zh-CN" sz="2800" kern="100" dirty="0">
                <a:latin typeface="Times New Roman"/>
                <a:ea typeface="华文细黑"/>
                <a:cs typeface="Times New Roman"/>
              </a:rPr>
              <a:t>与时间</a:t>
            </a:r>
            <a:r>
              <a:rPr lang="en-US" altLang="zh-CN" sz="2800" i="1" kern="100" dirty="0">
                <a:latin typeface="Times New Roman"/>
                <a:ea typeface="华文细黑"/>
              </a:rPr>
              <a:t>t</a:t>
            </a:r>
            <a:r>
              <a:rPr lang="en-US" altLang="zh-CN" sz="2800" kern="100" dirty="0">
                <a:latin typeface="Times New Roman"/>
                <a:ea typeface="华文细黑"/>
              </a:rPr>
              <a:t>(min)</a:t>
            </a:r>
            <a:r>
              <a:rPr lang="zh-CN" altLang="zh-CN" sz="2800" kern="100" dirty="0">
                <a:latin typeface="Times New Roman"/>
                <a:ea typeface="华文细黑"/>
                <a:cs typeface="Times New Roman"/>
              </a:rPr>
              <a:t>的关系图像。</a:t>
            </a:r>
            <a:endParaRPr lang="zh-CN" altLang="zh-CN" sz="2800" kern="100" dirty="0">
              <a:effectLst/>
              <a:latin typeface="宋体"/>
              <a:cs typeface="Courier New"/>
            </a:endParaRPr>
          </a:p>
        </p:txBody>
      </p:sp>
      <p:sp>
        <p:nvSpPr>
          <p:cNvPr id="3" name="文本框 3"/>
          <p:cNvSpPr txBox="1"/>
          <p:nvPr/>
        </p:nvSpPr>
        <p:spPr bwMode="auto">
          <a:xfrm>
            <a:off x="262558" y="70314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en-US" sz="3200" b="1" dirty="0" smtClean="0">
                <a:solidFill>
                  <a:schemeClr val="accent6">
                    <a:lumMod val="75000"/>
                  </a:schemeClr>
                </a:solidFill>
                <a:latin typeface="+mj-ea"/>
                <a:ea typeface="+mj-ea"/>
                <a:cs typeface="+mn-cs"/>
              </a:rPr>
              <a:t>一思两变</a:t>
            </a:r>
            <a:endParaRPr lang="zh-CN" altLang="en-US" sz="3200" b="1" dirty="0">
              <a:solidFill>
                <a:schemeClr val="accent6">
                  <a:lumMod val="75000"/>
                </a:schemeClr>
              </a:solidFill>
              <a:latin typeface="+mj-ea"/>
              <a:ea typeface="+mj-ea"/>
              <a:cs typeface="+mn-cs"/>
            </a:endParaRPr>
          </a:p>
        </p:txBody>
      </p:sp>
      <p:sp>
        <p:nvSpPr>
          <p:cNvPr id="4" name="矩形 3"/>
          <p:cNvSpPr/>
          <p:nvPr/>
        </p:nvSpPr>
        <p:spPr>
          <a:xfrm>
            <a:off x="253033" y="3708426"/>
            <a:ext cx="90601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endParaRPr lang="zh-CN" altLang="en-US" sz="2800" dirty="0"/>
          </a:p>
        </p:txBody>
      </p:sp>
      <p:pic>
        <p:nvPicPr>
          <p:cNvPr id="275458" name="Picture 2" descr="3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160" y="3912886"/>
            <a:ext cx="1702718" cy="174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16164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75458"/>
                                        </p:tgtEl>
                                        <p:attrNameLst>
                                          <p:attrName>style.visibility</p:attrName>
                                        </p:attrNameLst>
                                      </p:cBhvr>
                                      <p:to>
                                        <p:strVal val="visible"/>
                                      </p:to>
                                    </p:set>
                                    <p:animEffect transition="in" filter="blinds(horizontal)">
                                      <p:cBhvr>
                                        <p:cTn id="10" dur="500"/>
                                        <p:tgtEl>
                                          <p:spTgt spid="2754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75458"/>
                                        </p:tgtEl>
                                      </p:cBhvr>
                                    </p:animEffect>
                                    <p:set>
                                      <p:cBhvr>
                                        <p:cTn id="18" dur="1" fill="hold">
                                          <p:stCondLst>
                                            <p:cond delay="499"/>
                                          </p:stCondLst>
                                        </p:cTn>
                                        <p:tgtEl>
                                          <p:spTgt spid="27545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597462"/>
            <a:ext cx="11524006" cy="1680204"/>
          </a:xfrm>
          <a:prstGeom prst="rect">
            <a:avLst/>
          </a:prstGeom>
        </p:spPr>
        <p:txBody>
          <a:bodyPr>
            <a:spAutoFit/>
          </a:bodyPr>
          <a:lstStyle/>
          <a:p>
            <a:pPr algn="just">
              <a:lnSpc>
                <a:spcPct val="200000"/>
              </a:lnSpc>
              <a:spcAft>
                <a:spcPts val="0"/>
              </a:spcAft>
              <a:tabLst>
                <a:tab pos="1890395" algn="l"/>
              </a:tabLst>
            </a:pPr>
            <a:r>
              <a:rPr lang="en-US" altLang="zh-CN" sz="2800" kern="100" dirty="0">
                <a:latin typeface="Times New Roman"/>
                <a:ea typeface="华文细黑"/>
              </a:rPr>
              <a:t>2</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将</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深度思考</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rPr>
              <a:t>2</a:t>
            </a:r>
            <a:r>
              <a:rPr lang="zh-CN" altLang="zh-CN" sz="2800" kern="100" dirty="0">
                <a:latin typeface="Times New Roman"/>
                <a:ea typeface="华文细黑"/>
                <a:cs typeface="Times New Roman"/>
              </a:rPr>
              <a:t>题中的</a:t>
            </a:r>
            <a:r>
              <a:rPr lang="en-US" altLang="zh-CN" sz="2800" kern="100" dirty="0">
                <a:latin typeface="Times New Roman"/>
                <a:ea typeface="华文细黑"/>
              </a:rPr>
              <a:t>CuSO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溶液改成</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COONa</a:t>
            </a:r>
            <a:r>
              <a:rPr lang="zh-CN" altLang="zh-CN" sz="2800" kern="100" dirty="0">
                <a:latin typeface="Times New Roman"/>
                <a:ea typeface="华文细黑"/>
                <a:cs typeface="Times New Roman"/>
              </a:rPr>
              <a:t>溶液，其他条件不变，请画出产生</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的体积</a:t>
            </a:r>
            <a:r>
              <a:rPr lang="en-US" altLang="zh-CN" sz="2800" i="1" kern="100" dirty="0">
                <a:latin typeface="Times New Roman"/>
                <a:ea typeface="华文细黑"/>
              </a:rPr>
              <a:t>V</a:t>
            </a:r>
            <a:r>
              <a:rPr lang="en-US" altLang="zh-CN" sz="2800" kern="100" dirty="0">
                <a:latin typeface="Times New Roman"/>
                <a:ea typeface="华文细黑"/>
              </a:rPr>
              <a:t>(L)</a:t>
            </a:r>
            <a:r>
              <a:rPr lang="zh-CN" altLang="zh-CN" sz="2800" kern="100" dirty="0">
                <a:latin typeface="Times New Roman"/>
                <a:ea typeface="华文细黑"/>
                <a:cs typeface="Times New Roman"/>
              </a:rPr>
              <a:t>与时间</a:t>
            </a:r>
            <a:r>
              <a:rPr lang="en-US" altLang="zh-CN" sz="2800" i="1" kern="100" dirty="0">
                <a:latin typeface="Times New Roman"/>
                <a:ea typeface="华文细黑"/>
              </a:rPr>
              <a:t>t</a:t>
            </a:r>
            <a:r>
              <a:rPr lang="en-US" altLang="zh-CN" sz="2800" kern="100" dirty="0">
                <a:latin typeface="Times New Roman"/>
                <a:ea typeface="华文细黑"/>
              </a:rPr>
              <a:t>(min)</a:t>
            </a:r>
            <a:r>
              <a:rPr lang="zh-CN" altLang="zh-CN" sz="2800" kern="100" dirty="0">
                <a:latin typeface="Times New Roman"/>
                <a:ea typeface="华文细黑"/>
                <a:cs typeface="Times New Roman"/>
              </a:rPr>
              <a:t>的关系图像。</a:t>
            </a:r>
            <a:endParaRPr lang="zh-CN" altLang="zh-CN" sz="2800" kern="100" dirty="0">
              <a:effectLst/>
              <a:latin typeface="宋体"/>
              <a:cs typeface="Courier New"/>
            </a:endParaRPr>
          </a:p>
        </p:txBody>
      </p:sp>
      <p:sp>
        <p:nvSpPr>
          <p:cNvPr id="3" name="矩形 2"/>
          <p:cNvSpPr/>
          <p:nvPr/>
        </p:nvSpPr>
        <p:spPr>
          <a:xfrm>
            <a:off x="253033" y="2997746"/>
            <a:ext cx="90601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endParaRPr lang="zh-CN" altLang="en-US" sz="2800" dirty="0"/>
          </a:p>
        </p:txBody>
      </p:sp>
      <p:pic>
        <p:nvPicPr>
          <p:cNvPr id="276482" name="Picture 2" descr="3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4686" y="3259356"/>
            <a:ext cx="1918742" cy="19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616551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76482"/>
                                        </p:tgtEl>
                                        <p:attrNameLst>
                                          <p:attrName>style.visibility</p:attrName>
                                        </p:attrNameLst>
                                      </p:cBhvr>
                                      <p:to>
                                        <p:strVal val="visible"/>
                                      </p:to>
                                    </p:set>
                                    <p:animEffect transition="in" filter="blinds(horizontal)">
                                      <p:cBhvr>
                                        <p:cTn id="10" dur="500"/>
                                        <p:tgtEl>
                                          <p:spTgt spid="2764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76482"/>
                                        </p:tgtEl>
                                      </p:cBhvr>
                                    </p:animEffect>
                                    <p:set>
                                      <p:cBhvr>
                                        <p:cTn id="18" dur="1" fill="hold">
                                          <p:stCondLst>
                                            <p:cond delay="499"/>
                                          </p:stCondLst>
                                        </p:cTn>
                                        <p:tgtEl>
                                          <p:spTgt spid="276482"/>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010125"/>
            <a:ext cx="11524006" cy="4616648"/>
          </a:xfrm>
          <a:prstGeom prst="rect">
            <a:avLst/>
          </a:prstGeom>
        </p:spPr>
        <p:txBody>
          <a:bodyPr>
            <a:spAutoFit/>
          </a:bodyPr>
          <a:lstStyle/>
          <a:p>
            <a:pPr algn="ctr">
              <a:lnSpc>
                <a:spcPct val="175000"/>
              </a:lnSpc>
              <a:spcAft>
                <a:spcPts val="0"/>
              </a:spcAft>
            </a:pPr>
            <a:r>
              <a:rPr lang="zh-CN" altLang="zh-CN" sz="2800" b="1" kern="100" dirty="0">
                <a:solidFill>
                  <a:srgbClr val="0000FF"/>
                </a:solidFill>
                <a:latin typeface="Times New Roman"/>
                <a:ea typeface="华文细黑"/>
                <a:cs typeface="Times New Roman"/>
              </a:rPr>
              <a:t>改变</a:t>
            </a:r>
            <a:r>
              <a:rPr lang="en-US" altLang="zh-CN" sz="2800" b="1" kern="100" dirty="0">
                <a:solidFill>
                  <a:srgbClr val="0000FF"/>
                </a:solidFill>
                <a:latin typeface="Times New Roman"/>
                <a:ea typeface="华文细黑"/>
                <a:cs typeface="Courier New"/>
              </a:rPr>
              <a:t>Zn</a:t>
            </a:r>
            <a:r>
              <a:rPr lang="zh-CN" altLang="zh-CN" sz="2800" b="1" kern="100" dirty="0">
                <a:solidFill>
                  <a:srgbClr val="0000FF"/>
                </a:solidFill>
                <a:latin typeface="Times New Roman"/>
                <a:ea typeface="华文细黑"/>
                <a:cs typeface="Times New Roman"/>
              </a:rPr>
              <a:t>与</a:t>
            </a:r>
            <a:r>
              <a:rPr lang="en-US" altLang="zh-CN" sz="2800" b="1" kern="100" dirty="0">
                <a:solidFill>
                  <a:srgbClr val="0000FF"/>
                </a:solidFill>
                <a:latin typeface="Times New Roman"/>
                <a:ea typeface="华文细黑"/>
                <a:cs typeface="Courier New"/>
              </a:rPr>
              <a:t>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反应速率的方法</a:t>
            </a:r>
            <a:endParaRPr lang="zh-CN" altLang="zh-CN" sz="2800" b="1" kern="100" dirty="0">
              <a:solidFill>
                <a:srgbClr val="0000FF"/>
              </a:solidFill>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，形成原电池，加快反应速率，加入</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不影响</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的量，但加入</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的量减少，是否影响产生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的量，应根据</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的相对量多少判断。</a:t>
            </a:r>
            <a:endParaRPr lang="zh-CN" altLang="zh-CN" sz="2800" kern="100" dirty="0">
              <a:latin typeface="宋体"/>
              <a:cs typeface="Courier New"/>
            </a:endParaRPr>
          </a:p>
          <a:p>
            <a:pPr>
              <a:lnSpc>
                <a:spcPct val="175000"/>
              </a:lnSpc>
            </a:pPr>
            <a:r>
              <a:rPr lang="en-US" altLang="zh-CN" sz="2800" kern="100" dirty="0">
                <a:latin typeface="Times New Roman"/>
                <a:ea typeface="华文细黑"/>
              </a:rPr>
              <a:t>2</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加入强碱弱酸盐，由于弱酸根与</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反应，使</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减小，反应速率减小，但不影响生成</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的量。</a:t>
            </a:r>
            <a:endParaRPr lang="zh-CN" altLang="zh-CN" sz="2800" kern="100" dirty="0">
              <a:effectLst/>
              <a:latin typeface="宋体"/>
              <a:cs typeface="Courier New"/>
            </a:endParaRPr>
          </a:p>
        </p:txBody>
      </p:sp>
      <p:sp>
        <p:nvSpPr>
          <p:cNvPr id="4" name="矩形 3"/>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1949321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15516" y="909514"/>
            <a:ext cx="4512774" cy="681918"/>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判断金属的活泼性</a:t>
            </a:r>
            <a:endParaRPr lang="zh-CN" altLang="zh-CN" sz="2800" kern="100" dirty="0">
              <a:latin typeface="宋体"/>
              <a:cs typeface="Courier New"/>
            </a:endParaRPr>
          </a:p>
        </p:txBody>
      </p:sp>
      <p:sp>
        <p:nvSpPr>
          <p:cNvPr id="13" name="矩形 12"/>
          <p:cNvSpPr/>
          <p:nvPr/>
        </p:nvSpPr>
        <p:spPr>
          <a:xfrm>
            <a:off x="262558" y="1751494"/>
            <a:ext cx="1145874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五块金属片，进行如下实验：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用导线相连后，同时浸入稀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极为负极，活动性</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用导线相连后，同时浸入稀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溶液中，电流由</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导线</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，活动性</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相连后，同时浸入稀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极产生大量气泡，活动性</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560115" y="3132237"/>
            <a:ext cx="88517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A&gt;B</a:t>
            </a:r>
            <a:endParaRPr lang="zh-CN" altLang="en-US" sz="2800" kern="100" dirty="0">
              <a:solidFill>
                <a:schemeClr val="accent6">
                  <a:lumMod val="75000"/>
                </a:schemeClr>
              </a:solidFill>
              <a:latin typeface="Times New Roman"/>
              <a:ea typeface="华文细黑"/>
              <a:cs typeface="Times New Roman"/>
            </a:endParaRPr>
          </a:p>
        </p:txBody>
      </p:sp>
      <p:sp>
        <p:nvSpPr>
          <p:cNvPr id="3" name="矩形 2"/>
          <p:cNvSpPr/>
          <p:nvPr/>
        </p:nvSpPr>
        <p:spPr>
          <a:xfrm>
            <a:off x="1621185" y="4409217"/>
            <a:ext cx="88517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C&gt;D</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541065" y="5695836"/>
            <a:ext cx="88517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A&gt;C</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Rectangle 21">
            <a:hlinkClick r:id="rId2"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4"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2" grpId="0"/>
      <p:bldP spid="2" grpId="1"/>
      <p:bldP spid="3" grpId="0"/>
      <p:bldP spid="3" grpId="1"/>
      <p:bldP spid="4" grpId="0"/>
      <p:bldP spid="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219424"/>
            <a:ext cx="11458743" cy="3434506"/>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相连后，同时浸入稀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极发生氧化反应，活动性</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用惰性电极电解含</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离子和</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离子的溶液，</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先析出，活动性</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200000"/>
              </a:lnSpc>
            </a:pPr>
            <a:r>
              <a:rPr lang="zh-CN" altLang="zh-CN" sz="2800" kern="100" dirty="0">
                <a:latin typeface="Times New Roman"/>
                <a:ea typeface="华文细黑"/>
                <a:cs typeface="Times New Roman"/>
              </a:rPr>
              <a:t>综上所述，这五种金属的活动性从强到弱的顺序为</a:t>
            </a:r>
            <a:r>
              <a:rPr lang="en-US" altLang="zh-CN" sz="2800" kern="100" dirty="0">
                <a:latin typeface="Times New Roman"/>
                <a:ea typeface="华文细黑"/>
              </a:rPr>
              <a:t>________________</a:t>
            </a:r>
            <a:endParaRPr lang="zh-CN" altLang="zh-CN" sz="1050" kern="100" dirty="0">
              <a:latin typeface="宋体"/>
              <a:cs typeface="Courier New"/>
            </a:endParaRPr>
          </a:p>
        </p:txBody>
      </p:sp>
      <p:sp>
        <p:nvSpPr>
          <p:cNvPr id="2" name="矩形 1"/>
          <p:cNvSpPr/>
          <p:nvPr/>
        </p:nvSpPr>
        <p:spPr>
          <a:xfrm>
            <a:off x="611040" y="2340035"/>
            <a:ext cx="88517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D&gt;B</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10372196" y="3198168"/>
            <a:ext cx="84510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B&gt;E</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8327454" y="4043844"/>
            <a:ext cx="220925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A&gt;C&gt;D&gt;B&gt;E</a:t>
            </a:r>
            <a:endParaRPr lang="zh-CN" altLang="en-US" sz="2800" kern="100" dirty="0">
              <a:solidFill>
                <a:schemeClr val="accent6">
                  <a:lumMod val="75000"/>
                </a:schemeClr>
              </a:solidFill>
              <a:latin typeface="Times New Roman"/>
              <a:ea typeface="华文细黑"/>
              <a:cs typeface="Times New Roman"/>
            </a:endParaRPr>
          </a:p>
        </p:txBody>
      </p:sp>
      <p:sp>
        <p:nvSpPr>
          <p:cNvPr id="6" name="Rectangle 21">
            <a:hlinkClick r:id="rId2"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4"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300325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P spid="4" grpId="0"/>
      <p:bldP spid="4" grpId="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695163"/>
            <a:ext cx="11524006" cy="4534831"/>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四种金属，做如下实验：</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用导线连接起来，浸入电解质溶液中，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不易腐蚀；</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分别投入等物质的量浓度的盐酸中，</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反应剧烈；</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将铜浸入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的盐溶液里，无明显变化，如果把铜浸入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的盐溶液里，有金属</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析出。据此判断它们的活动性由强到弱的顺序是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  			B</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solidFill>
                  <a:srgbClr val="000000"/>
                </a:solidFill>
                <a:latin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  			D</a:t>
            </a:r>
            <a:r>
              <a:rPr lang="en-US" altLang="zh-CN" sz="2800" kern="100" dirty="0">
                <a:solidFill>
                  <a:srgbClr val="000000"/>
                </a:solidFill>
                <a:latin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C</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Rectangle 21">
            <a:hlinkClick r:id="rId3"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Rectangle 21">
            <a:hlinkClick r:id="rId4"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7887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4408" y="1053530"/>
            <a:ext cx="11388152" cy="52111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概念和反应本质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原电池是把化学能转化为电能的装置，其反应本质</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原电池的构成条件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一看反应：看是否有能自发进行的氧化还原反应发生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一般是活泼性强的金属与电解质溶液反应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二看两电极：一般是活泼性不同的两电极。</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三看是否形成闭合回路，形成闭合回路需三个条件：</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电解质溶液；</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两电极直接或间接接触；</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两电极插入电解质溶液中。</a:t>
            </a:r>
            <a:endParaRPr lang="zh-CN" altLang="zh-CN" sz="2800" kern="100" dirty="0">
              <a:effectLst/>
              <a:latin typeface="宋体"/>
              <a:cs typeface="Courier New"/>
            </a:endParaRPr>
          </a:p>
        </p:txBody>
      </p:sp>
      <p:sp>
        <p:nvSpPr>
          <p:cNvPr id="9" name="矩形 8"/>
          <p:cNvSpPr/>
          <p:nvPr/>
        </p:nvSpPr>
        <p:spPr>
          <a:xfrm>
            <a:off x="8687494" y="1639119"/>
            <a:ext cx="2339102" cy="661015"/>
          </a:xfrm>
          <a:prstGeom prst="rect">
            <a:avLst/>
          </a:prstGeom>
        </p:spPr>
        <p:txBody>
          <a:bodyPr wrap="none">
            <a:spAutoFit/>
          </a:bodyPr>
          <a:lstStyle/>
          <a:p>
            <a:pPr>
              <a:lnSpc>
                <a:spcPct val="150000"/>
              </a:lnSpc>
              <a:spcBef>
                <a:spcPct val="0"/>
              </a:spcBef>
            </a:pPr>
            <a:r>
              <a:rPr lang="zh-CN" altLang="zh-CN" sz="2800" kern="100" dirty="0">
                <a:solidFill>
                  <a:srgbClr val="0000FF"/>
                </a:solidFill>
                <a:latin typeface="Times New Roman"/>
                <a:ea typeface="华文细黑"/>
                <a:cs typeface="Times New Roman"/>
              </a:rPr>
              <a:t>氧化还原反应</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8703543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9" grpId="0"/>
      <p:bldP spid="9" grpId="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42238" y="615087"/>
            <a:ext cx="11524006" cy="5262979"/>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en-US" altLang="zh-CN" sz="2800" kern="100" dirty="0">
                <a:latin typeface="Times New Roman"/>
                <a:ea typeface="华文细黑"/>
              </a:rPr>
              <a:t>A</a:t>
            </a:r>
            <a:r>
              <a:rPr lang="zh-CN" altLang="zh-CN" sz="2800" kern="100" dirty="0">
                <a:latin typeface="Times New Roman"/>
                <a:ea typeface="华文细黑"/>
                <a:cs typeface="Times New Roman"/>
              </a:rPr>
              <a:t>与</a:t>
            </a:r>
            <a:r>
              <a:rPr lang="en-US" altLang="zh-CN" sz="2800" kern="100" dirty="0">
                <a:latin typeface="Times New Roman"/>
                <a:ea typeface="华文细黑"/>
              </a:rPr>
              <a:t>B</a:t>
            </a:r>
            <a:r>
              <a:rPr lang="zh-CN" altLang="zh-CN" sz="2800" kern="100" dirty="0">
                <a:latin typeface="Times New Roman"/>
                <a:ea typeface="华文细黑"/>
                <a:cs typeface="Times New Roman"/>
              </a:rPr>
              <a:t>用导线连接后浸入电解质溶液中会构成原电池，</a:t>
            </a:r>
            <a:r>
              <a:rPr lang="en-US" altLang="zh-CN" sz="2800" kern="100" dirty="0">
                <a:latin typeface="Times New Roman"/>
                <a:ea typeface="华文细黑"/>
              </a:rPr>
              <a:t>B</a:t>
            </a:r>
            <a:r>
              <a:rPr lang="zh-CN" altLang="zh-CN" sz="2800" kern="100" dirty="0">
                <a:latin typeface="Times New Roman"/>
                <a:ea typeface="华文细黑"/>
                <a:cs typeface="Times New Roman"/>
              </a:rPr>
              <a:t>不易腐蚀，说明</a:t>
            </a:r>
            <a:r>
              <a:rPr lang="en-US" altLang="zh-CN" sz="2800" kern="100" dirty="0">
                <a:latin typeface="Times New Roman"/>
                <a:ea typeface="华文细黑"/>
              </a:rPr>
              <a:t>B</a:t>
            </a:r>
            <a:r>
              <a:rPr lang="zh-CN" altLang="zh-CN" sz="2800" kern="100" dirty="0">
                <a:latin typeface="Times New Roman"/>
                <a:ea typeface="华文细黑"/>
                <a:cs typeface="Times New Roman"/>
              </a:rPr>
              <a:t>为原电池的正极，说明金属活动性：</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宋体"/>
                <a:ea typeface="华文细黑"/>
                <a:cs typeface="Times New Roman"/>
              </a:rPr>
              <a:t>②</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与等物质的量浓度的盐酸反应，</a:t>
            </a:r>
            <a:r>
              <a:rPr lang="en-US" altLang="zh-CN" sz="2800" kern="100" dirty="0">
                <a:latin typeface="Times New Roman"/>
                <a:ea typeface="华文细黑"/>
              </a:rPr>
              <a:t>D</a:t>
            </a:r>
            <a:r>
              <a:rPr lang="zh-CN" altLang="zh-CN" sz="2800" kern="100" dirty="0">
                <a:latin typeface="Times New Roman"/>
                <a:ea typeface="华文细黑"/>
                <a:cs typeface="Times New Roman"/>
              </a:rPr>
              <a:t>比</a:t>
            </a:r>
            <a:r>
              <a:rPr lang="en-US" altLang="zh-CN" sz="2800" kern="100" dirty="0">
                <a:latin typeface="Times New Roman"/>
                <a:ea typeface="华文细黑"/>
              </a:rPr>
              <a:t>A</a:t>
            </a:r>
            <a:r>
              <a:rPr lang="zh-CN" altLang="zh-CN" sz="2800" kern="100" dirty="0">
                <a:latin typeface="Times New Roman"/>
                <a:ea typeface="华文细黑"/>
                <a:cs typeface="Times New Roman"/>
              </a:rPr>
              <a:t>反应剧烈，说明金属活动性：</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根据置换反应规律，</a:t>
            </a:r>
            <a:r>
              <a:rPr lang="en-US" altLang="zh-CN" sz="2800" kern="100" dirty="0">
                <a:latin typeface="Times New Roman"/>
                <a:ea typeface="华文细黑"/>
              </a:rPr>
              <a:t>Cu</a:t>
            </a:r>
            <a:r>
              <a:rPr lang="zh-CN" altLang="zh-CN" sz="2800" kern="100" dirty="0">
                <a:latin typeface="Times New Roman"/>
                <a:ea typeface="华文细黑"/>
                <a:cs typeface="Times New Roman"/>
              </a:rPr>
              <a:t>不能置换出</a:t>
            </a:r>
            <a:r>
              <a:rPr lang="en-US" altLang="zh-CN" sz="2800" kern="100" dirty="0">
                <a:latin typeface="Times New Roman"/>
                <a:ea typeface="华文细黑"/>
              </a:rPr>
              <a:t>B</a:t>
            </a:r>
            <a:r>
              <a:rPr lang="zh-CN" altLang="zh-CN" sz="2800" kern="100" dirty="0">
                <a:latin typeface="Times New Roman"/>
                <a:ea typeface="华文细黑"/>
                <a:cs typeface="Times New Roman"/>
              </a:rPr>
              <a:t>，说明金属活动性：</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zh-CN" altLang="zh-CN" sz="2800" kern="100" dirty="0">
                <a:latin typeface="Times New Roman"/>
                <a:ea typeface="华文细黑"/>
                <a:cs typeface="Times New Roman"/>
              </a:rPr>
              <a:t>能置换出</a:t>
            </a:r>
            <a:r>
              <a:rPr lang="en-US" altLang="zh-CN" sz="2800" kern="100" dirty="0">
                <a:latin typeface="Times New Roman"/>
                <a:ea typeface="华文细黑"/>
              </a:rPr>
              <a:t>C</a:t>
            </a:r>
            <a:r>
              <a:rPr lang="zh-CN" altLang="zh-CN" sz="2800" kern="100" dirty="0">
                <a:latin typeface="Times New Roman"/>
                <a:ea typeface="华文细黑"/>
                <a:cs typeface="Times New Roman"/>
              </a:rPr>
              <a:t>，说明金属活动性：</a:t>
            </a:r>
            <a:r>
              <a:rPr lang="en-US" altLang="zh-CN" sz="2800" kern="100" dirty="0">
                <a:latin typeface="Times New Roman"/>
                <a:ea typeface="华文细黑"/>
              </a:rPr>
              <a:t>Cu</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。则四种金属活动性的排列顺序是</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C</a:t>
            </a:r>
            <a:endParaRPr lang="zh-CN" altLang="zh-CN" sz="2800" b="1" kern="100" dirty="0">
              <a:solidFill>
                <a:schemeClr val="accent6">
                  <a:lumMod val="75000"/>
                </a:schemeClr>
              </a:solidFill>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Rectangle 21">
            <a:hlinkClick r:id="rId3"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Rectangle 21">
            <a:hlinkClick r:id="rId4"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0923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9125" y="362087"/>
            <a:ext cx="5594801" cy="681918"/>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题组二　设计原电池，画出装置图</a:t>
            </a:r>
            <a:endParaRPr lang="zh-CN" altLang="zh-CN" sz="2800" kern="100" dirty="0">
              <a:latin typeface="宋体"/>
              <a:cs typeface="Courier New"/>
            </a:endParaRPr>
          </a:p>
        </p:txBody>
      </p:sp>
      <p:sp>
        <p:nvSpPr>
          <p:cNvPr id="4" name="矩形 3"/>
          <p:cNvSpPr/>
          <p:nvPr/>
        </p:nvSpPr>
        <p:spPr>
          <a:xfrm>
            <a:off x="166783" y="1125538"/>
            <a:ext cx="1168906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请运用原电池原理设计实验，验证</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氧化性的强弱。请写出电极反应式，负极：</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，正极</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并在方框内画出实验装置图，要求用烧杯和盐桥，并标出外电路电子流向。</a:t>
            </a:r>
            <a:endParaRPr lang="zh-CN" altLang="zh-CN" sz="2800" kern="100" dirty="0">
              <a:latin typeface="宋体"/>
              <a:cs typeface="Courier New"/>
            </a:endParaRPr>
          </a:p>
        </p:txBody>
      </p:sp>
      <p:sp>
        <p:nvSpPr>
          <p:cNvPr id="5" name="矩形 4"/>
          <p:cNvSpPr/>
          <p:nvPr/>
        </p:nvSpPr>
        <p:spPr>
          <a:xfrm>
            <a:off x="3070870" y="1907987"/>
            <a:ext cx="290207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Cu</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=Cu</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7" name="矩形 6"/>
          <p:cNvSpPr/>
          <p:nvPr/>
        </p:nvSpPr>
        <p:spPr>
          <a:xfrm>
            <a:off x="7706174" y="1864668"/>
            <a:ext cx="350160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=2Fe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pic>
        <p:nvPicPr>
          <p:cNvPr id="277506" name="Picture 2" descr="3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528" y="3525985"/>
            <a:ext cx="2979734" cy="249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3"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4"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5"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440345" y="6649571"/>
            <a:ext cx="775541"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402021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P spid="7" grpId="0"/>
      <p:bldP spid="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42238" y="1548154"/>
            <a:ext cx="11524006" cy="3862596"/>
          </a:xfrm>
          <a:prstGeom prst="rect">
            <a:avLst/>
          </a:prstGeom>
        </p:spPr>
        <p:txBody>
          <a:bodyPr>
            <a:spAutoFit/>
          </a:bodyPr>
          <a:lstStyle/>
          <a:p>
            <a:pPr algn="ctr">
              <a:lnSpc>
                <a:spcPct val="175000"/>
              </a:lnSpc>
              <a:spcAft>
                <a:spcPts val="0"/>
              </a:spcAft>
            </a:pPr>
            <a:r>
              <a:rPr lang="zh-CN" altLang="en-US" sz="2800" b="1" kern="100" dirty="0">
                <a:solidFill>
                  <a:srgbClr val="0000FF"/>
                </a:solidFill>
                <a:latin typeface="Times New Roman"/>
                <a:ea typeface="华文细黑"/>
                <a:cs typeface="Times New Roman"/>
              </a:rPr>
              <a:t> </a:t>
            </a:r>
            <a:r>
              <a:rPr lang="zh-CN" altLang="en-US" sz="2800" b="1" kern="100" dirty="0">
                <a:solidFill>
                  <a:srgbClr val="0000FF"/>
                </a:solidFill>
                <a:latin typeface="+mn-ea"/>
                <a:cs typeface="Times New Roman"/>
              </a:rPr>
              <a:t>“装置图”常见失分点提示</a:t>
            </a:r>
            <a:endParaRPr lang="zh-CN" altLang="zh-CN" sz="2800" b="1" kern="100" dirty="0">
              <a:solidFill>
                <a:srgbClr val="0000FF"/>
              </a:solidFill>
              <a:latin typeface="+mn-ea"/>
              <a:cs typeface="Courier New"/>
            </a:endParaRPr>
          </a:p>
          <a:p>
            <a:pPr algn="just">
              <a:lnSpc>
                <a:spcPct val="175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不注明电极材料名称或元素符号。</a:t>
            </a:r>
            <a:endParaRPr lang="zh-CN" altLang="zh-CN" sz="2800" kern="100" dirty="0">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2</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不画出电解质溶液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或画出但不标注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3</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误把盐桥画成导线。</a:t>
            </a:r>
            <a:endParaRPr lang="zh-CN" altLang="zh-CN" sz="2800" kern="100" dirty="0">
              <a:latin typeface="宋体"/>
              <a:cs typeface="Courier New"/>
            </a:endParaRPr>
          </a:p>
          <a:p>
            <a:pPr>
              <a:lnSpc>
                <a:spcPct val="175000"/>
              </a:lnSpc>
            </a:pPr>
            <a:r>
              <a:rPr lang="en-US" altLang="zh-CN" sz="2800" kern="100" dirty="0">
                <a:latin typeface="Times New Roman"/>
                <a:ea typeface="华文细黑"/>
              </a:rPr>
              <a:t>4</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不能连成闭合回路。</a:t>
            </a:r>
            <a:endParaRPr lang="zh-CN" altLang="zh-CN" sz="2800" kern="100" dirty="0">
              <a:effectLst/>
              <a:latin typeface="宋体"/>
              <a:cs typeface="Courier New"/>
            </a:endParaRPr>
          </a:p>
        </p:txBody>
      </p:sp>
      <p:sp>
        <p:nvSpPr>
          <p:cNvPr id="10" name="圆角矩形 9">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反思归纳</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7671838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1" name="文本框 1"/>
          <p:cNvSpPr txBox="1"/>
          <p:nvPr/>
        </p:nvSpPr>
        <p:spPr>
          <a:xfrm>
            <a:off x="1690320" y="2646838"/>
            <a:ext cx="6853158"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考点三　化学电源</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62558" y="1624677"/>
            <a:ext cx="11458743" cy="3893349"/>
          </a:xfrm>
          <a:prstGeom prst="rect">
            <a:avLst/>
          </a:prstGeom>
        </p:spPr>
        <p:txBody>
          <a:bodyPr wrap="square" lIns="121898" tIns="60948" rIns="121898" bIns="60948">
            <a:spAutoFit/>
          </a:bodyPr>
          <a:lstStyle/>
          <a:p>
            <a:pPr algn="just">
              <a:lnSpc>
                <a:spcPct val="175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日常生活中的三种电池</a:t>
            </a:r>
            <a:endParaRPr lang="zh-CN" altLang="zh-CN" sz="2800" kern="100" dirty="0">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碱性锌锰干电池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一次电池</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正极反应：</a:t>
            </a:r>
            <a:r>
              <a:rPr lang="en-US" altLang="zh-CN" sz="2800" kern="100" dirty="0">
                <a:latin typeface="Times New Roman"/>
                <a:ea typeface="华文细黑"/>
                <a:cs typeface="Courier New"/>
              </a:rPr>
              <a:t>2MnO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=2MnOOH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负极反应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75000"/>
              </a:lnSpc>
            </a:pPr>
            <a:r>
              <a:rPr lang="zh-CN" altLang="zh-CN" sz="2800" kern="100" dirty="0">
                <a:latin typeface="Times New Roman"/>
                <a:ea typeface="华文细黑"/>
                <a:cs typeface="Times New Roman"/>
              </a:rPr>
              <a:t>总反应：</a:t>
            </a:r>
            <a:r>
              <a:rPr lang="en-US" altLang="zh-CN" sz="2800" kern="100" dirty="0">
                <a:latin typeface="Times New Roman"/>
                <a:ea typeface="华文细黑"/>
              </a:rPr>
              <a:t>Zn</a:t>
            </a:r>
            <a:r>
              <a:rPr lang="zh-CN" altLang="zh-CN" sz="2800" kern="100" dirty="0">
                <a:latin typeface="Times New Roman"/>
                <a:ea typeface="华文细黑"/>
                <a:cs typeface="Times New Roman"/>
              </a:rPr>
              <a:t>＋</a:t>
            </a:r>
            <a:r>
              <a:rPr lang="en-US" altLang="zh-CN" sz="2800" kern="100" dirty="0">
                <a:latin typeface="Times New Roman"/>
                <a:ea typeface="华文细黑"/>
              </a:rPr>
              <a:t>2MnO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=2MnOOH</a:t>
            </a:r>
            <a:r>
              <a:rPr lang="zh-CN" altLang="zh-CN" sz="2800" kern="100" dirty="0">
                <a:latin typeface="Times New Roman"/>
                <a:ea typeface="华文细黑"/>
                <a:cs typeface="Times New Roman"/>
              </a:rPr>
              <a:t>＋</a:t>
            </a:r>
            <a:r>
              <a:rPr lang="en-US" altLang="zh-CN" sz="2800" kern="100" dirty="0">
                <a:latin typeface="Times New Roman"/>
                <a:ea typeface="华文细黑"/>
              </a:rPr>
              <a:t>Zn(OH)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2350790" y="3986694"/>
            <a:ext cx="468141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Zn</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2OH</a:t>
            </a:r>
            <a:r>
              <a:rPr lang="zh-CN" altLang="zh-CN" sz="2800" kern="100" baseline="30000" dirty="0">
                <a:solidFill>
                  <a:srgbClr val="0000FF"/>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zh-CN"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=Zn(OH)</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62007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971644"/>
            <a:ext cx="1152400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锌银电池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一次电池</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负极反应：</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=Zn(OH)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正极反应：</a:t>
            </a:r>
            <a:r>
              <a:rPr lang="en-US" altLang="zh-CN" sz="2800" kern="100" dirty="0">
                <a:latin typeface="Times New Roman"/>
                <a:ea typeface="华文细黑"/>
                <a:cs typeface="Courier New"/>
              </a:rPr>
              <a:t>Ag</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=2Ag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二次电池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可充电电池</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铅蓄电池是最常见的二次电池，负极材料</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正极材料</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Courier New"/>
              </a:rPr>
              <a:t>	</a:t>
            </a:r>
            <a:r>
              <a:rPr lang="zh-CN" altLang="en-US"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134766" y="2913304"/>
            <a:ext cx="5603137"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Zn</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Ag</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=Zn(OH)</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2Ag</a:t>
            </a:r>
            <a:endParaRPr lang="zh-CN" altLang="en-US" dirty="0">
              <a:solidFill>
                <a:srgbClr val="0000FF"/>
              </a:solidFill>
            </a:endParaRPr>
          </a:p>
        </p:txBody>
      </p:sp>
      <p:sp>
        <p:nvSpPr>
          <p:cNvPr id="5" name="矩形 4"/>
          <p:cNvSpPr/>
          <p:nvPr/>
        </p:nvSpPr>
        <p:spPr>
          <a:xfrm>
            <a:off x="7042796" y="4262406"/>
            <a:ext cx="564578" cy="523220"/>
          </a:xfrm>
          <a:prstGeom prst="rect">
            <a:avLst/>
          </a:prstGeom>
        </p:spPr>
        <p:txBody>
          <a:bodyPr wrap="none">
            <a:spAutoFit/>
          </a:bodyPr>
          <a:lstStyle/>
          <a:p>
            <a:r>
              <a:rPr lang="en-US" altLang="zh-CN" sz="2800" kern="100" dirty="0" err="1">
                <a:solidFill>
                  <a:srgbClr val="0000FF"/>
                </a:solidFill>
                <a:latin typeface="Times New Roman"/>
                <a:ea typeface="华文细黑"/>
                <a:cs typeface="Courier New"/>
              </a:rPr>
              <a:t>Pb</a:t>
            </a:r>
            <a:endParaRPr lang="zh-CN" altLang="en-US" dirty="0">
              <a:solidFill>
                <a:srgbClr val="0000FF"/>
              </a:solidFill>
            </a:endParaRPr>
          </a:p>
        </p:txBody>
      </p:sp>
      <p:sp>
        <p:nvSpPr>
          <p:cNvPr id="7" name="矩形 6"/>
          <p:cNvSpPr/>
          <p:nvPr/>
        </p:nvSpPr>
        <p:spPr>
          <a:xfrm>
            <a:off x="9984778" y="4200037"/>
            <a:ext cx="944489"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PbO</a:t>
            </a:r>
            <a:r>
              <a:rPr lang="en-US" altLang="zh-CN" sz="28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935995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P spid="5" grpId="0"/>
      <p:bldP spid="5" grpId="1"/>
      <p:bldP spid="7" grpId="0"/>
      <p:bldP spid="7"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51681"/>
            <a:ext cx="11524006" cy="656077"/>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放电时的反应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27177870"/>
              </p:ext>
            </p:extLst>
          </p:nvPr>
        </p:nvGraphicFramePr>
        <p:xfrm>
          <a:off x="344091" y="895740"/>
          <a:ext cx="10929937" cy="2486025"/>
        </p:xfrm>
        <a:graphic>
          <a:graphicData uri="http://schemas.openxmlformats.org/presentationml/2006/ole">
            <mc:AlternateContent xmlns:mc="http://schemas.openxmlformats.org/markup-compatibility/2006">
              <mc:Choice xmlns:v="urn:schemas-microsoft-com:vml" Requires="v">
                <p:oleObj spid="_x0000_s278691" name="Document" r:id="rId3" imgW="10929272" imgH="2485240" progId="Word.Document.8">
                  <p:embed/>
                </p:oleObj>
              </mc:Choice>
              <mc:Fallback>
                <p:oleObj name="Document" r:id="rId3" imgW="10929272" imgH="2485240" progId="Word.Document.8">
                  <p:embed/>
                  <p:pic>
                    <p:nvPicPr>
                      <p:cNvPr id="0" name=""/>
                      <p:cNvPicPr/>
                      <p:nvPr/>
                    </p:nvPicPr>
                    <p:blipFill>
                      <a:blip r:embed="rId4"/>
                      <a:stretch>
                        <a:fillRect/>
                      </a:stretch>
                    </p:blipFill>
                    <p:spPr>
                      <a:xfrm>
                        <a:off x="344091" y="895740"/>
                        <a:ext cx="10929937" cy="2486025"/>
                      </a:xfrm>
                      <a:prstGeom prst="rect">
                        <a:avLst/>
                      </a:prstGeom>
                    </p:spPr>
                  </p:pic>
                </p:oleObj>
              </mc:Fallback>
            </mc:AlternateContent>
          </a:graphicData>
        </a:graphic>
      </p:graphicFrame>
      <p:sp>
        <p:nvSpPr>
          <p:cNvPr id="4" name="矩形 3"/>
          <p:cNvSpPr/>
          <p:nvPr/>
        </p:nvSpPr>
        <p:spPr>
          <a:xfrm>
            <a:off x="214933" y="3069754"/>
            <a:ext cx="11524006" cy="656077"/>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充电时的反应</a:t>
            </a:r>
            <a:endParaRPr lang="zh-CN" altLang="zh-CN" sz="280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35018064"/>
              </p:ext>
            </p:extLst>
          </p:nvPr>
        </p:nvGraphicFramePr>
        <p:xfrm>
          <a:off x="330224" y="3824089"/>
          <a:ext cx="10925175" cy="2486025"/>
        </p:xfrm>
        <a:graphic>
          <a:graphicData uri="http://schemas.openxmlformats.org/presentationml/2006/ole">
            <mc:AlternateContent xmlns:mc="http://schemas.openxmlformats.org/markup-compatibility/2006">
              <mc:Choice xmlns:v="urn:schemas-microsoft-com:vml" Requires="v">
                <p:oleObj spid="_x0000_s278692" name="Document" r:id="rId5" imgW="10929272" imgH="2485600" progId="Word.Document.8">
                  <p:embed/>
                </p:oleObj>
              </mc:Choice>
              <mc:Fallback>
                <p:oleObj name="Document" r:id="rId5" imgW="10929272" imgH="2485600" progId="Word.Document.8">
                  <p:embed/>
                  <p:pic>
                    <p:nvPicPr>
                      <p:cNvPr id="0" name="对象 1"/>
                      <p:cNvPicPr>
                        <a:picLocks noChangeAspect="1" noChangeArrowheads="1"/>
                      </p:cNvPicPr>
                      <p:nvPr/>
                    </p:nvPicPr>
                    <p:blipFill>
                      <a:blip r:embed="rId6"/>
                      <a:srcRect/>
                      <a:stretch>
                        <a:fillRect/>
                      </a:stretch>
                    </p:blipFill>
                    <p:spPr bwMode="auto">
                      <a:xfrm>
                        <a:off x="330224" y="3824089"/>
                        <a:ext cx="1092517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64229012"/>
              </p:ext>
            </p:extLst>
          </p:nvPr>
        </p:nvGraphicFramePr>
        <p:xfrm>
          <a:off x="2495550" y="944563"/>
          <a:ext cx="9401175" cy="971550"/>
        </p:xfrm>
        <a:graphic>
          <a:graphicData uri="http://schemas.openxmlformats.org/presentationml/2006/ole">
            <mc:AlternateContent xmlns:mc="http://schemas.openxmlformats.org/markup-compatibility/2006">
              <mc:Choice xmlns:v="urn:schemas-microsoft-com:vml" Requires="v">
                <p:oleObj spid="_x0000_s278693" name="Document" r:id="rId7" imgW="9405789" imgH="971421" progId="Word.Document.8">
                  <p:embed/>
                </p:oleObj>
              </mc:Choice>
              <mc:Fallback>
                <p:oleObj name="Document" r:id="rId7" imgW="9405789" imgH="971421" progId="Word.Document.8">
                  <p:embed/>
                  <p:pic>
                    <p:nvPicPr>
                      <p:cNvPr id="0" name="对象 1"/>
                      <p:cNvPicPr>
                        <a:picLocks noChangeAspect="1" noChangeArrowheads="1"/>
                      </p:cNvPicPr>
                      <p:nvPr/>
                    </p:nvPicPr>
                    <p:blipFill>
                      <a:blip r:embed="rId8"/>
                      <a:srcRect/>
                      <a:stretch>
                        <a:fillRect/>
                      </a:stretch>
                    </p:blipFill>
                    <p:spPr bwMode="auto">
                      <a:xfrm>
                        <a:off x="2495550" y="944563"/>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25590044"/>
              </p:ext>
            </p:extLst>
          </p:nvPr>
        </p:nvGraphicFramePr>
        <p:xfrm>
          <a:off x="2483246" y="1628403"/>
          <a:ext cx="9401175" cy="971550"/>
        </p:xfrm>
        <a:graphic>
          <a:graphicData uri="http://schemas.openxmlformats.org/presentationml/2006/ole">
            <mc:AlternateContent xmlns:mc="http://schemas.openxmlformats.org/markup-compatibility/2006">
              <mc:Choice xmlns:v="urn:schemas-microsoft-com:vml" Requires="v">
                <p:oleObj spid="_x0000_s278694" name="Document" r:id="rId9" imgW="9405789" imgH="971421" progId="Word.Document.8">
                  <p:embed/>
                </p:oleObj>
              </mc:Choice>
              <mc:Fallback>
                <p:oleObj name="Document" r:id="rId9" imgW="9405789" imgH="971421" progId="Word.Document.8">
                  <p:embed/>
                  <p:pic>
                    <p:nvPicPr>
                      <p:cNvPr id="0" name="对象 4"/>
                      <p:cNvPicPr>
                        <a:picLocks noChangeAspect="1" noChangeArrowheads="1"/>
                      </p:cNvPicPr>
                      <p:nvPr/>
                    </p:nvPicPr>
                    <p:blipFill>
                      <a:blip r:embed="rId10"/>
                      <a:srcRect/>
                      <a:stretch>
                        <a:fillRect/>
                      </a:stretch>
                    </p:blipFill>
                    <p:spPr bwMode="auto">
                      <a:xfrm>
                        <a:off x="2483246" y="1628403"/>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56053495"/>
              </p:ext>
            </p:extLst>
          </p:nvPr>
        </p:nvGraphicFramePr>
        <p:xfrm>
          <a:off x="2410098" y="4580309"/>
          <a:ext cx="9401175" cy="971550"/>
        </p:xfrm>
        <a:graphic>
          <a:graphicData uri="http://schemas.openxmlformats.org/presentationml/2006/ole">
            <mc:AlternateContent xmlns:mc="http://schemas.openxmlformats.org/markup-compatibility/2006">
              <mc:Choice xmlns:v="urn:schemas-microsoft-com:vml" Requires="v">
                <p:oleObj spid="_x0000_s278695" name="Document" r:id="rId11" imgW="9405789" imgH="971421" progId="Word.Document.8">
                  <p:embed/>
                </p:oleObj>
              </mc:Choice>
              <mc:Fallback>
                <p:oleObj name="Document" r:id="rId11" imgW="9405789" imgH="971421" progId="Word.Document.8">
                  <p:embed/>
                  <p:pic>
                    <p:nvPicPr>
                      <p:cNvPr id="0" name="对象 5"/>
                      <p:cNvPicPr>
                        <a:picLocks noChangeAspect="1" noChangeArrowheads="1"/>
                      </p:cNvPicPr>
                      <p:nvPr/>
                    </p:nvPicPr>
                    <p:blipFill>
                      <a:blip r:embed="rId12"/>
                      <a:srcRect/>
                      <a:stretch>
                        <a:fillRect/>
                      </a:stretch>
                    </p:blipFill>
                    <p:spPr bwMode="auto">
                      <a:xfrm>
                        <a:off x="2410098" y="4580309"/>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70862433"/>
              </p:ext>
            </p:extLst>
          </p:nvPr>
        </p:nvGraphicFramePr>
        <p:xfrm>
          <a:off x="2422798" y="3896097"/>
          <a:ext cx="9401175" cy="971550"/>
        </p:xfrm>
        <a:graphic>
          <a:graphicData uri="http://schemas.openxmlformats.org/presentationml/2006/ole">
            <mc:AlternateContent xmlns:mc="http://schemas.openxmlformats.org/markup-compatibility/2006">
              <mc:Choice xmlns:v="urn:schemas-microsoft-com:vml" Requires="v">
                <p:oleObj spid="_x0000_s278696" name="Document" r:id="rId13" imgW="9405789" imgH="971421" progId="Word.Document.8">
                  <p:embed/>
                </p:oleObj>
              </mc:Choice>
              <mc:Fallback>
                <p:oleObj name="Document" r:id="rId13" imgW="9405789" imgH="971421" progId="Word.Document.8">
                  <p:embed/>
                  <p:pic>
                    <p:nvPicPr>
                      <p:cNvPr id="0" name="对象 4"/>
                      <p:cNvPicPr>
                        <a:picLocks noChangeAspect="1" noChangeArrowheads="1"/>
                      </p:cNvPicPr>
                      <p:nvPr/>
                    </p:nvPicPr>
                    <p:blipFill>
                      <a:blip r:embed="rId14"/>
                      <a:srcRect/>
                      <a:stretch>
                        <a:fillRect/>
                      </a:stretch>
                    </p:blipFill>
                    <p:spPr bwMode="auto">
                      <a:xfrm>
                        <a:off x="2422798" y="3896097"/>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262558" y="5928352"/>
            <a:ext cx="11524006" cy="656077"/>
          </a:xfrm>
          <a:prstGeom prst="rect">
            <a:avLst/>
          </a:prstGeom>
        </p:spPr>
        <p:txBody>
          <a:bodyPr>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注：可逆电池的充、放电不能理解为可逆反应。</a:t>
            </a:r>
            <a:endParaRPr lang="zh-CN" altLang="zh-CN" sz="2800" kern="100" dirty="0">
              <a:effectLst/>
              <a:latin typeface="宋体"/>
              <a:cs typeface="Courier New"/>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931612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255178"/>
            <a:ext cx="11524006"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solidFill>
                  <a:srgbClr val="000000"/>
                </a:solidFill>
                <a:latin typeface="Times New Roman"/>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高效、环境友好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的燃料电池</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氢氧燃料电池是目前最成熟的燃料电池，可分酸性和碱性两种。</a:t>
            </a:r>
            <a:endParaRPr lang="zh-CN" altLang="zh-CN" sz="28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307867882"/>
              </p:ext>
            </p:extLst>
          </p:nvPr>
        </p:nvGraphicFramePr>
        <p:xfrm>
          <a:off x="334566" y="1701602"/>
          <a:ext cx="11449272" cy="4640550"/>
        </p:xfrm>
        <a:graphic>
          <a:graphicData uri="http://schemas.openxmlformats.org/drawingml/2006/table">
            <a:tbl>
              <a:tblPr/>
              <a:tblGrid>
                <a:gridCol w="2410373"/>
                <a:gridCol w="4196444"/>
                <a:gridCol w="4842455"/>
              </a:tblGrid>
              <a:tr h="672078">
                <a:tc>
                  <a:txBody>
                    <a:bodyPr/>
                    <a:lstStyle/>
                    <a:p>
                      <a:pPr algn="ctr">
                        <a:lnSpc>
                          <a:spcPct val="150000"/>
                        </a:lnSpc>
                        <a:spcAft>
                          <a:spcPts val="0"/>
                        </a:spcAft>
                      </a:pPr>
                      <a:r>
                        <a:rPr lang="zh-CN" sz="2800" kern="100" dirty="0">
                          <a:effectLst/>
                          <a:latin typeface="Times New Roman"/>
                          <a:ea typeface="华文细黑"/>
                          <a:cs typeface="Times New Roman"/>
                        </a:rPr>
                        <a:t>种类</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酸性</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碱性</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78">
                <a:tc>
                  <a:txBody>
                    <a:bodyPr/>
                    <a:lstStyle/>
                    <a:p>
                      <a:pPr algn="ctr">
                        <a:lnSpc>
                          <a:spcPct val="150000"/>
                        </a:lnSpc>
                        <a:spcAft>
                          <a:spcPts val="0"/>
                        </a:spcAft>
                      </a:pPr>
                      <a:r>
                        <a:rPr lang="zh-CN" sz="2800" kern="100">
                          <a:effectLst/>
                          <a:latin typeface="Times New Roman"/>
                          <a:ea typeface="华文细黑"/>
                          <a:cs typeface="Times New Roman"/>
                        </a:rPr>
                        <a:t>负极反应式</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2H</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4e</a:t>
                      </a:r>
                      <a:r>
                        <a:rPr lang="zh-CN" sz="2800" kern="100" baseline="30000">
                          <a:effectLst/>
                          <a:latin typeface="Times New Roman"/>
                          <a:ea typeface="华文细黑"/>
                          <a:cs typeface="Times New Roman"/>
                        </a:rPr>
                        <a:t>－</a:t>
                      </a:r>
                      <a:r>
                        <a:rPr lang="en-US" sz="2800" kern="100" spc="-80">
                          <a:effectLst/>
                          <a:latin typeface="Times New Roman"/>
                          <a:ea typeface="华文细黑"/>
                          <a:cs typeface="Courier New"/>
                        </a:rPr>
                        <a:t>==</a:t>
                      </a:r>
                      <a:r>
                        <a:rPr lang="en-US" sz="2800" kern="100">
                          <a:effectLst/>
                          <a:latin typeface="Times New Roman"/>
                          <a:ea typeface="华文细黑"/>
                          <a:cs typeface="Courier New"/>
                        </a:rPr>
                        <a:t>=4H</a:t>
                      </a:r>
                      <a:r>
                        <a:rPr lang="zh-CN" sz="2800" kern="100" baseline="30000">
                          <a:effectLst/>
                          <a:latin typeface="Times New Roman"/>
                          <a:ea typeface="华文细黑"/>
                          <a:cs typeface="Times New Roman"/>
                        </a:rPr>
                        <a:t>＋</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78">
                <a:tc>
                  <a:txBody>
                    <a:bodyPr/>
                    <a:lstStyle/>
                    <a:p>
                      <a:pPr algn="ctr">
                        <a:lnSpc>
                          <a:spcPct val="150000"/>
                        </a:lnSpc>
                        <a:spcAft>
                          <a:spcPts val="0"/>
                        </a:spcAft>
                      </a:pPr>
                      <a:r>
                        <a:rPr lang="zh-CN" sz="2800" kern="100">
                          <a:effectLst/>
                          <a:latin typeface="Times New Roman"/>
                          <a:ea typeface="华文细黑"/>
                          <a:cs typeface="Times New Roman"/>
                        </a:rPr>
                        <a:t>正极反应式</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2H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zh-CN" sz="2800" kern="100">
                          <a:effectLst/>
                          <a:latin typeface="Times New Roman"/>
                          <a:ea typeface="华文细黑"/>
                          <a:cs typeface="Times New Roman"/>
                        </a:rPr>
                        <a:t>＋</a:t>
                      </a:r>
                      <a:r>
                        <a:rPr lang="en-US" sz="2800" kern="100">
                          <a:effectLst/>
                          <a:latin typeface="Times New Roman"/>
                          <a:ea typeface="华文细黑"/>
                          <a:cs typeface="Courier New"/>
                        </a:rPr>
                        <a:t>4e</a:t>
                      </a:r>
                      <a:r>
                        <a:rPr lang="zh-CN" sz="2800" kern="100" baseline="30000">
                          <a:effectLst/>
                          <a:latin typeface="Times New Roman"/>
                          <a:ea typeface="华文细黑"/>
                          <a:cs typeface="Times New Roman"/>
                        </a:rPr>
                        <a:t>－</a:t>
                      </a:r>
                      <a:r>
                        <a:rPr lang="en-US" sz="2800" kern="100" spc="-80">
                          <a:effectLst/>
                          <a:latin typeface="Times New Roman"/>
                          <a:ea typeface="华文细黑"/>
                          <a:cs typeface="Courier New"/>
                        </a:rPr>
                        <a:t>==</a:t>
                      </a:r>
                      <a:r>
                        <a:rPr lang="en-US" sz="2800" kern="100">
                          <a:effectLst/>
                          <a:latin typeface="Times New Roman"/>
                          <a:ea typeface="华文细黑"/>
                          <a:cs typeface="Courier New"/>
                        </a:rPr>
                        <a:t>=4OH</a:t>
                      </a:r>
                      <a:r>
                        <a:rPr lang="zh-CN" sz="2800" kern="100" baseline="30000">
                          <a:effectLst/>
                          <a:latin typeface="Times New Roman"/>
                          <a:ea typeface="华文细黑"/>
                          <a:cs typeface="Times New Roman"/>
                        </a:rPr>
                        <a:t>－</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4156">
                <a:tc>
                  <a:txBody>
                    <a:bodyPr/>
                    <a:lstStyle/>
                    <a:p>
                      <a:pPr algn="ctr">
                        <a:lnSpc>
                          <a:spcPct val="150000"/>
                        </a:lnSpc>
                        <a:spcAft>
                          <a:spcPts val="0"/>
                        </a:spcAft>
                      </a:pPr>
                      <a:r>
                        <a:rPr lang="zh-CN" sz="2800" kern="100">
                          <a:effectLst/>
                          <a:latin typeface="Times New Roman"/>
                          <a:ea typeface="华文细黑"/>
                          <a:cs typeface="Times New Roman"/>
                        </a:rPr>
                        <a:t>电池总反应式</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800" kern="100">
                          <a:effectLst/>
                          <a:latin typeface="Times New Roman"/>
                          <a:ea typeface="华文细黑"/>
                          <a:cs typeface="Courier New"/>
                        </a:rPr>
                        <a:t>2H</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r>
                        <a:rPr lang="en-US" sz="2800" kern="100" spc="-80">
                          <a:effectLst/>
                          <a:latin typeface="Times New Roman"/>
                          <a:ea typeface="华文细黑"/>
                          <a:cs typeface="Courier New"/>
                        </a:rPr>
                        <a:t>==</a:t>
                      </a:r>
                      <a:r>
                        <a:rPr lang="en-US" sz="2800" kern="100">
                          <a:effectLst/>
                          <a:latin typeface="Times New Roman"/>
                          <a:ea typeface="华文细黑"/>
                          <a:cs typeface="Courier New"/>
                        </a:rPr>
                        <a:t>=2H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672078">
                <a:tc>
                  <a:txBody>
                    <a:bodyPr/>
                    <a:lstStyle/>
                    <a:p>
                      <a:pPr algn="ctr">
                        <a:lnSpc>
                          <a:spcPct val="150000"/>
                        </a:lnSpc>
                        <a:spcAft>
                          <a:spcPts val="0"/>
                        </a:spcAft>
                      </a:pPr>
                      <a:r>
                        <a:rPr lang="zh-CN" sz="2800" kern="100">
                          <a:effectLst/>
                          <a:latin typeface="Times New Roman"/>
                          <a:ea typeface="华文细黑"/>
                          <a:cs typeface="Times New Roman"/>
                        </a:rPr>
                        <a:t>备注</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50000"/>
                        </a:lnSpc>
                        <a:spcAft>
                          <a:spcPts val="0"/>
                        </a:spcAft>
                      </a:pPr>
                      <a:r>
                        <a:rPr lang="zh-CN" sz="2800" kern="100" dirty="0">
                          <a:effectLst/>
                          <a:latin typeface="Times New Roman"/>
                          <a:ea typeface="华文细黑"/>
                          <a:cs typeface="Times New Roman"/>
                        </a:rPr>
                        <a:t>燃料电池的电极不参与反应，有很强的催化活性，起导电作用</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5" name="矩形 4"/>
          <p:cNvSpPr/>
          <p:nvPr/>
        </p:nvSpPr>
        <p:spPr>
          <a:xfrm>
            <a:off x="2860179" y="2969922"/>
            <a:ext cx="3942425"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4e</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4H</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sz="2800" kern="100" dirty="0">
              <a:solidFill>
                <a:srgbClr val="0000FF"/>
              </a:solidFill>
              <a:latin typeface="宋体"/>
              <a:cs typeface="Courier New"/>
            </a:endParaRPr>
          </a:p>
        </p:txBody>
      </p:sp>
      <p:sp>
        <p:nvSpPr>
          <p:cNvPr id="7" name="矩形 6"/>
          <p:cNvSpPr/>
          <p:nvPr/>
        </p:nvSpPr>
        <p:spPr>
          <a:xfrm>
            <a:off x="7142733" y="2297467"/>
            <a:ext cx="4381649"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4OH</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4e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=4H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sz="2800" kern="100" dirty="0">
              <a:solidFill>
                <a:srgbClr val="0000FF"/>
              </a:solidFill>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259797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7" grpId="0"/>
      <p:bldP spid="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044756"/>
            <a:ext cx="11524006" cy="6568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1</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可充电电池充电时电极与外接电源的正、负极如何连接？</a:t>
            </a:r>
            <a:endParaRPr lang="zh-CN" altLang="zh-CN" sz="2800" kern="100" dirty="0">
              <a:effectLst/>
              <a:latin typeface="宋体"/>
              <a:cs typeface="Courier New"/>
            </a:endParaRPr>
          </a:p>
        </p:txBody>
      </p:sp>
      <p:sp>
        <p:nvSpPr>
          <p:cNvPr id="3" name="文本框 3"/>
          <p:cNvSpPr txBox="1"/>
          <p:nvPr/>
        </p:nvSpPr>
        <p:spPr bwMode="auto">
          <a:xfrm>
            <a:off x="262558" y="33345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4" name="矩形 3"/>
          <p:cNvSpPr/>
          <p:nvPr/>
        </p:nvSpPr>
        <p:spPr>
          <a:xfrm>
            <a:off x="200075" y="2018209"/>
            <a:ext cx="90601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endParaRPr lang="zh-CN" altLang="en-US" sz="2800" dirty="0"/>
          </a:p>
        </p:txBody>
      </p:sp>
      <p:pic>
        <p:nvPicPr>
          <p:cNvPr id="284674" name="Picture 2" descr="317"/>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6694" y="2205658"/>
            <a:ext cx="5879182" cy="270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0548857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blinds(horizontal)">
                                      <p:cBhvr>
                                        <p:cTn id="7" dur="500"/>
                                        <p:tgtEl>
                                          <p:spTgt spid="2846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84674"/>
                                        </p:tgtEl>
                                      </p:cBhvr>
                                    </p:animEffect>
                                    <p:set>
                                      <p:cBhvr>
                                        <p:cTn id="15" dur="1" fill="hold">
                                          <p:stCondLst>
                                            <p:cond delay="499"/>
                                          </p:stCondLst>
                                        </p:cTn>
                                        <p:tgtEl>
                                          <p:spTgt spid="28467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9832" y="477466"/>
            <a:ext cx="11524006" cy="5262979"/>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2</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氢氧燃料电池以</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溶液作电解质溶液时，工作一段时间后，电解质溶液的浓度将</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pH</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不变</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氢氧燃料电池以</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溶液作电解质溶液时，工作一段时间后，电解质溶液的浓度将</a:t>
            </a:r>
            <a:r>
              <a:rPr lang="en-US" altLang="zh-CN" sz="2800" kern="100" dirty="0">
                <a:latin typeface="Times New Roman"/>
                <a:ea typeface="华文细黑"/>
              </a:rPr>
              <a:t>________</a:t>
            </a:r>
            <a:r>
              <a:rPr lang="zh-CN" altLang="zh-CN" sz="2800" kern="100" dirty="0">
                <a:latin typeface="Times New Roman"/>
                <a:ea typeface="华文细黑"/>
                <a:cs typeface="Times New Roman"/>
              </a:rPr>
              <a:t>，溶液的</a:t>
            </a:r>
            <a:r>
              <a:rPr lang="en-US" altLang="zh-CN" sz="2800" kern="100" dirty="0">
                <a:latin typeface="Times New Roman"/>
                <a:ea typeface="华文细黑"/>
              </a:rPr>
              <a:t>pH________</a:t>
            </a:r>
            <a:r>
              <a:rPr lang="zh-CN" altLang="zh-CN" sz="2800" kern="1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不变</a:t>
            </a:r>
            <a:r>
              <a:rPr lang="en-US" altLang="zh-CN" sz="2800" kern="100" dirty="0">
                <a:latin typeface="宋体"/>
                <a:ea typeface="华文细黑"/>
                <a:cs typeface="Times New Roman"/>
              </a:rPr>
              <a:t>”</a:t>
            </a:r>
            <a:r>
              <a:rPr lang="en-US" altLang="zh-CN" sz="2800" kern="100" dirty="0">
                <a:latin typeface="Times New Roman"/>
                <a:ea typeface="华文细黑"/>
              </a:rPr>
              <a:t>)</a:t>
            </a:r>
            <a:endParaRPr lang="zh-CN" altLang="zh-CN" sz="2800" kern="100" dirty="0">
              <a:effectLst/>
              <a:latin typeface="宋体"/>
              <a:cs typeface="Courier New"/>
            </a:endParaRPr>
          </a:p>
        </p:txBody>
      </p:sp>
      <p:sp>
        <p:nvSpPr>
          <p:cNvPr id="2" name="矩形 1"/>
          <p:cNvSpPr/>
          <p:nvPr/>
        </p:nvSpPr>
        <p:spPr>
          <a:xfrm>
            <a:off x="3075588" y="155758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减小</a:t>
            </a:r>
            <a:endParaRPr lang="zh-CN" altLang="en-US" sz="2800" kern="100" dirty="0">
              <a:solidFill>
                <a:schemeClr val="accent6">
                  <a:lumMod val="75000"/>
                </a:schemeClr>
              </a:solidFill>
              <a:latin typeface="Times New Roman"/>
              <a:ea typeface="华文细黑"/>
              <a:cs typeface="Times New Roman"/>
            </a:endParaRPr>
          </a:p>
        </p:txBody>
      </p:sp>
      <p:sp>
        <p:nvSpPr>
          <p:cNvPr id="3" name="矩形 2"/>
          <p:cNvSpPr/>
          <p:nvPr/>
        </p:nvSpPr>
        <p:spPr>
          <a:xfrm>
            <a:off x="6320755" y="157233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减小</a:t>
            </a:r>
            <a:endParaRPr lang="zh-CN" altLang="en-US" sz="2800" kern="100" dirty="0">
              <a:solidFill>
                <a:schemeClr val="accent6">
                  <a:lumMod val="75000"/>
                </a:schemeClr>
              </a:solidFill>
              <a:latin typeface="Times New Roman"/>
              <a:ea typeface="华文细黑"/>
              <a:cs typeface="Times New Roman"/>
            </a:endParaRPr>
          </a:p>
        </p:txBody>
      </p:sp>
      <p:sp>
        <p:nvSpPr>
          <p:cNvPr id="4" name="矩形 3"/>
          <p:cNvSpPr/>
          <p:nvPr/>
        </p:nvSpPr>
        <p:spPr>
          <a:xfrm>
            <a:off x="2715548" y="4140235"/>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减小</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5984483" y="414976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增大</a:t>
            </a:r>
            <a:endParaRPr lang="zh-CN" altLang="en-US" sz="2800" kern="100" dirty="0">
              <a:solidFill>
                <a:schemeClr val="accent6">
                  <a:lumMod val="75000"/>
                </a:schemeClr>
              </a:solidFill>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62647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3" grpId="0"/>
      <p:bldP spid="3" grpId="1"/>
      <p:bldP spid="4" grpId="0"/>
      <p:bldP spid="4"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4408" y="765498"/>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工作原理</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以锌铜原电池为例</a:t>
            </a:r>
            <a:endParaRPr lang="zh-CN" altLang="zh-CN" sz="2800" kern="100" dirty="0">
              <a:effectLst/>
              <a:latin typeface="宋体"/>
              <a:cs typeface="Courier New"/>
            </a:endParaRPr>
          </a:p>
        </p:txBody>
      </p:sp>
      <p:pic>
        <p:nvPicPr>
          <p:cNvPr id="269314" name="Picture 2" descr="3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0369" y="2881970"/>
            <a:ext cx="2840661" cy="20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315" name="Picture 3" descr="307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6890" y="2493690"/>
            <a:ext cx="2740564" cy="255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281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5516" y="1072580"/>
            <a:ext cx="11074344" cy="5521512"/>
          </a:xfrm>
          <a:prstGeom prst="rect">
            <a:avLst/>
          </a:prstGeom>
        </p:spPr>
        <p:txBody>
          <a:bodyPr>
            <a:spAutoFit/>
          </a:bodyPr>
          <a:lstStyle/>
          <a:p>
            <a:pPr lvl="0" algn="just">
              <a:lnSpc>
                <a:spcPct val="140000"/>
              </a:lnSpc>
              <a:tabLst>
                <a:tab pos="1890395" algn="l"/>
              </a:tabLst>
            </a:pPr>
            <a:r>
              <a:rPr lang="zh-CN" altLang="en-US" sz="2800" b="1" kern="100" dirty="0">
                <a:solidFill>
                  <a:srgbClr val="0000FF"/>
                </a:solidFill>
                <a:latin typeface="Times New Roman"/>
                <a:cs typeface="Times New Roman"/>
              </a:rPr>
              <a:t>题组一　判断正、负极，书写化学电源电极反应式</a:t>
            </a:r>
            <a:endParaRPr lang="zh-CN" altLang="zh-CN" sz="2800" b="1" kern="100" dirty="0">
              <a:solidFill>
                <a:srgbClr val="0000FF"/>
              </a:solidFill>
              <a:latin typeface="Times New Roman"/>
              <a:cs typeface="Times New Roman"/>
            </a:endParaRPr>
          </a:p>
          <a:p>
            <a:pPr algn="just">
              <a:lnSpc>
                <a:spcPct val="140000"/>
              </a:lnSpc>
              <a:spcAft>
                <a:spcPts val="0"/>
              </a:spcAft>
            </a:pPr>
            <a:r>
              <a:rPr lang="en-US" altLang="zh-CN" sz="2800" kern="100" dirty="0" smtClean="0">
                <a:latin typeface="Times New Roman"/>
                <a:ea typeface="华文细黑"/>
                <a:cs typeface="Courier New"/>
              </a:rPr>
              <a:t>1</a:t>
            </a:r>
            <a:r>
              <a:rPr lang="en-US" altLang="zh-CN" sz="2800" kern="100" dirty="0" smtClean="0">
                <a:solidFill>
                  <a:srgbClr val="000000"/>
                </a:solidFill>
                <a:latin typeface="Times New Roman"/>
                <a:cs typeface="Courier New"/>
              </a:rPr>
              <a:t>.</a:t>
            </a:r>
            <a:r>
              <a:rPr lang="en-US" altLang="zh-CN" sz="2800" kern="100" dirty="0" smtClean="0">
                <a:latin typeface="Times New Roman"/>
                <a:ea typeface="华文细黑"/>
                <a:cs typeface="Courier New"/>
              </a:rPr>
              <a:t>Li­-SOCl</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电池可用于心脏起搏器。该电池的电极材料分别为锂和碳，电解液是</a:t>
            </a:r>
            <a:r>
              <a:rPr lang="en-US" altLang="zh-CN" sz="2800" kern="100" dirty="0">
                <a:latin typeface="Times New Roman"/>
                <a:ea typeface="华文细黑"/>
                <a:cs typeface="Courier New"/>
              </a:rPr>
              <a:t>LiAlCl</a:t>
            </a:r>
            <a:r>
              <a:rPr lang="en-US" altLang="zh-CN" sz="2800" kern="100" baseline="-25000" dirty="0">
                <a:latin typeface="Times New Roman"/>
                <a:ea typeface="华文细黑"/>
                <a:cs typeface="Courier New"/>
              </a:rPr>
              <a:t>4</a:t>
            </a:r>
            <a:r>
              <a:rPr lang="en-US" altLang="zh-CN" sz="2800" kern="100" dirty="0" smtClean="0">
                <a:latin typeface="Times New Roman"/>
                <a:ea typeface="华文细黑"/>
                <a:cs typeface="Courier New"/>
              </a:rPr>
              <a:t>­-SOCl</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。电池的总反应可表示为</a:t>
            </a:r>
            <a:r>
              <a:rPr lang="en-US" altLang="zh-CN" sz="2800" kern="100" dirty="0">
                <a:latin typeface="Times New Roman"/>
                <a:ea typeface="华文细黑"/>
                <a:cs typeface="Courier New"/>
              </a:rPr>
              <a:t>4Li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2SOCl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=4LiCl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电池的负极材料为</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发生的电极反应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分析反应的化合价变化，可知</a:t>
            </a:r>
            <a:r>
              <a:rPr lang="en-US" altLang="zh-CN" sz="2800" kern="100" dirty="0">
                <a:latin typeface="Times New Roman"/>
                <a:ea typeface="华文细黑"/>
                <a:cs typeface="Courier New"/>
              </a:rPr>
              <a:t>Li</a:t>
            </a:r>
            <a:r>
              <a:rPr lang="zh-CN" altLang="zh-CN" sz="2800" kern="100" dirty="0">
                <a:latin typeface="Times New Roman"/>
                <a:ea typeface="华文细黑"/>
                <a:cs typeface="Times New Roman"/>
              </a:rPr>
              <a:t>失电子，被氧化，为还原剂，</a:t>
            </a:r>
            <a:r>
              <a:rPr lang="en-US" altLang="zh-CN" sz="2800" kern="100" dirty="0">
                <a:latin typeface="Times New Roman"/>
                <a:ea typeface="华文细黑"/>
                <a:cs typeface="Courier New"/>
              </a:rPr>
              <a:t>SOCl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得电子，被还原，为氧化剂。</a:t>
            </a:r>
            <a:endParaRPr lang="zh-CN" altLang="zh-CN" sz="2800" kern="100" dirty="0">
              <a:latin typeface="宋体"/>
              <a:cs typeface="Courier New"/>
            </a:endParaRPr>
          </a:p>
          <a:p>
            <a:pPr>
              <a:lnSpc>
                <a:spcPct val="140000"/>
              </a:lnSpc>
            </a:pPr>
            <a:r>
              <a:rPr lang="zh-CN" altLang="zh-CN" sz="2800" kern="100" dirty="0" smtClean="0">
                <a:latin typeface="Times New Roman"/>
                <a:ea typeface="华文细黑"/>
                <a:cs typeface="Times New Roman"/>
              </a:rPr>
              <a:t>负极</a:t>
            </a:r>
            <a:r>
              <a:rPr lang="zh-CN" altLang="zh-CN" sz="2800" kern="100" dirty="0">
                <a:latin typeface="Times New Roman"/>
                <a:ea typeface="华文细黑"/>
                <a:cs typeface="Times New Roman"/>
              </a:rPr>
              <a:t>材料为</a:t>
            </a:r>
            <a:r>
              <a:rPr lang="en-US" altLang="zh-CN" sz="2800" kern="100" dirty="0">
                <a:latin typeface="Times New Roman"/>
                <a:ea typeface="华文细黑"/>
              </a:rPr>
              <a:t>Li(</a:t>
            </a:r>
            <a:r>
              <a:rPr lang="zh-CN" altLang="zh-CN" sz="2800" kern="100" dirty="0">
                <a:latin typeface="Times New Roman"/>
                <a:ea typeface="华文细黑"/>
                <a:cs typeface="Times New Roman"/>
              </a:rPr>
              <a:t>还原剂</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4Li</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3741742" y="4087391"/>
            <a:ext cx="54373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锂</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7905582" y="4125491"/>
            <a:ext cx="29421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4Li</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=4Li</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linds(horizontal)">
                                      <p:cBhvr>
                                        <p:cTn id="7" dur="500"/>
                                        <p:tgtEl>
                                          <p:spTgt spid="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linds(horizontal)">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7">
                                            <p:txEl>
                                              <p:pRg st="4" end="4"/>
                                            </p:txEl>
                                          </p:spTgt>
                                        </p:tgtEl>
                                      </p:cBhvr>
                                    </p:animEffect>
                                    <p:set>
                                      <p:cBhvr>
                                        <p:cTn id="23" dur="1" fill="hold">
                                          <p:stCondLst>
                                            <p:cond delay="499"/>
                                          </p:stCondLst>
                                        </p:cTn>
                                        <p:tgtEl>
                                          <p:spTgt spid="7">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7">
                                            <p:txEl>
                                              <p:pRg st="5" end="5"/>
                                            </p:txEl>
                                          </p:spTgt>
                                        </p:tgtEl>
                                      </p:cBhvr>
                                    </p:animEffect>
                                    <p:set>
                                      <p:cBhvr>
                                        <p:cTn id="26" dur="1" fill="hold">
                                          <p:stCondLst>
                                            <p:cond delay="499"/>
                                          </p:stCondLst>
                                        </p:cTn>
                                        <p:tgtEl>
                                          <p:spTgt spid="7">
                                            <p:txEl>
                                              <p:pRg st="5" end="5"/>
                                            </p:tx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7" grpId="0" uiExpand="1" build="allAtOnce"/>
      <p:bldP spid="2" grpId="0"/>
      <p:bldP spid="2" grpId="1"/>
      <p:bldP spid="5" grpId="0"/>
      <p:bldP spid="5"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548812"/>
            <a:ext cx="11524006"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电池正极发生的电极反应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rPr>
              <a:t>____________________________________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286941" y="2253646"/>
            <a:ext cx="11074344" cy="1680204"/>
          </a:xfrm>
          <a:prstGeom prst="rect">
            <a:avLst/>
          </a:prstGeom>
        </p:spPr>
        <p:txBody>
          <a:bodyPr>
            <a:spAutoFit/>
          </a:bodyPr>
          <a:lstStyle/>
          <a:p>
            <a:pPr algn="just">
              <a:lnSpc>
                <a:spcPct val="20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a:latin typeface="Times New Roman"/>
                <a:ea typeface="华文细黑"/>
                <a:cs typeface="Times New Roman"/>
              </a:rPr>
              <a:t>正极反应式可由总反应式减去负极反应式得到：</a:t>
            </a:r>
            <a:r>
              <a:rPr lang="en-US" altLang="zh-CN" sz="2800" kern="100" dirty="0">
                <a:latin typeface="Times New Roman"/>
                <a:ea typeface="华文细黑"/>
              </a:rPr>
              <a:t>2SOCl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 name="矩形 3"/>
          <p:cNvSpPr/>
          <p:nvPr/>
        </p:nvSpPr>
        <p:spPr>
          <a:xfrm>
            <a:off x="5375126" y="1250504"/>
            <a:ext cx="5727873" cy="954107"/>
          </a:xfrm>
          <a:prstGeom prst="rect">
            <a:avLst/>
          </a:prstGeom>
        </p:spPr>
        <p:txBody>
          <a:bodyPr wrap="square">
            <a:spAutoFit/>
          </a:bodyPr>
          <a:lstStyle/>
          <a:p>
            <a:pPr algn="just">
              <a:lnSpc>
                <a:spcPct val="200000"/>
              </a:lnSpc>
              <a:spcAft>
                <a:spcPts val="0"/>
              </a:spcAft>
            </a:pPr>
            <a:r>
              <a:rPr lang="en-US" altLang="zh-CN" sz="2800" kern="100" dirty="0">
                <a:solidFill>
                  <a:schemeClr val="accent6">
                    <a:lumMod val="75000"/>
                  </a:schemeClr>
                </a:solidFill>
                <a:latin typeface="Times New Roman"/>
                <a:ea typeface="华文细黑"/>
              </a:rPr>
              <a:t>2SOCl</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S</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SO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宋体"/>
                <a:ea typeface="华文细黑"/>
                <a:cs typeface="Times New Roman"/>
              </a:rPr>
              <a:t>↑</a:t>
            </a:r>
            <a:endParaRPr lang="zh-CN" altLang="zh-CN" sz="2800" kern="100" dirty="0">
              <a:solidFill>
                <a:schemeClr val="accent6">
                  <a:lumMod val="75000"/>
                </a:schemeClr>
              </a:solidFill>
              <a:latin typeface="宋体"/>
              <a:cs typeface="Courier New"/>
            </a:endParaRPr>
          </a:p>
        </p:txBody>
      </p:sp>
      <p:sp>
        <p:nvSpPr>
          <p:cNvPr id="5"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99621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4">
                                            <p:txEl>
                                              <p:pRg st="0" end="0"/>
                                            </p:txEl>
                                          </p:spTgt>
                                        </p:tgtEl>
                                      </p:cBhvr>
                                    </p:animEffect>
                                    <p:set>
                                      <p:cBhvr>
                                        <p:cTn id="20"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build="allAtOnce"/>
      <p:bldP spid="4"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6574" y="820451"/>
            <a:ext cx="11185087" cy="4401205"/>
          </a:xfrm>
          <a:prstGeom prst="rect">
            <a:avLst/>
          </a:prstGeom>
        </p:spPr>
        <p:txBody>
          <a:bodyPr>
            <a:spAutoFit/>
          </a:bodyPr>
          <a:lstStyle/>
          <a:p>
            <a:pPr algn="just">
              <a:lnSpc>
                <a:spcPct val="200000"/>
              </a:lnSpc>
              <a:spcAft>
                <a:spcPts val="0"/>
              </a:spcAft>
            </a:pPr>
            <a:r>
              <a:rPr lang="en-US" altLang="zh-CN" sz="2800" kern="100" dirty="0" smtClean="0">
                <a:latin typeface="Times New Roman"/>
                <a:ea typeface="华文细黑"/>
                <a:cs typeface="Courier New"/>
              </a:rPr>
              <a:t>2</a:t>
            </a:r>
            <a:r>
              <a:rPr lang="en-US" altLang="zh-CN" sz="2800" kern="100" dirty="0" smtClean="0">
                <a:solidFill>
                  <a:srgbClr val="000000"/>
                </a:solidFill>
                <a:latin typeface="Times New Roman"/>
                <a:cs typeface="Courier New"/>
              </a:rPr>
              <a:t>.</a:t>
            </a:r>
            <a:r>
              <a:rPr lang="en-US" altLang="zh-CN" sz="2800" kern="100" dirty="0" smtClean="0">
                <a:latin typeface="Times New Roman"/>
                <a:ea typeface="华文细黑"/>
                <a:cs typeface="Courier New"/>
              </a:rPr>
              <a:t>Mg­-AgCl</a:t>
            </a:r>
            <a:r>
              <a:rPr lang="zh-CN" altLang="zh-CN" sz="2800" kern="100" dirty="0">
                <a:latin typeface="Times New Roman"/>
                <a:ea typeface="华文细黑"/>
                <a:cs typeface="Times New Roman"/>
              </a:rPr>
              <a:t>电池是一种能被海水激活的一次性贮备电池，电池反应方程式为</a:t>
            </a:r>
            <a:r>
              <a:rPr lang="en-US" altLang="zh-CN" sz="2800" kern="100" dirty="0">
                <a:latin typeface="Times New Roman"/>
                <a:ea typeface="华文细黑"/>
                <a:cs typeface="Courier New"/>
              </a:rPr>
              <a:t>2AgCl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=Mg</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试</a:t>
            </a:r>
            <a:r>
              <a:rPr lang="zh-CN" altLang="zh-CN" sz="2800" kern="100" dirty="0">
                <a:latin typeface="Times New Roman"/>
                <a:ea typeface="华文细黑"/>
                <a:cs typeface="Times New Roman"/>
              </a:rPr>
              <a:t>书写该电池的正、负极电极反应式。</a:t>
            </a:r>
            <a:endParaRPr lang="zh-CN" altLang="zh-CN" sz="2800" kern="100" dirty="0">
              <a:latin typeface="宋体"/>
              <a:cs typeface="Courier New"/>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负极：</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=Mg</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nSpc>
                <a:spcPct val="200000"/>
              </a:lnSpc>
            </a:pPr>
            <a:r>
              <a:rPr lang="zh-CN" altLang="zh-CN" sz="2800" kern="100" dirty="0">
                <a:solidFill>
                  <a:schemeClr val="accent6">
                    <a:lumMod val="75000"/>
                  </a:schemeClr>
                </a:solidFill>
                <a:latin typeface="Times New Roman"/>
                <a:ea typeface="华文细黑"/>
                <a:cs typeface="Times New Roman"/>
              </a:rPr>
              <a:t>正极：</a:t>
            </a:r>
            <a:r>
              <a:rPr lang="en-US" altLang="zh-CN" sz="2800" kern="100" dirty="0">
                <a:solidFill>
                  <a:schemeClr val="accent6">
                    <a:lumMod val="75000"/>
                  </a:schemeClr>
                </a:solidFill>
                <a:latin typeface="Times New Roman"/>
                <a:ea typeface="华文细黑"/>
              </a:rPr>
              <a:t>2AgCl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=2Ag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2Cl</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494329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linds(horizontal)">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2">
                                            <p:txEl>
                                              <p:pRg st="2" end="2"/>
                                            </p:txEl>
                                          </p:spTgt>
                                        </p:tgtEl>
                                      </p:cBhvr>
                                    </p:animEffect>
                                    <p:set>
                                      <p:cBhvr>
                                        <p:cTn id="18" dur="1" fill="hold">
                                          <p:stCondLst>
                                            <p:cond delay="499"/>
                                          </p:stCondLst>
                                        </p:cTn>
                                        <p:tgtEl>
                                          <p:spTgt spid="12">
                                            <p:txEl>
                                              <p:pRg st="2" end="2"/>
                                            </p:txEl>
                                          </p:spTgt>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2" grpId="0" uiExpan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9832" y="837506"/>
            <a:ext cx="11524006" cy="4401205"/>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3</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铝</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空气</a:t>
            </a:r>
            <a:r>
              <a:rPr lang="zh-CN" altLang="zh-CN" sz="2800" kern="100" dirty="0">
                <a:latin typeface="Times New Roman"/>
                <a:ea typeface="华文细黑"/>
                <a:cs typeface="Times New Roman"/>
              </a:rPr>
              <a:t>海水电池：以铝板为负极，铂网为正极，海水为电解质溶液，空气中的氧气与铝反应产生电流。</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电池总反应为</a:t>
            </a:r>
            <a:r>
              <a:rPr lang="en-US" altLang="zh-CN" sz="2800" kern="100" dirty="0">
                <a:latin typeface="Times New Roman"/>
                <a:ea typeface="华文细黑"/>
                <a:cs typeface="Courier New"/>
              </a:rPr>
              <a:t>4Al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负极：</a:t>
            </a:r>
            <a:r>
              <a:rPr lang="en-US" altLang="zh-CN" sz="2800" kern="100" dirty="0" smtClean="0">
                <a:latin typeface="Times New Roman"/>
                <a:ea typeface="华文细黑"/>
                <a:cs typeface="Courier New"/>
              </a:rPr>
              <a:t>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200000"/>
              </a:lnSpc>
            </a:pPr>
            <a:r>
              <a:rPr lang="zh-CN" altLang="zh-CN" sz="2800" kern="100" dirty="0">
                <a:latin typeface="Times New Roman"/>
                <a:ea typeface="华文细黑"/>
                <a:cs typeface="Times New Roman"/>
              </a:rPr>
              <a:t>正极：</a:t>
            </a:r>
            <a:r>
              <a:rPr lang="en-US" altLang="zh-CN" sz="2800" kern="100" dirty="0" smtClean="0">
                <a:latin typeface="Times New Roman"/>
                <a:ea typeface="华文细黑"/>
              </a:rPr>
              <a:t>___________________________________________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1414686" y="3310805"/>
            <a:ext cx="6092825" cy="1684115"/>
          </a:xfrm>
          <a:prstGeom prst="rect">
            <a:avLst/>
          </a:prstGeom>
        </p:spPr>
        <p:txBody>
          <a:bodyPr>
            <a:spAutoFit/>
          </a:bodyPr>
          <a:lstStyle/>
          <a:p>
            <a:pPr>
              <a:lnSpc>
                <a:spcPct val="200000"/>
              </a:lnSpc>
            </a:pPr>
            <a:r>
              <a:rPr lang="en-US" altLang="zh-CN" sz="2800" kern="100" dirty="0">
                <a:solidFill>
                  <a:schemeClr val="accent6">
                    <a:lumMod val="75000"/>
                  </a:schemeClr>
                </a:solidFill>
                <a:latin typeface="Times New Roman"/>
                <a:ea typeface="华文细黑"/>
              </a:rPr>
              <a:t>4Al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a:lnSpc>
                <a:spcPct val="200000"/>
              </a:lnSpc>
            </a:pPr>
            <a:r>
              <a:rPr lang="en-US" altLang="zh-CN" sz="2800" kern="100" dirty="0" smtClean="0">
                <a:solidFill>
                  <a:schemeClr val="accent6">
                    <a:lumMod val="75000"/>
                  </a:schemeClr>
                </a:solidFill>
                <a:latin typeface="Times New Roman"/>
                <a:ea typeface="华文细黑"/>
              </a:rPr>
              <a:t>3O</a:t>
            </a:r>
            <a:r>
              <a:rPr lang="en-US" altLang="zh-CN" sz="2800" kern="100" baseline="-25000" dirty="0" smtClean="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6H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=12OH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4"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367892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103" y="687172"/>
            <a:ext cx="11458743" cy="4542822"/>
          </a:xfrm>
          <a:prstGeom prst="rect">
            <a:avLst/>
          </a:prstGeom>
        </p:spPr>
        <p:txBody>
          <a:bodyPr wrap="square" lIns="121898" tIns="60948" rIns="121898" bIns="60948">
            <a:spAutoFit/>
          </a:bodyPr>
          <a:lstStyle/>
          <a:p>
            <a:pPr algn="just">
              <a:lnSpc>
                <a:spcPct val="175000"/>
              </a:lnSpc>
              <a:tabLst>
                <a:tab pos="1890395" algn="l"/>
              </a:tabLst>
            </a:pPr>
            <a:r>
              <a:rPr lang="zh-CN" altLang="en-US" sz="2800" b="1" kern="100" dirty="0">
                <a:solidFill>
                  <a:srgbClr val="0000FF"/>
                </a:solidFill>
                <a:latin typeface="Times New Roman"/>
                <a:cs typeface="Times New Roman"/>
              </a:rPr>
              <a:t>题组二　“一池多变”的燃料电池</a:t>
            </a:r>
            <a:endParaRPr lang="en-US" altLang="zh-CN" sz="2800" b="1" kern="100" dirty="0" smtClean="0">
              <a:solidFill>
                <a:srgbClr val="0000FF"/>
              </a:solidFill>
              <a:latin typeface="Times New Roman"/>
              <a:cs typeface="Times New Roman"/>
            </a:endParaRPr>
          </a:p>
          <a:p>
            <a:pPr algn="just">
              <a:lnSpc>
                <a:spcPct val="175000"/>
              </a:lnSpc>
              <a:spcAft>
                <a:spcPts val="0"/>
              </a:spcAft>
            </a:pPr>
            <a:r>
              <a:rPr lang="en-US" altLang="zh-CN" sz="2800" kern="100" dirty="0">
                <a:latin typeface="Times New Roman"/>
                <a:ea typeface="华文细黑"/>
                <a:cs typeface="Courier New"/>
              </a:rPr>
              <a:t>4</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以甲烷燃料电池为例来分析不同的环境下电极反应式的书写。</a:t>
            </a:r>
            <a:endParaRPr lang="zh-CN" altLang="zh-CN" sz="2800" kern="100" dirty="0">
              <a:latin typeface="宋体"/>
              <a:cs typeface="Courier New"/>
            </a:endParaRPr>
          </a:p>
          <a:p>
            <a:pPr algn="just">
              <a:lnSpc>
                <a:spcPct val="17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酸性介质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负极：</a:t>
            </a:r>
            <a:r>
              <a:rPr lang="en-US" altLang="zh-CN" sz="2800" kern="100" dirty="0" smtClean="0">
                <a:latin typeface="Times New Roman"/>
                <a:ea typeface="华文细黑"/>
                <a:cs typeface="Courier New"/>
              </a:rPr>
              <a:t>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正极：</a:t>
            </a:r>
            <a:r>
              <a:rPr lang="en-US" altLang="zh-CN" sz="2800" kern="100" dirty="0" smtClean="0">
                <a:latin typeface="Times New Roman"/>
                <a:ea typeface="华文细黑"/>
                <a:cs typeface="Courier New"/>
              </a:rPr>
              <a:t>_________________________________________________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75000"/>
              </a:lnSpc>
              <a:spcAft>
                <a:spcPts val="0"/>
              </a:spcAft>
            </a:pPr>
            <a:r>
              <a:rPr lang="zh-CN" altLang="zh-CN" sz="2800" kern="100" dirty="0">
                <a:latin typeface="Times New Roman"/>
                <a:ea typeface="华文细黑"/>
                <a:cs typeface="Times New Roman"/>
              </a:rPr>
              <a:t>总反应式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_____________________________________________</a:t>
            </a:r>
            <a:r>
              <a:rPr lang="zh-CN" altLang="zh-CN" sz="2800" kern="100" dirty="0">
                <a:latin typeface="Times New Roman"/>
                <a:ea typeface="华文细黑"/>
                <a:cs typeface="Times New Roman"/>
              </a:rPr>
              <a:t>。</a:t>
            </a:r>
            <a:endParaRPr lang="zh-CN" altLang="zh-CN" sz="2800" b="1" kern="100" dirty="0">
              <a:solidFill>
                <a:srgbClr val="0000FF"/>
              </a:solidFill>
              <a:latin typeface="Times New Roman"/>
              <a:cs typeface="Times New Roman"/>
            </a:endParaRPr>
          </a:p>
        </p:txBody>
      </p:sp>
      <p:sp>
        <p:nvSpPr>
          <p:cNvPr id="4" name="矩形 3"/>
          <p:cNvSpPr/>
          <p:nvPr/>
        </p:nvSpPr>
        <p:spPr>
          <a:xfrm>
            <a:off x="1549231" y="2839221"/>
            <a:ext cx="5896272" cy="2280665"/>
          </a:xfrm>
          <a:prstGeom prst="rect">
            <a:avLst/>
          </a:prstGeom>
        </p:spPr>
        <p:txBody>
          <a:bodyPr wrap="square" lIns="121898" tIns="60948" rIns="121898" bIns="60948">
            <a:spAutoFit/>
          </a:bodyPr>
          <a:lstStyle/>
          <a:p>
            <a:pPr algn="just">
              <a:lnSpc>
                <a:spcPct val="175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8H</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75000"/>
              </a:lnSpc>
              <a:spcAft>
                <a:spcPts val="0"/>
              </a:spcAft>
            </a:pPr>
            <a:r>
              <a:rPr lang="en-US" altLang="zh-CN" sz="2800" kern="100" dirty="0">
                <a:solidFill>
                  <a:schemeClr val="accent6">
                    <a:lumMod val="75000"/>
                  </a:schemeClr>
                </a:solidFill>
                <a:latin typeface="Times New Roman"/>
                <a:ea typeface="华文细黑"/>
                <a:cs typeface="Courier New"/>
              </a:rPr>
              <a:t>2O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latin typeface="宋体"/>
              <a:cs typeface="Courier New"/>
            </a:endParaRPr>
          </a:p>
          <a:p>
            <a:pPr>
              <a:lnSpc>
                <a:spcPct val="175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zh-CN" sz="2800" b="1" kern="100" dirty="0">
              <a:solidFill>
                <a:schemeClr val="accent6">
                  <a:lumMod val="75000"/>
                </a:schemeClr>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868551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103" y="440317"/>
            <a:ext cx="1145874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碱性介质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KOH)</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负极：</a:t>
            </a: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a:t>
            </a: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固体电解质</a:t>
            </a:r>
            <a:r>
              <a:rPr lang="en-US" altLang="zh-CN" sz="2800" kern="100" dirty="0">
                <a:latin typeface="Times New Roman"/>
                <a:ea typeface="华文细黑"/>
              </a:rPr>
              <a:t>(</a:t>
            </a:r>
            <a:r>
              <a:rPr lang="zh-CN" altLang="zh-CN" sz="2800" kern="100" dirty="0">
                <a:latin typeface="Times New Roman"/>
                <a:ea typeface="华文细黑"/>
                <a:cs typeface="Times New Roman"/>
              </a:rPr>
              <a:t>高温下能传导</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rPr>
              <a:t>)</a:t>
            </a:r>
          </a:p>
          <a:p>
            <a:pPr algn="just">
              <a:lnSpc>
                <a:spcPct val="150000"/>
              </a:lnSpc>
              <a:spcAft>
                <a:spcPts val="0"/>
              </a:spcAft>
            </a:pPr>
            <a:r>
              <a:rPr lang="zh-CN" altLang="zh-CN" sz="2800" kern="100" dirty="0">
                <a:latin typeface="Times New Roman"/>
                <a:ea typeface="华文细黑"/>
                <a:cs typeface="Times New Roman"/>
              </a:rPr>
              <a:t>负极：</a:t>
            </a:r>
            <a:r>
              <a:rPr lang="en-US" altLang="zh-CN" sz="2800" kern="100" dirty="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a:t>
            </a:r>
            <a:r>
              <a:rPr lang="en-US" altLang="zh-CN" sz="2800" kern="100" dirty="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总反应式：</a:t>
            </a:r>
            <a:r>
              <a:rPr lang="en-US" altLang="zh-CN" sz="2800" kern="100" dirty="0">
                <a:latin typeface="Times New Roman"/>
                <a:ea typeface="华文细黑"/>
              </a:rPr>
              <a:t>________________________________________</a:t>
            </a:r>
            <a:r>
              <a:rPr lang="zh-CN" altLang="zh-CN" sz="2800" kern="100" dirty="0">
                <a:latin typeface="Times New Roman"/>
                <a:ea typeface="华文细黑"/>
                <a:cs typeface="Times New Roman"/>
              </a:rPr>
              <a:t>。</a:t>
            </a:r>
            <a:endParaRPr lang="zh-CN" altLang="zh-CN" sz="2800" b="1" kern="100" dirty="0">
              <a:solidFill>
                <a:srgbClr val="0000FF"/>
              </a:solidFill>
              <a:latin typeface="Times New Roman"/>
              <a:cs typeface="Times New Roman"/>
            </a:endParaRPr>
          </a:p>
        </p:txBody>
      </p:sp>
      <p:sp>
        <p:nvSpPr>
          <p:cNvPr id="6" name="矩形 5"/>
          <p:cNvSpPr/>
          <p:nvPr/>
        </p:nvSpPr>
        <p:spPr>
          <a:xfrm>
            <a:off x="1524794" y="3571388"/>
            <a:ext cx="662582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4O</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8e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=4O</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nSpc>
                <a:spcPct val="150000"/>
              </a:lnSpc>
            </a:pP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CH</a:t>
            </a:r>
            <a:r>
              <a:rPr lang="en-US" altLang="zh-CN" sz="2800" kern="100" baseline="-25000" dirty="0" smtClean="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zh-CN" sz="2800" b="1" kern="100" dirty="0">
              <a:solidFill>
                <a:schemeClr val="accent6">
                  <a:lumMod val="75000"/>
                </a:schemeClr>
              </a:solidFill>
              <a:latin typeface="Times New Roman"/>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67904398"/>
              </p:ext>
            </p:extLst>
          </p:nvPr>
        </p:nvGraphicFramePr>
        <p:xfrm>
          <a:off x="1702718" y="1135063"/>
          <a:ext cx="9401175" cy="971550"/>
        </p:xfrm>
        <a:graphic>
          <a:graphicData uri="http://schemas.openxmlformats.org/presentationml/2006/ole">
            <mc:AlternateContent xmlns:mc="http://schemas.openxmlformats.org/markup-compatibility/2006">
              <mc:Choice xmlns:v="urn:schemas-microsoft-com:vml" Requires="v">
                <p:oleObj spid="_x0000_s285752" name="Document" r:id="rId3" imgW="9405789" imgH="971421" progId="Word.Document.8">
                  <p:embed/>
                </p:oleObj>
              </mc:Choice>
              <mc:Fallback>
                <p:oleObj name="Document" r:id="rId3" imgW="9405789" imgH="971421" progId="Word.Document.8">
                  <p:embed/>
                  <p:pic>
                    <p:nvPicPr>
                      <p:cNvPr id="0" name="对象 7"/>
                      <p:cNvPicPr>
                        <a:picLocks noChangeAspect="1" noChangeArrowheads="1"/>
                      </p:cNvPicPr>
                      <p:nvPr/>
                    </p:nvPicPr>
                    <p:blipFill>
                      <a:blip r:embed="rId4"/>
                      <a:srcRect/>
                      <a:stretch>
                        <a:fillRect/>
                      </a:stretch>
                    </p:blipFill>
                    <p:spPr bwMode="auto">
                      <a:xfrm>
                        <a:off x="1702718" y="1135063"/>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620044" y="1623998"/>
            <a:ext cx="6625823" cy="69176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rPr>
              <a:t>2O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8e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=8OH</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b="1" kern="100" dirty="0">
              <a:solidFill>
                <a:schemeClr val="accent6">
                  <a:lumMod val="75000"/>
                </a:schemeClr>
              </a:solidFill>
              <a:latin typeface="Times New Roman"/>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4368993"/>
              </p:ext>
            </p:extLst>
          </p:nvPr>
        </p:nvGraphicFramePr>
        <p:xfrm>
          <a:off x="2322215" y="2421682"/>
          <a:ext cx="9401175" cy="971550"/>
        </p:xfrm>
        <a:graphic>
          <a:graphicData uri="http://schemas.openxmlformats.org/presentationml/2006/ole">
            <mc:AlternateContent xmlns:mc="http://schemas.openxmlformats.org/markup-compatibility/2006">
              <mc:Choice xmlns:v="urn:schemas-microsoft-com:vml" Requires="v">
                <p:oleObj spid="_x0000_s285753" name="Document" r:id="rId5" imgW="9405789" imgH="971421" progId="Word.Document.8">
                  <p:embed/>
                </p:oleObj>
              </mc:Choice>
              <mc:Fallback>
                <p:oleObj name="Document" r:id="rId5" imgW="9405789" imgH="971421" progId="Word.Document.8">
                  <p:embed/>
                  <p:pic>
                    <p:nvPicPr>
                      <p:cNvPr id="0" name="对象 1"/>
                      <p:cNvPicPr>
                        <a:picLocks noChangeAspect="1" noChangeArrowheads="1"/>
                      </p:cNvPicPr>
                      <p:nvPr/>
                    </p:nvPicPr>
                    <p:blipFill>
                      <a:blip r:embed="rId6"/>
                      <a:srcRect/>
                      <a:stretch>
                        <a:fillRect/>
                      </a:stretch>
                    </p:blipFill>
                    <p:spPr bwMode="auto">
                      <a:xfrm>
                        <a:off x="2322215" y="2421682"/>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1">
            <a:hlinkClick r:id="rId7"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8"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0"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1"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415350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P spid="7" grpId="0"/>
      <p:bldP spid="7"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103" y="855216"/>
            <a:ext cx="11458743" cy="3438674"/>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熔融碳酸盐</a:t>
            </a:r>
            <a:r>
              <a:rPr lang="en-US" altLang="zh-CN" sz="2800" kern="100" dirty="0">
                <a:latin typeface="Times New Roman"/>
                <a:ea typeface="华文细黑"/>
              </a:rPr>
              <a:t>(</a:t>
            </a:r>
            <a:r>
              <a:rPr lang="zh-CN" altLang="zh-CN" sz="2800" kern="100" dirty="0">
                <a:latin typeface="Times New Roman"/>
                <a:ea typeface="华文细黑"/>
                <a:cs typeface="Times New Roman"/>
              </a:rPr>
              <a:t>如熔融</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a:latin typeface="Times New Roman"/>
                <a:ea typeface="华文细黑"/>
                <a:cs typeface="Times New Roman"/>
              </a:rPr>
              <a:t>环境下</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负极：</a:t>
            </a: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正极：</a:t>
            </a: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zh-CN" altLang="zh-CN" sz="2800" kern="100" dirty="0">
                <a:latin typeface="Times New Roman"/>
                <a:ea typeface="华文细黑"/>
                <a:cs typeface="Times New Roman"/>
              </a:rPr>
              <a:t>总反应式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61880345"/>
              </p:ext>
            </p:extLst>
          </p:nvPr>
        </p:nvGraphicFramePr>
        <p:xfrm>
          <a:off x="1672108" y="1908101"/>
          <a:ext cx="9401175" cy="971550"/>
        </p:xfrm>
        <a:graphic>
          <a:graphicData uri="http://schemas.openxmlformats.org/presentationml/2006/ole">
            <mc:AlternateContent xmlns:mc="http://schemas.openxmlformats.org/markup-compatibility/2006">
              <mc:Choice xmlns:v="urn:schemas-microsoft-com:vml" Requires="v">
                <p:oleObj spid="_x0000_s286775" name="Document" r:id="rId3" imgW="9405789" imgH="971421" progId="Word.Document.8">
                  <p:embed/>
                </p:oleObj>
              </mc:Choice>
              <mc:Fallback>
                <p:oleObj name="Document" r:id="rId3" imgW="9405789" imgH="971421" progId="Word.Document.8">
                  <p:embed/>
                  <p:pic>
                    <p:nvPicPr>
                      <p:cNvPr id="0" name="对象 7"/>
                      <p:cNvPicPr>
                        <a:picLocks noChangeAspect="1" noChangeArrowheads="1"/>
                      </p:cNvPicPr>
                      <p:nvPr/>
                    </p:nvPicPr>
                    <p:blipFill>
                      <a:blip r:embed="rId4"/>
                      <a:srcRect/>
                      <a:stretch>
                        <a:fillRect/>
                      </a:stretch>
                    </p:blipFill>
                    <p:spPr bwMode="auto">
                      <a:xfrm>
                        <a:off x="1672108" y="1908101"/>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61328316"/>
              </p:ext>
            </p:extLst>
          </p:nvPr>
        </p:nvGraphicFramePr>
        <p:xfrm>
          <a:off x="1674143" y="2708176"/>
          <a:ext cx="9401175" cy="971550"/>
        </p:xfrm>
        <a:graphic>
          <a:graphicData uri="http://schemas.openxmlformats.org/presentationml/2006/ole">
            <mc:AlternateContent xmlns:mc="http://schemas.openxmlformats.org/markup-compatibility/2006">
              <mc:Choice xmlns:v="urn:schemas-microsoft-com:vml" Requires="v">
                <p:oleObj spid="_x0000_s286776" name="Document" r:id="rId5" imgW="9405789" imgH="971421" progId="Word.Document.8">
                  <p:embed/>
                </p:oleObj>
              </mc:Choice>
              <mc:Fallback>
                <p:oleObj name="Document" r:id="rId5" imgW="9405789" imgH="971421" progId="Word.Document.8">
                  <p:embed/>
                  <p:pic>
                    <p:nvPicPr>
                      <p:cNvPr id="0" name="对象 1"/>
                      <p:cNvPicPr>
                        <a:picLocks noChangeAspect="1" noChangeArrowheads="1"/>
                      </p:cNvPicPr>
                      <p:nvPr/>
                    </p:nvPicPr>
                    <p:blipFill>
                      <a:blip r:embed="rId6"/>
                      <a:srcRect/>
                      <a:stretch>
                        <a:fillRect/>
                      </a:stretch>
                    </p:blipFill>
                    <p:spPr bwMode="auto">
                      <a:xfrm>
                        <a:off x="1674143" y="2708176"/>
                        <a:ext cx="94011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2165021" y="3319686"/>
            <a:ext cx="9114761" cy="853351"/>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en-US" altLang="zh-CN" sz="2800" kern="100" dirty="0" smtClean="0">
              <a:solidFill>
                <a:schemeClr val="accent6">
                  <a:lumMod val="75000"/>
                </a:schemeClr>
              </a:solidFill>
              <a:latin typeface="Times New Roman"/>
              <a:ea typeface="华文细黑"/>
              <a:cs typeface="Times New Roman"/>
            </a:endParaRPr>
          </a:p>
        </p:txBody>
      </p:sp>
      <p:sp>
        <p:nvSpPr>
          <p:cNvPr id="6" name="Rectangle 21">
            <a:hlinkClick r:id="rId7"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1"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2"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0184290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117426"/>
            <a:ext cx="11458743" cy="2062079"/>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题组三　“久考不衰”的可逆电池</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rPr>
              <a:t>5</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一种碳纳米管能够吸附氢气，可作二次电池</a:t>
            </a:r>
            <a:r>
              <a:rPr lang="en-US" altLang="zh-CN" sz="2800" kern="100" dirty="0">
                <a:latin typeface="Times New Roman"/>
                <a:ea typeface="华文细黑"/>
              </a:rPr>
              <a:t>(</a:t>
            </a:r>
            <a:r>
              <a:rPr lang="zh-CN" altLang="zh-CN" sz="2800" kern="100" dirty="0">
                <a:latin typeface="Times New Roman"/>
                <a:ea typeface="华文细黑"/>
                <a:cs typeface="Times New Roman"/>
              </a:rPr>
              <a:t>如下图所示</a:t>
            </a:r>
            <a:r>
              <a:rPr lang="en-US" altLang="zh-CN" sz="2800" kern="100" dirty="0">
                <a:latin typeface="Times New Roman"/>
                <a:ea typeface="华文细黑"/>
              </a:rPr>
              <a:t>)</a:t>
            </a:r>
            <a:r>
              <a:rPr lang="zh-CN" altLang="zh-CN" sz="2800" kern="100" dirty="0">
                <a:latin typeface="Times New Roman"/>
                <a:ea typeface="华文细黑"/>
                <a:cs typeface="Times New Roman"/>
              </a:rPr>
              <a:t>的碳电极。该电池的电解质溶液为</a:t>
            </a:r>
            <a:r>
              <a:rPr lang="en-US" altLang="zh-CN" sz="2800" kern="100" dirty="0">
                <a:latin typeface="Times New Roman"/>
                <a:ea typeface="华文细黑"/>
              </a:rPr>
              <a:t>6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a:latin typeface="Times New Roman"/>
                <a:ea typeface="华文细黑"/>
              </a:rPr>
              <a:t>KOH</a:t>
            </a:r>
            <a:r>
              <a:rPr lang="zh-CN" altLang="zh-CN" sz="2800" kern="100" dirty="0">
                <a:latin typeface="Times New Roman"/>
                <a:ea typeface="华文细黑"/>
                <a:cs typeface="Times New Roman"/>
              </a:rPr>
              <a:t>溶液。</a:t>
            </a:r>
            <a:endParaRPr lang="zh-CN" altLang="zh-CN" sz="2800" b="1" kern="100" dirty="0">
              <a:solidFill>
                <a:srgbClr val="0000FF"/>
              </a:solidFill>
              <a:latin typeface="Times New Roman"/>
              <a:cs typeface="Times New Roman"/>
            </a:endParaRPr>
          </a:p>
        </p:txBody>
      </p:sp>
      <p:pic>
        <p:nvPicPr>
          <p:cNvPr id="287746" name="Picture 2" descr="3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0910" y="2133650"/>
            <a:ext cx="2667377" cy="246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458743"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写出放电时的正、负极电极反应式。</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负极：</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nSpc>
                <a:spcPct val="150000"/>
              </a:lnSpc>
            </a:pPr>
            <a:r>
              <a:rPr lang="zh-CN" altLang="zh-CN" sz="2800" kern="100" dirty="0">
                <a:solidFill>
                  <a:schemeClr val="accent6">
                    <a:lumMod val="75000"/>
                  </a:schemeClr>
                </a:solidFill>
                <a:latin typeface="Times New Roman"/>
                <a:ea typeface="华文细黑"/>
                <a:cs typeface="Times New Roman"/>
              </a:rPr>
              <a:t>正极：</a:t>
            </a:r>
            <a:r>
              <a:rPr lang="en-US" altLang="zh-CN" sz="2800" kern="100" dirty="0">
                <a:solidFill>
                  <a:schemeClr val="accent6">
                    <a:lumMod val="75000"/>
                  </a:schemeClr>
                </a:solidFill>
                <a:latin typeface="Times New Roman"/>
                <a:ea typeface="华文细黑"/>
              </a:rPr>
              <a:t>2NiO(OH)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=2Ni(OH)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endParaRPr lang="zh-CN" altLang="zh-CN" sz="2800" b="1" kern="100" dirty="0">
              <a:solidFill>
                <a:schemeClr val="accent6">
                  <a:lumMod val="75000"/>
                </a:schemeClr>
              </a:solidFill>
              <a:latin typeface="Times New Roman"/>
              <a:cs typeface="Times New Roman"/>
            </a:endParaRPr>
          </a:p>
        </p:txBody>
      </p:sp>
      <p:sp>
        <p:nvSpPr>
          <p:cNvPr id="6" name="Rectangle 21">
            <a:hlinkClick r:id="rId3"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664809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xEl>
                                              <p:pRg st="1" end="1"/>
                                            </p:txEl>
                                          </p:spTgt>
                                        </p:tgtEl>
                                      </p:cBhvr>
                                    </p:animEffect>
                                    <p:set>
                                      <p:cBhvr>
                                        <p:cTn id="15" dur="1" fill="hold">
                                          <p:stCondLst>
                                            <p:cond delay="499"/>
                                          </p:stCondLst>
                                        </p:cTn>
                                        <p:tgtEl>
                                          <p:spTgt spid="5">
                                            <p:txEl>
                                              <p:pRg st="1" end="1"/>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5">
                                            <p:txEl>
                                              <p:pRg st="2" end="2"/>
                                            </p:txEl>
                                          </p:spTgt>
                                        </p:tgtEl>
                                      </p:cBhvr>
                                    </p:animEffect>
                                    <p:set>
                                      <p:cBhvr>
                                        <p:cTn id="18"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uiExpand="1"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9832" y="1186508"/>
            <a:ext cx="11524006" cy="3539430"/>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写出充电时的阴、阳极电极反应式。</a:t>
            </a:r>
            <a:endParaRPr lang="zh-CN" altLang="zh-CN" sz="2800" kern="100" dirty="0">
              <a:latin typeface="宋体"/>
              <a:cs typeface="Courier New"/>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阴极：</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200000"/>
              </a:lnSpc>
              <a:spcAft>
                <a:spcPts val="0"/>
              </a:spcAft>
            </a:pPr>
            <a:r>
              <a:rPr lang="zh-CN" altLang="zh-CN" sz="2800" kern="100" dirty="0">
                <a:solidFill>
                  <a:schemeClr val="accent6">
                    <a:lumMod val="75000"/>
                  </a:schemeClr>
                </a:solidFill>
                <a:latin typeface="Times New Roman"/>
                <a:ea typeface="华文细黑"/>
                <a:cs typeface="Times New Roman"/>
              </a:rPr>
              <a:t>阳极：</a:t>
            </a:r>
            <a:r>
              <a:rPr lang="en-US" altLang="zh-CN" sz="2800" kern="100" dirty="0">
                <a:solidFill>
                  <a:schemeClr val="accent6">
                    <a:lumMod val="75000"/>
                  </a:schemeClr>
                </a:solidFill>
                <a:latin typeface="Times New Roman"/>
                <a:ea typeface="华文细黑"/>
                <a:cs typeface="Courier New"/>
              </a:rPr>
              <a:t>2Ni(OH)</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2OH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=2NiO(OH)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nSpc>
                <a:spcPct val="200000"/>
              </a:lnSpc>
            </a:pPr>
            <a:r>
              <a:rPr lang="zh-CN" altLang="zh-CN" sz="2800" b="1" kern="100" dirty="0">
                <a:solidFill>
                  <a:srgbClr val="0000FF"/>
                </a:solidFill>
                <a:latin typeface="Times New Roman"/>
                <a:cs typeface="Times New Roman"/>
              </a:rPr>
              <a:t>技巧点拨</a:t>
            </a:r>
            <a:r>
              <a:rPr lang="zh-CN" altLang="zh-CN" sz="2800" kern="100" dirty="0">
                <a:latin typeface="Times New Roman"/>
                <a:ea typeface="华文细黑"/>
                <a:cs typeface="Times New Roman"/>
              </a:rPr>
              <a:t>　负极与阴极颠倒，正极与阳极颠倒，即得各自电极反应式。</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94490" y="6649571"/>
            <a:ext cx="783296"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432517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linds(horizontal)">
                                      <p:cBhvr>
                                        <p:cTn id="10" dur="500"/>
                                        <p:tgtEl>
                                          <p:spTgt spid="1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blinds(horizontal)">
                                      <p:cBhvr>
                                        <p:cTn id="15" dur="500"/>
                                        <p:tgtEl>
                                          <p:spTgt spid="1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12">
                                            <p:txEl>
                                              <p:pRg st="1" end="1"/>
                                            </p:txEl>
                                          </p:spTgt>
                                        </p:tgtEl>
                                      </p:cBhvr>
                                    </p:animEffect>
                                    <p:set>
                                      <p:cBhvr>
                                        <p:cTn id="20" dur="1" fill="hold">
                                          <p:stCondLst>
                                            <p:cond delay="499"/>
                                          </p:stCondLst>
                                        </p:cTn>
                                        <p:tgtEl>
                                          <p:spTgt spid="12">
                                            <p:txEl>
                                              <p:pRg st="1" end="1"/>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2">
                                            <p:txEl>
                                              <p:pRg st="2" end="2"/>
                                            </p:txEl>
                                          </p:spTgt>
                                        </p:tgtEl>
                                      </p:cBhvr>
                                    </p:animEffect>
                                    <p:set>
                                      <p:cBhvr>
                                        <p:cTn id="23" dur="1" fill="hold">
                                          <p:stCondLst>
                                            <p:cond delay="499"/>
                                          </p:stCondLst>
                                        </p:cTn>
                                        <p:tgtEl>
                                          <p:spTgt spid="12">
                                            <p:txEl>
                                              <p:pRg st="2" end="2"/>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2">
                                            <p:txEl>
                                              <p:pRg st="3" end="3"/>
                                            </p:txEl>
                                          </p:spTgt>
                                        </p:tgtEl>
                                      </p:cBhvr>
                                    </p:animEffect>
                                    <p:set>
                                      <p:cBhvr>
                                        <p:cTn id="26" dur="1" fill="hold">
                                          <p:stCondLst>
                                            <p:cond delay="499"/>
                                          </p:stCondLst>
                                        </p:cTn>
                                        <p:tgtEl>
                                          <p:spTgt spid="12">
                                            <p:txEl>
                                              <p:pRg st="3" end="3"/>
                                            </p:txEl>
                                          </p:spTgt>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2" grpId="0" uiExpan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1259676"/>
            <a:ext cx="11524006" cy="397031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6</a:t>
            </a:r>
            <a:r>
              <a:rPr lang="en-US" altLang="zh-CN" sz="2800" kern="100" dirty="0">
                <a:solidFill>
                  <a:srgbClr val="000000"/>
                </a:solidFill>
                <a:latin typeface="Times New Roman"/>
              </a:rPr>
              <a:t>.</a:t>
            </a:r>
            <a:r>
              <a:rPr lang="en-US" altLang="zh-CN" sz="2800" kern="100" dirty="0">
                <a:latin typeface="Times New Roman"/>
                <a:ea typeface="华文细黑"/>
              </a:rPr>
              <a:t>(2014·</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rPr>
              <a:t>12)2013</a:t>
            </a:r>
            <a:r>
              <a:rPr lang="zh-CN" altLang="zh-CN" sz="2800" kern="100" dirty="0">
                <a:latin typeface="Times New Roman"/>
                <a:ea typeface="华文细黑"/>
                <a:cs typeface="Times New Roman"/>
              </a:rPr>
              <a:t>年</a:t>
            </a:r>
            <a:r>
              <a:rPr lang="en-US" altLang="zh-CN" sz="2800" kern="100" dirty="0">
                <a:latin typeface="Times New Roman"/>
                <a:ea typeface="华文细黑"/>
              </a:rPr>
              <a:t>3</a:t>
            </a:r>
            <a:r>
              <a:rPr lang="zh-CN" altLang="zh-CN" sz="2800" kern="100" dirty="0">
                <a:latin typeface="Times New Roman"/>
                <a:ea typeface="华文细黑"/>
                <a:cs typeface="Times New Roman"/>
              </a:rPr>
              <a:t>月我国科学家报道了如图所示的水溶液锂离子电池体系。下列叙述错误的是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err="1">
                <a:latin typeface="Times New Roman"/>
                <a:ea typeface="华文细黑"/>
                <a:cs typeface="Courier New"/>
              </a:rPr>
              <a:t>A</a:t>
            </a:r>
            <a:r>
              <a:rPr lang="en-US" altLang="zh-CN" sz="2800" kern="100" dirty="0" err="1">
                <a:solidFill>
                  <a:srgbClr val="000000"/>
                </a:solidFill>
                <a:latin typeface="Times New Roman"/>
                <a:cs typeface="Courier New"/>
              </a:rPr>
              <a:t>.</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为电池的正极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电池充电反应为</a:t>
            </a:r>
            <a:r>
              <a:rPr lang="en-US" altLang="zh-CN" sz="2800" kern="100" dirty="0">
                <a:latin typeface="Times New Roman"/>
                <a:ea typeface="华文细黑"/>
                <a:cs typeface="Courier New"/>
              </a:rPr>
              <a:t>LiMn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=Li</a:t>
            </a:r>
            <a:r>
              <a:rPr lang="en-US" altLang="zh-CN" sz="2800" kern="100" baseline="-25000" dirty="0">
                <a:latin typeface="Times New Roman"/>
                <a:ea typeface="华文细黑"/>
                <a:cs typeface="Courier New"/>
              </a:rPr>
              <a:t>1</a:t>
            </a:r>
            <a:r>
              <a:rPr lang="zh-CN" altLang="zh-CN" sz="2800" kern="100" baseline="-25000" dirty="0">
                <a:latin typeface="Times New Roman"/>
                <a:ea typeface="华文细黑"/>
                <a:cs typeface="Times New Roman"/>
              </a:rPr>
              <a:t>－</a:t>
            </a:r>
            <a:r>
              <a:rPr lang="en-US" altLang="zh-CN" sz="2800" i="1" kern="100" baseline="-25000" dirty="0">
                <a:latin typeface="Times New Roman"/>
                <a:ea typeface="华文细黑"/>
                <a:cs typeface="Courier New"/>
              </a:rPr>
              <a:t>x</a:t>
            </a:r>
            <a:r>
              <a:rPr lang="en-US" altLang="zh-CN" sz="2800" kern="100" dirty="0">
                <a:latin typeface="Times New Roman"/>
                <a:ea typeface="华文细黑"/>
                <a:cs typeface="Courier New"/>
              </a:rPr>
              <a:t>Mn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Li</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放电时，</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极锂的化合价发生变化</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放电时，溶液中</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a:t>
            </a:r>
            <a:r>
              <a:rPr lang="en-US" altLang="zh-CN" sz="2800" kern="100" dirty="0">
                <a:latin typeface="Times New Roman"/>
                <a:ea typeface="华文细黑"/>
              </a:rPr>
              <a:t>b</a:t>
            </a:r>
            <a:r>
              <a:rPr lang="zh-CN" altLang="zh-CN" sz="2800" kern="100" dirty="0">
                <a:latin typeface="Times New Roman"/>
                <a:ea typeface="华文细黑"/>
                <a:cs typeface="Times New Roman"/>
              </a:rPr>
              <a:t>向</a:t>
            </a:r>
            <a:r>
              <a:rPr lang="en-US" altLang="zh-CN" sz="2800" kern="100" dirty="0">
                <a:latin typeface="Times New Roman"/>
                <a:ea typeface="华文细黑"/>
              </a:rPr>
              <a:t>a</a:t>
            </a:r>
            <a:r>
              <a:rPr lang="zh-CN" altLang="zh-CN" sz="2800" kern="100" dirty="0" smtClean="0">
                <a:latin typeface="Times New Roman"/>
                <a:ea typeface="华文细黑"/>
                <a:cs typeface="Times New Roman"/>
              </a:rPr>
              <a:t>迁移</a:t>
            </a:r>
            <a:endParaRPr lang="en-US" altLang="zh-CN" sz="2800" kern="100" dirty="0" smtClean="0">
              <a:latin typeface="Times New Roman"/>
              <a:ea typeface="华文细黑"/>
              <a:cs typeface="Times New Roman"/>
            </a:endParaRPr>
          </a:p>
        </p:txBody>
      </p:sp>
      <p:pic>
        <p:nvPicPr>
          <p:cNvPr id="288770" name="Picture 2" descr="HX3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1042" y="2677409"/>
            <a:ext cx="3539678" cy="211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45761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0090" y="-11677"/>
            <a:ext cx="11388152" cy="849183"/>
          </a:xfrm>
          <a:prstGeom prst="rect">
            <a:avLst/>
          </a:prstGeom>
        </p:spPr>
        <p:txBody>
          <a:bodyPr wrap="square" lIns="121898" tIns="60948" rIns="121898" bIns="60948">
            <a:spAutoFit/>
          </a:bodyPr>
          <a:lstStyle/>
          <a:p>
            <a:pPr algn="just">
              <a:lnSpc>
                <a:spcPct val="20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反应原理</a:t>
            </a:r>
            <a:endParaRPr lang="zh-CN" altLang="zh-CN" sz="280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553209324"/>
              </p:ext>
            </p:extLst>
          </p:nvPr>
        </p:nvGraphicFramePr>
        <p:xfrm>
          <a:off x="478582" y="1029504"/>
          <a:ext cx="11089232" cy="5208602"/>
        </p:xfrm>
        <a:graphic>
          <a:graphicData uri="http://schemas.openxmlformats.org/drawingml/2006/table">
            <a:tbl>
              <a:tblPr/>
              <a:tblGrid>
                <a:gridCol w="1862521"/>
                <a:gridCol w="5349473"/>
                <a:gridCol w="3877238"/>
              </a:tblGrid>
              <a:tr h="744086">
                <a:tc>
                  <a:txBody>
                    <a:bodyPr/>
                    <a:lstStyle/>
                    <a:p>
                      <a:pPr algn="ctr">
                        <a:lnSpc>
                          <a:spcPct val="150000"/>
                        </a:lnSpc>
                        <a:spcAft>
                          <a:spcPts val="0"/>
                        </a:spcAft>
                      </a:pPr>
                      <a:r>
                        <a:rPr lang="zh-CN" sz="2800" kern="100" dirty="0">
                          <a:effectLst/>
                          <a:latin typeface="Times New Roman"/>
                          <a:ea typeface="华文细黑"/>
                          <a:cs typeface="Times New Roman"/>
                        </a:rPr>
                        <a:t>电极名称</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负极</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正极</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086">
                <a:tc>
                  <a:txBody>
                    <a:bodyPr/>
                    <a:lstStyle/>
                    <a:p>
                      <a:pPr algn="ctr">
                        <a:lnSpc>
                          <a:spcPct val="150000"/>
                        </a:lnSpc>
                        <a:spcAft>
                          <a:spcPts val="0"/>
                        </a:spcAft>
                      </a:pPr>
                      <a:r>
                        <a:rPr lang="zh-CN" sz="2800" kern="100">
                          <a:effectLst/>
                          <a:latin typeface="Times New Roman"/>
                          <a:ea typeface="华文细黑"/>
                          <a:cs typeface="Times New Roman"/>
                        </a:rPr>
                        <a:t>电极材料</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锌片</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铜片</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086">
                <a:tc>
                  <a:txBody>
                    <a:bodyPr/>
                    <a:lstStyle/>
                    <a:p>
                      <a:pPr algn="ctr">
                        <a:lnSpc>
                          <a:spcPct val="150000"/>
                        </a:lnSpc>
                        <a:spcAft>
                          <a:spcPts val="0"/>
                        </a:spcAft>
                      </a:pPr>
                      <a:r>
                        <a:rPr lang="zh-CN" sz="2800" kern="100">
                          <a:effectLst/>
                          <a:latin typeface="Times New Roman"/>
                          <a:ea typeface="华文细黑"/>
                          <a:cs typeface="Times New Roman"/>
                        </a:rPr>
                        <a:t>电极反应</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086">
                <a:tc>
                  <a:txBody>
                    <a:bodyPr/>
                    <a:lstStyle/>
                    <a:p>
                      <a:pPr algn="ctr">
                        <a:lnSpc>
                          <a:spcPct val="150000"/>
                        </a:lnSpc>
                        <a:spcAft>
                          <a:spcPts val="0"/>
                        </a:spcAft>
                      </a:pPr>
                      <a:r>
                        <a:rPr lang="zh-CN" sz="2800" kern="100">
                          <a:effectLst/>
                          <a:latin typeface="Times New Roman"/>
                          <a:ea typeface="华文细黑"/>
                          <a:cs typeface="Times New Roman"/>
                        </a:rPr>
                        <a:t>反应类型</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086">
                <a:tc>
                  <a:txBody>
                    <a:bodyPr/>
                    <a:lstStyle/>
                    <a:p>
                      <a:pPr algn="ctr">
                        <a:lnSpc>
                          <a:spcPct val="150000"/>
                        </a:lnSpc>
                        <a:spcAft>
                          <a:spcPts val="0"/>
                        </a:spcAft>
                      </a:pPr>
                      <a:r>
                        <a:rPr lang="zh-CN" sz="2800" kern="100">
                          <a:effectLst/>
                          <a:latin typeface="Times New Roman"/>
                          <a:ea typeface="华文细黑"/>
                          <a:cs typeface="Times New Roman"/>
                        </a:rPr>
                        <a:t>电子流向</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a:effectLst/>
                          <a:latin typeface="Times New Roman"/>
                          <a:ea typeface="华文细黑"/>
                          <a:cs typeface="Times New Roman"/>
                        </a:rPr>
                        <a:t>由</a:t>
                      </a:r>
                      <a:r>
                        <a:rPr lang="en-US" sz="2800" kern="100">
                          <a:effectLst/>
                          <a:latin typeface="Times New Roman"/>
                          <a:ea typeface="华文细黑"/>
                          <a:cs typeface="Courier New"/>
                        </a:rPr>
                        <a:t>Zn</a:t>
                      </a:r>
                      <a:r>
                        <a:rPr lang="zh-CN" sz="2800" kern="100">
                          <a:effectLst/>
                          <a:latin typeface="Times New Roman"/>
                          <a:ea typeface="华文细黑"/>
                          <a:cs typeface="Times New Roman"/>
                        </a:rPr>
                        <a:t>片沿导线流向</a:t>
                      </a:r>
                      <a:r>
                        <a:rPr lang="en-US" sz="2800" kern="100">
                          <a:effectLst/>
                          <a:latin typeface="Times New Roman"/>
                          <a:ea typeface="华文细黑"/>
                          <a:cs typeface="Courier New"/>
                        </a:rPr>
                        <a:t>Cu</a:t>
                      </a:r>
                      <a:r>
                        <a:rPr lang="zh-CN" sz="2800" kern="100">
                          <a:effectLst/>
                          <a:latin typeface="Times New Roman"/>
                          <a:ea typeface="华文细黑"/>
                          <a:cs typeface="Times New Roman"/>
                        </a:rPr>
                        <a:t>片</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488172">
                <a:tc>
                  <a:txBody>
                    <a:bodyPr/>
                    <a:lstStyle/>
                    <a:p>
                      <a:pPr algn="ctr">
                        <a:lnSpc>
                          <a:spcPct val="150000"/>
                        </a:lnSpc>
                        <a:spcAft>
                          <a:spcPts val="0"/>
                        </a:spcAft>
                      </a:pPr>
                      <a:r>
                        <a:rPr lang="zh-CN" sz="2800" kern="100">
                          <a:effectLst/>
                          <a:latin typeface="Times New Roman"/>
                          <a:ea typeface="华文细黑"/>
                          <a:cs typeface="Times New Roman"/>
                        </a:rPr>
                        <a:t>盐桥中离子移向</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dirty="0">
                          <a:effectLst/>
                          <a:latin typeface="Times New Roman"/>
                          <a:ea typeface="华文细黑"/>
                          <a:cs typeface="Times New Roman"/>
                        </a:rPr>
                        <a:t>盐桥含饱和</a:t>
                      </a:r>
                      <a:r>
                        <a:rPr lang="en-US" sz="2800" kern="100" dirty="0" err="1">
                          <a:effectLst/>
                          <a:latin typeface="Times New Roman"/>
                          <a:ea typeface="华文细黑"/>
                          <a:cs typeface="Courier New"/>
                        </a:rPr>
                        <a:t>KCl</a:t>
                      </a:r>
                      <a:r>
                        <a:rPr lang="zh-CN" sz="2800" kern="100" dirty="0">
                          <a:effectLst/>
                          <a:latin typeface="Times New Roman"/>
                          <a:ea typeface="华文细黑"/>
                          <a:cs typeface="Times New Roman"/>
                        </a:rPr>
                        <a:t>溶液，</a:t>
                      </a:r>
                      <a:r>
                        <a:rPr lang="en-US" sz="2800" kern="100" dirty="0">
                          <a:effectLst/>
                          <a:latin typeface="Times New Roman"/>
                          <a:ea typeface="华文细黑"/>
                          <a:cs typeface="Courier New"/>
                        </a:rPr>
                        <a:t>K</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移</a:t>
                      </a:r>
                      <a:r>
                        <a:rPr lang="zh-CN" sz="2800" kern="100" dirty="0" smtClean="0">
                          <a:effectLst/>
                          <a:latin typeface="Times New Roman"/>
                          <a:ea typeface="华文细黑"/>
                          <a:cs typeface="Times New Roman"/>
                        </a:rPr>
                        <a:t>向</a:t>
                      </a:r>
                      <a:r>
                        <a:rPr lang="en-US" altLang="zh-CN" sz="2800" u="sng" kern="100" dirty="0" smtClean="0">
                          <a:effectLst/>
                          <a:latin typeface="Times New Roman"/>
                          <a:ea typeface="华文细黑"/>
                          <a:cs typeface="Times New Roman"/>
                        </a:rPr>
                        <a:t>	</a:t>
                      </a:r>
                      <a:r>
                        <a:rPr lang="zh-CN" altLang="en-US"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极</a:t>
                      </a:r>
                      <a:r>
                        <a:rPr lang="zh-CN" sz="2800" kern="100" dirty="0">
                          <a:effectLst/>
                          <a:latin typeface="Times New Roman"/>
                          <a:ea typeface="华文细黑"/>
                          <a:cs typeface="Times New Roman"/>
                        </a:rPr>
                        <a:t>，</a:t>
                      </a:r>
                      <a:r>
                        <a:rPr lang="en-US" sz="2800" kern="100" dirty="0" err="1">
                          <a:effectLst/>
                          <a:latin typeface="Times New Roman"/>
                          <a:ea typeface="华文细黑"/>
                          <a:cs typeface="Courier New"/>
                        </a:rPr>
                        <a:t>Cl</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移</a:t>
                      </a:r>
                      <a:r>
                        <a:rPr lang="zh-CN" sz="2800" kern="100" dirty="0" smtClean="0">
                          <a:effectLst/>
                          <a:latin typeface="Times New Roman"/>
                          <a:ea typeface="华文细黑"/>
                          <a:cs typeface="Times New Roman"/>
                        </a:rPr>
                        <a:t>向</a:t>
                      </a:r>
                      <a:r>
                        <a:rPr lang="en-US" altLang="zh-CN" sz="2800" u="sng" kern="100" dirty="0" smtClean="0">
                          <a:effectLst/>
                          <a:latin typeface="Times New Roman"/>
                          <a:ea typeface="华文细黑"/>
                          <a:cs typeface="Times New Roman"/>
                        </a:rPr>
                        <a:t>	</a:t>
                      </a:r>
                      <a:r>
                        <a:rPr lang="zh-CN" altLang="en-US"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极</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
        <p:nvSpPr>
          <p:cNvPr id="5" name="矩形 4"/>
          <p:cNvSpPr/>
          <p:nvPr/>
        </p:nvSpPr>
        <p:spPr>
          <a:xfrm>
            <a:off x="4006974" y="3198168"/>
            <a:ext cx="1620957" cy="661015"/>
          </a:xfrm>
          <a:prstGeom prst="rect">
            <a:avLst/>
          </a:prstGeom>
        </p:spPr>
        <p:txBody>
          <a:bodyPr wrap="none">
            <a:spAutoFit/>
          </a:bodyPr>
          <a:lstStyle/>
          <a:p>
            <a:pPr>
              <a:lnSpc>
                <a:spcPct val="150000"/>
              </a:lnSpc>
              <a:spcBef>
                <a:spcPct val="0"/>
              </a:spcBef>
            </a:pPr>
            <a:r>
              <a:rPr lang="zh-CN" altLang="zh-CN" sz="2800" kern="100" dirty="0">
                <a:solidFill>
                  <a:srgbClr val="0000FF"/>
                </a:solidFill>
                <a:latin typeface="Times New Roman"/>
                <a:ea typeface="华文细黑"/>
                <a:cs typeface="Times New Roman"/>
              </a:rPr>
              <a:t>氧化反应</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8751296" y="3210352"/>
            <a:ext cx="1620957" cy="661015"/>
          </a:xfrm>
          <a:prstGeom prst="rect">
            <a:avLst/>
          </a:prstGeom>
        </p:spPr>
        <p:txBody>
          <a:bodyPr wrap="none">
            <a:spAutoFit/>
          </a:bodyPr>
          <a:lstStyle/>
          <a:p>
            <a:pPr>
              <a:lnSpc>
                <a:spcPct val="150000"/>
              </a:lnSpc>
              <a:spcBef>
                <a:spcPct val="0"/>
              </a:spcBef>
              <a:spcAft>
                <a:spcPts val="0"/>
              </a:spcAft>
            </a:pPr>
            <a:r>
              <a:rPr lang="zh-CN" altLang="zh-CN" sz="2800" kern="100" dirty="0">
                <a:solidFill>
                  <a:srgbClr val="0000FF"/>
                </a:solidFill>
                <a:latin typeface="Times New Roman"/>
                <a:ea typeface="华文细黑"/>
                <a:cs typeface="Times New Roman"/>
              </a:rPr>
              <a:t>还原反应</a:t>
            </a:r>
          </a:p>
        </p:txBody>
      </p:sp>
      <p:sp>
        <p:nvSpPr>
          <p:cNvPr id="9" name="矩形 8"/>
          <p:cNvSpPr/>
          <p:nvPr/>
        </p:nvSpPr>
        <p:spPr>
          <a:xfrm>
            <a:off x="7319342" y="5085978"/>
            <a:ext cx="543739" cy="661015"/>
          </a:xfrm>
          <a:prstGeom prst="rect">
            <a:avLst/>
          </a:prstGeom>
        </p:spPr>
        <p:txBody>
          <a:bodyPr wrap="none">
            <a:spAutoFit/>
          </a:bodyPr>
          <a:lstStyle/>
          <a:p>
            <a:pPr>
              <a:lnSpc>
                <a:spcPct val="150000"/>
              </a:lnSpc>
              <a:spcBef>
                <a:spcPct val="0"/>
              </a:spcBef>
            </a:pPr>
            <a:r>
              <a:rPr lang="zh-CN" altLang="zh-CN" sz="2800" kern="100" dirty="0">
                <a:solidFill>
                  <a:srgbClr val="0000FF"/>
                </a:solidFill>
                <a:latin typeface="Times New Roman"/>
                <a:ea typeface="华文细黑"/>
                <a:cs typeface="Times New Roman"/>
              </a:rPr>
              <a:t>正</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10036596" y="5101610"/>
            <a:ext cx="543739" cy="661015"/>
          </a:xfrm>
          <a:prstGeom prst="rect">
            <a:avLst/>
          </a:prstGeom>
        </p:spPr>
        <p:txBody>
          <a:bodyPr wrap="none">
            <a:spAutoFit/>
          </a:bodyPr>
          <a:lstStyle/>
          <a:p>
            <a:pPr>
              <a:lnSpc>
                <a:spcPct val="150000"/>
              </a:lnSpc>
              <a:spcBef>
                <a:spcPct val="0"/>
              </a:spcBef>
            </a:pPr>
            <a:r>
              <a:rPr lang="zh-CN" altLang="zh-CN" sz="2800" kern="100" dirty="0">
                <a:solidFill>
                  <a:srgbClr val="0000FF"/>
                </a:solidFill>
                <a:latin typeface="Times New Roman"/>
                <a:ea typeface="华文细黑"/>
                <a:cs typeface="Times New Roman"/>
              </a:rPr>
              <a:t>负</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3591642" y="2522265"/>
            <a:ext cx="2863604"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Zn</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=Zn</a:t>
            </a:r>
            <a:r>
              <a:rPr lang="en-US" altLang="zh-CN" sz="2800" kern="100" baseline="30000" dirty="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endParaRPr lang="zh-CN" altLang="en-US" sz="2800" kern="100" dirty="0">
              <a:solidFill>
                <a:srgbClr val="0000FF"/>
              </a:solidFill>
              <a:latin typeface="宋体"/>
              <a:cs typeface="Courier New"/>
            </a:endParaRPr>
          </a:p>
        </p:txBody>
      </p:sp>
      <p:sp>
        <p:nvSpPr>
          <p:cNvPr id="10" name="矩形 9"/>
          <p:cNvSpPr/>
          <p:nvPr/>
        </p:nvSpPr>
        <p:spPr>
          <a:xfrm>
            <a:off x="8039422" y="2503215"/>
            <a:ext cx="2902077" cy="656846"/>
          </a:xfrm>
          <a:prstGeom prst="rect">
            <a:avLst/>
          </a:prstGeom>
        </p:spPr>
        <p:txBody>
          <a:bodyPr wrap="none">
            <a:spAutoFit/>
          </a:bodyPr>
          <a:lstStyle/>
          <a:p>
            <a:pPr lvl="0" algn="ctr">
              <a:lnSpc>
                <a:spcPct val="150000"/>
              </a:lnSpc>
            </a:pPr>
            <a:r>
              <a:rPr lang="en-US" altLang="zh-CN" sz="2800" kern="100" dirty="0">
                <a:solidFill>
                  <a:srgbClr val="0000FF"/>
                </a:solidFill>
                <a:latin typeface="Times New Roman"/>
                <a:ea typeface="华文细黑"/>
                <a:cs typeface="Courier New"/>
              </a:rPr>
              <a:t>Cu</a:t>
            </a:r>
            <a:r>
              <a:rPr lang="en-US" altLang="zh-CN" sz="2800" kern="100" baseline="30000" dirty="0">
                <a:solidFill>
                  <a:srgbClr val="0000FF"/>
                </a:solidFill>
                <a:latin typeface="Times New Roman"/>
                <a:ea typeface="华文细黑"/>
                <a:cs typeface="Courier New"/>
              </a:rPr>
              <a:t>2</a:t>
            </a:r>
            <a:r>
              <a:rPr lang="zh-CN" altLang="en-US" sz="2800" kern="100" baseline="30000" dirty="0">
                <a:solidFill>
                  <a:srgbClr val="0000FF"/>
                </a:solidFill>
                <a:latin typeface="Times New Roman"/>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2e</a:t>
            </a:r>
            <a:r>
              <a:rPr lang="zh-CN" altLang="en-US" sz="2800" kern="100" baseline="30000" dirty="0">
                <a:solidFill>
                  <a:srgbClr val="0000FF"/>
                </a:solidFill>
                <a:latin typeface="Times New Roman"/>
                <a:ea typeface="华文细黑"/>
                <a:cs typeface="Times New Roman"/>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=Cu</a:t>
            </a:r>
            <a:endParaRPr lang="zh-CN" altLang="en-US" sz="2800" kern="100" dirty="0">
              <a:solidFill>
                <a:srgbClr val="0000FF"/>
              </a:solidFill>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6" grpId="0"/>
      <p:bldP spid="6" grpId="1"/>
      <p:bldP spid="9" grpId="0"/>
      <p:bldP spid="9" grpId="1"/>
      <p:bldP spid="11" grpId="0"/>
      <p:bldP spid="11" grpId="1"/>
      <p:bldP spid="3" grpId="0"/>
      <p:bldP spid="3" grpId="1"/>
      <p:bldP spid="10" grpId="0"/>
      <p:bldP spid="10" grpId="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42238" y="984936"/>
            <a:ext cx="11524006" cy="5181162"/>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图示所给出的是原电池装置。</a:t>
            </a:r>
            <a:r>
              <a:rPr lang="en-US" altLang="zh-CN" sz="2800" kern="100" dirty="0">
                <a:latin typeface="Times New Roman"/>
                <a:ea typeface="华文细黑"/>
              </a:rPr>
              <a:t>A</a:t>
            </a:r>
            <a:r>
              <a:rPr lang="zh-CN" altLang="zh-CN" sz="2800" kern="100" dirty="0">
                <a:latin typeface="Times New Roman"/>
                <a:ea typeface="华文细黑"/>
                <a:cs typeface="Times New Roman"/>
              </a:rPr>
              <a:t>项，由图示分析，金属锂易失电子，由原电池原理可知，含有锂的一端为原电池的负极，即</a:t>
            </a:r>
            <a:r>
              <a:rPr lang="en-US" altLang="zh-CN" sz="2800" kern="100" dirty="0">
                <a:latin typeface="Times New Roman"/>
                <a:ea typeface="华文细黑"/>
              </a:rPr>
              <a:t>b</a:t>
            </a:r>
            <a:r>
              <a:rPr lang="zh-CN" altLang="zh-CN" sz="2800" kern="100" dirty="0">
                <a:latin typeface="Times New Roman"/>
                <a:ea typeface="华文细黑"/>
                <a:cs typeface="Times New Roman"/>
              </a:rPr>
              <a:t>为负极，</a:t>
            </a:r>
            <a:r>
              <a:rPr lang="en-US" altLang="zh-CN" sz="2800" kern="100" dirty="0">
                <a:latin typeface="Times New Roman"/>
                <a:ea typeface="华文细黑"/>
              </a:rPr>
              <a:t>a</a:t>
            </a:r>
            <a:r>
              <a:rPr lang="zh-CN" altLang="zh-CN" sz="2800" kern="100" dirty="0">
                <a:latin typeface="Times New Roman"/>
                <a:ea typeface="华文细黑"/>
                <a:cs typeface="Times New Roman"/>
              </a:rPr>
              <a:t>为正极，故正确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a:latin typeface="Times New Roman"/>
                <a:ea typeface="华文细黑"/>
              </a:rPr>
              <a:t>B</a:t>
            </a:r>
            <a:r>
              <a:rPr lang="zh-CN" altLang="zh-CN" sz="2800" kern="100" dirty="0">
                <a:latin typeface="Times New Roman"/>
                <a:ea typeface="华文细黑"/>
                <a:cs typeface="Times New Roman"/>
              </a:rPr>
              <a:t>项，电池充电时为电解池，反应式为原电池反应的逆反应，故正确；</a:t>
            </a:r>
            <a:endParaRPr lang="en-US" altLang="zh-CN" sz="2800" kern="100" dirty="0">
              <a:latin typeface="Times New Roman"/>
              <a:ea typeface="华文细黑"/>
              <a:cs typeface="Times New Roman"/>
            </a:endParaRPr>
          </a:p>
          <a:p>
            <a:pPr algn="just">
              <a:lnSpc>
                <a:spcPct val="150000"/>
              </a:lnSpc>
              <a:spcAft>
                <a:spcPts val="0"/>
              </a:spcAft>
              <a:tabLst>
                <a:tab pos="1890395" algn="l"/>
              </a:tabLst>
            </a:pPr>
            <a:r>
              <a:rPr lang="en-US" altLang="zh-CN" sz="2800" kern="100" dirty="0">
                <a:latin typeface="Times New Roman"/>
                <a:ea typeface="华文细黑"/>
              </a:rPr>
              <a:t>C</a:t>
            </a:r>
            <a:r>
              <a:rPr lang="zh-CN" altLang="zh-CN" sz="2800" kern="100" dirty="0">
                <a:latin typeface="Times New Roman"/>
                <a:ea typeface="华文细黑"/>
                <a:cs typeface="Times New Roman"/>
              </a:rPr>
              <a:t>项，放电时，</a:t>
            </a:r>
            <a:r>
              <a:rPr lang="en-US" altLang="zh-CN" sz="2800" kern="100" dirty="0">
                <a:latin typeface="Times New Roman"/>
                <a:ea typeface="华文细黑"/>
              </a:rPr>
              <a:t>a</a:t>
            </a:r>
            <a:r>
              <a:rPr lang="zh-CN" altLang="zh-CN" sz="2800" kern="100" dirty="0">
                <a:latin typeface="Times New Roman"/>
                <a:ea typeface="华文细黑"/>
                <a:cs typeface="Times New Roman"/>
              </a:rPr>
              <a:t>极为原电池的正极，发生还原反应的是锰元素，锂元素的化合价没有变化，故不正确；</a:t>
            </a:r>
            <a:endParaRPr lang="en-US" altLang="zh-CN" sz="2800" kern="100" dirty="0">
              <a:latin typeface="Times New Roman"/>
              <a:ea typeface="华文细黑"/>
              <a:cs typeface="Times New Roman"/>
            </a:endParaRPr>
          </a:p>
          <a:p>
            <a:pPr algn="just">
              <a:lnSpc>
                <a:spcPct val="150000"/>
              </a:lnSpc>
              <a:spcAft>
                <a:spcPts val="0"/>
              </a:spcAft>
              <a:tabLst>
                <a:tab pos="1890395" algn="l"/>
              </a:tabLst>
            </a:pPr>
            <a:r>
              <a:rPr lang="en-US" altLang="zh-CN" sz="2800" kern="100" dirty="0">
                <a:latin typeface="Times New Roman"/>
                <a:ea typeface="华文细黑"/>
              </a:rPr>
              <a:t>D</a:t>
            </a:r>
            <a:r>
              <a:rPr lang="zh-CN" altLang="zh-CN" sz="2800" kern="100" dirty="0">
                <a:latin typeface="Times New Roman"/>
                <a:ea typeface="华文细黑"/>
                <a:cs typeface="Times New Roman"/>
              </a:rPr>
              <a:t>项，放电时为原电池，锂离子应向正极</a:t>
            </a:r>
            <a:r>
              <a:rPr lang="en-US" altLang="zh-CN" sz="2800" kern="100" dirty="0">
                <a:latin typeface="Times New Roman"/>
                <a:ea typeface="华文细黑"/>
              </a:rPr>
              <a:t>(a</a:t>
            </a:r>
            <a:r>
              <a:rPr lang="zh-CN" altLang="zh-CN" sz="2800" kern="100" dirty="0">
                <a:latin typeface="Times New Roman"/>
                <a:ea typeface="华文细黑"/>
                <a:cs typeface="Times New Roman"/>
              </a:rPr>
              <a:t>极</a:t>
            </a:r>
            <a:r>
              <a:rPr lang="en-US" altLang="zh-CN" sz="2800" kern="100" dirty="0">
                <a:latin typeface="Times New Roman"/>
                <a:ea typeface="华文细黑"/>
              </a:rPr>
              <a:t>)</a:t>
            </a:r>
            <a:r>
              <a:rPr lang="zh-CN" altLang="zh-CN" sz="2800" kern="100" dirty="0">
                <a:latin typeface="Times New Roman"/>
                <a:ea typeface="华文细黑"/>
                <a:cs typeface="Times New Roman"/>
              </a:rPr>
              <a:t>迁移，故正确。</a:t>
            </a:r>
            <a:endParaRPr lang="en-US" altLang="zh-CN" sz="2800" kern="100" dirty="0">
              <a:latin typeface="Times New Roman"/>
              <a:ea typeface="华文细黑"/>
              <a:cs typeface="Times New Roman"/>
            </a:endParaRPr>
          </a:p>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cs typeface="Times New Roman"/>
              </a:rPr>
              <a:t>C</a:t>
            </a:r>
            <a:endParaRPr lang="zh-CN" altLang="zh-CN" sz="2800" b="1"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115228"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17406"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095442"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549336"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02695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3101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83272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500"/>
                                        <p:tgtEl>
                                          <p:spTgt spid="12">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500"/>
                                        <p:tgtEl>
                                          <p:spTgt spid="12">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linds(horizontal)">
                                      <p:cBhvr>
                                        <p:cTn id="2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1840" y="803598"/>
            <a:ext cx="11524006" cy="5909310"/>
          </a:xfrm>
          <a:prstGeom prst="rect">
            <a:avLst/>
          </a:prstGeom>
        </p:spPr>
        <p:txBody>
          <a:bodyPr>
            <a:spAutoFit/>
          </a:bodyPr>
          <a:lstStyle/>
          <a:p>
            <a:pPr>
              <a:lnSpc>
                <a:spcPct val="150000"/>
              </a:lnSpc>
              <a:spcAft>
                <a:spcPts val="0"/>
              </a:spcAft>
            </a:pPr>
            <a:r>
              <a:rPr lang="en-US" altLang="zh-CN" sz="2800" b="1" kern="100" dirty="0" smtClean="0">
                <a:solidFill>
                  <a:schemeClr val="tx1">
                    <a:lumMod val="75000"/>
                    <a:lumOff val="25000"/>
                  </a:schemeClr>
                </a:solidFill>
                <a:latin typeface="Times New Roman"/>
                <a:ea typeface="华文细黑"/>
                <a:cs typeface="Times New Roman"/>
              </a:rPr>
              <a:t>1.</a:t>
            </a:r>
            <a:r>
              <a:rPr lang="zh-CN" altLang="zh-CN" sz="2800" b="1" kern="100" dirty="0" smtClean="0">
                <a:solidFill>
                  <a:schemeClr val="tx1">
                    <a:lumMod val="75000"/>
                    <a:lumOff val="25000"/>
                  </a:schemeClr>
                </a:solidFill>
                <a:latin typeface="Times New Roman"/>
                <a:ea typeface="华文细黑"/>
                <a:cs typeface="Times New Roman"/>
              </a:rPr>
              <a:t>化学电源</a:t>
            </a:r>
            <a:r>
              <a:rPr lang="zh-CN" altLang="zh-CN" sz="2800" b="1" kern="100" dirty="0">
                <a:solidFill>
                  <a:schemeClr val="tx1">
                    <a:lumMod val="75000"/>
                    <a:lumOff val="25000"/>
                  </a:schemeClr>
                </a:solidFill>
                <a:latin typeface="Times New Roman"/>
                <a:ea typeface="华文细黑"/>
                <a:cs typeface="Times New Roman"/>
              </a:rPr>
              <a:t>中电极反应式书写的一般步骤</a:t>
            </a:r>
            <a:endParaRPr lang="zh-CN" altLang="zh-CN" sz="2800" b="1"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加减法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书写电极反应式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先确定原电池的正、负极，列出正、负极上的反应物质，并标出相同数目电子的得失。</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注意负极反应生成的阳离子与电解质溶液中的阴离子是否共存。若不共存，则该电解质溶液中的阴离子应写入负极反应式；若正极上的反应物质是</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，且电解质溶液为中性或碱性，则水必须写入正极反应式中，且</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生成</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，若电解质溶液为酸性，则</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必须写入正极反应式中，</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生成水。</a:t>
            </a:r>
            <a:endParaRPr lang="zh-CN" altLang="zh-CN" sz="2800" kern="100" dirty="0">
              <a:effectLst/>
              <a:latin typeface="宋体"/>
              <a:cs typeface="Courier New"/>
            </a:endParaRPr>
          </a:p>
        </p:txBody>
      </p:sp>
      <p:sp>
        <p:nvSpPr>
          <p:cNvPr id="4" name="矩形 3"/>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3" name="文本框 3"/>
          <p:cNvSpPr txBox="1"/>
          <p:nvPr/>
        </p:nvSpPr>
        <p:spPr bwMode="auto">
          <a:xfrm>
            <a:off x="1846734" y="5953"/>
            <a:ext cx="3960440" cy="615529"/>
          </a:xfrm>
          <a:prstGeom prst="rect">
            <a:avLst/>
          </a:prstGeom>
          <a:noFill/>
        </p:spPr>
        <p:txBody>
          <a:bodyPr wrap="square"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a:defRPr/>
            </a:pPr>
            <a:r>
              <a:rPr lang="zh-CN" altLang="en-US" sz="3200" b="1" dirty="0">
                <a:solidFill>
                  <a:schemeClr val="bg1"/>
                </a:solidFill>
                <a:latin typeface="+mj-ea"/>
                <a:ea typeface="+mj-ea"/>
                <a:cs typeface="+mn-cs"/>
              </a:rPr>
              <a:t>练后反思　方法指导</a:t>
            </a:r>
          </a:p>
        </p:txBody>
      </p:sp>
    </p:spTree>
    <p:extLst>
      <p:ext uri="{BB962C8B-B14F-4D97-AF65-F5344CB8AC3E}">
        <p14:creationId xmlns:p14="http://schemas.microsoft.com/office/powerpoint/2010/main" val="157046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42238" y="890907"/>
            <a:ext cx="11524006" cy="388850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正、负极反应式相加得到电池反应的总反应式。若已知电池反应的总反应式，可先写出较易书写的一极的电极反应式，然后在电子守恒的基础上，总反应式减去较易写出的一极的电极反应式，即得到较难写出的另一极的电极反应式。</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燃料电池的电极反应中，酸性溶液中不能出现</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，碱性溶液中不能出现</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，水溶液中不能出现</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，而熔融电解质中</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被还原为</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8050989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42238" y="33345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锂离子电池充放电分析</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常见的锂离子电极材料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正极材料：</a:t>
            </a:r>
            <a:r>
              <a:rPr lang="en-US" altLang="zh-CN" sz="2800" kern="100" dirty="0">
                <a:latin typeface="Times New Roman"/>
                <a:ea typeface="华文细黑"/>
                <a:cs typeface="Courier New"/>
              </a:rPr>
              <a:t>LiMO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Mn</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LiM</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Mn</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LiMPO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负极材料：石墨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能吸附锂原子</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负极反应：</a:t>
            </a:r>
            <a:r>
              <a:rPr lang="en-US" altLang="zh-CN" sz="2800" kern="100" dirty="0" err="1">
                <a:latin typeface="Times New Roman"/>
                <a:ea typeface="华文细黑"/>
                <a:cs typeface="Courier New"/>
              </a:rPr>
              <a:t>Li</a:t>
            </a:r>
            <a:r>
              <a:rPr lang="en-US" altLang="zh-CN" sz="2800" i="1" kern="100" baseline="-25000" dirty="0" err="1">
                <a:latin typeface="Times New Roman"/>
                <a:ea typeface="华文细黑"/>
                <a:cs typeface="Courier New"/>
              </a:rPr>
              <a:t>x</a:t>
            </a: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C</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正极反应：</a:t>
            </a:r>
            <a:r>
              <a:rPr lang="en-US" altLang="zh-CN" sz="2800" kern="100" dirty="0">
                <a:latin typeface="Times New Roman"/>
                <a:ea typeface="华文细黑"/>
                <a:cs typeface="Courier New"/>
              </a:rPr>
              <a:t>Li</a:t>
            </a:r>
            <a:r>
              <a:rPr lang="en-US" altLang="zh-CN" sz="2800" kern="100" baseline="-25000" dirty="0">
                <a:latin typeface="Times New Roman"/>
                <a:ea typeface="华文细黑"/>
                <a:cs typeface="Courier New"/>
              </a:rPr>
              <a:t>1</a:t>
            </a:r>
            <a:r>
              <a:rPr lang="zh-CN" altLang="zh-CN" sz="2800" kern="100" baseline="-25000" dirty="0">
                <a:latin typeface="Times New Roman"/>
                <a:ea typeface="华文细黑"/>
                <a:cs typeface="Times New Roman"/>
              </a:rPr>
              <a:t>－</a:t>
            </a:r>
            <a:r>
              <a:rPr lang="en-US" altLang="zh-CN" sz="2800" i="1" kern="100" baseline="-25000" dirty="0">
                <a:latin typeface="Times New Roman"/>
                <a:ea typeface="华文细黑"/>
                <a:cs typeface="Courier New"/>
              </a:rPr>
              <a:t>x</a:t>
            </a:r>
            <a:r>
              <a:rPr lang="en-US" altLang="zh-CN" sz="2800" kern="100" dirty="0">
                <a:latin typeface="Times New Roman"/>
                <a:ea typeface="华文细黑"/>
                <a:cs typeface="Courier New"/>
              </a:rPr>
              <a:t>MO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x</a:t>
            </a:r>
            <a:r>
              <a:rPr lang="en-US" altLang="zh-CN" sz="2800" kern="100" dirty="0" err="1">
                <a:latin typeface="Times New Roman"/>
                <a:ea typeface="华文细黑"/>
                <a:cs typeface="Courier New"/>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=LiMO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总反应：</a:t>
            </a:r>
            <a:r>
              <a:rPr lang="en-US" altLang="zh-CN" sz="2800" kern="100" dirty="0">
                <a:latin typeface="Times New Roman"/>
                <a:ea typeface="华文细黑"/>
              </a:rPr>
              <a:t>Li</a:t>
            </a:r>
            <a:r>
              <a:rPr lang="en-US" altLang="zh-CN" sz="2800" kern="100" baseline="-25000" dirty="0">
                <a:latin typeface="Times New Roman"/>
                <a:ea typeface="华文细黑"/>
              </a:rPr>
              <a:t>1</a:t>
            </a:r>
            <a:r>
              <a:rPr lang="zh-CN" altLang="zh-CN" sz="2800" kern="100" baseline="-25000" dirty="0">
                <a:latin typeface="Times New Roman"/>
                <a:ea typeface="华文细黑"/>
                <a:cs typeface="Times New Roman"/>
              </a:rPr>
              <a:t>－</a:t>
            </a:r>
            <a:r>
              <a:rPr lang="en-US" altLang="zh-CN" sz="2800" i="1" kern="100" baseline="-25000" dirty="0">
                <a:latin typeface="Times New Roman"/>
                <a:ea typeface="华文细黑"/>
              </a:rPr>
              <a:t>x</a:t>
            </a:r>
            <a:r>
              <a:rPr lang="en-US" altLang="zh-CN" sz="2800" kern="100" dirty="0">
                <a:latin typeface="Times New Roman"/>
                <a:ea typeface="华文细黑"/>
              </a:rPr>
              <a:t>MO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err="1" smtClean="0">
                <a:latin typeface="Times New Roman"/>
                <a:ea typeface="华文细黑"/>
              </a:rPr>
              <a:t>Li</a:t>
            </a:r>
            <a:r>
              <a:rPr lang="en-US" altLang="zh-CN" sz="2800" i="1" kern="100" baseline="-25000" dirty="0" err="1" smtClean="0">
                <a:latin typeface="Times New Roman"/>
                <a:ea typeface="华文细黑"/>
              </a:rPr>
              <a:t>x</a:t>
            </a:r>
            <a:r>
              <a:rPr lang="en-US" altLang="zh-CN" sz="2800" kern="100" dirty="0" err="1" smtClean="0">
                <a:latin typeface="Times New Roman"/>
                <a:ea typeface="华文细黑"/>
              </a:rPr>
              <a:t>C</a:t>
            </a:r>
            <a:r>
              <a:rPr lang="en-US" altLang="zh-CN" sz="2800" i="1" kern="100" baseline="-25000" dirty="0" err="1" smtClean="0">
                <a:latin typeface="Times New Roman"/>
                <a:ea typeface="华文细黑"/>
              </a:rPr>
              <a:t>n</a:t>
            </a:r>
            <a:r>
              <a:rPr lang="zh-CN" altLang="en-US" sz="2800" i="1" kern="100" baseline="-25000" dirty="0" smtClean="0">
                <a:latin typeface="Times New Roman"/>
                <a:ea typeface="华文细黑"/>
              </a:rPr>
              <a:t>　　　　　　</a:t>
            </a:r>
            <a:r>
              <a:rPr lang="en-US" altLang="zh-CN" sz="2800" i="1" kern="100" dirty="0" err="1" smtClean="0">
                <a:latin typeface="Times New Roman"/>
                <a:ea typeface="华文细黑"/>
              </a:rPr>
              <a:t>n</a:t>
            </a:r>
            <a:r>
              <a:rPr lang="en-US" altLang="zh-CN" sz="2800" kern="100" dirty="0" err="1" smtClean="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LiMO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54360444"/>
              </p:ext>
            </p:extLst>
          </p:nvPr>
        </p:nvGraphicFramePr>
        <p:xfrm>
          <a:off x="4511030" y="5446018"/>
          <a:ext cx="1698625" cy="1085850"/>
        </p:xfrm>
        <a:graphic>
          <a:graphicData uri="http://schemas.openxmlformats.org/presentationml/2006/ole">
            <mc:AlternateContent xmlns:mc="http://schemas.openxmlformats.org/markup-compatibility/2006">
              <mc:Choice xmlns:v="urn:schemas-microsoft-com:vml" Requires="v">
                <p:oleObj spid="_x0000_s331791" name="Document" r:id="rId3" imgW="1698282" imgH="1085515" progId="Word.Document.8">
                  <p:embed/>
                </p:oleObj>
              </mc:Choice>
              <mc:Fallback>
                <p:oleObj name="Document" r:id="rId3" imgW="1698282" imgH="1085515" progId="Word.Document.8">
                  <p:embed/>
                  <p:pic>
                    <p:nvPicPr>
                      <p:cNvPr id="0" name=""/>
                      <p:cNvPicPr/>
                      <p:nvPr/>
                    </p:nvPicPr>
                    <p:blipFill>
                      <a:blip r:embed="rId4"/>
                      <a:stretch>
                        <a:fillRect/>
                      </a:stretch>
                    </p:blipFill>
                    <p:spPr>
                      <a:xfrm>
                        <a:off x="4511030" y="5446018"/>
                        <a:ext cx="1698625" cy="1085850"/>
                      </a:xfrm>
                      <a:prstGeom prst="rect">
                        <a:avLst/>
                      </a:prstGeom>
                    </p:spPr>
                  </p:pic>
                </p:oleObj>
              </mc:Fallback>
            </mc:AlternateContent>
          </a:graphicData>
        </a:graphic>
      </p:graphicFrame>
      <p:sp>
        <p:nvSpPr>
          <p:cNvPr id="9" name="圆角矩形 8">
            <a:hlinkClick r:id="rId5"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175280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500057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8"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 name="矩形 2"/>
          <p:cNvSpPr/>
          <p:nvPr/>
        </p:nvSpPr>
        <p:spPr>
          <a:xfrm>
            <a:off x="338746" y="1182445"/>
            <a:ext cx="7196620" cy="2031325"/>
          </a:xfrm>
          <a:prstGeom prst="rect">
            <a:avLst/>
          </a:prstGeom>
        </p:spPr>
        <p:txBody>
          <a:bodyPr wrap="square">
            <a:spAutoFit/>
          </a:bodyPr>
          <a:lstStyle/>
          <a:p>
            <a:pPr algn="just">
              <a:lnSpc>
                <a:spcPct val="150000"/>
              </a:lnSpc>
              <a:spcAft>
                <a:spcPts val="0"/>
              </a:spcAft>
              <a:tabLst>
                <a:tab pos="1890395" algn="l"/>
              </a:tabLst>
            </a:pPr>
            <a:r>
              <a:rPr lang="en-US" altLang="zh-CN" sz="2800" kern="100" dirty="0">
                <a:latin typeface="Times New Roman"/>
                <a:ea typeface="华文细黑"/>
              </a:rPr>
              <a:t>1</a:t>
            </a:r>
            <a:r>
              <a:rPr lang="en-US" altLang="zh-CN" sz="2800" kern="100" dirty="0">
                <a:solidFill>
                  <a:srgbClr val="000000"/>
                </a:solidFill>
                <a:latin typeface="Times New Roman"/>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江苏，</a:t>
            </a:r>
            <a:r>
              <a:rPr lang="en-US" altLang="zh-CN" sz="2800" kern="100" dirty="0">
                <a:latin typeface="Times New Roman"/>
                <a:ea typeface="华文细黑"/>
              </a:rPr>
              <a:t>10)</a:t>
            </a:r>
            <a:r>
              <a:rPr lang="zh-CN" altLang="zh-CN" sz="2800" kern="100" dirty="0">
                <a:latin typeface="Times New Roman"/>
                <a:ea typeface="华文细黑"/>
                <a:cs typeface="Times New Roman"/>
              </a:rPr>
              <a:t>一种熔融碳酸盐燃料电池原理示意如图。下列有关该电池的说法正确的是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pic>
        <p:nvPicPr>
          <p:cNvPr id="219151" name="Picture 15" descr="HX3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39422" y="1053530"/>
            <a:ext cx="3539678" cy="24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对象 8"/>
          <p:cNvGraphicFramePr>
            <a:graphicFrameLocks noChangeAspect="1"/>
          </p:cNvGraphicFramePr>
          <p:nvPr>
            <p:extLst>
              <p:ext uri="{D42A27DB-BD31-4B8C-83A1-F6EECF244321}">
                <p14:modId xmlns:p14="http://schemas.microsoft.com/office/powerpoint/2010/main" val="4062764396"/>
              </p:ext>
            </p:extLst>
          </p:nvPr>
        </p:nvGraphicFramePr>
        <p:xfrm>
          <a:off x="334566" y="3467844"/>
          <a:ext cx="10934700" cy="3562350"/>
        </p:xfrm>
        <a:graphic>
          <a:graphicData uri="http://schemas.openxmlformats.org/presentationml/2006/ole">
            <mc:AlternateContent xmlns:mc="http://schemas.openxmlformats.org/markup-compatibility/2006">
              <mc:Choice xmlns:v="urn:schemas-microsoft-com:vml" Requires="v">
                <p:oleObj spid="_x0000_s219179" name="Document" r:id="rId10" imgW="10938990" imgH="3561397" progId="Word.Document.8">
                  <p:embed/>
                </p:oleObj>
              </mc:Choice>
              <mc:Fallback>
                <p:oleObj name="Document" r:id="rId10" imgW="10938990" imgH="3561397" progId="Word.Document.8">
                  <p:embed/>
                  <p:pic>
                    <p:nvPicPr>
                      <p:cNvPr id="0" name="对象 1"/>
                      <p:cNvPicPr>
                        <a:picLocks noChangeAspect="1" noChangeArrowheads="1"/>
                      </p:cNvPicPr>
                      <p:nvPr/>
                    </p:nvPicPr>
                    <p:blipFill>
                      <a:blip r:embed="rId11"/>
                      <a:srcRect/>
                      <a:stretch>
                        <a:fillRect/>
                      </a:stretch>
                    </p:blipFill>
                    <p:spPr bwMode="auto">
                      <a:xfrm>
                        <a:off x="334566" y="3467844"/>
                        <a:ext cx="109347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21">
            <a:hlinkClick r:id="rId12"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3107360721"/>
              </p:ext>
            </p:extLst>
          </p:nvPr>
        </p:nvGraphicFramePr>
        <p:xfrm>
          <a:off x="478582" y="1024930"/>
          <a:ext cx="10934700" cy="1828800"/>
        </p:xfrm>
        <a:graphic>
          <a:graphicData uri="http://schemas.openxmlformats.org/presentationml/2006/ole">
            <mc:AlternateContent xmlns:mc="http://schemas.openxmlformats.org/markup-compatibility/2006">
              <mc:Choice xmlns:v="urn:schemas-microsoft-com:vml" Requires="v">
                <p:oleObj spid="_x0000_s299099" name="Document" r:id="rId3" imgW="10938990" imgH="1828388" progId="Word.Document.8">
                  <p:embed/>
                </p:oleObj>
              </mc:Choice>
              <mc:Fallback>
                <p:oleObj name="Document" r:id="rId3" imgW="10938990" imgH="1828388" progId="Word.Document.8">
                  <p:embed/>
                  <p:pic>
                    <p:nvPicPr>
                      <p:cNvPr id="0" name=""/>
                      <p:cNvPicPr>
                        <a:picLocks noChangeAspect="1" noChangeArrowheads="1"/>
                      </p:cNvPicPr>
                      <p:nvPr/>
                    </p:nvPicPr>
                    <p:blipFill>
                      <a:blip r:embed="rId4"/>
                      <a:srcRect/>
                      <a:stretch>
                        <a:fillRect/>
                      </a:stretch>
                    </p:blipFill>
                    <p:spPr bwMode="auto">
                      <a:xfrm>
                        <a:off x="478582" y="1024930"/>
                        <a:ext cx="109347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97698319"/>
              </p:ext>
            </p:extLst>
          </p:nvPr>
        </p:nvGraphicFramePr>
        <p:xfrm>
          <a:off x="488107" y="2537098"/>
          <a:ext cx="10934700" cy="1828800"/>
        </p:xfrm>
        <a:graphic>
          <a:graphicData uri="http://schemas.openxmlformats.org/presentationml/2006/ole">
            <mc:AlternateContent xmlns:mc="http://schemas.openxmlformats.org/markup-compatibility/2006">
              <mc:Choice xmlns:v="urn:schemas-microsoft-com:vml" Requires="v">
                <p:oleObj spid="_x0000_s299100" name="Document" r:id="rId5" imgW="10938990" imgH="1828388" progId="Word.Document.8">
                  <p:embed/>
                </p:oleObj>
              </mc:Choice>
              <mc:Fallback>
                <p:oleObj name="Document" r:id="rId5" imgW="10938990" imgH="1828388" progId="Word.Document.8">
                  <p:embed/>
                  <p:pic>
                    <p:nvPicPr>
                      <p:cNvPr id="0" name="对象 8"/>
                      <p:cNvPicPr>
                        <a:picLocks noChangeAspect="1" noChangeArrowheads="1"/>
                      </p:cNvPicPr>
                      <p:nvPr/>
                    </p:nvPicPr>
                    <p:blipFill>
                      <a:blip r:embed="rId6"/>
                      <a:srcRect/>
                      <a:stretch>
                        <a:fillRect/>
                      </a:stretch>
                    </p:blipFill>
                    <p:spPr bwMode="auto">
                      <a:xfrm>
                        <a:off x="488107" y="2537098"/>
                        <a:ext cx="109347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矩形 14"/>
          <p:cNvSpPr/>
          <p:nvPr/>
        </p:nvSpPr>
        <p:spPr>
          <a:xfrm>
            <a:off x="413373" y="3691485"/>
            <a:ext cx="11524006" cy="818429"/>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项，原电池工作时，阴离子移向负极，而</a:t>
            </a:r>
            <a:r>
              <a:rPr lang="en-US" altLang="zh-CN" sz="2800" kern="100" dirty="0">
                <a:latin typeface="Times New Roman"/>
                <a:ea typeface="华文细黑"/>
              </a:rPr>
              <a:t>B</a:t>
            </a:r>
            <a:r>
              <a:rPr lang="zh-CN" altLang="zh-CN" sz="2800" kern="100" dirty="0">
                <a:latin typeface="Times New Roman"/>
                <a:ea typeface="华文细黑"/>
                <a:cs typeface="Times New Roman"/>
              </a:rPr>
              <a:t>极是正极，错误；</a:t>
            </a:r>
            <a:endParaRPr lang="zh-CN" altLang="zh-CN" sz="280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163081543"/>
              </p:ext>
            </p:extLst>
          </p:nvPr>
        </p:nvGraphicFramePr>
        <p:xfrm>
          <a:off x="478582" y="4697338"/>
          <a:ext cx="10934700" cy="1828800"/>
        </p:xfrm>
        <a:graphic>
          <a:graphicData uri="http://schemas.openxmlformats.org/presentationml/2006/ole">
            <mc:AlternateContent xmlns:mc="http://schemas.openxmlformats.org/markup-compatibility/2006">
              <mc:Choice xmlns:v="urn:schemas-microsoft-com:vml" Requires="v">
                <p:oleObj spid="_x0000_s299101" name="Document" r:id="rId7" imgW="10938990" imgH="1828388" progId="Word.Document.8">
                  <p:embed/>
                </p:oleObj>
              </mc:Choice>
              <mc:Fallback>
                <p:oleObj name="Document" r:id="rId7" imgW="10938990" imgH="1828388" progId="Word.Document.8">
                  <p:embed/>
                  <p:pic>
                    <p:nvPicPr>
                      <p:cNvPr id="0" name="对象 1"/>
                      <p:cNvPicPr>
                        <a:picLocks noChangeAspect="1" noChangeArrowheads="1"/>
                      </p:cNvPicPr>
                      <p:nvPr/>
                    </p:nvPicPr>
                    <p:blipFill>
                      <a:blip r:embed="rId8"/>
                      <a:srcRect/>
                      <a:stretch>
                        <a:fillRect/>
                      </a:stretch>
                    </p:blipFill>
                    <p:spPr bwMode="auto">
                      <a:xfrm>
                        <a:off x="478582" y="4697338"/>
                        <a:ext cx="109347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406574" y="5930910"/>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Times New Roman"/>
              </a:rPr>
              <a:t>D</a:t>
            </a:r>
            <a:endParaRPr lang="zh-CN" altLang="en-US" sz="2800" b="1" kern="100" dirty="0">
              <a:solidFill>
                <a:schemeClr val="accent6">
                  <a:lumMod val="75000"/>
                </a:schemeClr>
              </a:solidFill>
              <a:latin typeface="Times New Roman"/>
              <a:ea typeface="华文细黑"/>
              <a:cs typeface="Times New Roman"/>
            </a:endParaRPr>
          </a:p>
        </p:txBody>
      </p:sp>
      <p:sp>
        <p:nvSpPr>
          <p:cNvPr id="19" name="Rectangle 21">
            <a:hlinkClick r:id="rId9"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10"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11"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12"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3"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4"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5"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1702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197478"/>
            <a:ext cx="11639246" cy="397031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2</a:t>
            </a:r>
            <a:r>
              <a:rPr lang="en-US" altLang="zh-CN" sz="2800" kern="100" dirty="0">
                <a:solidFill>
                  <a:srgbClr val="000000"/>
                </a:solidFill>
                <a:latin typeface="Times New Roman"/>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rPr>
              <a:t>4)</a:t>
            </a:r>
            <a:r>
              <a:rPr lang="zh-CN" altLang="zh-CN" sz="2800" kern="100" dirty="0">
                <a:latin typeface="Times New Roman"/>
                <a:ea typeface="华文细黑"/>
                <a:cs typeface="Times New Roman"/>
              </a:rPr>
              <a:t>锌铜原电池装置如图所示，其中阳离子交换膜只允许阳离子和水分子通过，下列有关叙述正确的是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铜电极上发生氧化反应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电池工作一段时间后，甲池的</a:t>
            </a:r>
            <a:r>
              <a:rPr lang="en-US" altLang="zh-CN" sz="2800" i="1" kern="100" dirty="0">
                <a:latin typeface="Times New Roman"/>
                <a:ea typeface="华文细黑"/>
                <a:cs typeface="Courier New"/>
              </a:rPr>
              <a:t>c</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减小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电池工作一段时间后，乙池溶液的总质量增加</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阴阳离子分别通过交换膜向负极和正极移动，保持溶液中</a:t>
            </a:r>
            <a:r>
              <a:rPr lang="zh-CN" altLang="zh-CN" sz="2800" kern="100" dirty="0" smtClean="0">
                <a:latin typeface="Times New Roman"/>
                <a:ea typeface="华文细黑"/>
                <a:cs typeface="Times New Roman"/>
              </a:rPr>
              <a:t>电荷平衡</a:t>
            </a:r>
            <a:endParaRPr lang="en-US" altLang="zh-CN" sz="2800" kern="100" dirty="0" smtClean="0">
              <a:latin typeface="Times New Roman"/>
              <a:ea typeface="华文细黑"/>
              <a:cs typeface="Times New Roman"/>
            </a:endParaRPr>
          </a:p>
        </p:txBody>
      </p:sp>
      <p:pic>
        <p:nvPicPr>
          <p:cNvPr id="300034" name="Picture 2" descr="HX3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4454" y="2277666"/>
            <a:ext cx="2710830" cy="201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865327021"/>
              </p:ext>
            </p:extLst>
          </p:nvPr>
        </p:nvGraphicFramePr>
        <p:xfrm>
          <a:off x="5700861" y="3244095"/>
          <a:ext cx="1114425" cy="695325"/>
        </p:xfrm>
        <a:graphic>
          <a:graphicData uri="http://schemas.openxmlformats.org/presentationml/2006/ole">
            <mc:AlternateContent xmlns:mc="http://schemas.openxmlformats.org/markup-compatibility/2006">
              <mc:Choice xmlns:v="urn:schemas-microsoft-com:vml" Requires="v">
                <p:oleObj spid="_x0000_s300063" name="Document" r:id="rId4" imgW="1121001" imgH="695003" progId="Word.Document.8">
                  <p:embed/>
                </p:oleObj>
              </mc:Choice>
              <mc:Fallback>
                <p:oleObj name="Document" r:id="rId4" imgW="1121001" imgH="695003" progId="Word.Document.8">
                  <p:embed/>
                  <p:pic>
                    <p:nvPicPr>
                      <p:cNvPr id="0" name="对象 8"/>
                      <p:cNvPicPr>
                        <a:picLocks noChangeAspect="1" noChangeArrowheads="1"/>
                      </p:cNvPicPr>
                      <p:nvPr/>
                    </p:nvPicPr>
                    <p:blipFill>
                      <a:blip r:embed="rId5"/>
                      <a:srcRect/>
                      <a:stretch>
                        <a:fillRect/>
                      </a:stretch>
                    </p:blipFill>
                    <p:spPr bwMode="auto">
                      <a:xfrm>
                        <a:off x="5700861" y="3244095"/>
                        <a:ext cx="11144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1">
            <a:hlinkClick r:id="rId6"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455898598"/>
              </p:ext>
            </p:extLst>
          </p:nvPr>
        </p:nvGraphicFramePr>
        <p:xfrm>
          <a:off x="397049" y="2268563"/>
          <a:ext cx="10934700" cy="1828800"/>
        </p:xfrm>
        <a:graphic>
          <a:graphicData uri="http://schemas.openxmlformats.org/presentationml/2006/ole">
            <mc:AlternateContent xmlns:mc="http://schemas.openxmlformats.org/markup-compatibility/2006">
              <mc:Choice xmlns:v="urn:schemas-microsoft-com:vml" Requires="v">
                <p:oleObj spid="_x0000_s301088" name="Document" r:id="rId3" imgW="10938990" imgH="1828388" progId="Word.Document.8">
                  <p:embed/>
                </p:oleObj>
              </mc:Choice>
              <mc:Fallback>
                <p:oleObj name="Document" r:id="rId3" imgW="10938990" imgH="1828388" progId="Word.Document.8">
                  <p:embed/>
                  <p:pic>
                    <p:nvPicPr>
                      <p:cNvPr id="0" name="对象 8"/>
                      <p:cNvPicPr>
                        <a:picLocks noChangeAspect="1" noChangeArrowheads="1"/>
                      </p:cNvPicPr>
                      <p:nvPr/>
                    </p:nvPicPr>
                    <p:blipFill>
                      <a:blip r:embed="rId4"/>
                      <a:srcRect/>
                      <a:stretch>
                        <a:fillRect/>
                      </a:stretch>
                    </p:blipFill>
                    <p:spPr bwMode="auto">
                      <a:xfrm>
                        <a:off x="397049" y="2268563"/>
                        <a:ext cx="109347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300658" y="3333400"/>
            <a:ext cx="11409907" cy="2904706"/>
          </a:xfrm>
          <a:prstGeom prst="rect">
            <a:avLst/>
          </a:prstGeom>
        </p:spPr>
        <p:txBody>
          <a:bodyPr>
            <a:spAutoFit/>
          </a:bodyPr>
          <a:lstStyle/>
          <a:p>
            <a:pPr algn="just">
              <a:lnSpc>
                <a:spcPct val="150000"/>
              </a:lnSpc>
              <a:spcAft>
                <a:spcPts val="0"/>
              </a:spcAft>
              <a:tabLst>
                <a:tab pos="1890395" algn="l"/>
              </a:tabLst>
            </a:pPr>
            <a:r>
              <a:rPr lang="en-US" altLang="zh-CN" sz="2500" kern="100" dirty="0">
                <a:latin typeface="Times New Roman"/>
                <a:ea typeface="华文细黑"/>
              </a:rPr>
              <a:t>C</a:t>
            </a:r>
            <a:r>
              <a:rPr lang="zh-CN" altLang="zh-CN" sz="2500" kern="100" dirty="0">
                <a:latin typeface="Times New Roman"/>
                <a:ea typeface="华文细黑"/>
                <a:cs typeface="Times New Roman"/>
              </a:rPr>
              <a:t>项，在乙池中</a:t>
            </a:r>
            <a:r>
              <a:rPr lang="en-US" altLang="zh-CN" sz="2500" kern="100" dirty="0">
                <a:latin typeface="Times New Roman"/>
                <a:ea typeface="华文细黑"/>
              </a:rPr>
              <a:t>Cu</a:t>
            </a:r>
            <a:r>
              <a:rPr lang="en-US" altLang="zh-CN" sz="2500" kern="100" baseline="30000" dirty="0">
                <a:latin typeface="Times New Roman"/>
                <a:ea typeface="华文细黑"/>
              </a:rPr>
              <a:t>2</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a:t>
            </a:r>
            <a:r>
              <a:rPr lang="en-US" altLang="zh-CN" sz="2500" kern="100" dirty="0">
                <a:latin typeface="Times New Roman"/>
                <a:ea typeface="华文细黑"/>
              </a:rPr>
              <a:t>2e</a:t>
            </a:r>
            <a:r>
              <a:rPr lang="zh-CN" altLang="zh-CN" sz="2500" kern="100" baseline="30000" dirty="0">
                <a:latin typeface="Times New Roman"/>
                <a:ea typeface="华文细黑"/>
                <a:cs typeface="Times New Roman"/>
              </a:rPr>
              <a:t>－</a:t>
            </a:r>
            <a:r>
              <a:rPr lang="en-US" altLang="zh-CN" sz="2500" kern="100" spc="-80" dirty="0">
                <a:latin typeface="Times New Roman"/>
                <a:ea typeface="华文细黑"/>
              </a:rPr>
              <a:t>==</a:t>
            </a:r>
            <a:r>
              <a:rPr lang="en-US" altLang="zh-CN" sz="2500" kern="100" dirty="0">
                <a:latin typeface="Times New Roman"/>
                <a:ea typeface="华文细黑"/>
              </a:rPr>
              <a:t>=Cu</a:t>
            </a:r>
            <a:r>
              <a:rPr lang="zh-CN" altLang="zh-CN" sz="2500" kern="100" dirty="0">
                <a:latin typeface="Times New Roman"/>
                <a:ea typeface="华文细黑"/>
                <a:cs typeface="Times New Roman"/>
              </a:rPr>
              <a:t>，同时甲池中的</a:t>
            </a:r>
            <a:r>
              <a:rPr lang="en-US" altLang="zh-CN" sz="2500" kern="100" dirty="0">
                <a:latin typeface="Times New Roman"/>
                <a:ea typeface="华文细黑"/>
              </a:rPr>
              <a:t>Zn</a:t>
            </a:r>
            <a:r>
              <a:rPr lang="en-US" altLang="zh-CN" sz="2500" kern="100" baseline="30000" dirty="0">
                <a:latin typeface="Times New Roman"/>
                <a:ea typeface="华文细黑"/>
              </a:rPr>
              <a:t>2</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通过阳离子交换膜进入乙池中，由于</a:t>
            </a:r>
            <a:r>
              <a:rPr lang="en-US" altLang="zh-CN" sz="2500" i="1" kern="100" dirty="0">
                <a:latin typeface="Times New Roman"/>
                <a:ea typeface="华文细黑"/>
              </a:rPr>
              <a:t>M</a:t>
            </a:r>
            <a:r>
              <a:rPr lang="en-US" altLang="zh-CN" sz="2500" kern="100" dirty="0">
                <a:latin typeface="Times New Roman"/>
                <a:ea typeface="华文细黑"/>
              </a:rPr>
              <a:t>(Zn</a:t>
            </a:r>
            <a:r>
              <a:rPr lang="en-US" altLang="zh-CN" sz="2500" kern="100" baseline="30000" dirty="0">
                <a:latin typeface="Times New Roman"/>
                <a:ea typeface="华文细黑"/>
              </a:rPr>
              <a:t>2</a:t>
            </a:r>
            <a:r>
              <a:rPr lang="zh-CN" altLang="zh-CN" sz="2500" kern="100" baseline="30000" dirty="0">
                <a:latin typeface="Times New Roman"/>
                <a:ea typeface="华文细黑"/>
                <a:cs typeface="Times New Roman"/>
              </a:rPr>
              <a:t>＋</a:t>
            </a:r>
            <a:r>
              <a:rPr lang="en-US" altLang="zh-CN" sz="2500" kern="100" dirty="0">
                <a:latin typeface="Times New Roman"/>
                <a:ea typeface="华文细黑"/>
              </a:rPr>
              <a:t>)&gt;</a:t>
            </a:r>
            <a:r>
              <a:rPr lang="en-US" altLang="zh-CN" sz="2500" i="1" kern="100" dirty="0">
                <a:latin typeface="Times New Roman"/>
                <a:ea typeface="华文细黑"/>
              </a:rPr>
              <a:t>M</a:t>
            </a:r>
            <a:r>
              <a:rPr lang="en-US" altLang="zh-CN" sz="2500" kern="100" dirty="0">
                <a:latin typeface="Times New Roman"/>
                <a:ea typeface="华文细黑"/>
              </a:rPr>
              <a:t>(Cu</a:t>
            </a:r>
            <a:r>
              <a:rPr lang="en-US" altLang="zh-CN" sz="2500" kern="100" baseline="30000" dirty="0">
                <a:latin typeface="Times New Roman"/>
                <a:ea typeface="华文细黑"/>
              </a:rPr>
              <a:t>2</a:t>
            </a:r>
            <a:r>
              <a:rPr lang="zh-CN" altLang="zh-CN" sz="2500" kern="100" baseline="30000" dirty="0">
                <a:latin typeface="Times New Roman"/>
                <a:ea typeface="华文细黑"/>
                <a:cs typeface="Times New Roman"/>
              </a:rPr>
              <a:t>＋</a:t>
            </a:r>
            <a:r>
              <a:rPr lang="en-US" altLang="zh-CN" sz="2500" kern="100" dirty="0">
                <a:latin typeface="Times New Roman"/>
                <a:ea typeface="华文细黑"/>
              </a:rPr>
              <a:t>)</a:t>
            </a:r>
            <a:r>
              <a:rPr lang="zh-CN" altLang="zh-CN" sz="2500" kern="100" dirty="0">
                <a:latin typeface="Times New Roman"/>
                <a:ea typeface="华文细黑"/>
                <a:cs typeface="Times New Roman"/>
              </a:rPr>
              <a:t>，故乙池溶液的总质量增加，正确</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500" kern="100" dirty="0" smtClean="0">
                <a:latin typeface="Times New Roman"/>
                <a:ea typeface="华文细黑"/>
              </a:rPr>
              <a:t>D</a:t>
            </a:r>
            <a:r>
              <a:rPr lang="zh-CN" altLang="zh-CN" sz="2500" kern="100" dirty="0">
                <a:latin typeface="Times New Roman"/>
                <a:ea typeface="华文细黑"/>
                <a:cs typeface="Times New Roman"/>
              </a:rPr>
              <a:t>项，阳离子交换膜只允许阳离子和水分子通过，电解过程中</a:t>
            </a:r>
            <a:r>
              <a:rPr lang="en-US" altLang="zh-CN" sz="2500" kern="100" dirty="0">
                <a:latin typeface="Times New Roman"/>
                <a:ea typeface="华文细黑"/>
              </a:rPr>
              <a:t>Zn</a:t>
            </a:r>
            <a:r>
              <a:rPr lang="en-US" altLang="zh-CN" sz="2500" kern="100" baseline="30000" dirty="0">
                <a:latin typeface="Times New Roman"/>
                <a:ea typeface="华文细黑"/>
              </a:rPr>
              <a:t>2</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通过阳离子交换膜移向正极，保持溶液中电荷平衡，阴离子是不能通过交换膜的，错误</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500" b="1" kern="100" dirty="0">
                <a:solidFill>
                  <a:srgbClr val="0000FF"/>
                </a:solidFill>
                <a:latin typeface="Times New Roman"/>
                <a:cs typeface="Times New Roman"/>
              </a:rPr>
              <a:t>答案　</a:t>
            </a:r>
            <a:r>
              <a:rPr lang="en-US" altLang="zh-CN" sz="2500" kern="100" dirty="0">
                <a:solidFill>
                  <a:schemeClr val="accent6">
                    <a:lumMod val="75000"/>
                  </a:schemeClr>
                </a:solidFill>
                <a:latin typeface="Times New Roman"/>
                <a:ea typeface="华文细黑"/>
                <a:cs typeface="Times New Roman"/>
              </a:rPr>
              <a:t>C</a:t>
            </a:r>
            <a:endParaRPr lang="zh-CN" altLang="zh-CN" sz="2500" kern="100" dirty="0">
              <a:solidFill>
                <a:schemeClr val="accent6">
                  <a:lumMod val="75000"/>
                </a:schemeClr>
              </a:solidFill>
              <a:latin typeface="Times New Roman"/>
              <a:ea typeface="华文细黑"/>
              <a:cs typeface="Times New Roman"/>
            </a:endParaRPr>
          </a:p>
        </p:txBody>
      </p:sp>
      <p:sp>
        <p:nvSpPr>
          <p:cNvPr id="14" name="Rectangle 21">
            <a:hlinkClick r:id="rId5"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6"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8"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9"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0"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1"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277694" y="1072577"/>
            <a:ext cx="11633436" cy="1173463"/>
          </a:xfrm>
          <a:prstGeom prst="rect">
            <a:avLst/>
          </a:prstGeom>
        </p:spPr>
        <p:txBody>
          <a:bodyPr>
            <a:spAutoFit/>
          </a:bodyPr>
          <a:lstStyle/>
          <a:p>
            <a:pPr lvl="0">
              <a:lnSpc>
                <a:spcPct val="150000"/>
              </a:lnSpc>
            </a:pPr>
            <a:r>
              <a:rPr lang="zh-CN" altLang="zh-CN" sz="2500" b="1" kern="100" dirty="0">
                <a:solidFill>
                  <a:srgbClr val="0000FF"/>
                </a:solidFill>
                <a:latin typeface="Times New Roman"/>
                <a:cs typeface="Times New Roman"/>
              </a:rPr>
              <a:t>解析　</a:t>
            </a:r>
            <a:r>
              <a:rPr lang="en-US" altLang="zh-CN" sz="2500" kern="100" dirty="0">
                <a:solidFill>
                  <a:prstClr val="black"/>
                </a:solidFill>
                <a:latin typeface="Times New Roman"/>
                <a:ea typeface="华文细黑"/>
              </a:rPr>
              <a:t>A</a:t>
            </a:r>
            <a:r>
              <a:rPr lang="zh-CN" altLang="zh-CN" sz="2500" kern="100" dirty="0">
                <a:solidFill>
                  <a:prstClr val="black"/>
                </a:solidFill>
                <a:latin typeface="Times New Roman"/>
                <a:ea typeface="华文细黑"/>
                <a:cs typeface="Times New Roman"/>
              </a:rPr>
              <a:t>项，由锌的活泼性大于铜，可知铜电极为正极，在正极上</a:t>
            </a:r>
            <a:r>
              <a:rPr lang="en-US" altLang="zh-CN" sz="2500" kern="100" dirty="0">
                <a:solidFill>
                  <a:prstClr val="black"/>
                </a:solidFill>
                <a:latin typeface="Times New Roman"/>
                <a:ea typeface="华文细黑"/>
              </a:rPr>
              <a:t>Cu</a:t>
            </a:r>
            <a:r>
              <a:rPr lang="en-US" altLang="zh-CN" sz="2500" kern="100" baseline="30000" dirty="0">
                <a:solidFill>
                  <a:prstClr val="black"/>
                </a:solidFill>
                <a:latin typeface="Times New Roman"/>
                <a:ea typeface="华文细黑"/>
              </a:rPr>
              <a:t>2</a:t>
            </a:r>
            <a:r>
              <a:rPr lang="zh-CN" altLang="zh-CN" sz="2500" kern="100" baseline="30000" dirty="0">
                <a:solidFill>
                  <a:prstClr val="black"/>
                </a:solidFill>
                <a:latin typeface="Times New Roman"/>
                <a:ea typeface="华文细黑"/>
                <a:cs typeface="Times New Roman"/>
              </a:rPr>
              <a:t>＋</a:t>
            </a:r>
            <a:r>
              <a:rPr lang="zh-CN" altLang="zh-CN" sz="2500" kern="100" dirty="0">
                <a:solidFill>
                  <a:prstClr val="black"/>
                </a:solidFill>
                <a:latin typeface="Times New Roman"/>
                <a:ea typeface="华文细黑"/>
                <a:cs typeface="Times New Roman"/>
              </a:rPr>
              <a:t>得电子发生还原反应生成</a:t>
            </a:r>
            <a:r>
              <a:rPr lang="en-US" altLang="zh-CN" sz="2500" kern="100" dirty="0">
                <a:solidFill>
                  <a:prstClr val="black"/>
                </a:solidFill>
                <a:latin typeface="Times New Roman"/>
                <a:ea typeface="华文细黑"/>
              </a:rPr>
              <a:t>Cu</a:t>
            </a:r>
            <a:r>
              <a:rPr lang="zh-CN" altLang="zh-CN" sz="2500" kern="100" dirty="0">
                <a:solidFill>
                  <a:prstClr val="black"/>
                </a:solidFill>
                <a:latin typeface="Times New Roman"/>
                <a:ea typeface="华文细黑"/>
                <a:cs typeface="Times New Roman"/>
              </a:rPr>
              <a:t>，错误；</a:t>
            </a:r>
            <a:endParaRPr lang="zh-CN" altLang="zh-CN" sz="2500" kern="100" dirty="0">
              <a:solidFill>
                <a:prstClr val="black"/>
              </a:solidFill>
              <a:latin typeface="宋体"/>
              <a:cs typeface="Courier New"/>
            </a:endParaRPr>
          </a:p>
        </p:txBody>
      </p:sp>
    </p:spTree>
    <p:extLst>
      <p:ext uri="{BB962C8B-B14F-4D97-AF65-F5344CB8AC3E}">
        <p14:creationId xmlns:p14="http://schemas.microsoft.com/office/powerpoint/2010/main" val="289301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linds(horizontal)">
                                      <p:cBhvr>
                                        <p:cTn id="15" dur="500"/>
                                        <p:tgtEl>
                                          <p:spTgt spid="13">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blinds(horizontal)">
                                      <p:cBhvr>
                                        <p:cTn id="19" dur="500"/>
                                        <p:tgtEl>
                                          <p:spTgt spid="13">
                                            <p:txEl>
                                              <p:pRg st="1" end="1"/>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blinds(horizontal)">
                                      <p:cBhvr>
                                        <p:cTn id="2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065" y="1271227"/>
            <a:ext cx="11755638" cy="4534831"/>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en-US" altLang="zh-CN" sz="2800" kern="100" dirty="0">
                <a:solidFill>
                  <a:srgbClr val="000000"/>
                </a:solidFill>
                <a:latin typeface="Times New Roman"/>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rPr>
              <a:t>11)</a:t>
            </a:r>
            <a:r>
              <a:rPr lang="zh-CN" altLang="zh-CN" sz="2800" kern="100" dirty="0">
                <a:latin typeface="Times New Roman"/>
                <a:ea typeface="华文细黑"/>
                <a:cs typeface="Times New Roman"/>
              </a:rPr>
              <a:t>微生物电池是指在微生物的作用下将化学能转化为电能的装置，其工作原理如图所示。下列有关微生物电池的说法错误的是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正极反应中有</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微生物促进了反应中电子的转移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质子通过交换膜从负极区移向正极区</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电池总反应为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6O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=6CO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endParaRPr lang="zh-CN" altLang="zh-CN" sz="2800" kern="100" dirty="0">
              <a:effectLst/>
              <a:latin typeface="宋体"/>
              <a:cs typeface="Courier New"/>
            </a:endParaRPr>
          </a:p>
        </p:txBody>
      </p:sp>
      <p:pic>
        <p:nvPicPr>
          <p:cNvPr id="302082" name="Picture 2" descr="HX3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893" y="3030961"/>
            <a:ext cx="3358902" cy="19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3"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7"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8"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9"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8745" y="510584"/>
            <a:ext cx="11502034"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盐桥的组成和作用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盐桥中装有饱和的</a:t>
            </a:r>
            <a:r>
              <a:rPr lang="en-US" altLang="zh-CN" sz="2800" kern="100" dirty="0" err="1">
                <a:latin typeface="Times New Roman"/>
                <a:ea typeface="华文细黑"/>
                <a:cs typeface="Courier New"/>
              </a:rPr>
              <a:t>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等溶液和琼胶制成的胶冻。</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盐桥的作用：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连接内电路，形成闭合回路；</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平衡电荷，使原电池不断产生电流。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溶液中直接接触</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，会有一部分</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直接反应，该装置中既有化学能和电能的转化，又有一部分化学能转化成了热能，装置的温度会升高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01065" y="1119143"/>
            <a:ext cx="11755638" cy="526297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由题意可知，微生物电池的原理是在微生物的作用下，</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发生氧化还原反应，将化学能转化为电能，</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氧气</a:t>
            </a:r>
            <a:r>
              <a:rPr lang="zh-CN" altLang="zh-CN" sz="2800" kern="100" dirty="0">
                <a:latin typeface="Times New Roman"/>
                <a:ea typeface="华文细黑"/>
                <a:cs typeface="Times New Roman"/>
              </a:rPr>
              <a:t>在正极反应，由于质子交换膜只允许</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离子通过，则正极反应为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，没有</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生成，</a:t>
            </a:r>
            <a:r>
              <a:rPr lang="en-US" altLang="zh-CN" sz="2800" kern="100" dirty="0">
                <a:latin typeface="Times New Roman"/>
                <a:ea typeface="华文细黑"/>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负极</a:t>
            </a:r>
            <a:r>
              <a:rPr lang="zh-CN" altLang="zh-CN" sz="2800" kern="100" dirty="0">
                <a:latin typeface="Times New Roman"/>
                <a:ea typeface="华文细黑"/>
                <a:cs typeface="Times New Roman"/>
              </a:rPr>
              <a:t>发生反应：</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24e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=6CO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24H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离子在负极区生成，移向正极区，在正极被消耗，</a:t>
            </a:r>
            <a:r>
              <a:rPr lang="en-US" altLang="zh-CN" sz="2800" kern="100" dirty="0">
                <a:latin typeface="Times New Roman"/>
                <a:ea typeface="华文细黑"/>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总反应</a:t>
            </a:r>
            <a:r>
              <a:rPr lang="zh-CN" altLang="zh-CN" sz="2800" kern="100" dirty="0">
                <a:latin typeface="Times New Roman"/>
                <a:ea typeface="华文细黑"/>
                <a:cs typeface="Times New Roman"/>
              </a:rPr>
              <a:t>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12</a:t>
            </a:r>
            <a:r>
              <a:rPr lang="en-US" altLang="zh-CN" sz="2800" kern="100" dirty="0">
                <a:latin typeface="Times New Roman"/>
                <a:ea typeface="华文细黑"/>
              </a:rPr>
              <a:t>O</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6O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=6CO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6H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cs typeface="Times New Roman"/>
              </a:rPr>
              <a:t>A</a:t>
            </a:r>
            <a:endParaRPr lang="zh-CN" altLang="zh-CN" sz="2800" b="1" kern="100" dirty="0">
              <a:solidFill>
                <a:schemeClr val="accent6">
                  <a:lumMod val="75000"/>
                </a:schemeClr>
              </a:solidFill>
              <a:latin typeface="Times New Roman"/>
              <a:cs typeface="Times New Roman"/>
            </a:endParaRPr>
          </a:p>
        </p:txBody>
      </p:sp>
      <p:sp>
        <p:nvSpPr>
          <p:cNvPr id="11" name="Rectangle 21">
            <a:hlinkClick r:id="rId2"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5309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975127"/>
            <a:ext cx="11639246" cy="5262979"/>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4</a:t>
            </a:r>
            <a:r>
              <a:rPr lang="en-US" altLang="zh-CN" sz="2800" kern="100" dirty="0">
                <a:solidFill>
                  <a:srgbClr val="000000"/>
                </a:solidFill>
                <a:latin typeface="Times New Roman"/>
              </a:rPr>
              <a:t>.</a:t>
            </a:r>
            <a:r>
              <a:rPr lang="en-US" altLang="zh-CN" sz="2800" kern="100" dirty="0">
                <a:latin typeface="Times New Roman"/>
                <a:ea typeface="华文细黑"/>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rPr>
              <a:t>11)</a:t>
            </a:r>
            <a:r>
              <a:rPr lang="zh-CN" altLang="zh-CN" sz="2800" kern="100" dirty="0">
                <a:latin typeface="Times New Roman"/>
                <a:ea typeface="华文细黑"/>
                <a:cs typeface="Times New Roman"/>
              </a:rPr>
              <a:t>在固态金属氧化物电解池中，高温共电解</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混合气体制备</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CO</a:t>
            </a:r>
            <a:r>
              <a:rPr lang="zh-CN" altLang="zh-CN" sz="2800" kern="100" dirty="0">
                <a:latin typeface="Times New Roman"/>
                <a:ea typeface="华文细黑"/>
                <a:cs typeface="Times New Roman"/>
              </a:rPr>
              <a:t>是一种新的能源利用方式，基本原理如图所示。下列说法不正确的是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是电源的负极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阴极的电极反应式是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总反应可表示为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	</a:t>
            </a:r>
            <a:r>
              <a:rPr lang="zh-CN" altLang="en-US" sz="2800" kern="100" baseline="-25000" dirty="0" smtClean="0">
                <a:latin typeface="Times New Roman"/>
                <a:ea typeface="华文细黑"/>
                <a:cs typeface="Courier New"/>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阴、阳两极生成的气体的物质的量之比是</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1</a:t>
            </a:r>
            <a:endParaRPr lang="zh-CN" altLang="zh-CN" sz="2800" kern="100" dirty="0">
              <a:effectLst/>
              <a:latin typeface="宋体"/>
              <a:cs typeface="Courier New"/>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65544566"/>
              </p:ext>
            </p:extLst>
          </p:nvPr>
        </p:nvGraphicFramePr>
        <p:xfrm>
          <a:off x="4880595" y="4773563"/>
          <a:ext cx="1581150" cy="914400"/>
        </p:xfrm>
        <a:graphic>
          <a:graphicData uri="http://schemas.openxmlformats.org/presentationml/2006/ole">
            <mc:AlternateContent xmlns:mc="http://schemas.openxmlformats.org/markup-compatibility/2006">
              <mc:Choice xmlns:v="urn:schemas-microsoft-com:vml" Requires="v">
                <p:oleObj spid="_x0000_s303135" name="Document" r:id="rId3" imgW="1580441" imgH="914194" progId="Word.Document.8">
                  <p:embed/>
                </p:oleObj>
              </mc:Choice>
              <mc:Fallback>
                <p:oleObj name="Document" r:id="rId3" imgW="1580441" imgH="914194" progId="Word.Document.8">
                  <p:embed/>
                  <p:pic>
                    <p:nvPicPr>
                      <p:cNvPr id="0" name="对象 3"/>
                      <p:cNvPicPr>
                        <a:picLocks noChangeAspect="1" noChangeArrowheads="1"/>
                      </p:cNvPicPr>
                      <p:nvPr/>
                    </p:nvPicPr>
                    <p:blipFill>
                      <a:blip r:embed="rId4"/>
                      <a:srcRect/>
                      <a:stretch>
                        <a:fillRect/>
                      </a:stretch>
                    </p:blipFill>
                    <p:spPr bwMode="auto">
                      <a:xfrm>
                        <a:off x="4880595" y="4773563"/>
                        <a:ext cx="1581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3107" name="Picture 3" descr="HX3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942" y="2594123"/>
            <a:ext cx="4113924" cy="213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1">
            <a:hlinkClick r:id="rId6"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7"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8"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9"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10"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11"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Rectangle 21">
            <a:hlinkClick r:id="rId12"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90550" y="1403692"/>
            <a:ext cx="11639246" cy="3970318"/>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由水和二氧化碳生成氢气和一氧化碳发生还原反应，此极上得到电子，应为阴极，故</a:t>
            </a:r>
            <a:r>
              <a:rPr lang="en-US" altLang="zh-CN" sz="2800" kern="100" dirty="0">
                <a:latin typeface="Times New Roman"/>
                <a:ea typeface="华文细黑"/>
              </a:rPr>
              <a:t>X</a:t>
            </a:r>
            <a:r>
              <a:rPr lang="zh-CN" altLang="zh-CN" sz="2800" kern="100" dirty="0">
                <a:latin typeface="Times New Roman"/>
                <a:ea typeface="华文细黑"/>
                <a:cs typeface="Times New Roman"/>
              </a:rPr>
              <a:t>极为电源的负极，</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项，根据电极上的反应物和生成物，可知总反应方程式正确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项，因阳极电极反应式为</a:t>
            </a:r>
            <a:r>
              <a:rPr lang="en-US" altLang="zh-CN" sz="2800" kern="100" dirty="0">
                <a:latin typeface="Times New Roman"/>
                <a:ea typeface="华文细黑"/>
              </a:rPr>
              <a:t>2O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，结合电子得失相等，可知阴、阳两极生成气体的物质的量之比为</a:t>
            </a:r>
            <a:r>
              <a:rPr lang="en-US" altLang="zh-CN" sz="2800" kern="100" dirty="0">
                <a:latin typeface="Times New Roman"/>
                <a:ea typeface="华文细黑"/>
              </a:rPr>
              <a:t>2</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cs typeface="Times New Roman"/>
              </a:rPr>
              <a:t>D</a:t>
            </a:r>
            <a:endParaRPr lang="zh-CN" altLang="zh-CN" sz="2800" b="1" kern="100" dirty="0">
              <a:solidFill>
                <a:schemeClr val="accent6">
                  <a:lumMod val="75000"/>
                </a:schemeClr>
              </a:solidFill>
              <a:latin typeface="Times New Roman"/>
              <a:cs typeface="Times New Roman"/>
            </a:endParaRP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21">
            <a:hlinkClick r:id="rId2"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173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546548"/>
            <a:ext cx="11409907" cy="3539430"/>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cs typeface="Courier New"/>
              </a:rPr>
              <a:t>5</a:t>
            </a:r>
            <a:r>
              <a:rPr lang="en-US" altLang="zh-CN" sz="2800" kern="100" dirty="0">
                <a:solidFill>
                  <a:srgbClr val="000000"/>
                </a:solidFill>
                <a:latin typeface="Times New Roman"/>
                <a:cs typeface="Courier New"/>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四川理综，</a:t>
            </a:r>
            <a:r>
              <a:rPr lang="en-US" altLang="zh-CN" sz="2800" kern="100" dirty="0">
                <a:latin typeface="IPAPANNEW"/>
                <a:ea typeface="华文细黑"/>
                <a:cs typeface="Times New Roman"/>
              </a:rPr>
              <a:t>11(5)]</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在一定条件下可制得</a:t>
            </a:r>
            <a:r>
              <a:rPr lang="en-US" altLang="zh-CN" sz="2800" kern="100" dirty="0">
                <a:latin typeface="Times New Roman"/>
                <a:ea typeface="华文细黑"/>
                <a:cs typeface="Courier New"/>
              </a:rPr>
              <a:t>FeS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二硫化亚铁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纳米材料。该材料可用于制造高容量锂电池，电池放电时的总反应为</a:t>
            </a:r>
            <a:r>
              <a:rPr lang="en-US" altLang="zh-CN" sz="2800" kern="100" dirty="0">
                <a:latin typeface="Times New Roman"/>
                <a:ea typeface="华文细黑"/>
                <a:cs typeface="Courier New"/>
              </a:rPr>
              <a:t>4Li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2Li</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，正极反应式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rPr>
              <a:t>________________________________</a:t>
            </a:r>
          </a:p>
          <a:p>
            <a:pPr algn="just">
              <a:lnSpc>
                <a:spcPct val="200000"/>
              </a:lnSpc>
              <a:spcAft>
                <a:spcPts val="0"/>
              </a:spcAft>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363141" y="3151287"/>
            <a:ext cx="10964698" cy="1815882"/>
          </a:xfrm>
          <a:prstGeom prst="rect">
            <a:avLst/>
          </a:prstGeom>
        </p:spPr>
        <p:txBody>
          <a:bodyPr>
            <a:spAutoFit/>
          </a:bodyPr>
          <a:lstStyle/>
          <a:p>
            <a:pPr algn="just">
              <a:lnSpc>
                <a:spcPct val="200000"/>
              </a:lnSpc>
              <a:spcAft>
                <a:spcPts val="0"/>
              </a:spcAft>
            </a:pPr>
            <a:r>
              <a:rPr lang="en-US" altLang="zh-CN" sz="2800" kern="100" dirty="0" smtClean="0">
                <a:solidFill>
                  <a:schemeClr val="accent6">
                    <a:lumMod val="75000"/>
                  </a:schemeClr>
                </a:solidFill>
                <a:latin typeface="Times New Roman"/>
                <a:ea typeface="华文细黑"/>
              </a:rPr>
              <a:t>			</a:t>
            </a:r>
            <a:r>
              <a:rPr lang="zh-CN" altLang="en-US" sz="2800" kern="100" dirty="0" smtClean="0">
                <a:solidFill>
                  <a:schemeClr val="accent6">
                    <a:lumMod val="75000"/>
                  </a:schemeClr>
                </a:solidFill>
                <a:latin typeface="Times New Roman"/>
                <a:ea typeface="华文细黑"/>
              </a:rPr>
              <a:t>　　　　　</a:t>
            </a:r>
            <a:r>
              <a:rPr lang="en-US" altLang="zh-CN" sz="2800" kern="100" dirty="0" smtClean="0">
                <a:solidFill>
                  <a:schemeClr val="accent6">
                    <a:lumMod val="75000"/>
                  </a:schemeClr>
                </a:solidFill>
                <a:latin typeface="Times New Roman"/>
                <a:ea typeface="华文细黑"/>
              </a:rPr>
              <a:t>FeS</a:t>
            </a:r>
            <a:r>
              <a:rPr lang="en-US" altLang="zh-CN" sz="2800" kern="100" baseline="-25000" dirty="0" smtClean="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4Li</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2Li</a:t>
            </a:r>
            <a:r>
              <a:rPr lang="en-US" altLang="zh-CN" sz="2800" kern="100" baseline="-25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S</a:t>
            </a:r>
          </a:p>
          <a:p>
            <a:pPr algn="just">
              <a:lnSpc>
                <a:spcPct val="200000"/>
              </a:lnSpc>
              <a:spcAft>
                <a:spcPts val="0"/>
              </a:spcAft>
            </a:pPr>
            <a:r>
              <a:rPr lang="zh-CN" altLang="zh-CN" sz="2800" kern="100" dirty="0" smtClean="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FeS</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4e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effectLst/>
              <a:latin typeface="宋体"/>
              <a:cs typeface="Courier New"/>
            </a:endParaRPr>
          </a:p>
        </p:txBody>
      </p:sp>
      <p:sp>
        <p:nvSpPr>
          <p:cNvPr id="11" name="Rectangle 21">
            <a:hlinkClick r:id="rId2"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290515" y="6649571"/>
            <a:ext cx="89146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0" grpId="0"/>
      <p:bldP spid="10"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832" y="1053530"/>
            <a:ext cx="6483446" cy="3323987"/>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6</a:t>
            </a:r>
            <a:r>
              <a:rPr lang="en-US" altLang="zh-CN" sz="2800" kern="100" dirty="0">
                <a:solidFill>
                  <a:srgbClr val="000000"/>
                </a:solidFill>
                <a:latin typeface="Times New Roman"/>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25(4)]</a:t>
            </a:r>
            <a:r>
              <a:rPr lang="zh-CN" altLang="zh-CN" sz="2800" kern="100" dirty="0">
                <a:latin typeface="Times New Roman"/>
                <a:ea typeface="华文细黑"/>
                <a:cs typeface="Times New Roman"/>
              </a:rPr>
              <a:t>常温下，将除去表面氧化膜的</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Cu</a:t>
            </a:r>
            <a:r>
              <a:rPr lang="zh-CN" altLang="zh-CN" sz="2800" kern="100" dirty="0">
                <a:latin typeface="Times New Roman"/>
                <a:ea typeface="华文细黑"/>
                <a:cs typeface="Times New Roman"/>
              </a:rPr>
              <a:t>片插入浓</a:t>
            </a:r>
            <a:r>
              <a:rPr lang="en-US" altLang="zh-CN" sz="2800" kern="100" dirty="0">
                <a:latin typeface="Times New Roman"/>
                <a:ea typeface="华文细黑"/>
              </a:rPr>
              <a:t>HNO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中组成原电池</a:t>
            </a:r>
            <a:r>
              <a:rPr lang="en-US" altLang="zh-CN" sz="2800" kern="100" dirty="0">
                <a:latin typeface="Times New Roman"/>
                <a:ea typeface="华文细黑"/>
              </a:rPr>
              <a:t>(</a:t>
            </a:r>
            <a:r>
              <a:rPr lang="zh-CN" altLang="zh-CN" sz="2800" kern="100" dirty="0">
                <a:latin typeface="Times New Roman"/>
                <a:ea typeface="华文细黑"/>
                <a:cs typeface="Times New Roman"/>
              </a:rPr>
              <a:t>图</a:t>
            </a:r>
            <a:r>
              <a:rPr lang="en-US" altLang="zh-CN" sz="2800" kern="100" dirty="0">
                <a:latin typeface="Times New Roman"/>
                <a:ea typeface="华文细黑"/>
              </a:rPr>
              <a:t>1)</a:t>
            </a:r>
            <a:r>
              <a:rPr lang="zh-CN" altLang="zh-CN" sz="2800" kern="100" dirty="0">
                <a:latin typeface="Times New Roman"/>
                <a:ea typeface="华文细黑"/>
                <a:cs typeface="Times New Roman"/>
              </a:rPr>
              <a:t>，测得原电池的电流强度</a:t>
            </a:r>
            <a:r>
              <a:rPr lang="en-US" altLang="zh-CN" sz="2800" kern="100" dirty="0">
                <a:latin typeface="Times New Roman"/>
                <a:ea typeface="华文细黑"/>
              </a:rPr>
              <a:t>(</a:t>
            </a:r>
            <a:r>
              <a:rPr lang="en-US" altLang="zh-CN" sz="2800" i="1" kern="100" dirty="0">
                <a:latin typeface="Times New Roman"/>
                <a:ea typeface="华文细黑"/>
              </a:rPr>
              <a:t>I</a:t>
            </a:r>
            <a:r>
              <a:rPr lang="en-US" altLang="zh-CN" sz="2800" kern="100" dirty="0">
                <a:latin typeface="Times New Roman"/>
                <a:ea typeface="华文细黑"/>
              </a:rPr>
              <a:t>)</a:t>
            </a:r>
            <a:r>
              <a:rPr lang="zh-CN" altLang="zh-CN" sz="2800" kern="100" dirty="0">
                <a:latin typeface="Times New Roman"/>
                <a:ea typeface="华文细黑"/>
                <a:cs typeface="Times New Roman"/>
              </a:rPr>
              <a:t>随时间</a:t>
            </a:r>
            <a:r>
              <a:rPr lang="en-US" altLang="zh-CN" sz="2800" kern="100" dirty="0">
                <a:latin typeface="Times New Roman"/>
                <a:ea typeface="华文细黑"/>
              </a:rPr>
              <a:t>(</a:t>
            </a:r>
            <a:r>
              <a:rPr lang="en-US" altLang="zh-CN" sz="2800" i="1" kern="100" dirty="0">
                <a:latin typeface="Times New Roman"/>
                <a:ea typeface="华文细黑"/>
              </a:rPr>
              <a:t>t</a:t>
            </a:r>
            <a:r>
              <a:rPr lang="en-US" altLang="zh-CN" sz="2800" kern="100" dirty="0">
                <a:latin typeface="Times New Roman"/>
                <a:ea typeface="华文细黑"/>
              </a:rPr>
              <a:t>)</a:t>
            </a:r>
            <a:r>
              <a:rPr lang="zh-CN" altLang="zh-CN" sz="2800" kern="100" dirty="0">
                <a:latin typeface="Times New Roman"/>
                <a:ea typeface="华文细黑"/>
                <a:cs typeface="Times New Roman"/>
              </a:rPr>
              <a:t>的变化如图</a:t>
            </a:r>
            <a:r>
              <a:rPr lang="en-US" altLang="zh-CN" sz="2800" kern="100" dirty="0">
                <a:latin typeface="Times New Roman"/>
                <a:ea typeface="华文细黑"/>
              </a:rPr>
              <a:t>2</a:t>
            </a:r>
            <a:r>
              <a:rPr lang="zh-CN" altLang="zh-CN" sz="2800" kern="100" dirty="0">
                <a:latin typeface="Times New Roman"/>
                <a:ea typeface="华文细黑"/>
                <a:cs typeface="Times New Roman"/>
              </a:rPr>
              <a:t>所示，反应过程中有红棕色气体产生。</a:t>
            </a:r>
            <a:endParaRPr lang="zh-CN" altLang="zh-CN" sz="2800" kern="100" dirty="0">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4130" name="Picture 2" descr="HX3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4776" y="1197546"/>
            <a:ext cx="5015086" cy="237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69357" y="4413564"/>
            <a:ext cx="1152400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时，原电池的负极是</a:t>
            </a:r>
            <a:r>
              <a:rPr lang="en-US" altLang="zh-CN" sz="2800" kern="100" dirty="0">
                <a:latin typeface="Times New Roman"/>
                <a:ea typeface="华文细黑"/>
              </a:rPr>
              <a:t>Al</a:t>
            </a:r>
            <a:r>
              <a:rPr lang="zh-CN" altLang="zh-CN" sz="2800" kern="100" dirty="0">
                <a:latin typeface="Times New Roman"/>
                <a:ea typeface="华文细黑"/>
                <a:cs typeface="Times New Roman"/>
              </a:rPr>
              <a:t>片，此时，正极的电极反应式是</a:t>
            </a:r>
            <a:r>
              <a:rPr lang="en-US" altLang="zh-CN" sz="2800" kern="100" dirty="0">
                <a:latin typeface="Times New Roman"/>
                <a:ea typeface="华文细黑"/>
              </a:rPr>
              <a:t>________</a:t>
            </a:r>
            <a:r>
              <a:rPr lang="zh-CN" altLang="zh-CN" sz="2800" kern="100" dirty="0">
                <a:latin typeface="Times New Roman"/>
                <a:ea typeface="华文细黑"/>
                <a:cs typeface="Times New Roman"/>
              </a:rPr>
              <a:t>，溶液中的</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向</a:t>
            </a:r>
            <a:r>
              <a:rPr lang="en-US" altLang="zh-CN" sz="2800" kern="100" dirty="0">
                <a:latin typeface="Times New Roman"/>
                <a:ea typeface="华文细黑"/>
              </a:rPr>
              <a:t>________</a:t>
            </a:r>
            <a:r>
              <a:rPr lang="zh-CN" altLang="zh-CN" sz="2800" kern="100" dirty="0">
                <a:latin typeface="Times New Roman"/>
                <a:ea typeface="华文细黑"/>
                <a:cs typeface="Times New Roman"/>
              </a:rPr>
              <a:t>极移动，</a:t>
            </a:r>
            <a:r>
              <a:rPr lang="en-US" altLang="zh-CN" sz="2800" i="1" kern="100" dirty="0">
                <a:latin typeface="Times New Roman"/>
                <a:ea typeface="华文细黑"/>
              </a:rPr>
              <a:t>t</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时，原电池中电子流动方向发生改变，其原因是</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1" name="Rectangle 21">
            <a:hlinkClick r:id="rId3"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4"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5"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6"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7"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8"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9"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59832" y="1343235"/>
            <a:ext cx="11524006"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时，</a:t>
            </a:r>
            <a:r>
              <a:rPr lang="en-US" altLang="zh-CN" sz="2800" kern="100" dirty="0">
                <a:latin typeface="Times New Roman"/>
                <a:ea typeface="华文细黑"/>
              </a:rPr>
              <a:t>Al</a:t>
            </a:r>
            <a:r>
              <a:rPr lang="zh-CN" altLang="zh-CN" sz="2800" kern="100" dirty="0">
                <a:latin typeface="Times New Roman"/>
                <a:ea typeface="华文细黑"/>
                <a:cs typeface="Times New Roman"/>
              </a:rPr>
              <a:t>表面被氧化发生钝化，</a:t>
            </a:r>
            <a:r>
              <a:rPr lang="en-US" altLang="zh-CN" sz="2800" kern="100" dirty="0">
                <a:latin typeface="Times New Roman"/>
                <a:ea typeface="华文细黑"/>
              </a:rPr>
              <a:t>Al</a:t>
            </a:r>
            <a:r>
              <a:rPr lang="zh-CN" altLang="zh-CN" sz="2800" kern="100" dirty="0">
                <a:latin typeface="Times New Roman"/>
                <a:ea typeface="华文细黑"/>
                <a:cs typeface="Times New Roman"/>
              </a:rPr>
              <a:t>作负极，</a:t>
            </a:r>
            <a:r>
              <a:rPr lang="en-US" altLang="zh-CN" sz="2800" kern="100" dirty="0">
                <a:latin typeface="Times New Roman"/>
                <a:ea typeface="华文细黑"/>
              </a:rPr>
              <a:t>Cu</a:t>
            </a:r>
            <a:r>
              <a:rPr lang="zh-CN" altLang="zh-CN" sz="2800" kern="100" dirty="0">
                <a:latin typeface="Times New Roman"/>
                <a:ea typeface="华文细黑"/>
                <a:cs typeface="Times New Roman"/>
              </a:rPr>
              <a:t>作正极，正极反应为</a:t>
            </a:r>
            <a:r>
              <a:rPr lang="en-US" altLang="zh-CN" sz="2800" kern="100" dirty="0">
                <a:latin typeface="Times New Roman"/>
                <a:ea typeface="华文细黑"/>
              </a:rPr>
              <a:t>2H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r>
              <a:rPr lang="zh-CN" altLang="en-US" sz="2800" kern="100" dirty="0" smtClean="0">
                <a:latin typeface="Times New Roman"/>
                <a:ea typeface="华文细黑"/>
                <a:cs typeface="Times New Roman"/>
              </a:rPr>
              <a:t>　　</a:t>
            </a:r>
            <a:r>
              <a:rPr lang="zh-CN" altLang="en-US" sz="2800" kern="100" dirty="0" smtClean="0">
                <a:latin typeface="Times New Roman"/>
                <a:ea typeface="华文细黑"/>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=NO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；原电池工作时，阳离子向正极做定向移动；</a:t>
            </a:r>
            <a:r>
              <a:rPr lang="en-US" altLang="zh-CN" sz="2800" i="1" kern="100" dirty="0">
                <a:latin typeface="Times New Roman"/>
                <a:ea typeface="华文细黑"/>
              </a:rPr>
              <a:t>t</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时铝表面在浓</a:t>
            </a:r>
            <a:r>
              <a:rPr lang="en-US" altLang="zh-CN" sz="2800" kern="100" dirty="0">
                <a:latin typeface="Times New Roman"/>
                <a:ea typeface="华文细黑"/>
              </a:rPr>
              <a:t>HNO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中全部钝化后，氧化膜阻止了铝的进一步氧化，然后铜作负极，电流方向发生变化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2H</a:t>
            </a:r>
            <a:r>
              <a:rPr lang="zh-CN" altLang="zh-CN" sz="2800" kern="100" baseline="30000" dirty="0" smtClean="0">
                <a:solidFill>
                  <a:schemeClr val="accent6">
                    <a:lumMod val="75000"/>
                  </a:schemeClr>
                </a:solidFill>
                <a:latin typeface="Times New Roman"/>
                <a:ea typeface="华文细黑"/>
                <a:cs typeface="Times New Roman"/>
              </a:rPr>
              <a:t>＋</a:t>
            </a:r>
            <a:r>
              <a:rPr lang="zh-CN" altLang="zh-CN" sz="2800" kern="100" dirty="0" smtClean="0">
                <a:solidFill>
                  <a:schemeClr val="accent6">
                    <a:lumMod val="75000"/>
                  </a:schemeClr>
                </a:solidFill>
                <a:latin typeface="Times New Roman"/>
                <a:ea typeface="华文细黑"/>
                <a:cs typeface="Times New Roman"/>
              </a:rPr>
              <a:t>＋</a:t>
            </a:r>
            <a:r>
              <a:rPr lang="zh-CN" altLang="en-US"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e</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=NO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　正</a:t>
            </a:r>
            <a:endParaRPr lang="zh-CN" altLang="zh-CN" sz="2800" kern="100" dirty="0">
              <a:solidFill>
                <a:schemeClr val="accent6">
                  <a:lumMod val="75000"/>
                </a:schemeClr>
              </a:solidFill>
              <a:latin typeface="宋体"/>
              <a:cs typeface="Courier New"/>
            </a:endParaRPr>
          </a:p>
          <a:p>
            <a:pPr>
              <a:lnSpc>
                <a:spcPct val="150000"/>
              </a:lnSpc>
            </a:pPr>
            <a:r>
              <a:rPr lang="zh-CN" altLang="zh-CN" sz="2800" kern="100" dirty="0">
                <a:solidFill>
                  <a:schemeClr val="accent6">
                    <a:lumMod val="75000"/>
                  </a:schemeClr>
                </a:solidFill>
                <a:latin typeface="Times New Roman"/>
                <a:ea typeface="华文细黑"/>
                <a:cs typeface="Times New Roman"/>
              </a:rPr>
              <a:t>常温下铝在浓</a:t>
            </a:r>
            <a:r>
              <a:rPr lang="en-US" altLang="zh-CN" sz="2800" kern="100" dirty="0">
                <a:solidFill>
                  <a:schemeClr val="accent6">
                    <a:lumMod val="75000"/>
                  </a:schemeClr>
                </a:solidFill>
                <a:latin typeface="Times New Roman"/>
                <a:ea typeface="华文细黑"/>
              </a:rPr>
              <a:t>HNO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中发生钝化，氧化物薄膜阻止了铝的进一步反应，然后铜与浓</a:t>
            </a:r>
            <a:r>
              <a:rPr lang="en-US" altLang="zh-CN" sz="2800" kern="100" dirty="0">
                <a:solidFill>
                  <a:schemeClr val="accent6">
                    <a:lumMod val="75000"/>
                  </a:schemeClr>
                </a:solidFill>
                <a:latin typeface="Times New Roman"/>
                <a:ea typeface="华文细黑"/>
              </a:rPr>
              <a:t>HNO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反应</a:t>
            </a:r>
            <a:endParaRPr lang="zh-CN" altLang="zh-CN" sz="2800" kern="100" dirty="0">
              <a:solidFill>
                <a:schemeClr val="accent6">
                  <a:lumMod val="75000"/>
                </a:schemeClr>
              </a:solidFill>
              <a:effectLst/>
              <a:latin typeface="宋体"/>
              <a:cs typeface="Courier New"/>
            </a:endParaRPr>
          </a:p>
        </p:txBody>
      </p:sp>
      <p:sp>
        <p:nvSpPr>
          <p:cNvPr id="4" name="Rectangle 4"/>
          <p:cNvSpPr>
            <a:spLocks noChangeArrowheads="1"/>
          </p:cNvSpPr>
          <p:nvPr/>
        </p:nvSpPr>
        <p:spPr bwMode="auto">
          <a:xfrm>
            <a:off x="0" y="15621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4129420384"/>
              </p:ext>
            </p:extLst>
          </p:nvPr>
        </p:nvGraphicFramePr>
        <p:xfrm>
          <a:off x="2353816" y="2100224"/>
          <a:ext cx="1581150" cy="914400"/>
        </p:xfrm>
        <a:graphic>
          <a:graphicData uri="http://schemas.openxmlformats.org/presentationml/2006/ole">
            <mc:AlternateContent xmlns:mc="http://schemas.openxmlformats.org/markup-compatibility/2006">
              <mc:Choice xmlns:v="urn:schemas-microsoft-com:vml" Requires="v">
                <p:oleObj spid="_x0000_s305209" name="Document" r:id="rId3" imgW="1580441" imgH="914194" progId="Word.Document.8">
                  <p:embed/>
                </p:oleObj>
              </mc:Choice>
              <mc:Fallback>
                <p:oleObj name="Document" r:id="rId3" imgW="1580441" imgH="914194" progId="Word.Document.8">
                  <p:embed/>
                  <p:pic>
                    <p:nvPicPr>
                      <p:cNvPr id="0" name="对象 5"/>
                      <p:cNvPicPr>
                        <a:picLocks noChangeAspect="1" noChangeArrowheads="1"/>
                      </p:cNvPicPr>
                      <p:nvPr/>
                    </p:nvPicPr>
                    <p:blipFill>
                      <a:blip r:embed="rId4"/>
                      <a:srcRect/>
                      <a:stretch>
                        <a:fillRect/>
                      </a:stretch>
                    </p:blipFill>
                    <p:spPr bwMode="auto">
                      <a:xfrm>
                        <a:off x="2353816" y="2100224"/>
                        <a:ext cx="1581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84507655"/>
              </p:ext>
            </p:extLst>
          </p:nvPr>
        </p:nvGraphicFramePr>
        <p:xfrm>
          <a:off x="2638822" y="3996333"/>
          <a:ext cx="1581150" cy="914400"/>
        </p:xfrm>
        <a:graphic>
          <a:graphicData uri="http://schemas.openxmlformats.org/presentationml/2006/ole">
            <mc:AlternateContent xmlns:mc="http://schemas.openxmlformats.org/markup-compatibility/2006">
              <mc:Choice xmlns:v="urn:schemas-microsoft-com:vml" Requires="v">
                <p:oleObj spid="_x0000_s305210" name="Document" r:id="rId5" imgW="1580441" imgH="914194" progId="Word.Document.8">
                  <p:embed/>
                </p:oleObj>
              </mc:Choice>
              <mc:Fallback>
                <p:oleObj name="Document" r:id="rId5" imgW="1580441" imgH="914194" progId="Word.Document.8">
                  <p:embed/>
                  <p:pic>
                    <p:nvPicPr>
                      <p:cNvPr id="0" name="对象 1"/>
                      <p:cNvPicPr>
                        <a:picLocks noChangeAspect="1" noChangeArrowheads="1"/>
                      </p:cNvPicPr>
                      <p:nvPr/>
                    </p:nvPicPr>
                    <p:blipFill>
                      <a:blip r:embed="rId6"/>
                      <a:srcRect/>
                      <a:stretch>
                        <a:fillRect/>
                      </a:stretch>
                    </p:blipFill>
                    <p:spPr bwMode="auto">
                      <a:xfrm>
                        <a:off x="2638822" y="3996333"/>
                        <a:ext cx="1581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1">
            <a:hlinkClick r:id="rId7"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8"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9"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0"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1"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2"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3"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8105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p:stCondLst>
                              <p:cond delay="150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500"/>
                                        <p:tgtEl>
                                          <p:spTgt spid="3">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2000"/>
                            </p:stCondLst>
                            <p:childTnLst>
                              <p:par>
                                <p:cTn id="19" presetID="3" presetClass="entr" presetSubtype="1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2873" y="1091299"/>
            <a:ext cx="11409907" cy="5521512"/>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7</a:t>
            </a:r>
            <a:r>
              <a:rPr lang="en-US" altLang="zh-CN" sz="2800" kern="100" dirty="0">
                <a:solidFill>
                  <a:srgbClr val="000000"/>
                </a:solidFill>
                <a:latin typeface="Times New Roman"/>
                <a:cs typeface="Courier New"/>
              </a:rPr>
              <a:t>.</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宋体"/>
                <a:ea typeface="华文细黑"/>
                <a:cs typeface="宋体"/>
              </a:rPr>
              <a:t>Ⅱ</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26(1)(2)]</a:t>
            </a:r>
            <a:r>
              <a:rPr lang="zh-CN" altLang="zh-CN" sz="2800" kern="100" dirty="0">
                <a:latin typeface="Times New Roman"/>
                <a:ea typeface="华文细黑"/>
                <a:cs typeface="Times New Roman"/>
              </a:rPr>
              <a:t>酸性锌锰干电池是一种一次性电池，外壳为金属锌，中间是碳棒，其周围是由碳粉、</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等组成的糊状填充物。该电池放电过程产生</a:t>
            </a:r>
            <a:r>
              <a:rPr lang="en-US" altLang="zh-CN" sz="2800" kern="100" dirty="0" err="1">
                <a:latin typeface="Times New Roman"/>
                <a:ea typeface="华文细黑"/>
                <a:cs typeface="Courier New"/>
              </a:rPr>
              <a:t>MnOOH</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该电池的正极反应式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电池反应的离子方程式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酸性锌锰干电池的构造可知，放电时，负极</a:t>
            </a:r>
            <a:r>
              <a:rPr lang="en-US" altLang="zh-CN" sz="2800" kern="100" dirty="0">
                <a:latin typeface="Times New Roman"/>
                <a:ea typeface="华文细黑"/>
              </a:rPr>
              <a:t>Zn</a:t>
            </a:r>
            <a:r>
              <a:rPr lang="zh-CN" altLang="zh-CN" sz="2800" kern="100" dirty="0">
                <a:latin typeface="Times New Roman"/>
                <a:ea typeface="华文细黑"/>
                <a:cs typeface="Times New Roman"/>
              </a:rPr>
              <a:t>失去电子生成</a:t>
            </a:r>
            <a:r>
              <a:rPr lang="en-US" altLang="zh-CN" sz="2800" kern="100" dirty="0">
                <a:latin typeface="Times New Roman"/>
                <a:ea typeface="华文细黑"/>
              </a:rPr>
              <a:t>Zn</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，正极</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得到电子生成</a:t>
            </a:r>
            <a:r>
              <a:rPr lang="en-US" altLang="zh-CN" sz="2800" kern="100" dirty="0" err="1">
                <a:latin typeface="Times New Roman"/>
                <a:ea typeface="华文细黑"/>
              </a:rPr>
              <a:t>MnOOH</a:t>
            </a:r>
            <a:r>
              <a:rPr lang="zh-CN" altLang="zh-CN" sz="2800" kern="100" dirty="0">
                <a:latin typeface="Times New Roman"/>
                <a:ea typeface="华文细黑"/>
                <a:cs typeface="Times New Roman"/>
              </a:rPr>
              <a:t>，从而可写出正极和负极的电极反应式，然后在遵循电子守恒的前提下，将两极反应式加合可得电池反应的离子方程式。</a:t>
            </a:r>
            <a:endParaRPr lang="zh-CN" altLang="zh-CN" sz="2800" kern="100" dirty="0">
              <a:latin typeface="宋体"/>
              <a:cs typeface="Courier New"/>
            </a:endParaRPr>
          </a:p>
        </p:txBody>
      </p:sp>
      <p:sp>
        <p:nvSpPr>
          <p:cNvPr id="4" name="矩形 3"/>
          <p:cNvSpPr/>
          <p:nvPr/>
        </p:nvSpPr>
        <p:spPr>
          <a:xfrm>
            <a:off x="4263937" y="2800772"/>
            <a:ext cx="7231869" cy="1384995"/>
          </a:xfrm>
          <a:prstGeom prst="rect">
            <a:avLst/>
          </a:prstGeom>
        </p:spPr>
        <p:txBody>
          <a:bodyPr wrap="square">
            <a:spAutoFit/>
          </a:bodyPr>
          <a:lstStyle/>
          <a:p>
            <a:pPr>
              <a:lnSpc>
                <a:spcPct val="150000"/>
              </a:lnSpc>
            </a:pPr>
            <a:r>
              <a:rPr lang="en-US" altLang="zh-CN" sz="2800" kern="100" dirty="0">
                <a:solidFill>
                  <a:schemeClr val="accent6">
                    <a:lumMod val="75000"/>
                  </a:schemeClr>
                </a:solidFill>
                <a:latin typeface="Times New Roman"/>
                <a:ea typeface="华文细黑"/>
              </a:rPr>
              <a:t>MnO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e</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a:t>
            </a:r>
            <a:r>
              <a:rPr lang="en-US" altLang="zh-CN" sz="2800" kern="100" dirty="0" err="1">
                <a:solidFill>
                  <a:schemeClr val="accent6">
                    <a:lumMod val="75000"/>
                  </a:schemeClr>
                </a:solidFill>
                <a:latin typeface="Times New Roman"/>
                <a:ea typeface="华文细黑"/>
              </a:rPr>
              <a:t>MnOOH</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en-US" altLang="zh-CN" sz="2800" kern="100" dirty="0" smtClean="0">
                <a:solidFill>
                  <a:schemeClr val="accent6">
                    <a:lumMod val="75000"/>
                  </a:schemeClr>
                </a:solidFill>
                <a:latin typeface="Times New Roman"/>
                <a:ea typeface="华文细黑"/>
              </a:rPr>
              <a:t>Zn</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2MnO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=Zn</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2MnOOH</a:t>
            </a:r>
            <a:endParaRPr lang="zh-CN" altLang="en-US" sz="2800" dirty="0">
              <a:solidFill>
                <a:schemeClr val="accent6">
                  <a:lumMod val="75000"/>
                </a:schemeClr>
              </a:solidFill>
            </a:endParaRPr>
          </a:p>
        </p:txBody>
      </p:sp>
      <p:sp>
        <p:nvSpPr>
          <p:cNvPr id="22" name="Rectangle 21">
            <a:hlinkClick r:id="rId2"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8"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875278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xEl>
                                              <p:pRg st="3" end="3"/>
                                            </p:txEl>
                                          </p:spTgt>
                                        </p:tgtEl>
                                      </p:cBhvr>
                                    </p:animEffect>
                                    <p:set>
                                      <p:cBhvr>
                                        <p:cTn id="17" dur="1" fill="hold">
                                          <p:stCondLst>
                                            <p:cond delay="499"/>
                                          </p:stCondLst>
                                        </p:cTn>
                                        <p:tgtEl>
                                          <p:spTgt spid="10">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0" grpId="0" uiExpand="1" build="allAtOnce"/>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0550" y="1053530"/>
            <a:ext cx="11409907" cy="1680204"/>
          </a:xfrm>
          <a:prstGeom prst="rect">
            <a:avLst/>
          </a:prstGeom>
        </p:spPr>
        <p:txBody>
          <a:bodyPr>
            <a:spAutoFit/>
          </a:bodyPr>
          <a:lstStyle/>
          <a:p>
            <a:pPr>
              <a:lnSpc>
                <a:spcPct val="200000"/>
              </a:lnSpc>
            </a:pPr>
            <a:r>
              <a:rPr lang="en-US" altLang="zh-CN" sz="2800" kern="100" dirty="0" smtClean="0">
                <a:latin typeface="Times New Roman"/>
                <a:ea typeface="华文细黑"/>
              </a:rPr>
              <a:t>(</a:t>
            </a:r>
            <a:r>
              <a:rPr lang="en-US" altLang="zh-CN" sz="2800" kern="100" dirty="0">
                <a:latin typeface="Times New Roman"/>
                <a:ea typeface="华文细黑"/>
              </a:rPr>
              <a:t>2)</a:t>
            </a:r>
            <a:r>
              <a:rPr lang="zh-CN" altLang="zh-CN" sz="2800" kern="100" dirty="0">
                <a:latin typeface="Times New Roman"/>
                <a:ea typeface="华文细黑"/>
                <a:cs typeface="Times New Roman"/>
              </a:rPr>
              <a:t>维持电流强度为</a:t>
            </a:r>
            <a:r>
              <a:rPr lang="en-US" altLang="zh-CN" sz="2800" kern="100" dirty="0">
                <a:latin typeface="Times New Roman"/>
                <a:ea typeface="华文细黑"/>
              </a:rPr>
              <a:t>0.5 A</a:t>
            </a:r>
            <a:r>
              <a:rPr lang="zh-CN" altLang="zh-CN" sz="2800" kern="100" dirty="0">
                <a:latin typeface="Times New Roman"/>
                <a:ea typeface="华文细黑"/>
                <a:cs typeface="Times New Roman"/>
              </a:rPr>
              <a:t>，电池工作</a:t>
            </a:r>
            <a:r>
              <a:rPr lang="en-US" altLang="zh-CN" sz="2800" kern="100" dirty="0">
                <a:latin typeface="Times New Roman"/>
                <a:ea typeface="华文细黑"/>
              </a:rPr>
              <a:t>5</a:t>
            </a:r>
            <a:r>
              <a:rPr lang="zh-CN" altLang="zh-CN" sz="2800" kern="100" dirty="0">
                <a:latin typeface="Times New Roman"/>
                <a:ea typeface="华文细黑"/>
                <a:cs typeface="Times New Roman"/>
              </a:rPr>
              <a:t>分钟，理论上消耗锌</a:t>
            </a:r>
            <a:r>
              <a:rPr lang="en-US" altLang="zh-CN" sz="2800" kern="100" dirty="0" smtClean="0">
                <a:latin typeface="Times New Roman"/>
                <a:ea typeface="华文细黑"/>
              </a:rPr>
              <a:t>___</a:t>
            </a:r>
            <a:r>
              <a:rPr lang="en-US" altLang="zh-CN" sz="2800" kern="100" dirty="0">
                <a:latin typeface="Times New Roman"/>
                <a:ea typeface="华文细黑"/>
              </a:rPr>
              <a:t>__</a:t>
            </a:r>
            <a:r>
              <a:rPr lang="en-US" altLang="zh-CN" sz="2800" kern="100" dirty="0" smtClean="0">
                <a:latin typeface="Times New Roman"/>
                <a:ea typeface="华文细黑"/>
              </a:rPr>
              <a:t>_</a:t>
            </a:r>
            <a:r>
              <a:rPr lang="en-US" altLang="zh-CN" sz="2800" kern="100" dirty="0">
                <a:latin typeface="Times New Roman"/>
                <a:ea typeface="华文细黑"/>
              </a:rPr>
              <a:t>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200000"/>
              </a:lnSpc>
            </a:pPr>
            <a:r>
              <a:rPr lang="en-US" altLang="zh-CN" sz="2800" kern="100" dirty="0" smtClean="0">
                <a:latin typeface="Times New Roman"/>
                <a:ea typeface="华文细黑"/>
              </a:rPr>
              <a:t>(</a:t>
            </a:r>
            <a:r>
              <a:rPr lang="zh-CN" altLang="zh-CN" sz="2800" kern="100" dirty="0">
                <a:latin typeface="Times New Roman"/>
                <a:ea typeface="华文细黑"/>
                <a:cs typeface="Times New Roman"/>
              </a:rPr>
              <a:t>已知</a:t>
            </a:r>
            <a:r>
              <a:rPr lang="en-US" altLang="zh-CN" sz="2800" i="1" kern="100" dirty="0">
                <a:latin typeface="Times New Roman"/>
                <a:ea typeface="华文细黑"/>
              </a:rPr>
              <a:t>F</a:t>
            </a:r>
            <a:r>
              <a:rPr lang="zh-CN" altLang="zh-CN" sz="2800" kern="100" dirty="0">
                <a:latin typeface="Times New Roman"/>
                <a:ea typeface="华文细黑"/>
                <a:cs typeface="Times New Roman"/>
              </a:rPr>
              <a:t>＝</a:t>
            </a:r>
            <a:r>
              <a:rPr lang="en-US" altLang="zh-CN" sz="2800" kern="100" dirty="0">
                <a:latin typeface="Times New Roman"/>
                <a:ea typeface="华文细黑"/>
              </a:rPr>
              <a:t>96 500 </a:t>
            </a:r>
            <a:r>
              <a:rPr lang="en-US" altLang="zh-CN" sz="2800" kern="100" dirty="0" err="1">
                <a:latin typeface="Times New Roman"/>
                <a:ea typeface="华文细黑"/>
              </a:rPr>
              <a:t>C·mol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a:t>
            </a:r>
            <a:endParaRPr lang="zh-CN" altLang="zh-CN" sz="280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07811362"/>
              </p:ext>
            </p:extLst>
          </p:nvPr>
        </p:nvGraphicFramePr>
        <p:xfrm>
          <a:off x="262558" y="3003798"/>
          <a:ext cx="11458575" cy="3162300"/>
        </p:xfrm>
        <a:graphic>
          <a:graphicData uri="http://schemas.openxmlformats.org/presentationml/2006/ole">
            <mc:AlternateContent xmlns:mc="http://schemas.openxmlformats.org/markup-compatibility/2006">
              <mc:Choice xmlns:v="urn:schemas-microsoft-com:vml" Requires="v">
                <p:oleObj spid="_x0000_s306205" name="Document" r:id="rId3" imgW="11462653" imgH="3161527" progId="Word.Document.8">
                  <p:embed/>
                </p:oleObj>
              </mc:Choice>
              <mc:Fallback>
                <p:oleObj name="Document" r:id="rId3" imgW="11462653" imgH="3161527" progId="Word.Document.8">
                  <p:embed/>
                  <p:pic>
                    <p:nvPicPr>
                      <p:cNvPr id="0" name="对象 3"/>
                      <p:cNvPicPr>
                        <a:picLocks noChangeAspect="1" noChangeArrowheads="1"/>
                      </p:cNvPicPr>
                      <p:nvPr/>
                    </p:nvPicPr>
                    <p:blipFill>
                      <a:blip r:embed="rId4"/>
                      <a:srcRect/>
                      <a:stretch>
                        <a:fillRect/>
                      </a:stretch>
                    </p:blipFill>
                    <p:spPr bwMode="auto">
                      <a:xfrm>
                        <a:off x="262558" y="3003798"/>
                        <a:ext cx="114585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9130271" y="1303348"/>
            <a:ext cx="813043"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0.05</a:t>
            </a:r>
            <a:endParaRPr lang="zh-CN" altLang="en-US" sz="2800" kern="100" dirty="0">
              <a:solidFill>
                <a:schemeClr val="accent6">
                  <a:lumMod val="75000"/>
                </a:schemeClr>
              </a:solidFill>
              <a:latin typeface="Times New Roman"/>
              <a:cs typeface="Times New Roman"/>
            </a:endParaRPr>
          </a:p>
        </p:txBody>
      </p:sp>
      <p:sp>
        <p:nvSpPr>
          <p:cNvPr id="24" name="Rectangle 21">
            <a:hlinkClick r:id="rId5" action="ppaction://hlinksldjump"/>
          </p:cNvPr>
          <p:cNvSpPr>
            <a:spLocks noChangeArrowheads="1"/>
          </p:cNvSpPr>
          <p:nvPr/>
        </p:nvSpPr>
        <p:spPr bwMode="auto">
          <a:xfrm>
            <a:off x="868749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6" action="ppaction://hlinksldjump"/>
          </p:cNvPr>
          <p:cNvSpPr>
            <a:spLocks noChangeArrowheads="1"/>
          </p:cNvSpPr>
          <p:nvPr/>
        </p:nvSpPr>
        <p:spPr bwMode="auto">
          <a:xfrm>
            <a:off x="9189672"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7" action="ppaction://hlinksldjump"/>
          </p:cNvPr>
          <p:cNvSpPr>
            <a:spLocks noChangeArrowheads="1"/>
          </p:cNvSpPr>
          <p:nvPr/>
        </p:nvSpPr>
        <p:spPr bwMode="auto">
          <a:xfrm>
            <a:off x="9667708"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8" action="ppaction://hlinksldjump"/>
          </p:cNvPr>
          <p:cNvSpPr>
            <a:spLocks noChangeArrowheads="1"/>
          </p:cNvSpPr>
          <p:nvPr/>
        </p:nvSpPr>
        <p:spPr bwMode="auto">
          <a:xfrm>
            <a:off x="10121602"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9" action="ppaction://hlinksldjump"/>
          </p:cNvPr>
          <p:cNvSpPr>
            <a:spLocks noChangeArrowheads="1"/>
          </p:cNvSpPr>
          <p:nvPr/>
        </p:nvSpPr>
        <p:spPr bwMode="auto">
          <a:xfrm>
            <a:off x="10623362"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10" action="ppaction://hlinksldjump"/>
          </p:cNvPr>
          <p:cNvSpPr>
            <a:spLocks noChangeArrowheads="1"/>
          </p:cNvSpPr>
          <p:nvPr/>
        </p:nvSpPr>
        <p:spPr bwMode="auto">
          <a:xfrm>
            <a:off x="1110098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11" action="ppaction://hlinksldjump"/>
          </p:cNvPr>
          <p:cNvSpPr>
            <a:spLocks noChangeArrowheads="1"/>
          </p:cNvSpPr>
          <p:nvPr/>
        </p:nvSpPr>
        <p:spPr bwMode="auto">
          <a:xfrm>
            <a:off x="11545384" y="261442"/>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9983638"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圆角矩形 19">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440792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0410999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262558" y="1056622"/>
            <a:ext cx="11344407" cy="5450466"/>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代表五种金属，有以下反应：</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用导线连接放入稀硫酸中，</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上冒气泡；</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为电极，与</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的盐溶液组成原电池，电子从</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极流出，经过外电路，流入</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极；</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冷水</a:t>
            </a:r>
            <a:r>
              <a:rPr lang="en-US" altLang="zh-CN" sz="2800" kern="100" dirty="0">
                <a:latin typeface="Times New Roman"/>
                <a:ea typeface="华文细黑"/>
                <a:cs typeface="Courier New"/>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=Z(OH)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=X</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则这五种金属的活动性由强到弱的顺序为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  		B</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endParaRPr lang="zh-CN" altLang="zh-CN" sz="2800" kern="100" dirty="0">
              <a:latin typeface="宋体"/>
              <a:cs typeface="Courier New"/>
            </a:endParaRPr>
          </a:p>
          <a:p>
            <a:pPr>
              <a:lnSpc>
                <a:spcPct val="140000"/>
              </a:lnSpc>
            </a:pPr>
            <a:r>
              <a:rPr lang="en-US" altLang="zh-CN" sz="2800" kern="100" dirty="0">
                <a:latin typeface="Times New Roman"/>
                <a:ea typeface="华文细黑"/>
              </a:rPr>
              <a:t>C</a:t>
            </a:r>
            <a:r>
              <a:rPr lang="en-US" altLang="zh-CN" sz="2800" kern="100" dirty="0">
                <a:solidFill>
                  <a:srgbClr val="000000"/>
                </a:solidFill>
                <a:latin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M  		D</a:t>
            </a:r>
            <a:r>
              <a:rPr lang="en-US" altLang="zh-CN" sz="2800" kern="100" dirty="0">
                <a:solidFill>
                  <a:srgbClr val="000000"/>
                </a:solidFill>
                <a:latin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Z</a:t>
            </a:r>
            <a:endParaRPr lang="zh-CN" altLang="zh-CN" sz="2800" kern="100" dirty="0">
              <a:effectLst/>
              <a:latin typeface="宋体"/>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2558" y="1801504"/>
            <a:ext cx="11502034" cy="3433736"/>
          </a:xfrm>
          <a:prstGeom prst="rect">
            <a:avLst/>
          </a:prstGeom>
        </p:spPr>
        <p:txBody>
          <a:bodyPr wrap="square" lIns="121898" tIns="60948" rIns="121898" bIns="60948">
            <a:spAutoFit/>
          </a:bodyPr>
          <a:lstStyle/>
          <a:p>
            <a:pPr algn="just">
              <a:lnSpc>
                <a:spcPct val="200000"/>
              </a:lnSpc>
              <a:spcAft>
                <a:spcPts val="0"/>
              </a:spcAft>
            </a:pPr>
            <a:r>
              <a:rPr lang="zh-CN" altLang="zh-CN" sz="2800" kern="100" smtClean="0">
                <a:latin typeface="Times New Roman"/>
                <a:ea typeface="华文细黑"/>
                <a:cs typeface="Times New Roman"/>
              </a:rPr>
              <a:t>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溶液分别在两个池子中，</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不直接接触，不存在</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直接反应的过程，所以仅是化学能转化成了电能，电流稳定，且持续时间长。</a:t>
            </a:r>
            <a:endParaRPr lang="zh-CN" altLang="zh-CN" sz="1050" kern="100" dirty="0">
              <a:latin typeface="宋体"/>
              <a:cs typeface="Courier New"/>
            </a:endParaRPr>
          </a:p>
          <a:p>
            <a:pPr>
              <a:lnSpc>
                <a:spcPct val="200000"/>
              </a:lnSpc>
            </a:pPr>
            <a:r>
              <a:rPr lang="zh-CN" altLang="zh-CN" sz="2800" kern="100" dirty="0">
                <a:latin typeface="Times New Roman"/>
                <a:ea typeface="华文细黑"/>
                <a:cs typeface="Times New Roman"/>
              </a:rPr>
              <a:t>关键点：盐桥原电池中，还原剂在负极区，而氧化剂在正极区。</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39150547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262558" y="1144450"/>
            <a:ext cx="11344407" cy="5521512"/>
          </a:xfrm>
          <a:prstGeom prst="rect">
            <a:avLst/>
          </a:prstGeom>
        </p:spPr>
        <p:txBody>
          <a:bodyPr>
            <a:spAutoFit/>
          </a:bodyPr>
          <a:lstStyle/>
          <a:p>
            <a:pPr algn="just">
              <a:lnSpc>
                <a:spcPct val="140000"/>
              </a:lnSpc>
              <a:spcAft>
                <a:spcPts val="0"/>
              </a:spcAft>
              <a:tabLst>
                <a:tab pos="1890395" algn="l"/>
              </a:tabLs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en-US" altLang="zh-CN" sz="2800" kern="100" dirty="0">
                <a:latin typeface="Times New Roman"/>
                <a:ea typeface="华文细黑"/>
              </a:rPr>
              <a:t>Y</a:t>
            </a:r>
            <a:r>
              <a:rPr lang="zh-CN" altLang="zh-CN" sz="2800" kern="100" dirty="0">
                <a:latin typeface="Times New Roman"/>
                <a:ea typeface="华文细黑"/>
                <a:cs typeface="Times New Roman"/>
              </a:rPr>
              <a:t>与</a:t>
            </a:r>
            <a:r>
              <a:rPr lang="en-US" altLang="zh-CN" sz="2800" kern="100" dirty="0">
                <a:latin typeface="Times New Roman"/>
                <a:ea typeface="华文细黑"/>
              </a:rPr>
              <a:t>M</a:t>
            </a:r>
            <a:r>
              <a:rPr lang="zh-CN" altLang="zh-CN" sz="2800" kern="100" dirty="0">
                <a:latin typeface="Times New Roman"/>
                <a:ea typeface="华文细黑"/>
                <a:cs typeface="Times New Roman"/>
              </a:rPr>
              <a:t>用导线连接放入稀硫酸中，</a:t>
            </a:r>
            <a:r>
              <a:rPr lang="en-US" altLang="zh-CN" sz="2800" kern="100" dirty="0">
                <a:latin typeface="Times New Roman"/>
                <a:ea typeface="华文细黑"/>
              </a:rPr>
              <a:t>M</a:t>
            </a:r>
            <a:r>
              <a:rPr lang="zh-CN" altLang="zh-CN" sz="2800" kern="100" dirty="0">
                <a:latin typeface="Times New Roman"/>
                <a:ea typeface="华文细黑"/>
                <a:cs typeface="Times New Roman"/>
              </a:rPr>
              <a:t>上冒气泡，证明</a:t>
            </a:r>
            <a:r>
              <a:rPr lang="en-US" altLang="zh-CN" sz="2800" kern="100" dirty="0">
                <a:latin typeface="Times New Roman"/>
                <a:ea typeface="华文细黑"/>
              </a:rPr>
              <a:t>M</a:t>
            </a:r>
            <a:r>
              <a:rPr lang="zh-CN" altLang="zh-CN" sz="2800" kern="100" dirty="0">
                <a:latin typeface="Times New Roman"/>
                <a:ea typeface="华文细黑"/>
                <a:cs typeface="Times New Roman"/>
              </a:rPr>
              <a:t>为原电池的正极，所以活动性：</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tabLst>
                <a:tab pos="189039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在原电池反应中，电子流出的电极为负极，电子流入的电极为正极，由于电子从</a:t>
            </a:r>
            <a:r>
              <a:rPr lang="en-US" altLang="zh-CN" sz="2800" kern="100" dirty="0">
                <a:latin typeface="Times New Roman"/>
                <a:ea typeface="华文细黑"/>
              </a:rPr>
              <a:t>M</a:t>
            </a:r>
            <a:r>
              <a:rPr lang="zh-CN" altLang="zh-CN" sz="2800" kern="100" dirty="0">
                <a:latin typeface="Times New Roman"/>
                <a:ea typeface="华文细黑"/>
                <a:cs typeface="Times New Roman"/>
              </a:rPr>
              <a:t>极流出，经过外电路，流入</a:t>
            </a:r>
            <a:r>
              <a:rPr lang="en-US" altLang="zh-CN" sz="2800" kern="100" dirty="0">
                <a:latin typeface="Times New Roman"/>
                <a:ea typeface="华文细黑"/>
              </a:rPr>
              <a:t>N</a:t>
            </a:r>
            <a:r>
              <a:rPr lang="zh-CN" altLang="zh-CN" sz="2800" kern="100" dirty="0">
                <a:latin typeface="Times New Roman"/>
                <a:ea typeface="华文细黑"/>
                <a:cs typeface="Times New Roman"/>
              </a:rPr>
              <a:t>极，所以活动性：</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tabLst>
                <a:tab pos="1890395" algn="l"/>
              </a:tabLst>
            </a:pPr>
            <a:r>
              <a:rPr lang="en-US" altLang="zh-CN" sz="2800" kern="100" dirty="0" smtClean="0">
                <a:latin typeface="宋体"/>
                <a:ea typeface="华文细黑"/>
                <a:cs typeface="Times New Roman"/>
              </a:rPr>
              <a:t>③</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冷水</a:t>
            </a:r>
            <a:r>
              <a:rPr lang="en-US" altLang="zh-CN" sz="2800" kern="100" dirty="0">
                <a:latin typeface="Times New Roman"/>
                <a:ea typeface="华文细黑"/>
              </a:rPr>
              <a:t>)</a:t>
            </a:r>
            <a:r>
              <a:rPr lang="en-US" altLang="zh-CN" sz="2800" kern="100" spc="-80" dirty="0">
                <a:latin typeface="Times New Roman"/>
                <a:ea typeface="华文细黑"/>
              </a:rPr>
              <a:t>==</a:t>
            </a:r>
            <a:r>
              <a:rPr lang="en-US" altLang="zh-CN" sz="2800" kern="100" dirty="0">
                <a:latin typeface="Times New Roman"/>
                <a:ea typeface="华文细黑"/>
              </a:rPr>
              <a:t>=Z(OH)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，证明</a:t>
            </a:r>
            <a:r>
              <a:rPr lang="en-US" altLang="zh-CN" sz="2800" kern="100" dirty="0">
                <a:latin typeface="Times New Roman"/>
                <a:ea typeface="华文细黑"/>
              </a:rPr>
              <a:t>Z</a:t>
            </a:r>
            <a:r>
              <a:rPr lang="zh-CN" altLang="zh-CN" sz="2800" kern="100" dirty="0">
                <a:latin typeface="Times New Roman"/>
                <a:ea typeface="华文细黑"/>
                <a:cs typeface="Times New Roman"/>
              </a:rPr>
              <a:t>的活动性很强，是题目提供的所有的元素中最强的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tabLst>
                <a:tab pos="1890395" algn="l"/>
              </a:tabLs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水溶液中，</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=X</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，则证明活动性：</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。所以这五种金属的活动性由强到弱的顺序为</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N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tabLst>
                <a:tab pos="1890395"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cs typeface="Courier New"/>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8"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43811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500"/>
                                        <p:tgtEl>
                                          <p:spTgt spid="20">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blinds(horizontal)">
                                      <p:cBhvr>
                                        <p:cTn id="15" dur="500"/>
                                        <p:tgtEl>
                                          <p:spTgt spid="20">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Effect transition="in" filter="blinds(horizontal)">
                                      <p:cBhvr>
                                        <p:cTn id="19" dur="500"/>
                                        <p:tgtEl>
                                          <p:spTgt spid="20">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blinds(horizontal)">
                                      <p:cBhvr>
                                        <p:cTn id="23"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62558" y="1269554"/>
            <a:ext cx="11344407" cy="461664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2</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某合作学习小组的同学利用下列氧化还原反应设计原电池：</a:t>
            </a:r>
            <a:r>
              <a:rPr lang="en-US" altLang="zh-CN" sz="2800" kern="100" dirty="0">
                <a:latin typeface="Times New Roman"/>
                <a:ea typeface="华文细黑"/>
              </a:rPr>
              <a:t>2KMnO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10FeSO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8H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spc="-80" dirty="0">
                <a:latin typeface="Times New Roman"/>
                <a:ea typeface="华文细黑"/>
              </a:rPr>
              <a:t>==</a:t>
            </a:r>
            <a:r>
              <a:rPr lang="en-US" altLang="zh-CN" sz="2800" kern="100" dirty="0">
                <a:latin typeface="Times New Roman"/>
                <a:ea typeface="华文细黑"/>
              </a:rPr>
              <a:t>=2MnSO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 5Fe</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8H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，盐桥中装有饱和</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溶液。下列叙述中正确的是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乙烧杯中发生还原反应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甲烧杯中溶液的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逐渐减小</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电池工作时，盐桥中</a:t>
            </a:r>
            <a:r>
              <a:rPr lang="zh-CN" altLang="zh-CN" sz="2800" kern="100" dirty="0" smtClean="0">
                <a:latin typeface="Times New Roman"/>
                <a:ea typeface="华文细黑"/>
                <a:cs typeface="Times New Roman"/>
              </a:rPr>
              <a:t>的</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移</a:t>
            </a:r>
            <a:r>
              <a:rPr lang="zh-CN" altLang="zh-CN" sz="2800" kern="100" dirty="0">
                <a:latin typeface="Times New Roman"/>
                <a:ea typeface="华文细黑"/>
                <a:cs typeface="Times New Roman"/>
              </a:rPr>
              <a:t>向甲烧杯</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外电路的电流方向是从</a:t>
            </a:r>
            <a:r>
              <a:rPr lang="en-US" altLang="zh-CN" sz="2800" kern="100" dirty="0">
                <a:latin typeface="Times New Roman"/>
                <a:ea typeface="华文细黑"/>
              </a:rPr>
              <a:t>a</a:t>
            </a:r>
            <a:r>
              <a:rPr lang="zh-CN" altLang="zh-CN" sz="2800" kern="100" dirty="0">
                <a:latin typeface="Times New Roman"/>
                <a:ea typeface="华文细黑"/>
                <a:cs typeface="Times New Roman"/>
              </a:rPr>
              <a:t>到</a:t>
            </a:r>
            <a:r>
              <a:rPr lang="en-US" altLang="zh-CN" sz="2800" kern="100" dirty="0">
                <a:latin typeface="Times New Roman"/>
                <a:ea typeface="华文细黑"/>
              </a:rPr>
              <a:t>b</a:t>
            </a:r>
            <a:endParaRPr lang="zh-CN" altLang="zh-CN" sz="2800" kern="100" dirty="0">
              <a:effectLst/>
              <a:latin typeface="Times New Roman" pitchFamily="18" charset="0"/>
              <a:cs typeface="Times New Roman" pitchFamily="18" charset="0"/>
            </a:endParaRPr>
          </a:p>
        </p:txBody>
      </p:sp>
      <p:pic>
        <p:nvPicPr>
          <p:cNvPr id="307202" name="Picture 2" descr="HX3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712" y="3577878"/>
            <a:ext cx="3862958" cy="160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812916111"/>
              </p:ext>
            </p:extLst>
          </p:nvPr>
        </p:nvGraphicFramePr>
        <p:xfrm>
          <a:off x="4341341" y="4581922"/>
          <a:ext cx="1412875" cy="838200"/>
        </p:xfrm>
        <a:graphic>
          <a:graphicData uri="http://schemas.openxmlformats.org/presentationml/2006/ole">
            <mc:AlternateContent xmlns:mc="http://schemas.openxmlformats.org/markup-compatibility/2006">
              <mc:Choice xmlns:v="urn:schemas-microsoft-com:vml" Requires="v">
                <p:oleObj spid="_x0000_s307228" name="Document" r:id="rId4" imgW="1413472" imgH="837891" progId="Word.Document.8">
                  <p:embed/>
                </p:oleObj>
              </mc:Choice>
              <mc:Fallback>
                <p:oleObj name="Document" r:id="rId4" imgW="1413472" imgH="837891" progId="Word.Document.8">
                  <p:embed/>
                  <p:pic>
                    <p:nvPicPr>
                      <p:cNvPr id="0" name=""/>
                      <p:cNvPicPr/>
                      <p:nvPr/>
                    </p:nvPicPr>
                    <p:blipFill>
                      <a:blip r:embed="rId5"/>
                      <a:stretch>
                        <a:fillRect/>
                      </a:stretch>
                    </p:blipFill>
                    <p:spPr>
                      <a:xfrm>
                        <a:off x="4341341" y="4581922"/>
                        <a:ext cx="1412875" cy="838200"/>
                      </a:xfrm>
                      <a:prstGeom prst="rect">
                        <a:avLst/>
                      </a:prstGeom>
                    </p:spPr>
                  </p:pic>
                </p:oleObj>
              </mc:Fallback>
            </mc:AlternateContent>
          </a:graphicData>
        </a:graphic>
      </p:graphicFrame>
      <p:sp>
        <p:nvSpPr>
          <p:cNvPr id="21" name="Rectangle 21">
            <a:hlinkClick r:id="rId6"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7"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8"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9"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0"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1"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2"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3"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4"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5"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6"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7"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8"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9"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6" name="圆角矩形 35">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矩形 21"/>
          <p:cNvSpPr/>
          <p:nvPr/>
        </p:nvSpPr>
        <p:spPr>
          <a:xfrm>
            <a:off x="211408" y="909514"/>
            <a:ext cx="11572430" cy="2677656"/>
          </a:xfrm>
          <a:prstGeom prst="rect">
            <a:avLst/>
          </a:prstGeom>
        </p:spPr>
        <p:txBody>
          <a:bodyPr>
            <a:spAutoFit/>
          </a:bodyPr>
          <a:lstStyle/>
          <a:p>
            <a:pPr algn="just">
              <a:lnSpc>
                <a:spcPct val="150000"/>
              </a:lnSpc>
              <a:spcAft>
                <a:spcPts val="0"/>
              </a:spcAft>
              <a:tabLst>
                <a:tab pos="1890395"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rPr>
              <a:t>2KMnO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10FeSO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8H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spc="-80" dirty="0">
                <a:latin typeface="Times New Roman"/>
                <a:ea typeface="华文细黑"/>
              </a:rPr>
              <a:t>==</a:t>
            </a:r>
            <a:r>
              <a:rPr lang="en-US" altLang="zh-CN" sz="2800" kern="100" dirty="0">
                <a:latin typeface="Times New Roman"/>
                <a:ea typeface="华文细黑"/>
              </a:rPr>
              <a:t>=2MnSO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5Fe</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8H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可知，</a:t>
            </a:r>
            <a:r>
              <a:rPr lang="en-US" altLang="zh-CN" sz="2800" kern="100" dirty="0" err="1">
                <a:latin typeface="Times New Roman"/>
                <a:ea typeface="华文细黑"/>
              </a:rPr>
              <a:t>Mn</a:t>
            </a:r>
            <a:r>
              <a:rPr lang="zh-CN" altLang="zh-CN" sz="2800" kern="100" dirty="0">
                <a:latin typeface="Times New Roman"/>
                <a:ea typeface="华文细黑"/>
                <a:cs typeface="Times New Roman"/>
              </a:rPr>
              <a:t>元素的化合价降低，得到电子，</a:t>
            </a:r>
            <a:r>
              <a:rPr lang="en-US" altLang="zh-CN" sz="2800" kern="100" dirty="0">
                <a:latin typeface="Times New Roman"/>
                <a:ea typeface="华文细黑"/>
              </a:rPr>
              <a:t>Fe</a:t>
            </a:r>
            <a:r>
              <a:rPr lang="zh-CN" altLang="zh-CN" sz="2800" kern="100" dirty="0">
                <a:latin typeface="Times New Roman"/>
                <a:ea typeface="华文细黑"/>
                <a:cs typeface="Times New Roman"/>
              </a:rPr>
              <a:t>元素的化合价升高，失去电子，则</a:t>
            </a:r>
            <a:r>
              <a:rPr lang="en-US" altLang="zh-CN" sz="2800" kern="100" dirty="0">
                <a:latin typeface="Times New Roman"/>
                <a:ea typeface="华文细黑"/>
              </a:rPr>
              <a:t>b</a:t>
            </a:r>
            <a:r>
              <a:rPr lang="zh-CN" altLang="zh-CN" sz="2800" kern="100" dirty="0">
                <a:latin typeface="Times New Roman"/>
                <a:ea typeface="华文细黑"/>
                <a:cs typeface="Times New Roman"/>
              </a:rPr>
              <a:t>为负极，</a:t>
            </a:r>
            <a:r>
              <a:rPr lang="en-US" altLang="zh-CN" sz="2800" kern="100" dirty="0">
                <a:latin typeface="Times New Roman"/>
                <a:ea typeface="华文细黑"/>
              </a:rPr>
              <a:t>a</a:t>
            </a:r>
            <a:r>
              <a:rPr lang="zh-CN" altLang="zh-CN" sz="2800" kern="100" dirty="0">
                <a:latin typeface="Times New Roman"/>
                <a:ea typeface="华文细黑"/>
                <a:cs typeface="Times New Roman"/>
              </a:rPr>
              <a:t>为正极。</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b</a:t>
            </a:r>
            <a:r>
              <a:rPr lang="zh-CN" altLang="zh-CN" sz="2800" kern="100" dirty="0">
                <a:latin typeface="Times New Roman"/>
                <a:ea typeface="华文细黑"/>
                <a:cs typeface="Times New Roman"/>
              </a:rPr>
              <a:t>为负极，则乙烧杯中发生氧化反应，故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endParaRPr lang="zh-CN" altLang="zh-CN" sz="2800" b="1" kern="100" dirty="0">
              <a:solidFill>
                <a:schemeClr val="accent6">
                  <a:lumMod val="75000"/>
                </a:schemeClr>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9250112"/>
              </p:ext>
            </p:extLst>
          </p:nvPr>
        </p:nvGraphicFramePr>
        <p:xfrm>
          <a:off x="315516" y="3573810"/>
          <a:ext cx="11458575" cy="1581150"/>
        </p:xfrm>
        <a:graphic>
          <a:graphicData uri="http://schemas.openxmlformats.org/presentationml/2006/ole">
            <mc:AlternateContent xmlns:mc="http://schemas.openxmlformats.org/markup-compatibility/2006">
              <mc:Choice xmlns:v="urn:schemas-microsoft-com:vml" Requires="v">
                <p:oleObj spid="_x0000_s308280" name="Document" r:id="rId3" imgW="11462653" imgH="1580764" progId="Word.Document.8">
                  <p:embed/>
                </p:oleObj>
              </mc:Choice>
              <mc:Fallback>
                <p:oleObj name="Document" r:id="rId3" imgW="11462653" imgH="1580764" progId="Word.Document.8">
                  <p:embed/>
                  <p:pic>
                    <p:nvPicPr>
                      <p:cNvPr id="0" name="对象 1"/>
                      <p:cNvPicPr>
                        <a:picLocks noChangeAspect="1" noChangeArrowheads="1"/>
                      </p:cNvPicPr>
                      <p:nvPr/>
                    </p:nvPicPr>
                    <p:blipFill>
                      <a:blip r:embed="rId4"/>
                      <a:srcRect/>
                      <a:stretch>
                        <a:fillRect/>
                      </a:stretch>
                    </p:blipFill>
                    <p:spPr bwMode="auto">
                      <a:xfrm>
                        <a:off x="315516" y="3573810"/>
                        <a:ext cx="114585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08367109"/>
              </p:ext>
            </p:extLst>
          </p:nvPr>
        </p:nvGraphicFramePr>
        <p:xfrm>
          <a:off x="315516" y="4778896"/>
          <a:ext cx="11458575" cy="1571625"/>
        </p:xfrm>
        <a:graphic>
          <a:graphicData uri="http://schemas.openxmlformats.org/presentationml/2006/ole">
            <mc:AlternateContent xmlns:mc="http://schemas.openxmlformats.org/markup-compatibility/2006">
              <mc:Choice xmlns:v="urn:schemas-microsoft-com:vml" Requires="v">
                <p:oleObj spid="_x0000_s308281" name="Document" r:id="rId5" imgW="11462653" imgH="1580764" progId="Word.Document.8">
                  <p:embed/>
                </p:oleObj>
              </mc:Choice>
              <mc:Fallback>
                <p:oleObj name="Document" r:id="rId5" imgW="11462653" imgH="1580764" progId="Word.Document.8">
                  <p:embed/>
                  <p:pic>
                    <p:nvPicPr>
                      <p:cNvPr id="0" name="对象 1"/>
                      <p:cNvPicPr>
                        <a:picLocks noChangeAspect="1" noChangeArrowheads="1"/>
                      </p:cNvPicPr>
                      <p:nvPr/>
                    </p:nvPicPr>
                    <p:blipFill>
                      <a:blip r:embed="rId6"/>
                      <a:srcRect/>
                      <a:stretch>
                        <a:fillRect/>
                      </a:stretch>
                    </p:blipFill>
                    <p:spPr bwMode="auto">
                      <a:xfrm>
                        <a:off x="315516" y="4778896"/>
                        <a:ext cx="114585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233983" y="5372333"/>
            <a:ext cx="11572430" cy="1307346"/>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D</a:t>
            </a:r>
            <a:r>
              <a:rPr lang="zh-CN" altLang="zh-CN" sz="2800" kern="100" dirty="0">
                <a:latin typeface="Times New Roman"/>
                <a:ea typeface="华文细黑"/>
                <a:cs typeface="Times New Roman"/>
              </a:rPr>
              <a:t>项，由上述分析可知，</a:t>
            </a:r>
            <a:r>
              <a:rPr lang="en-US" altLang="zh-CN" sz="2800" kern="100" dirty="0">
                <a:latin typeface="Times New Roman"/>
                <a:ea typeface="华文细黑"/>
              </a:rPr>
              <a:t>a</a:t>
            </a:r>
            <a:r>
              <a:rPr lang="zh-CN" altLang="zh-CN" sz="2800" kern="100" dirty="0">
                <a:latin typeface="Times New Roman"/>
                <a:ea typeface="华文细黑"/>
                <a:cs typeface="Times New Roman"/>
              </a:rPr>
              <a:t>为正极，外电路中电流由正极流向负极，即从</a:t>
            </a:r>
            <a:r>
              <a:rPr lang="en-US" altLang="zh-CN" sz="2800" kern="100" dirty="0">
                <a:latin typeface="Times New Roman"/>
                <a:ea typeface="华文细黑"/>
              </a:rPr>
              <a:t>a</a:t>
            </a:r>
            <a:r>
              <a:rPr lang="zh-CN" altLang="zh-CN" sz="2800" kern="100" dirty="0">
                <a:latin typeface="Times New Roman"/>
                <a:ea typeface="华文细黑"/>
                <a:cs typeface="Times New Roman"/>
              </a:rPr>
              <a:t>流向</a:t>
            </a:r>
            <a:r>
              <a:rPr lang="en-US" altLang="zh-CN" sz="2800" kern="100" dirty="0">
                <a:latin typeface="Times New Roman"/>
                <a:ea typeface="华文细黑"/>
              </a:rPr>
              <a:t>b</a:t>
            </a:r>
            <a:r>
              <a:rPr lang="zh-CN" altLang="zh-CN" sz="2800" kern="100" dirty="0">
                <a:latin typeface="Times New Roman"/>
                <a:ea typeface="华文细黑"/>
                <a:cs typeface="Times New Roman"/>
              </a:rPr>
              <a:t>，故</a:t>
            </a:r>
            <a:r>
              <a:rPr lang="en-US" altLang="zh-CN" sz="2800" kern="100" dirty="0">
                <a:latin typeface="Times New Roman"/>
                <a:ea typeface="华文细黑"/>
              </a:rPr>
              <a:t>D</a:t>
            </a:r>
            <a:r>
              <a:rPr lang="zh-CN" altLang="zh-CN" sz="2800" kern="100" dirty="0">
                <a:latin typeface="Times New Roman"/>
                <a:ea typeface="华文细黑"/>
                <a:cs typeface="Times New Roman"/>
              </a:rPr>
              <a:t>正确。</a:t>
            </a:r>
            <a:endParaRPr lang="zh-CN" altLang="zh-CN" sz="2800" b="1" kern="100" dirty="0">
              <a:solidFill>
                <a:schemeClr val="accent6">
                  <a:lumMod val="75000"/>
                </a:schemeClr>
              </a:solidFill>
              <a:latin typeface="Times New Roman"/>
              <a:ea typeface="华文细黑"/>
              <a:cs typeface="Courier New"/>
            </a:endParaRPr>
          </a:p>
        </p:txBody>
      </p:sp>
      <p:sp>
        <p:nvSpPr>
          <p:cNvPr id="5" name="矩形 4"/>
          <p:cNvSpPr/>
          <p:nvPr/>
        </p:nvSpPr>
        <p:spPr>
          <a:xfrm>
            <a:off x="5426601" y="6204084"/>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23" name="Rectangle 21">
            <a:hlinkClick r:id="rId7"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8"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9"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10"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7" name="Rectangle 21">
            <a:hlinkClick r:id="rId11"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8" name="Rectangle 21">
            <a:hlinkClick r:id="rId12"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9" name="Rectangle 21">
            <a:hlinkClick r:id="rId13"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0" name="Rectangle 21">
            <a:hlinkClick r:id="rId14"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1" name="Rectangle 21">
            <a:hlinkClick r:id="rId15"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2" name="Rectangle 21">
            <a:hlinkClick r:id="rId16"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3" name="Rectangle 21">
            <a:hlinkClick r:id="rId17"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4" name="Rectangle 21">
            <a:hlinkClick r:id="rId18"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5" name="Rectangle 21">
            <a:hlinkClick r:id="rId19"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6" name="Rectangle 21">
            <a:hlinkClick r:id="rId20"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95447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50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2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childTnLst>
                          </p:cTn>
                        </p:par>
                        <p:par>
                          <p:cTn id="20" fill="hold">
                            <p:stCondLst>
                              <p:cond delay="3500"/>
                            </p:stCondLst>
                            <p:childTnLst>
                              <p:par>
                                <p:cTn id="21" presetID="3"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38089"/>
            <a:ext cx="11409907" cy="60385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将反应</a:t>
            </a:r>
            <a:r>
              <a:rPr lang="en-US" altLang="zh-CN" sz="2800" kern="100" dirty="0">
                <a:latin typeface="Times New Roman"/>
                <a:ea typeface="华文细黑"/>
              </a:rPr>
              <a:t>IO</a:t>
            </a:r>
            <a:r>
              <a:rPr lang="zh-CN" altLang="zh-CN" sz="2800" kern="100" dirty="0">
                <a:latin typeface="Times New Roman"/>
                <a:ea typeface="华文细黑"/>
                <a:cs typeface="Times New Roman"/>
              </a:rPr>
              <a:t>＋</a:t>
            </a:r>
            <a:r>
              <a:rPr lang="en-US" altLang="zh-CN" sz="2800" kern="100" dirty="0">
                <a:latin typeface="Times New Roman"/>
                <a:ea typeface="华文细黑"/>
              </a:rPr>
              <a:t>5I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6H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3I</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设计成如下图所示的原电池。开始时向甲烧杯中加入少量浓硫酸，电流表指针发生偏转，一段时间后，电流表指针回到零，再向甲烧杯中滴入几滴浓</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溶液，电流表指针再次发生偏转。下列判断不正确的是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开始加入少量浓硫酸时，乙中石墨电极上发生氧化反应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开始加入少量浓硫酸时，同时在甲、乙烧杯</a:t>
            </a:r>
            <a:r>
              <a:rPr lang="zh-CN" altLang="zh-CN" sz="2800" kern="100" dirty="0" smtClean="0">
                <a:latin typeface="Times New Roman"/>
                <a:ea typeface="华文细黑"/>
                <a:cs typeface="Times New Roman"/>
              </a:rPr>
              <a:t>中</a:t>
            </a:r>
            <a:endParaRPr lang="en-US" altLang="zh-CN" sz="2800" kern="100" dirty="0" smtClean="0">
              <a:latin typeface="Times New Roman"/>
              <a:ea typeface="华文细黑"/>
              <a:cs typeface="Times New Roman"/>
            </a:endParaRPr>
          </a:p>
          <a:p>
            <a:pPr algn="just">
              <a:lnSpc>
                <a:spcPct val="150000"/>
              </a:lnSpc>
              <a:spcAft>
                <a:spcPts val="0"/>
              </a:spcAft>
            </a:pPr>
            <a:r>
              <a:rPr lang="zh-CN" altLang="en-US" sz="2800" kern="100" dirty="0">
                <a:latin typeface="Times New Roman"/>
                <a:ea typeface="华文细黑"/>
                <a:cs typeface="Times New Roman"/>
              </a:rPr>
              <a:t>　</a:t>
            </a:r>
            <a:r>
              <a:rPr lang="zh-CN" altLang="zh-CN" sz="2800" kern="100" dirty="0" smtClean="0">
                <a:latin typeface="Times New Roman"/>
                <a:ea typeface="华文细黑"/>
                <a:cs typeface="Times New Roman"/>
              </a:rPr>
              <a:t>都</a:t>
            </a:r>
            <a:r>
              <a:rPr lang="zh-CN" altLang="zh-CN" sz="2800" kern="100" dirty="0">
                <a:latin typeface="Times New Roman"/>
                <a:ea typeface="华文细黑"/>
                <a:cs typeface="Times New Roman"/>
              </a:rPr>
              <a:t>加入淀粉溶液，只有乙烧杯中溶液变蓝</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电流表读数为零时，反应达到化学平衡状态</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两次电流表指针偏转方向相反</a:t>
            </a:r>
            <a:endParaRPr lang="zh-CN" altLang="en-US" sz="2800" dirty="0"/>
          </a:p>
        </p:txBody>
      </p:sp>
      <p:pic>
        <p:nvPicPr>
          <p:cNvPr id="309250" name="Picture 2" descr="HX3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8606" y="4353754"/>
            <a:ext cx="3143224" cy="215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74289916"/>
              </p:ext>
            </p:extLst>
          </p:nvPr>
        </p:nvGraphicFramePr>
        <p:xfrm>
          <a:off x="4146401" y="1034480"/>
          <a:ext cx="1219200" cy="839788"/>
        </p:xfrm>
        <a:graphic>
          <a:graphicData uri="http://schemas.openxmlformats.org/presentationml/2006/ole">
            <mc:AlternateContent xmlns:mc="http://schemas.openxmlformats.org/markup-compatibility/2006">
              <mc:Choice xmlns:v="urn:schemas-microsoft-com:vml" Requires="v">
                <p:oleObj spid="_x0000_s309278" name="Document" r:id="rId4" imgW="1219246" imgH="840051" progId="Word.Document.8">
                  <p:embed/>
                </p:oleObj>
              </mc:Choice>
              <mc:Fallback>
                <p:oleObj name="Document" r:id="rId4" imgW="1219246" imgH="840051" progId="Word.Document.8">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401" y="1034480"/>
                        <a:ext cx="12192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21">
            <a:hlinkClick r:id="rId6"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3"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4"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5"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6"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7"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8"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9"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a:hlinkClick r:id="rId2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539440880"/>
              </p:ext>
            </p:extLst>
          </p:nvPr>
        </p:nvGraphicFramePr>
        <p:xfrm>
          <a:off x="314325" y="1026021"/>
          <a:ext cx="11458575" cy="5581650"/>
        </p:xfrm>
        <a:graphic>
          <a:graphicData uri="http://schemas.openxmlformats.org/presentationml/2006/ole">
            <mc:AlternateContent xmlns:mc="http://schemas.openxmlformats.org/markup-compatibility/2006">
              <mc:Choice xmlns:v="urn:schemas-microsoft-com:vml" Requires="v">
                <p:oleObj spid="_x0000_s310303" name="Document" r:id="rId3" imgW="11462653" imgH="5586661" progId="Word.Document.8">
                  <p:embed/>
                </p:oleObj>
              </mc:Choice>
              <mc:Fallback>
                <p:oleObj name="Document" r:id="rId3" imgW="11462653" imgH="5586661" progId="Word.Document.8">
                  <p:embed/>
                  <p:pic>
                    <p:nvPicPr>
                      <p:cNvPr id="0" name="对象 1"/>
                      <p:cNvPicPr>
                        <a:picLocks noChangeAspect="1" noChangeArrowheads="1"/>
                      </p:cNvPicPr>
                      <p:nvPr/>
                    </p:nvPicPr>
                    <p:blipFill>
                      <a:blip r:embed="rId4"/>
                      <a:srcRect/>
                      <a:stretch>
                        <a:fillRect/>
                      </a:stretch>
                    </p:blipFill>
                    <p:spPr bwMode="auto">
                      <a:xfrm>
                        <a:off x="314325" y="1026021"/>
                        <a:ext cx="11458575"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5435417" y="6108834"/>
            <a:ext cx="150554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21"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35786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92" y="1475700"/>
            <a:ext cx="112969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甲醇、氧气和强碱溶液作电解质的手机电池中的反应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2CH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3O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4OH</a:t>
            </a:r>
            <a:r>
              <a:rPr lang="zh-CN" altLang="zh-CN" sz="2800" kern="100" baseline="30000" dirty="0" smtClean="0">
                <a:latin typeface="Times New Roman"/>
                <a:ea typeface="华文细黑"/>
                <a:cs typeface="Times New Roman"/>
              </a:rPr>
              <a:t>－</a:t>
            </a:r>
            <a:r>
              <a:rPr lang="en-US" altLang="zh-CN" sz="800" kern="100" dirty="0" smtClean="0">
                <a:latin typeface="华文细黑"/>
                <a:ea typeface="华文细黑"/>
                <a:cs typeface="Courier New"/>
              </a:rPr>
              <a:t>	</a:t>
            </a:r>
            <a:r>
              <a:rPr lang="zh-CN" altLang="en-US" sz="800" kern="100" dirty="0" smtClean="0">
                <a:latin typeface="华文细黑"/>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放电时，</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参与反应的电极为正极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放电时，负极电极反应：</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6e</a:t>
            </a:r>
            <a:r>
              <a:rPr lang="zh-CN" altLang="zh-CN" sz="2800" kern="100" baseline="30000" dirty="0">
                <a:latin typeface="Times New Roman"/>
                <a:ea typeface="华文细黑"/>
                <a:cs typeface="Times New Roman"/>
              </a:rPr>
              <a:t>－</a:t>
            </a:r>
            <a:r>
              <a:rPr lang="zh-CN" altLang="zh-CN" sz="2800" kern="100" baseline="30000" dirty="0">
                <a:latin typeface="宋体"/>
                <a:ea typeface="Times New Roman"/>
                <a:cs typeface="Courier New"/>
              </a:rPr>
              <a:t> </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6H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标况下，通入</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完全反应有</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电子转移</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充电时电解质溶液的</a:t>
            </a:r>
            <a:r>
              <a:rPr lang="en-US" altLang="zh-CN" sz="2800" kern="100" dirty="0">
                <a:latin typeface="Times New Roman"/>
                <a:ea typeface="华文细黑"/>
              </a:rPr>
              <a:t>pH</a:t>
            </a:r>
            <a:r>
              <a:rPr lang="zh-CN" altLang="zh-CN" sz="2800" kern="100" dirty="0">
                <a:latin typeface="Times New Roman"/>
                <a:ea typeface="华文细黑"/>
                <a:cs typeface="Times New Roman"/>
              </a:rPr>
              <a:t>逐渐</a:t>
            </a:r>
            <a:r>
              <a:rPr lang="zh-CN" altLang="zh-CN" sz="2800" kern="100" dirty="0" smtClean="0">
                <a:latin typeface="Times New Roman"/>
                <a:ea typeface="华文细黑"/>
                <a:cs typeface="Times New Roman"/>
              </a:rPr>
              <a:t>减小</a:t>
            </a:r>
            <a:endParaRPr lang="en-US" altLang="zh-CN" sz="28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05192609"/>
              </p:ext>
            </p:extLst>
          </p:nvPr>
        </p:nvGraphicFramePr>
        <p:xfrm>
          <a:off x="2394223" y="2013664"/>
          <a:ext cx="2400300" cy="1323975"/>
        </p:xfrm>
        <a:graphic>
          <a:graphicData uri="http://schemas.openxmlformats.org/presentationml/2006/ole">
            <mc:AlternateContent xmlns:mc="http://schemas.openxmlformats.org/markup-compatibility/2006">
              <mc:Choice xmlns:v="urn:schemas-microsoft-com:vml" Requires="v">
                <p:oleObj spid="_x0000_s247875" name="Document" r:id="rId3" imgW="2415264" imgH="1323422" progId="Word.Document.8">
                  <p:embed/>
                </p:oleObj>
              </mc:Choice>
              <mc:Fallback>
                <p:oleObj name="Document" r:id="rId3" imgW="2415264" imgH="1323422" progId="Word.Document.8">
                  <p:embed/>
                  <p:pic>
                    <p:nvPicPr>
                      <p:cNvPr id="0" name="对象 1"/>
                      <p:cNvPicPr>
                        <a:picLocks noChangeAspect="1" noChangeArrowheads="1"/>
                      </p:cNvPicPr>
                      <p:nvPr/>
                    </p:nvPicPr>
                    <p:blipFill>
                      <a:blip r:embed="rId4"/>
                      <a:srcRect/>
                      <a:stretch>
                        <a:fillRect/>
                      </a:stretch>
                    </p:blipFill>
                    <p:spPr bwMode="auto">
                      <a:xfrm>
                        <a:off x="2394223" y="2013664"/>
                        <a:ext cx="2400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78234920"/>
              </p:ext>
            </p:extLst>
          </p:nvPr>
        </p:nvGraphicFramePr>
        <p:xfrm>
          <a:off x="8920330" y="3575323"/>
          <a:ext cx="1419225" cy="790575"/>
        </p:xfrm>
        <a:graphic>
          <a:graphicData uri="http://schemas.openxmlformats.org/presentationml/2006/ole">
            <mc:AlternateContent xmlns:mc="http://schemas.openxmlformats.org/markup-compatibility/2006">
              <mc:Choice xmlns:v="urn:schemas-microsoft-com:vml" Requires="v">
                <p:oleObj spid="_x0000_s247876" name="Document" r:id="rId5" imgW="1427066" imgH="790382" progId="Word.Document.8">
                  <p:embed/>
                </p:oleObj>
              </mc:Choice>
              <mc:Fallback>
                <p:oleObj name="Document" r:id="rId5" imgW="1427066" imgH="790382" progId="Word.Document.8">
                  <p:embed/>
                  <p:pic>
                    <p:nvPicPr>
                      <p:cNvPr id="0" name="对象 3"/>
                      <p:cNvPicPr>
                        <a:picLocks noChangeAspect="1" noChangeArrowheads="1"/>
                      </p:cNvPicPr>
                      <p:nvPr/>
                    </p:nvPicPr>
                    <p:blipFill>
                      <a:blip r:embed="rId6"/>
                      <a:srcRect/>
                      <a:stretch>
                        <a:fillRect/>
                      </a:stretch>
                    </p:blipFill>
                    <p:spPr bwMode="auto">
                      <a:xfrm>
                        <a:off x="8920330" y="3575323"/>
                        <a:ext cx="14192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1">
            <a:hlinkClick r:id="rId7"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8"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9"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0"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1"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2"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3"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4"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5"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6"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7"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8"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9"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20"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a:hlinkClick r:id="rId2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4173009"/>
              </p:ext>
            </p:extLst>
          </p:nvPr>
        </p:nvGraphicFramePr>
        <p:xfrm>
          <a:off x="342900" y="2311549"/>
          <a:ext cx="11458575" cy="1847850"/>
        </p:xfrm>
        <a:graphic>
          <a:graphicData uri="http://schemas.openxmlformats.org/presentationml/2006/ole">
            <mc:AlternateContent xmlns:mc="http://schemas.openxmlformats.org/markup-compatibility/2006">
              <mc:Choice xmlns:v="urn:schemas-microsoft-com:vml" Requires="v">
                <p:oleObj spid="_x0000_s311324" name="Document" r:id="rId3" imgW="11462653" imgH="1847104" progId="Word.Document.8">
                  <p:embed/>
                </p:oleObj>
              </mc:Choice>
              <mc:Fallback>
                <p:oleObj name="Document" r:id="rId3" imgW="11462653" imgH="1847104" progId="Word.Document.8">
                  <p:embed/>
                  <p:pic>
                    <p:nvPicPr>
                      <p:cNvPr id="0" name="对象 1"/>
                      <p:cNvPicPr>
                        <a:picLocks noChangeAspect="1" noChangeArrowheads="1"/>
                      </p:cNvPicPr>
                      <p:nvPr/>
                    </p:nvPicPr>
                    <p:blipFill>
                      <a:blip r:embed="rId4"/>
                      <a:srcRect/>
                      <a:stretch>
                        <a:fillRect/>
                      </a:stretch>
                    </p:blipFill>
                    <p:spPr bwMode="auto">
                      <a:xfrm>
                        <a:off x="342900" y="2311549"/>
                        <a:ext cx="114585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270876" y="3346167"/>
            <a:ext cx="112969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项标况下，</a:t>
            </a:r>
            <a:r>
              <a:rPr lang="en-US" altLang="zh-CN" sz="2800" kern="100" dirty="0">
                <a:latin typeface="Times New Roman"/>
                <a:ea typeface="华文细黑"/>
              </a:rPr>
              <a:t>11.2 L 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rPr>
              <a:t>0.5 </a:t>
            </a:r>
            <a:r>
              <a:rPr lang="en-US" altLang="zh-CN" sz="2800" kern="100" dirty="0" err="1">
                <a:latin typeface="Times New Roman"/>
                <a:ea typeface="华文细黑"/>
              </a:rPr>
              <a:t>mol</a:t>
            </a:r>
            <a:r>
              <a:rPr lang="zh-CN" altLang="zh-CN" sz="2800" kern="100" dirty="0">
                <a:latin typeface="Times New Roman"/>
                <a:ea typeface="华文细黑"/>
                <a:cs typeface="Times New Roman"/>
              </a:rPr>
              <a:t>，所以</a:t>
            </a:r>
            <a:r>
              <a:rPr lang="en-US" altLang="zh-CN" sz="2800" kern="100" dirty="0">
                <a:latin typeface="Times New Roman"/>
                <a:ea typeface="华文细黑"/>
              </a:rPr>
              <a:t>11.2 L 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完全反应有</a:t>
            </a:r>
            <a:r>
              <a:rPr lang="en-US" altLang="zh-CN" sz="2800" kern="100" dirty="0">
                <a:latin typeface="Times New Roman"/>
                <a:ea typeface="华文细黑"/>
              </a:rPr>
              <a:t>0.5 mol</a:t>
            </a:r>
            <a:r>
              <a:rPr lang="en-US" altLang="zh-CN" sz="2800" kern="100" dirty="0">
                <a:latin typeface="宋体"/>
                <a:ea typeface="华文细黑"/>
                <a:cs typeface="Times New Roman"/>
              </a:rPr>
              <a:t>×</a:t>
            </a:r>
            <a:r>
              <a:rPr lang="en-US" altLang="zh-CN" sz="2800" kern="1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电子转移，错误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项充电时，反应从右向左进行，</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离子浓度增大，溶液</a:t>
            </a:r>
            <a:r>
              <a:rPr lang="en-US" altLang="zh-CN" sz="2800" kern="100" dirty="0">
                <a:latin typeface="Times New Roman"/>
                <a:ea typeface="华文细黑"/>
              </a:rPr>
              <a:t>pH</a:t>
            </a:r>
            <a:r>
              <a:rPr lang="zh-CN" altLang="zh-CN" sz="2800" kern="100" dirty="0">
                <a:latin typeface="Times New Roman"/>
                <a:ea typeface="华文细黑"/>
                <a:cs typeface="Times New Roman"/>
              </a:rPr>
              <a:t>逐渐升高，错误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20"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270876" y="952947"/>
            <a:ext cx="11296938" cy="130240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项放电时，</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发生氧化反应，所以</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参与反应的电极为负极，错误；</a:t>
            </a:r>
            <a:endParaRPr lang="zh-CN" altLang="zh-CN" sz="2800" kern="100" dirty="0">
              <a:effectLst/>
              <a:latin typeface="宋体"/>
              <a:cs typeface="Courier New"/>
            </a:endParaRPr>
          </a:p>
        </p:txBody>
      </p:sp>
    </p:spTree>
    <p:extLst>
      <p:ext uri="{BB962C8B-B14F-4D97-AF65-F5344CB8AC3E}">
        <p14:creationId xmlns:p14="http://schemas.microsoft.com/office/powerpoint/2010/main" val="527305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blinds(horizontal)">
                                      <p:cBhvr>
                                        <p:cTn id="15" dur="500"/>
                                        <p:tgtEl>
                                          <p:spTgt spid="19">
                                            <p:txEl>
                                              <p:pRg st="0" end="0"/>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animEffect transition="in" filter="blinds(horizontal)">
                                      <p:cBhvr>
                                        <p:cTn id="19" dur="500"/>
                                        <p:tgtEl>
                                          <p:spTgt spid="19">
                                            <p:txEl>
                                              <p:pRg st="1" end="1"/>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blinds(horizontal)">
                                      <p:cBhvr>
                                        <p:cTn id="2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2558" y="837506"/>
            <a:ext cx="11296938" cy="5327612"/>
          </a:xfrm>
          <a:prstGeom prst="rect">
            <a:avLst/>
          </a:prstGeom>
        </p:spPr>
        <p:txBody>
          <a:bodyPr>
            <a:spAutoFit/>
          </a:bodyPr>
          <a:lstStyle/>
          <a:p>
            <a:pPr algn="just">
              <a:lnSpc>
                <a:spcPct val="135000"/>
              </a:lnSpc>
              <a:spcAft>
                <a:spcPts val="0"/>
              </a:spcAft>
            </a:pPr>
            <a:r>
              <a:rPr lang="en-US" altLang="zh-CN" sz="2800" kern="100" dirty="0">
                <a:latin typeface="Times New Roman"/>
                <a:ea typeface="华文细黑"/>
              </a:rPr>
              <a:t>5</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甲醇燃料电池容易携带、容易存储等优点，目前被认为将会替代传统的电池成为携带型设备的主要电源。如图是甲醇的质子交换膜型燃料电池模型，下列有关说法正确的是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35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极为电池的负极</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极的电极反应式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若常温下用该电池电解</a:t>
            </a:r>
            <a:r>
              <a:rPr lang="en-US" altLang="zh-CN" sz="2800" kern="100" dirty="0">
                <a:latin typeface="Times New Roman"/>
                <a:ea typeface="华文细黑"/>
                <a:cs typeface="Courier New"/>
              </a:rPr>
              <a:t>100 mL </a:t>
            </a:r>
            <a:r>
              <a:rPr lang="en-US" altLang="zh-CN" sz="2800" kern="100" dirty="0" err="1">
                <a:latin typeface="Times New Roman"/>
                <a:ea typeface="华文细黑"/>
                <a:cs typeface="Courier New"/>
              </a:rPr>
              <a:t>KCl</a:t>
            </a:r>
            <a:r>
              <a:rPr lang="zh-CN" altLang="zh-CN" sz="2800" kern="100" dirty="0" smtClean="0">
                <a:latin typeface="Times New Roman"/>
                <a:ea typeface="华文细黑"/>
                <a:cs typeface="Times New Roman"/>
              </a:rPr>
              <a:t>溶液至</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12</a:t>
            </a:r>
          </a:p>
          <a:p>
            <a:pPr algn="just">
              <a:lnSpc>
                <a:spcPct val="135000"/>
              </a:lnSpc>
              <a:spcAft>
                <a:spcPts val="0"/>
              </a:spcAft>
            </a:pPr>
            <a:r>
              <a:rPr lang="zh-CN" altLang="en-US" sz="2800" kern="100" dirty="0">
                <a:latin typeface="Times New Roman"/>
                <a:ea typeface="华文细黑"/>
                <a:cs typeface="Courier New"/>
              </a:rPr>
              <a:t>　</a:t>
            </a:r>
            <a:r>
              <a:rPr lang="zh-CN" altLang="zh-CN" sz="2800" kern="100" dirty="0" smtClean="0">
                <a:latin typeface="Times New Roman"/>
                <a:ea typeface="华文细黑"/>
                <a:cs typeface="Times New Roman"/>
              </a:rPr>
              <a:t>时</a:t>
            </a:r>
            <a:r>
              <a:rPr lang="zh-CN" altLang="zh-CN" sz="2800" kern="100" dirty="0">
                <a:latin typeface="Times New Roman"/>
                <a:ea typeface="华文细黑"/>
                <a:cs typeface="Times New Roman"/>
              </a:rPr>
              <a:t>，电池质子交换膜迁移的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0.01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nSpc>
                <a:spcPct val="135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空气以</a:t>
            </a:r>
            <a:r>
              <a:rPr lang="en-US" altLang="zh-CN" sz="2800" kern="100" dirty="0">
                <a:latin typeface="Times New Roman"/>
                <a:ea typeface="华文细黑"/>
              </a:rPr>
              <a:t>20%</a:t>
            </a:r>
            <a:r>
              <a:rPr lang="zh-CN" altLang="zh-CN" sz="2800" kern="100" dirty="0">
                <a:latin typeface="Times New Roman"/>
                <a:ea typeface="华文细黑"/>
                <a:cs typeface="Times New Roman"/>
              </a:rPr>
              <a:t>为氧气计算，</a:t>
            </a:r>
            <a:r>
              <a:rPr lang="en-US" altLang="zh-CN" sz="2800" kern="100" dirty="0">
                <a:latin typeface="Times New Roman"/>
                <a:ea typeface="华文细黑"/>
              </a:rPr>
              <a:t>X</a:t>
            </a:r>
            <a:r>
              <a:rPr lang="zh-CN" altLang="zh-CN" sz="2800" kern="100" dirty="0">
                <a:latin typeface="Times New Roman"/>
                <a:ea typeface="华文细黑"/>
                <a:cs typeface="Times New Roman"/>
              </a:rPr>
              <a:t>极每消耗</a:t>
            </a:r>
            <a:r>
              <a:rPr lang="en-US" altLang="zh-CN" sz="2800" kern="100" dirty="0">
                <a:latin typeface="Times New Roman"/>
                <a:ea typeface="华文细黑"/>
              </a:rPr>
              <a:t>1 </a:t>
            </a:r>
            <a:r>
              <a:rPr lang="en-US" altLang="zh-CN" sz="2800" kern="100" dirty="0" err="1">
                <a:latin typeface="Times New Roman"/>
                <a:ea typeface="华文细黑"/>
              </a:rPr>
              <a:t>mol</a:t>
            </a:r>
            <a:r>
              <a:rPr lang="zh-CN" altLang="zh-CN" sz="2800" kern="100" dirty="0">
                <a:latin typeface="Times New Roman"/>
                <a:ea typeface="华文细黑"/>
                <a:cs typeface="Times New Roman"/>
              </a:rPr>
              <a:t>甲醇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35000"/>
              </a:lnSpc>
            </a:pPr>
            <a:r>
              <a:rPr lang="zh-CN" altLang="en-US" sz="2800" kern="100" dirty="0">
                <a:latin typeface="Times New Roman"/>
                <a:ea typeface="华文细黑"/>
                <a:cs typeface="Times New Roman"/>
              </a:rPr>
              <a:t>　</a:t>
            </a:r>
            <a:r>
              <a:rPr lang="en-US" altLang="zh-CN" sz="2800" kern="100" dirty="0" smtClean="0">
                <a:latin typeface="Times New Roman"/>
                <a:ea typeface="华文细黑"/>
              </a:rPr>
              <a:t>Y</a:t>
            </a:r>
            <a:r>
              <a:rPr lang="zh-CN" altLang="zh-CN" sz="2800" kern="100" dirty="0">
                <a:latin typeface="Times New Roman"/>
                <a:ea typeface="华文细黑"/>
                <a:cs typeface="Times New Roman"/>
              </a:rPr>
              <a:t>极必消耗</a:t>
            </a:r>
            <a:r>
              <a:rPr lang="en-US" altLang="zh-CN" sz="2800" kern="100" dirty="0">
                <a:latin typeface="Times New Roman"/>
                <a:ea typeface="华文细黑"/>
              </a:rPr>
              <a:t>168 L</a:t>
            </a:r>
            <a:r>
              <a:rPr lang="zh-CN" altLang="zh-CN" sz="2800" kern="100" dirty="0">
                <a:latin typeface="Times New Roman"/>
                <a:ea typeface="华文细黑"/>
                <a:cs typeface="Times New Roman"/>
              </a:rPr>
              <a:t>空气中的氧气</a:t>
            </a:r>
            <a:endParaRPr lang="zh-CN" altLang="zh-CN" sz="2800" kern="100" dirty="0">
              <a:effectLst/>
              <a:latin typeface="宋体"/>
              <a:cs typeface="Courier New"/>
            </a:endParaRPr>
          </a:p>
        </p:txBody>
      </p:sp>
      <p:pic>
        <p:nvPicPr>
          <p:cNvPr id="312322" name="Picture 2" descr="HX3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5486" y="3741422"/>
            <a:ext cx="3214886" cy="235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3"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4"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1"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2"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3"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4"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5"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6"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72469487"/>
              </p:ext>
            </p:extLst>
          </p:nvPr>
        </p:nvGraphicFramePr>
        <p:xfrm>
          <a:off x="314325" y="1091977"/>
          <a:ext cx="11458575" cy="2409825"/>
        </p:xfrm>
        <a:graphic>
          <a:graphicData uri="http://schemas.openxmlformats.org/presentationml/2006/ole">
            <mc:AlternateContent xmlns:mc="http://schemas.openxmlformats.org/markup-compatibility/2006">
              <mc:Choice xmlns:v="urn:schemas-microsoft-com:vml" Requires="v">
                <p:oleObj spid="_x0000_s313400" name="Document" r:id="rId3" imgW="11462653" imgH="2408937" progId="Word.Document.8">
                  <p:embed/>
                </p:oleObj>
              </mc:Choice>
              <mc:Fallback>
                <p:oleObj name="Document" r:id="rId3" imgW="11462653" imgH="2408937" progId="Word.Document.8">
                  <p:embed/>
                  <p:pic>
                    <p:nvPicPr>
                      <p:cNvPr id="0" name="对象 1"/>
                      <p:cNvPicPr>
                        <a:picLocks noChangeAspect="1" noChangeArrowheads="1"/>
                      </p:cNvPicPr>
                      <p:nvPr/>
                    </p:nvPicPr>
                    <p:blipFill>
                      <a:blip r:embed="rId4"/>
                      <a:srcRect/>
                      <a:stretch>
                        <a:fillRect/>
                      </a:stretch>
                    </p:blipFill>
                    <p:spPr bwMode="auto">
                      <a:xfrm>
                        <a:off x="314325" y="1091977"/>
                        <a:ext cx="114585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13607231"/>
              </p:ext>
            </p:extLst>
          </p:nvPr>
        </p:nvGraphicFramePr>
        <p:xfrm>
          <a:off x="325041" y="3189734"/>
          <a:ext cx="11458575" cy="2400300"/>
        </p:xfrm>
        <a:graphic>
          <a:graphicData uri="http://schemas.openxmlformats.org/presentationml/2006/ole">
            <mc:AlternateContent xmlns:mc="http://schemas.openxmlformats.org/markup-compatibility/2006">
              <mc:Choice xmlns:v="urn:schemas-microsoft-com:vml" Requires="v">
                <p:oleObj spid="_x0000_s313401" name="Document" r:id="rId5" imgW="11462653" imgH="2407857" progId="Word.Document.8">
                  <p:embed/>
                </p:oleObj>
              </mc:Choice>
              <mc:Fallback>
                <p:oleObj name="Document" r:id="rId5" imgW="11462653" imgH="2407857" progId="Word.Document.8">
                  <p:embed/>
                  <p:pic>
                    <p:nvPicPr>
                      <p:cNvPr id="0" name="对象 1"/>
                      <p:cNvPicPr>
                        <a:picLocks noChangeAspect="1" noChangeArrowheads="1"/>
                      </p:cNvPicPr>
                      <p:nvPr/>
                    </p:nvPicPr>
                    <p:blipFill>
                      <a:blip r:embed="rId6"/>
                      <a:srcRect/>
                      <a:stretch>
                        <a:fillRect/>
                      </a:stretch>
                    </p:blipFill>
                    <p:spPr bwMode="auto">
                      <a:xfrm>
                        <a:off x="325041" y="3189734"/>
                        <a:ext cx="114585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p:cNvSpPr/>
          <p:nvPr/>
        </p:nvSpPr>
        <p:spPr>
          <a:xfrm>
            <a:off x="224458" y="4709095"/>
            <a:ext cx="11296938"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D</a:t>
            </a:r>
            <a:r>
              <a:rPr lang="zh-CN" altLang="zh-CN" sz="2800" kern="100" dirty="0">
                <a:latin typeface="Times New Roman"/>
                <a:ea typeface="华文细黑"/>
                <a:cs typeface="Times New Roman"/>
              </a:rPr>
              <a:t>项，没有给出氧气所处的条件，不能求出氧气的体积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22" name="Rectangle 21">
            <a:hlinkClick r:id="rId7"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8"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9"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0"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1"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2"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3"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4"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5"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6"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7"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8"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9"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20"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50624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blinds(horizontal)">
                                      <p:cBhvr>
                                        <p:cTn id="15" dur="750"/>
                                        <p:tgtEl>
                                          <p:spTgt spid="21">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Effect transition="in" filter="blinds(horizontal)">
                                      <p:cBhvr>
                                        <p:cTn id="19" dur="75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125538"/>
            <a:ext cx="1175563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一种新型燃料电池，一极通入空气，另一极通入丁烷气体；电解质是掺杂氧化钇</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的氧化锆</a:t>
            </a:r>
            <a:r>
              <a:rPr lang="en-US" altLang="zh-CN" sz="2800" kern="100" dirty="0">
                <a:latin typeface="Times New Roman"/>
                <a:ea typeface="华文细黑"/>
                <a:cs typeface="Courier New"/>
              </a:rPr>
              <a:t>(ZrO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晶体，在熔融状态下能传导</a:t>
            </a:r>
            <a:r>
              <a:rPr lang="en-US" altLang="zh-CN" sz="2800" kern="100" dirty="0">
                <a:latin typeface="Times New Roman"/>
                <a:ea typeface="华文细黑"/>
                <a:cs typeface="Courier New"/>
              </a:rPr>
              <a:t>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在熔融电解质中，</a:t>
            </a:r>
            <a:r>
              <a:rPr lang="en-US" altLang="zh-CN" sz="2800" kern="100" dirty="0">
                <a:latin typeface="Times New Roman"/>
                <a:ea typeface="华文细黑"/>
                <a:cs typeface="Courier New"/>
              </a:rPr>
              <a:t>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向负极定向移动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电池的总反应为</a:t>
            </a:r>
            <a:r>
              <a:rPr lang="en-US" altLang="zh-CN" sz="2800" kern="100" dirty="0">
                <a:latin typeface="Times New Roman"/>
                <a:ea typeface="华文细黑"/>
                <a:cs typeface="Courier New"/>
              </a:rPr>
              <a:t>2C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13O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=8CO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通入空气的一极是正极，电极反应为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通入丁烷的一极是负极，电极反应为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 </a:t>
            </a:r>
            <a:r>
              <a:rPr lang="zh-CN" altLang="zh-CN" sz="2800" kern="100" dirty="0">
                <a:latin typeface="Times New Roman"/>
                <a:ea typeface="华文细黑"/>
                <a:cs typeface="Times New Roman"/>
              </a:rPr>
              <a:t>＋</a:t>
            </a:r>
            <a:r>
              <a:rPr lang="en-US" altLang="zh-CN" sz="2800" kern="100" dirty="0">
                <a:latin typeface="Times New Roman"/>
                <a:ea typeface="华文细黑"/>
              </a:rPr>
              <a:t>26e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13O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=4CO</a:t>
            </a:r>
            <a:r>
              <a:rPr lang="en-US" altLang="zh-CN" sz="2800" kern="100" baseline="-25000" dirty="0">
                <a:latin typeface="Times New Roman"/>
                <a:ea typeface="华文细黑"/>
              </a:rPr>
              <a:t>2</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5H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endParaRPr lang="zh-CN" altLang="zh-CN" sz="2800" kern="100" dirty="0">
              <a:latin typeface="宋体"/>
              <a:cs typeface="Courier New"/>
            </a:endParaRPr>
          </a:p>
        </p:txBody>
      </p:sp>
      <p:sp>
        <p:nvSpPr>
          <p:cNvPr id="19"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6467" y="837506"/>
            <a:ext cx="11275398"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rPr>
              <a:t>1.</a:t>
            </a:r>
            <a:r>
              <a:rPr lang="zh-CN" altLang="zh-CN" sz="2800" kern="100" dirty="0" smtClean="0">
                <a:latin typeface="Times New Roman"/>
                <a:ea typeface="华文细黑"/>
                <a:cs typeface="Times New Roman"/>
              </a:rPr>
              <a:t>正误</a:t>
            </a:r>
            <a:r>
              <a:rPr lang="zh-CN" altLang="zh-CN" sz="2800" kern="100" dirty="0">
                <a:latin typeface="Times New Roman"/>
                <a:ea typeface="华文细黑"/>
                <a:cs typeface="Times New Roman"/>
              </a:rPr>
              <a:t>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在原电池中，发生氧化反应的一极一定是负极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在原电池中，负极材料的活泼性一定比正极材料强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在原电池中，正极本身一定不参与电极反应，负极本身一定要发生氧化反应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其他条件均相同，带有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盐桥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的原电池比不带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盐桥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的原电池电流持续时间长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在锌铜原电池中，因为有电子通过电解质溶液形成闭合回路，所以有电流产生</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latin typeface="宋体"/>
              <a:cs typeface="Courier New"/>
            </a:endParaRPr>
          </a:p>
        </p:txBody>
      </p:sp>
      <p:sp>
        <p:nvSpPr>
          <p:cNvPr id="3" name="文本框 3"/>
          <p:cNvSpPr txBox="1"/>
          <p:nvPr/>
        </p:nvSpPr>
        <p:spPr bwMode="auto">
          <a:xfrm>
            <a:off x="458985" y="218009"/>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
        <p:nvSpPr>
          <p:cNvPr id="2" name="矩形 1"/>
          <p:cNvSpPr/>
          <p:nvPr/>
        </p:nvSpPr>
        <p:spPr>
          <a:xfrm>
            <a:off x="8111430" y="1620069"/>
            <a:ext cx="569387" cy="553998"/>
          </a:xfrm>
          <a:prstGeom prst="rect">
            <a:avLst/>
          </a:prstGeom>
        </p:spPr>
        <p:txBody>
          <a:bodyPr wrap="none">
            <a:spAutoFit/>
          </a:bodyPr>
          <a:lstStyle/>
          <a:p>
            <a:r>
              <a:rPr lang="en-US" altLang="zh-CN" sz="3000" kern="100" dirty="0">
                <a:solidFill>
                  <a:schemeClr val="accent6">
                    <a:lumMod val="75000"/>
                  </a:schemeClr>
                </a:solidFill>
                <a:latin typeface="宋体"/>
                <a:ea typeface="华文细黑"/>
                <a:cs typeface="Times New Roman"/>
              </a:rPr>
              <a:t>√</a:t>
            </a:r>
            <a:endParaRPr lang="zh-CN" altLang="en-US" sz="3000" kern="100" dirty="0">
              <a:solidFill>
                <a:schemeClr val="accent6">
                  <a:lumMod val="75000"/>
                </a:schemeClr>
              </a:solidFill>
              <a:latin typeface="Times New Roman"/>
              <a:ea typeface="华文细黑"/>
              <a:cs typeface="Times New Roman"/>
            </a:endParaRPr>
          </a:p>
        </p:txBody>
      </p:sp>
      <p:sp>
        <p:nvSpPr>
          <p:cNvPr id="4" name="矩形 3"/>
          <p:cNvSpPr/>
          <p:nvPr/>
        </p:nvSpPr>
        <p:spPr>
          <a:xfrm>
            <a:off x="8897743" y="2277666"/>
            <a:ext cx="543739"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2085558" y="3554760"/>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3130505" y="4807471"/>
            <a:ext cx="569387" cy="553998"/>
          </a:xfrm>
          <a:prstGeom prst="rect">
            <a:avLst/>
          </a:prstGeom>
        </p:spPr>
        <p:txBody>
          <a:bodyPr wrap="none">
            <a:spAutoFit/>
          </a:bodyPr>
          <a:lstStyle/>
          <a:p>
            <a:r>
              <a:rPr lang="en-US" altLang="zh-CN" sz="3000" kern="100" dirty="0">
                <a:solidFill>
                  <a:schemeClr val="accent6">
                    <a:lumMod val="75000"/>
                  </a:schemeClr>
                </a:solidFill>
                <a:latin typeface="宋体"/>
                <a:ea typeface="华文细黑"/>
                <a:cs typeface="Times New Roman"/>
              </a:rPr>
              <a:t>√</a:t>
            </a:r>
            <a:endParaRPr lang="zh-CN" altLang="en-US" sz="3000" kern="100" dirty="0">
              <a:solidFill>
                <a:schemeClr val="accent6">
                  <a:lumMod val="75000"/>
                </a:schemeClr>
              </a:solidFill>
              <a:latin typeface="Times New Roman"/>
              <a:ea typeface="华文细黑"/>
              <a:cs typeface="Times New Roman"/>
            </a:endParaRPr>
          </a:p>
        </p:txBody>
      </p:sp>
      <p:sp>
        <p:nvSpPr>
          <p:cNvPr id="10" name="矩形 9"/>
          <p:cNvSpPr/>
          <p:nvPr/>
        </p:nvSpPr>
        <p:spPr>
          <a:xfrm>
            <a:off x="2466231" y="6113140"/>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p:bldP spid="2" grpId="1"/>
      <p:bldP spid="4" grpId="0"/>
      <p:bldP spid="4" grpId="1"/>
      <p:bldP spid="5" grpId="0"/>
      <p:bldP spid="5" grpId="1"/>
      <p:bldP spid="9" grpId="0"/>
      <p:bldP spid="9" grpId="1"/>
      <p:bldP spid="10" grpId="0"/>
      <p:bldP spid="10" grpId="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25174" y="1042726"/>
            <a:ext cx="11755638" cy="5521512"/>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项，原电池中阴离子向负极移动，阳离子向正极移动，所以在熔融电解质中，</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移向负极，故</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rPr>
              <a:t> </a:t>
            </a:r>
            <a:r>
              <a:rPr lang="en-US" altLang="zh-CN" sz="2800" kern="100" dirty="0">
                <a:latin typeface="Times New Roman"/>
                <a:ea typeface="华文细黑"/>
              </a:rPr>
              <a:t>B</a:t>
            </a:r>
            <a:r>
              <a:rPr lang="zh-CN" altLang="zh-CN" sz="2800" kern="100" dirty="0">
                <a:latin typeface="Times New Roman"/>
                <a:ea typeface="华文细黑"/>
                <a:cs typeface="Times New Roman"/>
              </a:rPr>
              <a:t>项，电池的总反应与丁烷燃烧的化学方程式相同，为</a:t>
            </a:r>
            <a:r>
              <a:rPr lang="en-US" altLang="zh-CN" sz="2800" kern="100" dirty="0">
                <a:latin typeface="Times New Roman"/>
                <a:ea typeface="华文细黑"/>
              </a:rPr>
              <a:t>2C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a:t>
            </a:r>
            <a:r>
              <a:rPr lang="en-US" altLang="zh-CN" sz="2800" kern="100" dirty="0">
                <a:latin typeface="Times New Roman"/>
                <a:ea typeface="华文细黑"/>
              </a:rPr>
              <a:t>13O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=8CO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10H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，故</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en-US" altLang="zh-CN" sz="2800" kern="100" dirty="0">
                <a:latin typeface="Times New Roman"/>
                <a:ea typeface="华文细黑"/>
              </a:rPr>
              <a:t> </a:t>
            </a:r>
            <a:endParaRPr lang="en-US" altLang="zh-CN" sz="2800" kern="100" dirty="0" smtClean="0">
              <a:latin typeface="Times New Roman"/>
              <a:ea typeface="华文细黑"/>
            </a:endParaRPr>
          </a:p>
          <a:p>
            <a:pPr algn="just">
              <a:lnSpc>
                <a:spcPct val="14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项，通入空气的一极是正极，在该极上是氧气发生得电子的还原反应，电极反应为</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en-US" altLang="zh-CN" sz="2800" kern="100" dirty="0">
                <a:latin typeface="Times New Roman"/>
                <a:ea typeface="华文细黑"/>
              </a:rPr>
              <a:t> </a:t>
            </a:r>
            <a:endParaRPr lang="en-US" altLang="zh-CN" sz="2800" kern="100" dirty="0" smtClean="0">
              <a:latin typeface="Times New Roman"/>
              <a:ea typeface="华文细黑"/>
            </a:endParaRPr>
          </a:p>
          <a:p>
            <a:pPr algn="just">
              <a:lnSpc>
                <a:spcPct val="14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项，通入丁烷一极是负极，该极上发生失电子的氧化反应，正确的电极反应式为</a:t>
            </a:r>
            <a:r>
              <a:rPr lang="en-US" altLang="zh-CN" sz="2800" kern="100" dirty="0">
                <a:latin typeface="Times New Roman"/>
                <a:ea typeface="华文细黑"/>
              </a:rPr>
              <a:t>C</a:t>
            </a:r>
            <a:r>
              <a:rPr lang="en-US" altLang="zh-CN" sz="2800" kern="100" baseline="-25000" dirty="0">
                <a:latin typeface="Times New Roman"/>
                <a:ea typeface="华文细黑"/>
              </a:rPr>
              <a:t>4</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a:t>
            </a:r>
            <a:r>
              <a:rPr lang="en-US" altLang="zh-CN" sz="2800" kern="100" dirty="0">
                <a:latin typeface="Times New Roman"/>
                <a:ea typeface="华文细黑"/>
              </a:rPr>
              <a:t>13O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26e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5H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，故</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809690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214" y="981522"/>
            <a:ext cx="11639246" cy="5262979"/>
          </a:xfrm>
          <a:prstGeom prst="rect">
            <a:avLst/>
          </a:prstGeom>
        </p:spPr>
        <p:txBody>
          <a:bodyPr>
            <a:spAutoFit/>
          </a:bodyPr>
          <a:lstStyle/>
          <a:p>
            <a:pPr algn="just">
              <a:lnSpc>
                <a:spcPct val="200000"/>
              </a:lnSpc>
              <a:spcAft>
                <a:spcPts val="0"/>
              </a:spcAft>
            </a:pPr>
            <a:r>
              <a:rPr lang="en-US" altLang="zh-CN" sz="2800" kern="100" dirty="0">
                <a:latin typeface="Times New Roman"/>
                <a:ea typeface="华文细黑"/>
              </a:rPr>
              <a:t>7</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人工光合作用能够借助太阳能用</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和水制备化学原料，如图是通过人工光合作用制备</a:t>
            </a:r>
            <a:r>
              <a:rPr lang="en-US" altLang="zh-CN" sz="2800" kern="100" dirty="0">
                <a:latin typeface="Times New Roman"/>
                <a:ea typeface="华文细黑"/>
              </a:rPr>
              <a:t>HCOOH</a:t>
            </a:r>
            <a:r>
              <a:rPr lang="zh-CN" altLang="zh-CN" sz="2800" kern="100" dirty="0">
                <a:latin typeface="Times New Roman"/>
                <a:ea typeface="华文细黑"/>
                <a:cs typeface="Times New Roman"/>
              </a:rPr>
              <a:t>的原理示意图，下列说法中正确的是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20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催化剂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处通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气体，催化剂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处加水</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催化剂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处发生的反应为</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该电池的电解质溶液可采用</a:t>
            </a:r>
            <a:r>
              <a:rPr lang="en-US" altLang="zh-CN" sz="2800" kern="100" dirty="0">
                <a:latin typeface="Times New Roman"/>
                <a:ea typeface="华文细黑"/>
                <a:cs typeface="Courier New"/>
              </a:rPr>
              <a:t>HCOOH</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nSpc>
                <a:spcPct val="20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在合成</a:t>
            </a:r>
            <a:r>
              <a:rPr lang="en-US" altLang="zh-CN" sz="2800" kern="100" dirty="0">
                <a:latin typeface="Times New Roman"/>
                <a:ea typeface="华文细黑"/>
              </a:rPr>
              <a:t>HCOOH</a:t>
            </a:r>
            <a:r>
              <a:rPr lang="zh-CN" altLang="zh-CN" sz="2800" kern="100" dirty="0">
                <a:latin typeface="Times New Roman"/>
                <a:ea typeface="华文细黑"/>
                <a:cs typeface="Times New Roman"/>
              </a:rPr>
              <a:t>的过程中，电池内部的</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的物质的量浓度不发生改变</a:t>
            </a:r>
            <a:endParaRPr lang="zh-CN" altLang="zh-CN" sz="2800" kern="100" dirty="0">
              <a:effectLst/>
              <a:latin typeface="宋体"/>
              <a:cs typeface="Courier New"/>
            </a:endParaRPr>
          </a:p>
        </p:txBody>
      </p:sp>
      <p:pic>
        <p:nvPicPr>
          <p:cNvPr id="314370" name="Picture 2" descr="HX3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5856" y="3285778"/>
            <a:ext cx="2566814" cy="160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8"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9"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0"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1"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2"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3"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4"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5"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6"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63214" y="1047135"/>
            <a:ext cx="11639246" cy="5262979"/>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根据电子流向，左边为负极，右边为正极，电极反应式为负极：</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=4H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；正极：</a:t>
            </a:r>
            <a:r>
              <a:rPr lang="en-US" altLang="zh-CN" sz="2800" kern="100" dirty="0">
                <a:latin typeface="Times New Roman"/>
                <a:ea typeface="华文细黑"/>
              </a:rPr>
              <a:t>2CO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=2HCOOH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a</a:t>
            </a:r>
            <a:r>
              <a:rPr lang="zh-CN" altLang="zh-CN" sz="2800" kern="100" dirty="0">
                <a:latin typeface="Times New Roman"/>
                <a:ea typeface="华文细黑"/>
                <a:cs typeface="Times New Roman"/>
              </a:rPr>
              <a:t>处加入</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处通</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项，电池总反应式为</a:t>
            </a:r>
            <a:r>
              <a:rPr lang="en-US" altLang="zh-CN" sz="2800" kern="100" dirty="0">
                <a:latin typeface="Times New Roman"/>
                <a:ea typeface="华文细黑"/>
              </a:rPr>
              <a:t>2CO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spc="-80" dirty="0">
                <a:latin typeface="Times New Roman"/>
                <a:ea typeface="华文细黑"/>
              </a:rPr>
              <a:t>==</a:t>
            </a:r>
            <a:r>
              <a:rPr lang="en-US" altLang="zh-CN" sz="2800" kern="100" dirty="0">
                <a:latin typeface="Times New Roman"/>
                <a:ea typeface="华文细黑"/>
              </a:rPr>
              <a:t>=2HCOOH</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HCOOH</a:t>
            </a:r>
            <a:r>
              <a:rPr lang="zh-CN" altLang="zh-CN" sz="2800" kern="100" dirty="0">
                <a:latin typeface="Times New Roman"/>
                <a:ea typeface="华文细黑"/>
                <a:cs typeface="Times New Roman"/>
              </a:rPr>
              <a:t>电离出</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浓度应增大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4200955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16600" y="1000572"/>
            <a:ext cx="11639246" cy="5693866"/>
          </a:xfrm>
          <a:prstGeom prst="rect">
            <a:avLst/>
          </a:prstGeom>
        </p:spPr>
        <p:txBody>
          <a:bodyPr>
            <a:spAutoFit/>
          </a:bodyPr>
          <a:lstStyle/>
          <a:p>
            <a:pPr algn="just">
              <a:lnSpc>
                <a:spcPct val="130000"/>
              </a:lnSpc>
              <a:spcAft>
                <a:spcPts val="0"/>
              </a:spcAft>
            </a:pPr>
            <a:r>
              <a:rPr lang="en-US" altLang="zh-CN" sz="2800" kern="100" dirty="0">
                <a:latin typeface="Times New Roman"/>
                <a:ea typeface="华文细黑"/>
              </a:rPr>
              <a:t>8</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瓦斯爆炸是煤矿开采中的重大危害，一种瓦斯分析仪能够在煤矿巷道中的甲烷浓度达到一定浓度时，可以通过传感器显示。该</a:t>
            </a:r>
            <a:r>
              <a:rPr lang="zh-CN" altLang="zh-CN" sz="2800" kern="100" dirty="0" smtClean="0">
                <a:latin typeface="Times New Roman"/>
                <a:ea typeface="华文细黑"/>
                <a:cs typeface="Times New Roman"/>
              </a:rPr>
              <a:t>瓦</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斯</a:t>
            </a:r>
            <a:r>
              <a:rPr lang="zh-CN" altLang="zh-CN" sz="2800" kern="100" dirty="0">
                <a:latin typeface="Times New Roman"/>
                <a:ea typeface="华文细黑"/>
                <a:cs typeface="Times New Roman"/>
              </a:rPr>
              <a:t>分析仪工作原理类似燃料电池的工作原理，其装置如</a:t>
            </a:r>
            <a:r>
              <a:rPr lang="zh-CN" altLang="zh-CN" sz="2800" kern="100" dirty="0" smtClean="0">
                <a:latin typeface="Times New Roman"/>
                <a:ea typeface="华文细黑"/>
                <a:cs typeface="Times New Roman"/>
              </a:rPr>
              <a:t>图</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示，其中的固体电解质是</a:t>
            </a:r>
            <a:r>
              <a:rPr lang="en-US" altLang="zh-CN" sz="2800" kern="100" dirty="0" smtClean="0">
                <a:latin typeface="Times New Roman"/>
                <a:ea typeface="华文细黑"/>
              </a:rPr>
              <a:t>Y</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3</a:t>
            </a:r>
            <a:r>
              <a:rPr lang="en-US" altLang="zh-CN" sz="2800" kern="100" dirty="0" smtClean="0">
                <a:latin typeface="Times New Roman"/>
                <a:ea typeface="华文细黑"/>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可以在其中</a:t>
            </a:r>
            <a:r>
              <a:rPr lang="zh-CN" altLang="zh-CN" sz="2800" kern="100" dirty="0" smtClean="0">
                <a:latin typeface="Times New Roman"/>
                <a:ea typeface="华文细黑"/>
                <a:cs typeface="Times New Roman"/>
              </a:rPr>
              <a:t>自</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移动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a:latin typeface="Times New Roman"/>
                <a:ea typeface="华文细黑"/>
                <a:cs typeface="Times New Roman"/>
              </a:rPr>
              <a:t>下列有关叙述正确的是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A</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瓦斯分析仪工作时，电池内电路中电子由电极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流向电极</a:t>
            </a:r>
            <a:r>
              <a:rPr lang="en-US" altLang="zh-CN" sz="2800" kern="100" dirty="0">
                <a:latin typeface="Times New Roman"/>
                <a:ea typeface="华文细黑"/>
                <a:cs typeface="Courier New"/>
              </a:rPr>
              <a:t>a </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B</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电极</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是正极，</a:t>
            </a:r>
            <a:r>
              <a:rPr lang="en-US" altLang="zh-CN" sz="2800" kern="100" dirty="0">
                <a:latin typeface="Times New Roman"/>
                <a:ea typeface="华文细黑"/>
                <a:cs typeface="Courier New"/>
              </a:rPr>
              <a:t>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由电极</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流向电极</a:t>
            </a:r>
            <a:r>
              <a:rPr lang="en-US" altLang="zh-CN" sz="2800" kern="100" dirty="0">
                <a:latin typeface="Times New Roman"/>
                <a:ea typeface="华文细黑"/>
                <a:cs typeface="Courier New"/>
              </a:rPr>
              <a:t>b</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C</a:t>
            </a:r>
            <a:r>
              <a:rPr lang="en-US" altLang="zh-CN" sz="2800" kern="100" dirty="0">
                <a:solidFill>
                  <a:srgbClr val="000000"/>
                </a:solidFill>
                <a:latin typeface="Times New Roman"/>
                <a:cs typeface="Courier New"/>
              </a:rPr>
              <a:t>.</a:t>
            </a:r>
            <a:r>
              <a:rPr lang="zh-CN" altLang="zh-CN" sz="2800" kern="100" dirty="0">
                <a:latin typeface="Times New Roman"/>
                <a:ea typeface="华文细黑"/>
                <a:cs typeface="Times New Roman"/>
              </a:rPr>
              <a:t>电极</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的反应式为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4O</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nSpc>
                <a:spcPct val="130000"/>
              </a:lnSpc>
            </a:pPr>
            <a:r>
              <a:rPr lang="en-US" altLang="zh-CN" sz="2800" kern="100" dirty="0">
                <a:latin typeface="Times New Roman"/>
                <a:ea typeface="华文细黑"/>
              </a:rPr>
              <a:t>D</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当固体电解质中有</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通过时，电子转移</a:t>
            </a:r>
            <a:r>
              <a:rPr lang="en-US" altLang="zh-CN" sz="2800" kern="100" dirty="0">
                <a:latin typeface="Times New Roman"/>
                <a:ea typeface="华文细黑"/>
              </a:rPr>
              <a:t>4 </a:t>
            </a:r>
            <a:r>
              <a:rPr lang="en-US" altLang="zh-CN" sz="2800" kern="100" dirty="0" err="1">
                <a:latin typeface="Times New Roman"/>
                <a:ea typeface="华文细黑"/>
              </a:rPr>
              <a:t>mol</a:t>
            </a:r>
            <a:endParaRPr lang="zh-CN" altLang="zh-CN" sz="2800" kern="100" dirty="0">
              <a:effectLst/>
              <a:latin typeface="宋体"/>
              <a:cs typeface="Courier New"/>
            </a:endParaRPr>
          </a:p>
        </p:txBody>
      </p:sp>
      <p:pic>
        <p:nvPicPr>
          <p:cNvPr id="315394" name="Picture 2" descr="HX3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3048" y="1773610"/>
            <a:ext cx="2278782" cy="159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5"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6"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7"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8"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9"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0"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1"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2"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3"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4"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5"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6"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190550" y="1197546"/>
            <a:ext cx="11755638" cy="5244214"/>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项，电子不能在电池内电路流动，只能在外电路中流动，故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项，氧气在正极</a:t>
            </a:r>
            <a:r>
              <a:rPr lang="en-US" altLang="zh-CN" sz="2800" kern="100" dirty="0">
                <a:latin typeface="Times New Roman"/>
                <a:ea typeface="华文细黑"/>
              </a:rPr>
              <a:t>(</a:t>
            </a:r>
            <a:r>
              <a:rPr lang="zh-CN" altLang="zh-CN" sz="2800" kern="100" dirty="0">
                <a:latin typeface="Times New Roman"/>
                <a:ea typeface="华文细黑"/>
                <a:cs typeface="Times New Roman"/>
              </a:rPr>
              <a:t>电极</a:t>
            </a:r>
            <a:r>
              <a:rPr lang="en-US" altLang="zh-CN" sz="2800" kern="100" dirty="0">
                <a:latin typeface="Times New Roman"/>
                <a:ea typeface="华文细黑"/>
              </a:rPr>
              <a:t>b)</a:t>
            </a:r>
            <a:r>
              <a:rPr lang="zh-CN" altLang="zh-CN" sz="2800" kern="100" dirty="0">
                <a:latin typeface="Times New Roman"/>
                <a:ea typeface="华文细黑"/>
                <a:cs typeface="Times New Roman"/>
              </a:rPr>
              <a:t>得电子发生还原反应，生成的</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流向负极</a:t>
            </a:r>
            <a:r>
              <a:rPr lang="en-US" altLang="zh-CN" sz="2800" kern="100" dirty="0">
                <a:latin typeface="Times New Roman"/>
                <a:ea typeface="华文细黑"/>
              </a:rPr>
              <a:t>(</a:t>
            </a:r>
            <a:r>
              <a:rPr lang="zh-CN" altLang="zh-CN" sz="2800" kern="100" dirty="0">
                <a:latin typeface="Times New Roman"/>
                <a:ea typeface="华文细黑"/>
                <a:cs typeface="Times New Roman"/>
              </a:rPr>
              <a:t>电极</a:t>
            </a:r>
            <a:r>
              <a:rPr lang="en-US" altLang="zh-CN" sz="2800" kern="100" dirty="0">
                <a:latin typeface="Times New Roman"/>
                <a:ea typeface="华文细黑"/>
              </a:rPr>
              <a:t>a)</a:t>
            </a:r>
            <a:r>
              <a:rPr lang="zh-CN" altLang="zh-CN" sz="2800" kern="100" dirty="0">
                <a:latin typeface="Times New Roman"/>
                <a:ea typeface="华文细黑"/>
                <a:cs typeface="Times New Roman"/>
              </a:rPr>
              <a:t>与甲烷发生反应，故</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项，甲烷失去电子，在负极发生氧化反应，电极反应为</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4O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8e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得</a:t>
            </a:r>
            <a:r>
              <a:rPr lang="en-US" altLang="zh-CN" sz="2800" kern="100" dirty="0">
                <a:latin typeface="Times New Roman"/>
                <a:ea typeface="华文细黑"/>
              </a:rPr>
              <a:t>4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电子生成</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，故当固体电解质中有</a:t>
            </a:r>
            <a:r>
              <a:rPr lang="en-US" altLang="zh-CN" sz="2800" kern="100" dirty="0">
                <a:latin typeface="Times New Roman"/>
                <a:ea typeface="华文细黑"/>
              </a:rPr>
              <a:t>1 </a:t>
            </a:r>
            <a:r>
              <a:rPr lang="en-US" altLang="zh-CN" sz="2800" kern="100" dirty="0" err="1">
                <a:latin typeface="Times New Roman"/>
                <a:ea typeface="华文细黑"/>
              </a:rPr>
              <a:t>mol</a:t>
            </a:r>
            <a:r>
              <a:rPr lang="en-US" altLang="zh-CN" sz="2800" kern="100" dirty="0">
                <a:latin typeface="Times New Roman"/>
                <a:ea typeface="华文细黑"/>
              </a:rPr>
              <a:t> 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通过时，转移</a:t>
            </a:r>
            <a:r>
              <a:rPr lang="en-US" altLang="zh-CN" sz="2800" kern="100" dirty="0">
                <a:latin typeface="Times New Roman"/>
                <a:ea typeface="华文细黑"/>
              </a:rPr>
              <a:t>2 </a:t>
            </a:r>
            <a:r>
              <a:rPr lang="en-US" altLang="zh-CN" sz="2800" kern="100" dirty="0" err="1">
                <a:latin typeface="Times New Roman"/>
                <a:ea typeface="华文细黑"/>
              </a:rPr>
              <a:t>mol</a:t>
            </a:r>
            <a:r>
              <a:rPr lang="zh-CN" altLang="zh-CN" sz="2800" kern="100" dirty="0">
                <a:latin typeface="Times New Roman"/>
                <a:ea typeface="华文细黑"/>
                <a:cs typeface="Times New Roman"/>
              </a:rPr>
              <a:t>电子，故</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426399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blinds(horizontal)">
                                      <p:cBhvr>
                                        <p:cTn id="11" dur="500"/>
                                        <p:tgtEl>
                                          <p:spTgt spid="21">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blinds(horizontal)">
                                      <p:cBhvr>
                                        <p:cTn id="15" dur="500"/>
                                        <p:tgtEl>
                                          <p:spTgt spid="21">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blinds(horizontal)">
                                      <p:cBhvr>
                                        <p:cTn id="19" dur="500"/>
                                        <p:tgtEl>
                                          <p:spTgt spid="21">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blinds(horizontal)">
                                      <p:cBhvr>
                                        <p:cTn id="23"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4696" y="960551"/>
            <a:ext cx="11688154" cy="5286062"/>
          </a:xfrm>
          <a:prstGeom prst="rect">
            <a:avLst/>
          </a:prstGeom>
        </p:spPr>
        <p:txBody>
          <a:bodyPr>
            <a:spAutoFit/>
          </a:bodyPr>
          <a:lstStyle/>
          <a:p>
            <a:pPr algn="just">
              <a:lnSpc>
                <a:spcPct val="150000"/>
              </a:lnSpc>
              <a:spcAft>
                <a:spcPts val="0"/>
              </a:spcAft>
              <a:tabLst>
                <a:tab pos="1890395" algn="l"/>
              </a:tabLst>
            </a:pPr>
            <a:r>
              <a:rPr lang="en-US" altLang="zh-CN" sz="2500" kern="100" dirty="0">
                <a:latin typeface="Times New Roman"/>
                <a:ea typeface="华文细黑"/>
              </a:rPr>
              <a:t>9</a:t>
            </a:r>
            <a:r>
              <a:rPr lang="en-US" altLang="zh-CN" sz="2500" kern="100" dirty="0">
                <a:solidFill>
                  <a:srgbClr val="000000"/>
                </a:solidFill>
                <a:latin typeface="Times New Roman"/>
              </a:rPr>
              <a:t>.</a:t>
            </a:r>
            <a:r>
              <a:rPr lang="zh-CN" altLang="zh-CN" sz="2500" kern="100" dirty="0">
                <a:latin typeface="Times New Roman"/>
                <a:ea typeface="华文细黑"/>
                <a:cs typeface="Times New Roman"/>
              </a:rPr>
              <a:t>钠离子电池具有资源广泛、价格低廉、环境友好、安全可靠的特点，特别适合于固定式大规模储能应用的需求。一种以</a:t>
            </a:r>
            <a:r>
              <a:rPr lang="en-US" altLang="zh-CN" sz="2500" kern="100" dirty="0">
                <a:latin typeface="Times New Roman"/>
                <a:ea typeface="华文细黑"/>
              </a:rPr>
              <a:t>Na</a:t>
            </a:r>
            <a:r>
              <a:rPr lang="en-US" altLang="zh-CN" sz="2500" kern="100" baseline="-25000" dirty="0">
                <a:latin typeface="Times New Roman"/>
                <a:ea typeface="华文细黑"/>
              </a:rPr>
              <a:t>2</a:t>
            </a:r>
            <a:r>
              <a:rPr lang="en-US" altLang="zh-CN" sz="2500" kern="100" dirty="0">
                <a:latin typeface="Times New Roman"/>
                <a:ea typeface="华文细黑"/>
              </a:rPr>
              <a:t>SO</a:t>
            </a:r>
            <a:r>
              <a:rPr lang="en-US" altLang="zh-CN" sz="2500" kern="100" baseline="-25000" dirty="0">
                <a:latin typeface="Times New Roman"/>
                <a:ea typeface="华文细黑"/>
              </a:rPr>
              <a:t>4</a:t>
            </a:r>
            <a:r>
              <a:rPr lang="zh-CN" altLang="zh-CN" sz="2500" kern="100" dirty="0">
                <a:latin typeface="Times New Roman"/>
                <a:ea typeface="华文细黑"/>
                <a:cs typeface="Times New Roman"/>
              </a:rPr>
              <a:t>水溶液为电解液的钠离子电池总反应为</a:t>
            </a:r>
            <a:r>
              <a:rPr lang="en-US" altLang="zh-CN" sz="2500" kern="100" dirty="0">
                <a:latin typeface="Times New Roman"/>
                <a:ea typeface="华文细黑"/>
              </a:rPr>
              <a:t>NaTi</a:t>
            </a:r>
            <a:r>
              <a:rPr lang="en-US" altLang="zh-CN" sz="2500" kern="100" baseline="-25000" dirty="0">
                <a:latin typeface="Times New Roman"/>
                <a:ea typeface="华文细黑"/>
              </a:rPr>
              <a:t>2</a:t>
            </a:r>
            <a:r>
              <a:rPr lang="en-US" altLang="zh-CN" sz="2500" kern="100" dirty="0">
                <a:latin typeface="Times New Roman"/>
                <a:ea typeface="华文细黑"/>
              </a:rPr>
              <a:t>(PO</a:t>
            </a:r>
            <a:r>
              <a:rPr lang="en-US" altLang="zh-CN" sz="2500" kern="100" baseline="-25000" dirty="0">
                <a:latin typeface="Times New Roman"/>
                <a:ea typeface="华文细黑"/>
              </a:rPr>
              <a:t>4</a:t>
            </a:r>
            <a:r>
              <a:rPr lang="en-US" altLang="zh-CN" sz="2500" kern="100" dirty="0">
                <a:latin typeface="Times New Roman"/>
                <a:ea typeface="华文细黑"/>
              </a:rPr>
              <a:t>)</a:t>
            </a:r>
            <a:r>
              <a:rPr lang="en-US" altLang="zh-CN" sz="2500" kern="100" baseline="-25000" dirty="0">
                <a:latin typeface="Times New Roman"/>
                <a:ea typeface="华文细黑"/>
              </a:rPr>
              <a:t>3</a:t>
            </a:r>
            <a:r>
              <a:rPr lang="en-US" altLang="zh-CN" sz="2500" kern="100" dirty="0">
                <a:latin typeface="Times New Roman"/>
                <a:ea typeface="华文细黑"/>
              </a:rPr>
              <a:t> </a:t>
            </a:r>
            <a:r>
              <a:rPr lang="zh-CN" altLang="zh-CN" sz="2500" kern="100" dirty="0">
                <a:latin typeface="Times New Roman"/>
                <a:ea typeface="华文细黑"/>
                <a:cs typeface="Times New Roman"/>
              </a:rPr>
              <a:t>＋</a:t>
            </a:r>
            <a:r>
              <a:rPr lang="en-US" altLang="zh-CN" sz="2500" kern="100" dirty="0">
                <a:latin typeface="Times New Roman"/>
                <a:ea typeface="华文细黑"/>
              </a:rPr>
              <a:t>2Na</a:t>
            </a:r>
            <a:r>
              <a:rPr lang="en-US" altLang="zh-CN" sz="2500" kern="100" baseline="-25000" dirty="0">
                <a:latin typeface="Times New Roman"/>
                <a:ea typeface="华文细黑"/>
              </a:rPr>
              <a:t>2</a:t>
            </a:r>
            <a:r>
              <a:rPr lang="en-US" altLang="zh-CN" sz="2500" kern="100" dirty="0">
                <a:latin typeface="Times New Roman"/>
                <a:ea typeface="华文细黑"/>
              </a:rPr>
              <a:t>NiFe</a:t>
            </a:r>
            <a:r>
              <a:rPr lang="en-US" altLang="zh-CN" sz="2500" kern="100" baseline="30000" dirty="0">
                <a:latin typeface="宋体"/>
                <a:ea typeface="华文细黑"/>
                <a:cs typeface="Times New Roman"/>
              </a:rPr>
              <a:t>Ⅱ</a:t>
            </a:r>
            <a:r>
              <a:rPr lang="en-US" altLang="zh-CN" sz="2500" kern="100" dirty="0">
                <a:latin typeface="Times New Roman"/>
                <a:ea typeface="华文细黑"/>
              </a:rPr>
              <a:t> (</a:t>
            </a:r>
            <a:r>
              <a:rPr lang="en-US" altLang="zh-CN" sz="2500" kern="100" dirty="0" smtClean="0">
                <a:latin typeface="Times New Roman"/>
                <a:ea typeface="华文细黑"/>
              </a:rPr>
              <a:t>CN)</a:t>
            </a:r>
            <a:r>
              <a:rPr lang="en-US" altLang="zh-CN" sz="2500" kern="100" baseline="-25000" dirty="0" smtClean="0">
                <a:latin typeface="Times New Roman"/>
                <a:ea typeface="华文细黑"/>
              </a:rPr>
              <a:t>6</a:t>
            </a:r>
            <a:r>
              <a:rPr lang="zh-CN" altLang="en-US" sz="2500" kern="100" baseline="-25000" dirty="0" smtClean="0">
                <a:latin typeface="Times New Roman"/>
                <a:ea typeface="华文细黑"/>
              </a:rPr>
              <a:t>　　　　　</a:t>
            </a:r>
            <a:r>
              <a:rPr lang="en-US" altLang="zh-CN" sz="2500" kern="100" dirty="0" smtClean="0">
                <a:latin typeface="Times New Roman"/>
                <a:ea typeface="华文细黑"/>
              </a:rPr>
              <a:t>Na</a:t>
            </a:r>
            <a:r>
              <a:rPr lang="en-US" altLang="zh-CN" sz="2500" kern="100" baseline="-25000" dirty="0" smtClean="0">
                <a:latin typeface="Times New Roman"/>
                <a:ea typeface="华文细黑"/>
              </a:rPr>
              <a:t>3</a:t>
            </a:r>
            <a:r>
              <a:rPr lang="en-US" altLang="zh-CN" sz="2500" kern="100" dirty="0" smtClean="0">
                <a:latin typeface="Times New Roman"/>
                <a:ea typeface="华文细黑"/>
              </a:rPr>
              <a:t>Ti</a:t>
            </a:r>
            <a:r>
              <a:rPr lang="en-US" altLang="zh-CN" sz="2500" kern="100" baseline="-25000" dirty="0" smtClean="0">
                <a:latin typeface="Times New Roman"/>
                <a:ea typeface="华文细黑"/>
              </a:rPr>
              <a:t>2</a:t>
            </a:r>
            <a:r>
              <a:rPr lang="en-US" altLang="zh-CN" sz="2500" kern="100" dirty="0" smtClean="0">
                <a:latin typeface="Times New Roman"/>
                <a:ea typeface="华文细黑"/>
              </a:rPr>
              <a:t>(PO</a:t>
            </a:r>
            <a:r>
              <a:rPr lang="en-US" altLang="zh-CN" sz="2500" kern="100" baseline="-25000" dirty="0" smtClean="0">
                <a:latin typeface="Times New Roman"/>
                <a:ea typeface="华文细黑"/>
              </a:rPr>
              <a:t>4</a:t>
            </a:r>
            <a:r>
              <a:rPr lang="en-US" altLang="zh-CN" sz="2500" kern="100" dirty="0" smtClean="0">
                <a:latin typeface="Times New Roman"/>
                <a:ea typeface="华文细黑"/>
              </a:rPr>
              <a:t>)</a:t>
            </a:r>
            <a:r>
              <a:rPr lang="en-US" altLang="zh-CN" sz="2500" kern="100" baseline="-25000" dirty="0" smtClean="0">
                <a:latin typeface="Times New Roman"/>
                <a:ea typeface="华文细黑"/>
              </a:rPr>
              <a:t>3</a:t>
            </a:r>
            <a:r>
              <a:rPr lang="en-US" altLang="zh-CN" sz="2500" kern="100" dirty="0" smtClean="0">
                <a:latin typeface="Times New Roman"/>
                <a:ea typeface="华文细黑"/>
              </a:rPr>
              <a:t> </a:t>
            </a:r>
            <a:r>
              <a:rPr lang="zh-CN" altLang="zh-CN" sz="2500" kern="100" dirty="0">
                <a:latin typeface="Times New Roman"/>
                <a:ea typeface="华文细黑"/>
                <a:cs typeface="Times New Roman"/>
              </a:rPr>
              <a:t>＋</a:t>
            </a:r>
            <a:r>
              <a:rPr lang="en-US" altLang="zh-CN" sz="2500" kern="100" dirty="0">
                <a:latin typeface="Times New Roman"/>
                <a:ea typeface="华文细黑"/>
              </a:rPr>
              <a:t>2NaNiFe</a:t>
            </a:r>
            <a:r>
              <a:rPr lang="en-US" altLang="zh-CN" sz="2500" kern="100" baseline="30000" dirty="0">
                <a:latin typeface="宋体"/>
                <a:ea typeface="华文细黑"/>
                <a:cs typeface="Times New Roman"/>
              </a:rPr>
              <a:t>Ⅲ</a:t>
            </a:r>
            <a:r>
              <a:rPr lang="en-US" altLang="zh-CN" sz="2500" kern="100" dirty="0">
                <a:latin typeface="Times New Roman"/>
                <a:ea typeface="华文细黑"/>
              </a:rPr>
              <a:t>(CN)</a:t>
            </a:r>
            <a:r>
              <a:rPr lang="en-US" altLang="zh-CN" sz="2500" kern="100" baseline="-25000" dirty="0">
                <a:latin typeface="Times New Roman"/>
                <a:ea typeface="华文细黑"/>
              </a:rPr>
              <a:t>6</a:t>
            </a:r>
            <a:r>
              <a:rPr lang="en-US" altLang="zh-CN" sz="2500" kern="100" dirty="0">
                <a:latin typeface="Times New Roman"/>
                <a:ea typeface="华文细黑"/>
              </a:rPr>
              <a:t>(</a:t>
            </a:r>
            <a:r>
              <a:rPr lang="zh-CN" altLang="zh-CN" sz="2500" kern="100" dirty="0">
                <a:latin typeface="Times New Roman"/>
                <a:ea typeface="华文细黑"/>
                <a:cs typeface="Times New Roman"/>
              </a:rPr>
              <a:t>注：其中</a:t>
            </a:r>
            <a:r>
              <a:rPr lang="en-US" altLang="zh-CN" sz="2500" kern="100" dirty="0">
                <a:latin typeface="Times New Roman"/>
                <a:ea typeface="华文细黑"/>
              </a:rPr>
              <a:t>P</a:t>
            </a:r>
            <a:r>
              <a:rPr lang="zh-CN" altLang="zh-CN" sz="2500" kern="100" dirty="0">
                <a:latin typeface="Times New Roman"/>
                <a:ea typeface="华文细黑"/>
                <a:cs typeface="Times New Roman"/>
              </a:rPr>
              <a:t>的化合价为＋</a:t>
            </a:r>
            <a:r>
              <a:rPr lang="en-US" altLang="zh-CN" sz="2500" kern="100" dirty="0">
                <a:latin typeface="Times New Roman"/>
                <a:ea typeface="华文细黑"/>
              </a:rPr>
              <a:t>5</a:t>
            </a:r>
            <a:r>
              <a:rPr lang="zh-CN" altLang="zh-CN" sz="2500" kern="100" dirty="0">
                <a:latin typeface="Times New Roman"/>
                <a:ea typeface="华文细黑"/>
                <a:cs typeface="Times New Roman"/>
              </a:rPr>
              <a:t>，</a:t>
            </a:r>
            <a:r>
              <a:rPr lang="en-US" altLang="zh-CN" sz="2500" kern="100" dirty="0">
                <a:latin typeface="Times New Roman"/>
                <a:ea typeface="华文细黑"/>
              </a:rPr>
              <a:t>Fe</a:t>
            </a:r>
            <a:r>
              <a:rPr lang="zh-CN" altLang="zh-CN" sz="2500" kern="100" dirty="0">
                <a:latin typeface="Times New Roman"/>
                <a:ea typeface="华文细黑"/>
                <a:cs typeface="Times New Roman"/>
              </a:rPr>
              <a:t>的上标</a:t>
            </a:r>
            <a:r>
              <a:rPr lang="en-US" altLang="zh-CN" sz="2500" kern="100" dirty="0">
                <a:latin typeface="宋体"/>
                <a:ea typeface="华文细黑"/>
                <a:cs typeface="Times New Roman"/>
              </a:rPr>
              <a:t>Ⅱ</a:t>
            </a:r>
            <a:r>
              <a:rPr lang="zh-CN" altLang="zh-CN" sz="2500" kern="100" dirty="0">
                <a:latin typeface="Times New Roman"/>
                <a:ea typeface="华文细黑"/>
                <a:cs typeface="Times New Roman"/>
              </a:rPr>
              <a:t>、</a:t>
            </a:r>
            <a:r>
              <a:rPr lang="en-US" altLang="zh-CN" sz="2500" kern="100" dirty="0">
                <a:latin typeface="宋体"/>
                <a:ea typeface="华文细黑"/>
                <a:cs typeface="Times New Roman"/>
              </a:rPr>
              <a:t>Ⅲ</a:t>
            </a:r>
            <a:r>
              <a:rPr lang="zh-CN" altLang="zh-CN" sz="2500" kern="100" dirty="0">
                <a:latin typeface="Times New Roman"/>
                <a:ea typeface="华文细黑"/>
                <a:cs typeface="Times New Roman"/>
              </a:rPr>
              <a:t>代表其价态</a:t>
            </a:r>
            <a:r>
              <a:rPr lang="en-US" altLang="zh-CN" sz="2500" kern="100" dirty="0">
                <a:latin typeface="Times New Roman"/>
                <a:ea typeface="华文细黑"/>
              </a:rPr>
              <a:t>)</a:t>
            </a:r>
            <a:r>
              <a:rPr lang="zh-CN" altLang="zh-CN" sz="2500" kern="100" dirty="0">
                <a:latin typeface="Times New Roman"/>
                <a:ea typeface="华文细黑"/>
                <a:cs typeface="Times New Roman"/>
              </a:rPr>
              <a:t>。下列说法不正确的是</a:t>
            </a:r>
            <a:r>
              <a:rPr lang="en-US" altLang="zh-CN" sz="2500" kern="100" dirty="0">
                <a:latin typeface="Times New Roman"/>
                <a:ea typeface="华文细黑"/>
              </a:rPr>
              <a:t>(</a:t>
            </a:r>
            <a:r>
              <a:rPr lang="zh-CN" altLang="zh-CN" sz="2500" kern="100" dirty="0">
                <a:latin typeface="Times New Roman"/>
                <a:ea typeface="华文细黑"/>
                <a:cs typeface="Times New Roman"/>
              </a:rPr>
              <a:t>　　</a:t>
            </a:r>
            <a:r>
              <a:rPr lang="en-US" altLang="zh-CN" sz="2500" kern="100" dirty="0" smtClean="0">
                <a:latin typeface="Times New Roman"/>
                <a:ea typeface="华文细黑"/>
              </a:rPr>
              <a:t>)</a:t>
            </a:r>
          </a:p>
          <a:p>
            <a:pPr algn="just">
              <a:lnSpc>
                <a:spcPct val="150000"/>
              </a:lnSpc>
              <a:spcAft>
                <a:spcPts val="0"/>
              </a:spcAft>
            </a:pPr>
            <a:r>
              <a:rPr lang="en-US" altLang="zh-CN" sz="2500" kern="100" dirty="0">
                <a:latin typeface="Times New Roman"/>
                <a:ea typeface="华文细黑"/>
                <a:cs typeface="Courier New"/>
              </a:rPr>
              <a:t>A</a:t>
            </a:r>
            <a:r>
              <a:rPr lang="en-US" altLang="zh-CN" sz="2500" kern="100" dirty="0">
                <a:solidFill>
                  <a:srgbClr val="000000"/>
                </a:solidFill>
                <a:latin typeface="Times New Roman"/>
                <a:cs typeface="Courier New"/>
              </a:rPr>
              <a:t>.</a:t>
            </a:r>
            <a:r>
              <a:rPr lang="zh-CN" altLang="zh-CN" sz="2500" kern="100" dirty="0">
                <a:latin typeface="Times New Roman"/>
                <a:ea typeface="华文细黑"/>
                <a:cs typeface="Times New Roman"/>
              </a:rPr>
              <a:t>放电时，</a:t>
            </a:r>
            <a:r>
              <a:rPr lang="en-US" altLang="zh-CN" sz="2500" kern="100" dirty="0">
                <a:latin typeface="Times New Roman"/>
                <a:ea typeface="华文细黑"/>
                <a:cs typeface="Courier New"/>
              </a:rPr>
              <a:t>NaTi</a:t>
            </a:r>
            <a:r>
              <a:rPr lang="en-US" altLang="zh-CN" sz="2500" kern="100" baseline="-25000" dirty="0">
                <a:latin typeface="Times New Roman"/>
                <a:ea typeface="华文细黑"/>
                <a:cs typeface="Courier New"/>
              </a:rPr>
              <a:t>2</a:t>
            </a:r>
            <a:r>
              <a:rPr lang="en-US" altLang="zh-CN" sz="2500" kern="100" dirty="0">
                <a:latin typeface="Times New Roman"/>
                <a:ea typeface="华文细黑"/>
                <a:cs typeface="Courier New"/>
              </a:rPr>
              <a:t>(PO</a:t>
            </a:r>
            <a:r>
              <a:rPr lang="en-US" altLang="zh-CN" sz="2500" kern="100" baseline="-25000" dirty="0">
                <a:latin typeface="Times New Roman"/>
                <a:ea typeface="华文细黑"/>
                <a:cs typeface="Courier New"/>
              </a:rPr>
              <a:t>4</a:t>
            </a:r>
            <a:r>
              <a:rPr lang="en-US" altLang="zh-CN" sz="2500" kern="100" dirty="0">
                <a:latin typeface="Times New Roman"/>
                <a:ea typeface="华文细黑"/>
                <a:cs typeface="Courier New"/>
              </a:rPr>
              <a:t>)</a:t>
            </a:r>
            <a:r>
              <a:rPr lang="en-US" altLang="zh-CN" sz="2500" kern="100" baseline="-25000" dirty="0">
                <a:latin typeface="Times New Roman"/>
                <a:ea typeface="华文细黑"/>
                <a:cs typeface="Courier New"/>
              </a:rPr>
              <a:t>3</a:t>
            </a:r>
            <a:r>
              <a:rPr lang="zh-CN" altLang="zh-CN" sz="2500" kern="100" dirty="0">
                <a:latin typeface="Times New Roman"/>
                <a:ea typeface="华文细黑"/>
                <a:cs typeface="Times New Roman"/>
              </a:rPr>
              <a:t>在正极发生还原反应</a:t>
            </a:r>
            <a:endParaRPr lang="zh-CN" altLang="zh-CN" sz="2500" kern="100" dirty="0">
              <a:latin typeface="宋体"/>
              <a:cs typeface="Courier New"/>
            </a:endParaRPr>
          </a:p>
          <a:p>
            <a:pPr algn="just">
              <a:lnSpc>
                <a:spcPct val="150000"/>
              </a:lnSpc>
              <a:spcAft>
                <a:spcPts val="0"/>
              </a:spcAft>
            </a:pPr>
            <a:r>
              <a:rPr lang="en-US" altLang="zh-CN" sz="2500" kern="100" dirty="0">
                <a:latin typeface="Times New Roman"/>
                <a:ea typeface="华文细黑"/>
                <a:cs typeface="Courier New"/>
              </a:rPr>
              <a:t>B</a:t>
            </a:r>
            <a:r>
              <a:rPr lang="en-US" altLang="zh-CN" sz="2500" kern="100" dirty="0">
                <a:solidFill>
                  <a:srgbClr val="000000"/>
                </a:solidFill>
                <a:latin typeface="Times New Roman"/>
                <a:cs typeface="Courier New"/>
              </a:rPr>
              <a:t>.</a:t>
            </a:r>
            <a:r>
              <a:rPr lang="zh-CN" altLang="zh-CN" sz="2500" kern="100" dirty="0">
                <a:latin typeface="Times New Roman"/>
                <a:ea typeface="华文细黑"/>
                <a:cs typeface="Times New Roman"/>
              </a:rPr>
              <a:t>放电时，负极材料中的</a:t>
            </a:r>
            <a:r>
              <a:rPr lang="en-US" altLang="zh-CN" sz="2500" kern="100" dirty="0">
                <a:latin typeface="Times New Roman"/>
                <a:ea typeface="华文细黑"/>
                <a:cs typeface="Courier New"/>
              </a:rPr>
              <a:t>Na</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脱离电极进入溶液，同时溶液中的</a:t>
            </a:r>
            <a:r>
              <a:rPr lang="en-US" altLang="zh-CN" sz="2500" kern="100" dirty="0">
                <a:latin typeface="Times New Roman"/>
                <a:ea typeface="华文细黑"/>
                <a:cs typeface="Courier New"/>
              </a:rPr>
              <a:t>Na</a:t>
            </a:r>
            <a:r>
              <a:rPr lang="zh-CN" altLang="zh-CN" sz="2500" kern="100" baseline="30000" dirty="0">
                <a:latin typeface="Times New Roman"/>
                <a:ea typeface="华文细黑"/>
                <a:cs typeface="Times New Roman"/>
              </a:rPr>
              <a:t>＋</a:t>
            </a:r>
            <a:r>
              <a:rPr lang="zh-CN" altLang="zh-CN" sz="2500" kern="100" dirty="0" smtClean="0">
                <a:latin typeface="Times New Roman"/>
                <a:ea typeface="华文细黑"/>
                <a:cs typeface="Times New Roman"/>
              </a:rPr>
              <a:t>嵌入到</a:t>
            </a:r>
            <a:r>
              <a:rPr lang="zh-CN" altLang="zh-CN" sz="2500" kern="100" dirty="0">
                <a:latin typeface="Times New Roman"/>
                <a:ea typeface="华文细黑"/>
                <a:cs typeface="Times New Roman"/>
              </a:rPr>
              <a:t>正极</a:t>
            </a:r>
            <a:r>
              <a:rPr lang="zh-CN" altLang="zh-CN" sz="2500" kern="100" dirty="0" smtClean="0">
                <a:latin typeface="Times New Roman"/>
                <a:ea typeface="华文细黑"/>
                <a:cs typeface="Times New Roman"/>
              </a:rPr>
              <a:t>材</a:t>
            </a:r>
            <a:endParaRPr lang="en-US" altLang="zh-CN" sz="2500" kern="100" dirty="0" smtClean="0">
              <a:latin typeface="Times New Roman"/>
              <a:ea typeface="华文细黑"/>
              <a:cs typeface="Times New Roman"/>
            </a:endParaRPr>
          </a:p>
          <a:p>
            <a:pPr algn="just">
              <a:lnSpc>
                <a:spcPct val="150000"/>
              </a:lnSpc>
              <a:spcAft>
                <a:spcPts val="0"/>
              </a:spcAft>
            </a:pPr>
            <a:r>
              <a:rPr lang="en-US" altLang="zh-CN" sz="2500" kern="100" dirty="0">
                <a:latin typeface="Times New Roman"/>
                <a:ea typeface="华文细黑"/>
                <a:cs typeface="Times New Roman"/>
              </a:rPr>
              <a:t> </a:t>
            </a: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料中</a:t>
            </a:r>
            <a:endParaRPr lang="en-US" altLang="zh-CN" sz="2500" kern="100" dirty="0" smtClean="0">
              <a:latin typeface="Times New Roman"/>
              <a:ea typeface="华文细黑"/>
              <a:cs typeface="Times New Roman"/>
            </a:endParaRPr>
          </a:p>
          <a:p>
            <a:pPr algn="just">
              <a:lnSpc>
                <a:spcPct val="150000"/>
              </a:lnSpc>
              <a:spcAft>
                <a:spcPts val="0"/>
              </a:spcAft>
            </a:pPr>
            <a:r>
              <a:rPr lang="en-US" altLang="zh-CN" sz="2500" kern="100" dirty="0">
                <a:latin typeface="Times New Roman"/>
                <a:ea typeface="华文细黑"/>
                <a:cs typeface="Courier New"/>
              </a:rPr>
              <a:t>C</a:t>
            </a:r>
            <a:r>
              <a:rPr lang="en-US" altLang="zh-CN" sz="2500" kern="100" dirty="0">
                <a:solidFill>
                  <a:srgbClr val="000000"/>
                </a:solidFill>
                <a:latin typeface="Times New Roman"/>
                <a:cs typeface="Courier New"/>
              </a:rPr>
              <a:t>.</a:t>
            </a:r>
            <a:r>
              <a:rPr lang="zh-CN" altLang="zh-CN" sz="2500" kern="100" dirty="0">
                <a:latin typeface="Times New Roman"/>
                <a:ea typeface="华文细黑"/>
                <a:cs typeface="Times New Roman"/>
              </a:rPr>
              <a:t>充电过程中阳极反应式为</a:t>
            </a:r>
            <a:r>
              <a:rPr lang="en-US" altLang="zh-CN" sz="2500" kern="100" dirty="0">
                <a:latin typeface="Times New Roman"/>
                <a:ea typeface="华文细黑"/>
                <a:cs typeface="Courier New"/>
              </a:rPr>
              <a:t>2NaNiFe</a:t>
            </a:r>
            <a:r>
              <a:rPr lang="en-US" altLang="zh-CN" sz="2500" kern="100" baseline="30000" dirty="0">
                <a:latin typeface="宋体"/>
                <a:ea typeface="华文细黑"/>
                <a:cs typeface="Times New Roman"/>
              </a:rPr>
              <a:t>Ⅲ</a:t>
            </a:r>
            <a:r>
              <a:rPr lang="en-US" altLang="zh-CN" sz="2500" kern="100" dirty="0">
                <a:latin typeface="Times New Roman"/>
                <a:ea typeface="华文细黑"/>
                <a:cs typeface="Courier New"/>
              </a:rPr>
              <a:t>(CN)</a:t>
            </a:r>
            <a:r>
              <a:rPr lang="en-US" altLang="zh-CN" sz="2500" kern="100" baseline="-25000" dirty="0">
                <a:latin typeface="Times New Roman"/>
                <a:ea typeface="华文细黑"/>
                <a:cs typeface="Courier New"/>
              </a:rPr>
              <a:t>6</a:t>
            </a:r>
            <a:r>
              <a:rPr lang="zh-CN" altLang="zh-CN" sz="2500" kern="100" dirty="0">
                <a:latin typeface="Times New Roman"/>
                <a:ea typeface="华文细黑"/>
                <a:cs typeface="Times New Roman"/>
              </a:rPr>
              <a:t>＋</a:t>
            </a:r>
            <a:r>
              <a:rPr lang="en-US" altLang="zh-CN" sz="2500" kern="100" dirty="0">
                <a:latin typeface="Times New Roman"/>
                <a:ea typeface="华文细黑"/>
                <a:cs typeface="Courier New"/>
              </a:rPr>
              <a:t>2Na</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a:t>
            </a:r>
            <a:r>
              <a:rPr lang="en-US" altLang="zh-CN" sz="2500" kern="100" dirty="0">
                <a:latin typeface="Times New Roman"/>
                <a:ea typeface="华文细黑"/>
                <a:cs typeface="Courier New"/>
              </a:rPr>
              <a:t>2e</a:t>
            </a:r>
            <a:r>
              <a:rPr lang="zh-CN" altLang="zh-CN" sz="2500" kern="100" baseline="30000" dirty="0">
                <a:latin typeface="Times New Roman"/>
                <a:ea typeface="华文细黑"/>
                <a:cs typeface="Times New Roman"/>
              </a:rPr>
              <a:t>－</a:t>
            </a:r>
            <a:r>
              <a:rPr lang="en-US" altLang="zh-CN" sz="2500" kern="100" spc="-80" dirty="0" smtClean="0">
                <a:latin typeface="Times New Roman"/>
                <a:ea typeface="华文细黑"/>
                <a:cs typeface="Courier New"/>
              </a:rPr>
              <a:t>==</a:t>
            </a:r>
            <a:r>
              <a:rPr lang="en-US" altLang="zh-CN" sz="2500" kern="100" dirty="0" smtClean="0">
                <a:latin typeface="Times New Roman"/>
                <a:ea typeface="华文细黑"/>
                <a:cs typeface="Courier New"/>
              </a:rPr>
              <a:t>=2Na</a:t>
            </a:r>
            <a:r>
              <a:rPr lang="en-US" altLang="zh-CN" sz="2500" kern="100" baseline="-25000" dirty="0" smtClean="0">
                <a:latin typeface="Times New Roman"/>
                <a:ea typeface="华文细黑"/>
                <a:cs typeface="Courier New"/>
              </a:rPr>
              <a:t>2</a:t>
            </a:r>
            <a:r>
              <a:rPr lang="en-US" altLang="zh-CN" sz="2500" kern="100" dirty="0" smtClean="0">
                <a:latin typeface="Times New Roman"/>
                <a:ea typeface="华文细黑"/>
                <a:cs typeface="Courier New"/>
              </a:rPr>
              <a:t>NiFe</a:t>
            </a:r>
            <a:r>
              <a:rPr lang="en-US" altLang="zh-CN" sz="2500" kern="100" baseline="30000" dirty="0" smtClean="0">
                <a:latin typeface="宋体"/>
                <a:ea typeface="华文细黑"/>
                <a:cs typeface="Times New Roman"/>
              </a:rPr>
              <a:t>Ⅱ</a:t>
            </a:r>
            <a:r>
              <a:rPr lang="en-US" altLang="zh-CN" sz="2500" kern="100" dirty="0" smtClean="0">
                <a:latin typeface="Times New Roman"/>
                <a:ea typeface="华文细黑"/>
                <a:cs typeface="Courier New"/>
              </a:rPr>
              <a:t> </a:t>
            </a:r>
            <a:r>
              <a:rPr lang="en-US" altLang="zh-CN" sz="2500" kern="100" dirty="0">
                <a:latin typeface="Times New Roman"/>
                <a:ea typeface="华文细黑"/>
                <a:cs typeface="Courier New"/>
              </a:rPr>
              <a:t>(CN)</a:t>
            </a:r>
            <a:r>
              <a:rPr lang="en-US" altLang="zh-CN" sz="2500" kern="100" baseline="-25000" dirty="0">
                <a:latin typeface="Times New Roman"/>
                <a:ea typeface="华文细黑"/>
                <a:cs typeface="Courier New"/>
              </a:rPr>
              <a:t>6</a:t>
            </a:r>
            <a:endParaRPr lang="zh-CN" altLang="zh-CN" sz="2500" kern="100" dirty="0">
              <a:latin typeface="宋体"/>
              <a:cs typeface="Courier New"/>
            </a:endParaRPr>
          </a:p>
          <a:p>
            <a:pPr>
              <a:lnSpc>
                <a:spcPct val="150000"/>
              </a:lnSpc>
            </a:pPr>
            <a:r>
              <a:rPr lang="en-US" altLang="zh-CN" sz="2500" kern="100" dirty="0">
                <a:latin typeface="Times New Roman"/>
                <a:ea typeface="华文细黑"/>
              </a:rPr>
              <a:t>D</a:t>
            </a:r>
            <a:r>
              <a:rPr lang="en-US" altLang="zh-CN" sz="2500" kern="100" dirty="0">
                <a:solidFill>
                  <a:srgbClr val="000000"/>
                </a:solidFill>
                <a:latin typeface="Times New Roman"/>
              </a:rPr>
              <a:t>.</a:t>
            </a:r>
            <a:r>
              <a:rPr lang="zh-CN" altLang="zh-CN" sz="2500" kern="100" dirty="0">
                <a:latin typeface="Times New Roman"/>
                <a:ea typeface="华文细黑"/>
                <a:cs typeface="Times New Roman"/>
              </a:rPr>
              <a:t>该电池在较长时间的使用过程中电解质溶液中</a:t>
            </a:r>
            <a:r>
              <a:rPr lang="en-US" altLang="zh-CN" sz="2500" kern="100" dirty="0">
                <a:latin typeface="Times New Roman"/>
                <a:ea typeface="华文细黑"/>
              </a:rPr>
              <a:t>Na</a:t>
            </a:r>
            <a:r>
              <a:rPr lang="zh-CN" altLang="zh-CN" sz="2500" kern="100" baseline="30000" dirty="0">
                <a:latin typeface="Times New Roman"/>
                <a:ea typeface="华文细黑"/>
                <a:cs typeface="Times New Roman"/>
              </a:rPr>
              <a:t>＋</a:t>
            </a:r>
            <a:r>
              <a:rPr lang="zh-CN" altLang="zh-CN" sz="2500" kern="100" dirty="0">
                <a:latin typeface="Times New Roman"/>
                <a:ea typeface="华文细黑"/>
                <a:cs typeface="Times New Roman"/>
              </a:rPr>
              <a:t>的浓度基本保持</a:t>
            </a:r>
            <a:r>
              <a:rPr lang="zh-CN" altLang="zh-CN" sz="2500" kern="100" dirty="0" smtClean="0">
                <a:latin typeface="Times New Roman"/>
                <a:ea typeface="华文细黑"/>
                <a:cs typeface="Times New Roman"/>
              </a:rPr>
              <a:t>不变</a:t>
            </a:r>
            <a:endParaRPr lang="en-US" altLang="zh-CN" sz="2500" kern="100" dirty="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1253746"/>
              </p:ext>
            </p:extLst>
          </p:nvPr>
        </p:nvGraphicFramePr>
        <p:xfrm>
          <a:off x="5016961" y="1917626"/>
          <a:ext cx="1085850" cy="1038225"/>
        </p:xfrm>
        <a:graphic>
          <a:graphicData uri="http://schemas.openxmlformats.org/presentationml/2006/ole">
            <mc:AlternateContent xmlns:mc="http://schemas.openxmlformats.org/markup-compatibility/2006">
              <mc:Choice xmlns:v="urn:schemas-microsoft-com:vml" Requires="v">
                <p:oleObj spid="_x0000_s316445" name="Document" r:id="rId3" imgW="1092571" imgH="1037646" progId="Word.Document.8">
                  <p:embed/>
                </p:oleObj>
              </mc:Choice>
              <mc:Fallback>
                <p:oleObj name="Document" r:id="rId3" imgW="1092571" imgH="1037646" progId="Word.Document.8">
                  <p:embed/>
                  <p:pic>
                    <p:nvPicPr>
                      <p:cNvPr id="0" name="对象 1"/>
                      <p:cNvPicPr>
                        <a:picLocks noChangeAspect="1" noChangeArrowheads="1"/>
                      </p:cNvPicPr>
                      <p:nvPr/>
                    </p:nvPicPr>
                    <p:blipFill>
                      <a:blip r:embed="rId4"/>
                      <a:srcRect/>
                      <a:stretch>
                        <a:fillRect/>
                      </a:stretch>
                    </p:blipFill>
                    <p:spPr bwMode="auto">
                      <a:xfrm>
                        <a:off x="5016961" y="1917626"/>
                        <a:ext cx="10858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94826" y="1701602"/>
            <a:ext cx="11805036" cy="332398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项，放电时，</a:t>
            </a:r>
            <a:r>
              <a:rPr lang="en-US" altLang="zh-CN" sz="2800" kern="100" dirty="0">
                <a:latin typeface="Times New Roman"/>
                <a:ea typeface="华文细黑"/>
              </a:rPr>
              <a:t>NaTi</a:t>
            </a:r>
            <a:r>
              <a:rPr lang="en-US" altLang="zh-CN" sz="2800" kern="100" baseline="-25000" dirty="0">
                <a:latin typeface="Times New Roman"/>
                <a:ea typeface="华文细黑"/>
              </a:rPr>
              <a:t>2</a:t>
            </a:r>
            <a:r>
              <a:rPr lang="en-US" altLang="zh-CN" sz="2800" kern="100" dirty="0">
                <a:latin typeface="Times New Roman"/>
                <a:ea typeface="华文细黑"/>
              </a:rPr>
              <a:t>(PO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en-US" altLang="zh-CN" sz="2800" kern="100" spc="-125" dirty="0">
                <a:latin typeface="Times New Roman" pitchFamily="18" charset="0"/>
                <a:ea typeface="仿宋" pitchFamily="49" charset="-122"/>
                <a:cs typeface="Times New Roman" pitchFamily="18" charset="0"/>
              </a:rPr>
              <a:t>―</a:t>
            </a:r>
            <a:r>
              <a:rPr lang="en-US" altLang="zh-CN" sz="2800" kern="100" dirty="0">
                <a:latin typeface="Times New Roman" pitchFamily="18" charset="0"/>
                <a:ea typeface="仿宋" pitchFamily="49" charset="-122"/>
                <a:cs typeface="Times New Roman" pitchFamily="18" charset="0"/>
              </a:rPr>
              <a:t>→</a:t>
            </a:r>
            <a:r>
              <a:rPr lang="en-US" altLang="zh-CN" sz="2800" kern="100" dirty="0">
                <a:latin typeface="Times New Roman"/>
                <a:ea typeface="华文细黑"/>
              </a:rPr>
              <a:t>Na</a:t>
            </a:r>
            <a:r>
              <a:rPr lang="en-US" altLang="zh-CN" sz="2800" kern="100" baseline="-25000" dirty="0">
                <a:latin typeface="Times New Roman"/>
                <a:ea typeface="华文细黑"/>
              </a:rPr>
              <a:t>3</a:t>
            </a:r>
            <a:r>
              <a:rPr lang="en-US" altLang="zh-CN" sz="2800" kern="100" dirty="0">
                <a:latin typeface="Times New Roman"/>
                <a:ea typeface="华文细黑"/>
              </a:rPr>
              <a:t>Ti</a:t>
            </a:r>
            <a:r>
              <a:rPr lang="en-US" altLang="zh-CN" sz="2800" kern="100" baseline="-25000" dirty="0">
                <a:latin typeface="Times New Roman"/>
                <a:ea typeface="华文细黑"/>
              </a:rPr>
              <a:t>2</a:t>
            </a:r>
            <a:r>
              <a:rPr lang="en-US" altLang="zh-CN" sz="2800" kern="100" dirty="0">
                <a:latin typeface="Times New Roman"/>
                <a:ea typeface="华文细黑"/>
              </a:rPr>
              <a:t>(PO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Ti</a:t>
            </a:r>
            <a:r>
              <a:rPr lang="zh-CN" altLang="zh-CN" sz="2800" kern="100" dirty="0">
                <a:latin typeface="Times New Roman"/>
                <a:ea typeface="华文细黑"/>
                <a:cs typeface="Times New Roman"/>
              </a:rPr>
              <a:t>的化合价由＋</a:t>
            </a:r>
            <a:r>
              <a:rPr lang="en-US" altLang="zh-CN" sz="2800" kern="100" dirty="0" smtClean="0">
                <a:latin typeface="Times New Roman"/>
                <a:ea typeface="华文细黑"/>
              </a:rPr>
              <a:t>4</a:t>
            </a:r>
            <a:r>
              <a:rPr lang="en-US" altLang="zh-CN" sz="2800" kern="100" spc="-125" dirty="0">
                <a:latin typeface="Times New Roman" pitchFamily="18" charset="0"/>
                <a:ea typeface="仿宋" pitchFamily="49" charset="-122"/>
                <a:cs typeface="Times New Roman" pitchFamily="18" charset="0"/>
              </a:rPr>
              <a:t> ―</a:t>
            </a:r>
            <a:r>
              <a:rPr lang="en-US" altLang="zh-CN" sz="2800" kern="100" dirty="0">
                <a:latin typeface="Times New Roman" pitchFamily="18" charset="0"/>
                <a:ea typeface="仿宋" pitchFamily="49" charset="-122"/>
                <a:cs typeface="Times New Roman" pitchFamily="18" charset="0"/>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3</a:t>
            </a:r>
            <a:r>
              <a:rPr lang="zh-CN" altLang="zh-CN" sz="2800" kern="100" dirty="0">
                <a:latin typeface="Times New Roman"/>
                <a:ea typeface="华文细黑"/>
                <a:cs typeface="Times New Roman"/>
              </a:rPr>
              <a:t>价，发生还原反应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项，阳极反应式为</a:t>
            </a:r>
            <a:r>
              <a:rPr lang="en-US" altLang="zh-CN" sz="2800" kern="100" dirty="0">
                <a:latin typeface="Times New Roman"/>
                <a:ea typeface="华文细黑"/>
              </a:rPr>
              <a:t>Na</a:t>
            </a:r>
            <a:r>
              <a:rPr lang="en-US" altLang="zh-CN" sz="2800" kern="100" baseline="-25000" dirty="0">
                <a:latin typeface="Times New Roman"/>
                <a:ea typeface="华文细黑"/>
              </a:rPr>
              <a:t>3</a:t>
            </a:r>
            <a:r>
              <a:rPr lang="en-US" altLang="zh-CN" sz="2800" kern="100" dirty="0">
                <a:latin typeface="Times New Roman"/>
                <a:ea typeface="华文细黑"/>
              </a:rPr>
              <a:t>Ti</a:t>
            </a:r>
            <a:r>
              <a:rPr lang="en-US" altLang="zh-CN" sz="2800" kern="100" baseline="-25000" dirty="0">
                <a:latin typeface="Times New Roman"/>
                <a:ea typeface="华文细黑"/>
              </a:rPr>
              <a:t>2</a:t>
            </a:r>
            <a:r>
              <a:rPr lang="en-US" altLang="zh-CN" sz="2800" kern="100" dirty="0">
                <a:latin typeface="Times New Roman"/>
                <a:ea typeface="华文细黑"/>
              </a:rPr>
              <a:t>(PO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=NaTi</a:t>
            </a:r>
            <a:r>
              <a:rPr lang="en-US" altLang="zh-CN" sz="2800" kern="100" baseline="-25000" dirty="0">
                <a:latin typeface="Times New Roman"/>
                <a:ea typeface="华文细黑"/>
              </a:rPr>
              <a:t>2</a:t>
            </a:r>
            <a:r>
              <a:rPr lang="en-US" altLang="zh-CN" sz="2800" kern="100" dirty="0">
                <a:latin typeface="Times New Roman"/>
                <a:ea typeface="华文细黑"/>
              </a:rPr>
              <a:t>(PO</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，阴极反应式为</a:t>
            </a:r>
            <a:r>
              <a:rPr lang="en-US" altLang="zh-CN" sz="2800" kern="100" dirty="0">
                <a:latin typeface="Times New Roman"/>
                <a:ea typeface="华文细黑"/>
              </a:rPr>
              <a:t>2NaNiFe</a:t>
            </a:r>
            <a:r>
              <a:rPr lang="en-US" altLang="zh-CN" sz="2800" kern="100" baseline="30000" dirty="0">
                <a:latin typeface="宋体"/>
                <a:ea typeface="华文细黑"/>
                <a:cs typeface="Times New Roman"/>
              </a:rPr>
              <a:t>Ⅲ</a:t>
            </a:r>
            <a:r>
              <a:rPr lang="en-US" altLang="zh-CN" sz="2800" kern="100" dirty="0">
                <a:latin typeface="Times New Roman"/>
                <a:ea typeface="华文细黑"/>
              </a:rPr>
              <a:t>(CN)</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2e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2Na</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=2Na</a:t>
            </a:r>
            <a:r>
              <a:rPr lang="en-US" altLang="zh-CN" sz="2800" kern="100" baseline="-25000" dirty="0">
                <a:latin typeface="Times New Roman"/>
                <a:ea typeface="华文细黑"/>
              </a:rPr>
              <a:t>2</a:t>
            </a:r>
            <a:r>
              <a:rPr lang="en-US" altLang="zh-CN" sz="2800" kern="100" dirty="0">
                <a:latin typeface="Times New Roman"/>
                <a:ea typeface="华文细黑"/>
              </a:rPr>
              <a:t>NiFe</a:t>
            </a:r>
            <a:r>
              <a:rPr lang="en-US" altLang="zh-CN" sz="2800" kern="100" baseline="30000" dirty="0">
                <a:latin typeface="宋体"/>
                <a:ea typeface="华文细黑"/>
                <a:cs typeface="Times New Roman"/>
              </a:rPr>
              <a:t>Ⅱ</a:t>
            </a:r>
            <a:r>
              <a:rPr lang="en-US" altLang="zh-CN" sz="2800" kern="100" dirty="0">
                <a:latin typeface="Times New Roman"/>
                <a:ea typeface="华文细黑"/>
              </a:rPr>
              <a:t>(CN)</a:t>
            </a:r>
            <a:r>
              <a:rPr lang="en-US" altLang="zh-CN" sz="2800" kern="100" baseline="-25000" dirty="0">
                <a:latin typeface="Times New Roman"/>
                <a:ea typeface="华文细黑"/>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32628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00435008"/>
              </p:ext>
            </p:extLst>
          </p:nvPr>
        </p:nvGraphicFramePr>
        <p:xfrm>
          <a:off x="325263" y="1325116"/>
          <a:ext cx="11458575" cy="4552950"/>
        </p:xfrm>
        <a:graphic>
          <a:graphicData uri="http://schemas.openxmlformats.org/presentationml/2006/ole">
            <mc:AlternateContent xmlns:mc="http://schemas.openxmlformats.org/markup-compatibility/2006">
              <mc:Choice xmlns:v="urn:schemas-microsoft-com:vml" Requires="v">
                <p:oleObj spid="_x0000_s317469" name="Document" r:id="rId3" imgW="11462653" imgH="4555853" progId="Word.Document.8">
                  <p:embed/>
                </p:oleObj>
              </mc:Choice>
              <mc:Fallback>
                <p:oleObj name="Document" r:id="rId3" imgW="11462653" imgH="4555853" progId="Word.Document.8">
                  <p:embed/>
                  <p:pic>
                    <p:nvPicPr>
                      <p:cNvPr id="0" name="对象 1"/>
                      <p:cNvPicPr>
                        <a:picLocks noChangeAspect="1" noChangeArrowheads="1"/>
                      </p:cNvPicPr>
                      <p:nvPr/>
                    </p:nvPicPr>
                    <p:blipFill>
                      <a:blip r:embed="rId4"/>
                      <a:srcRect/>
                      <a:stretch>
                        <a:fillRect/>
                      </a:stretch>
                    </p:blipFill>
                    <p:spPr bwMode="auto">
                      <a:xfrm>
                        <a:off x="325263" y="1325116"/>
                        <a:ext cx="114585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204696" y="1332845"/>
            <a:ext cx="11688154" cy="4401205"/>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放电时，电极反应式为负极：</a:t>
            </a:r>
            <a:r>
              <a:rPr lang="en-US" altLang="zh-CN" sz="2800" kern="100" dirty="0">
                <a:latin typeface="Times New Roman"/>
                <a:ea typeface="华文细黑"/>
              </a:rPr>
              <a:t>Li</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，正极：</a:t>
            </a:r>
            <a:r>
              <a:rPr lang="en-US" altLang="zh-CN" sz="2800" kern="100" dirty="0">
                <a:latin typeface="Times New Roman"/>
                <a:ea typeface="华文细黑"/>
              </a:rPr>
              <a:t>FePO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=LiFePO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；充电时，电极反应式为阴极：</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=Li</a:t>
            </a:r>
            <a:r>
              <a:rPr lang="zh-CN" altLang="zh-CN" sz="2800" kern="100" dirty="0">
                <a:latin typeface="Times New Roman"/>
                <a:ea typeface="华文细黑"/>
                <a:cs typeface="Times New Roman"/>
              </a:rPr>
              <a:t>，阳极：</a:t>
            </a:r>
            <a:r>
              <a:rPr lang="en-US" altLang="zh-CN" sz="2800" kern="100" dirty="0">
                <a:latin typeface="Times New Roman"/>
                <a:ea typeface="华文细黑"/>
              </a:rPr>
              <a:t>LiFePO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FePO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项，充电时，</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在阳极生成，移向阴极得</a:t>
            </a:r>
            <a:r>
              <a:rPr lang="en-US" altLang="zh-CN" sz="2800" kern="100" dirty="0">
                <a:latin typeface="Times New Roman"/>
                <a:ea typeface="华文细黑"/>
              </a:rPr>
              <a:t>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rPr>
              <a:t>Li</a:t>
            </a:r>
            <a:r>
              <a:rPr lang="zh-CN" altLang="zh-CN" sz="2800" kern="100" dirty="0">
                <a:latin typeface="Times New Roman"/>
                <a:ea typeface="华文细黑"/>
                <a:cs typeface="Times New Roman"/>
              </a:rPr>
              <a:t>，</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失去电子生成</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和</a:t>
            </a:r>
            <a:r>
              <a:rPr lang="zh-CN" altLang="en-US"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结合</a:t>
            </a:r>
            <a:r>
              <a:rPr lang="zh-CN" altLang="zh-CN" sz="2800" kern="100" dirty="0">
                <a:latin typeface="Times New Roman"/>
                <a:ea typeface="华文细黑"/>
                <a:cs typeface="Times New Roman"/>
              </a:rPr>
              <a:t>生成</a:t>
            </a:r>
            <a:r>
              <a:rPr lang="en-US" altLang="zh-CN" sz="2800" kern="100" dirty="0">
                <a:latin typeface="Times New Roman"/>
                <a:ea typeface="华文细黑"/>
              </a:rPr>
              <a:t>FePO</a:t>
            </a:r>
            <a:r>
              <a:rPr lang="en-US" altLang="zh-CN" sz="2800" kern="100" baseline="-25000" dirty="0">
                <a:latin typeface="Times New Roman"/>
                <a:ea typeface="华文细黑"/>
              </a:rPr>
              <a:t>4</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33146160"/>
              </p:ext>
            </p:extLst>
          </p:nvPr>
        </p:nvGraphicFramePr>
        <p:xfrm>
          <a:off x="6460836" y="4159399"/>
          <a:ext cx="1447800" cy="1266825"/>
        </p:xfrm>
        <a:graphic>
          <a:graphicData uri="http://schemas.openxmlformats.org/presentationml/2006/ole">
            <mc:AlternateContent xmlns:mc="http://schemas.openxmlformats.org/markup-compatibility/2006">
              <mc:Choice xmlns:v="urn:schemas-microsoft-com:vml" Requires="v">
                <p:oleObj spid="_x0000_s258089" name="Document" r:id="rId3" imgW="1453140" imgH="1266195" progId="Word.Document.8">
                  <p:embed/>
                </p:oleObj>
              </mc:Choice>
              <mc:Fallback>
                <p:oleObj name="Document" r:id="rId3" imgW="1453140" imgH="1266195" progId="Word.Document.8">
                  <p:embed/>
                  <p:pic>
                    <p:nvPicPr>
                      <p:cNvPr id="0" name="对象 1"/>
                      <p:cNvPicPr>
                        <a:picLocks noChangeAspect="1" noChangeArrowheads="1"/>
                      </p:cNvPicPr>
                      <p:nvPr/>
                    </p:nvPicPr>
                    <p:blipFill>
                      <a:blip r:embed="rId4"/>
                      <a:srcRect/>
                      <a:stretch>
                        <a:fillRect/>
                      </a:stretch>
                    </p:blipFill>
                    <p:spPr bwMode="auto">
                      <a:xfrm>
                        <a:off x="6460836" y="4159399"/>
                        <a:ext cx="14478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1">
            <a:hlinkClick r:id="rId5"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6"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8"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9"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0"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1"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2"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3"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4"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5"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6"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3" name="Rectangle 21">
            <a:hlinkClick r:id="rId17"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4" name="Rectangle 21">
            <a:hlinkClick r:id="rId18"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76655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blinds(horizontal)">
                                      <p:cBhvr>
                                        <p:cTn id="14"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9600" y="837506"/>
            <a:ext cx="11572430"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11</a:t>
            </a:r>
            <a:r>
              <a:rPr lang="en-US" altLang="zh-CN" sz="2800" kern="100" dirty="0">
                <a:solidFill>
                  <a:srgbClr val="000000"/>
                </a:solidFill>
                <a:latin typeface="Times New Roman"/>
              </a:rPr>
              <a:t>.</a:t>
            </a:r>
            <a:r>
              <a:rPr lang="zh-CN" altLang="zh-CN" sz="2800" kern="100" dirty="0">
                <a:latin typeface="Times New Roman"/>
                <a:ea typeface="华文细黑"/>
                <a:cs typeface="Times New Roman"/>
              </a:rPr>
              <a:t>随着各地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限牌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政策的推出，电动汽车成为汽车届的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新宠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。特斯拉全电动汽车使用的是钴酸锂</a:t>
            </a:r>
            <a:r>
              <a:rPr lang="en-US" altLang="zh-CN" sz="2800" kern="100" dirty="0">
                <a:latin typeface="Times New Roman"/>
                <a:ea typeface="华文细黑"/>
              </a:rPr>
              <a:t>(LiCoO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电池，其工作原理如图，</a:t>
            </a:r>
            <a:r>
              <a:rPr lang="en-US" altLang="zh-CN" sz="2800" kern="100" dirty="0">
                <a:latin typeface="Times New Roman"/>
                <a:ea typeface="华文细黑"/>
              </a:rPr>
              <a:t>A </a:t>
            </a:r>
            <a:r>
              <a:rPr lang="zh-CN" altLang="zh-CN" sz="2800" kern="100" dirty="0">
                <a:latin typeface="Times New Roman"/>
                <a:ea typeface="华文细黑"/>
                <a:cs typeface="Times New Roman"/>
              </a:rPr>
              <a:t>极材料是金属锂和碳的复合材料</a:t>
            </a:r>
            <a:r>
              <a:rPr lang="en-US" altLang="zh-CN" sz="2800" kern="100" dirty="0">
                <a:latin typeface="Times New Roman"/>
                <a:ea typeface="华文细黑"/>
              </a:rPr>
              <a:t>(</a:t>
            </a:r>
            <a:r>
              <a:rPr lang="zh-CN" altLang="zh-CN" sz="2800" kern="100" dirty="0">
                <a:latin typeface="Times New Roman"/>
                <a:ea typeface="华文细黑"/>
                <a:cs typeface="Times New Roman"/>
              </a:rPr>
              <a:t>碳作为金属锂的载体</a:t>
            </a:r>
            <a:r>
              <a:rPr lang="en-US" altLang="zh-CN" sz="2800" kern="100" dirty="0">
                <a:latin typeface="Times New Roman"/>
                <a:ea typeface="华文细黑"/>
              </a:rPr>
              <a:t>)</a:t>
            </a:r>
            <a:r>
              <a:rPr lang="zh-CN" altLang="zh-CN" sz="2800" kern="100" dirty="0">
                <a:latin typeface="Times New Roman"/>
                <a:ea typeface="华文细黑"/>
                <a:cs typeface="Times New Roman"/>
              </a:rPr>
              <a:t>，电解质为一种能传导</a:t>
            </a:r>
            <a:r>
              <a:rPr lang="en-US" altLang="zh-CN" sz="2800" kern="100" dirty="0">
                <a:latin typeface="Times New Roman"/>
                <a:ea typeface="华文细黑"/>
              </a:rPr>
              <a:t>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的高分子材料，隔膜只允许</a:t>
            </a:r>
            <a:r>
              <a:rPr lang="en-US" altLang="zh-CN" sz="2800" kern="100" dirty="0">
                <a:latin typeface="Times New Roman"/>
                <a:ea typeface="华文细黑"/>
              </a:rPr>
              <a:t> Li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通过，电池反应式为</a:t>
            </a:r>
            <a:r>
              <a:rPr lang="en-US" altLang="zh-CN" sz="2800" kern="100" dirty="0">
                <a:latin typeface="Times New Roman"/>
                <a:ea typeface="华文细黑"/>
              </a:rPr>
              <a:t>Li</a:t>
            </a:r>
            <a:r>
              <a:rPr lang="en-US" altLang="zh-CN" sz="2800" i="1" kern="100" baseline="-25000" dirty="0">
                <a:latin typeface="Times New Roman"/>
                <a:ea typeface="华文细黑"/>
              </a:rPr>
              <a:t>x</a:t>
            </a:r>
            <a:r>
              <a:rPr lang="en-US" altLang="zh-CN" sz="2800" kern="100" dirty="0">
                <a:latin typeface="Times New Roman"/>
                <a:ea typeface="华文细黑"/>
              </a:rPr>
              <a:t>C</a:t>
            </a:r>
            <a:r>
              <a:rPr lang="en-US" altLang="zh-CN" sz="2800" kern="100" baseline="-250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Li</a:t>
            </a:r>
            <a:r>
              <a:rPr lang="en-US" altLang="zh-CN" sz="2800" kern="100" baseline="-25000" dirty="0">
                <a:latin typeface="Times New Roman"/>
                <a:ea typeface="华文细黑"/>
              </a:rPr>
              <a:t>1</a:t>
            </a:r>
            <a:r>
              <a:rPr lang="zh-CN" altLang="zh-CN" sz="2800" kern="100" baseline="-25000" dirty="0">
                <a:latin typeface="Times New Roman"/>
                <a:ea typeface="华文细黑"/>
                <a:cs typeface="Times New Roman"/>
              </a:rPr>
              <a:t>－</a:t>
            </a:r>
            <a:r>
              <a:rPr lang="en-US" altLang="zh-CN" sz="2800" i="1" kern="100" baseline="-25000" dirty="0" smtClean="0">
                <a:latin typeface="Times New Roman"/>
                <a:ea typeface="华文细黑"/>
              </a:rPr>
              <a:t>x</a:t>
            </a:r>
            <a:r>
              <a:rPr lang="en-US" altLang="zh-CN" sz="2800" kern="100" dirty="0" smtClean="0">
                <a:latin typeface="Times New Roman"/>
                <a:ea typeface="华文细黑"/>
              </a:rPr>
              <a:t>CoO</a:t>
            </a:r>
            <a:r>
              <a:rPr lang="en-US" altLang="zh-CN" sz="2800" kern="100" baseline="-25000" dirty="0" smtClean="0">
                <a:latin typeface="Times New Roman"/>
                <a:ea typeface="华文细黑"/>
              </a:rPr>
              <a:t>2</a:t>
            </a:r>
            <a:endParaRPr lang="en-US" altLang="zh-CN" sz="800" kern="100" dirty="0" smtClean="0">
              <a:latin typeface="华文细黑"/>
              <a:ea typeface="华文细黑"/>
            </a:endParaRPr>
          </a:p>
          <a:p>
            <a:pPr algn="just">
              <a:lnSpc>
                <a:spcPct val="150000"/>
              </a:lnSpc>
              <a:spcAft>
                <a:spcPts val="0"/>
              </a:spcAft>
            </a:pPr>
            <a:r>
              <a:rPr lang="zh-CN" altLang="en-US" sz="800" kern="100" dirty="0">
                <a:latin typeface="华文细黑"/>
                <a:ea typeface="华文细黑"/>
              </a:rPr>
              <a:t>　</a:t>
            </a:r>
            <a:r>
              <a:rPr lang="zh-CN" altLang="en-US" sz="800" kern="100" dirty="0" smtClean="0">
                <a:latin typeface="华文细黑"/>
                <a:ea typeface="华文细黑"/>
              </a:rPr>
              <a:t>　　　　　　　　　　</a:t>
            </a:r>
            <a:r>
              <a:rPr lang="en-US" altLang="zh-CN" sz="2800" kern="100" dirty="0" smtClean="0">
                <a:latin typeface="Times New Roman"/>
                <a:ea typeface="华文细黑"/>
              </a:rPr>
              <a:t>C</a:t>
            </a:r>
            <a:r>
              <a:rPr lang="en-US" altLang="zh-CN" sz="2800" kern="100" baseline="-25000" dirty="0" smtClean="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LiCoO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en-US" altLang="zh-CN" sz="2800" kern="100" dirty="0" smtClean="0">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17001884"/>
              </p:ext>
            </p:extLst>
          </p:nvPr>
        </p:nvGraphicFramePr>
        <p:xfrm>
          <a:off x="363141" y="3429794"/>
          <a:ext cx="1085850" cy="1038225"/>
        </p:xfrm>
        <a:graphic>
          <a:graphicData uri="http://schemas.openxmlformats.org/presentationml/2006/ole">
            <mc:AlternateContent xmlns:mc="http://schemas.openxmlformats.org/markup-compatibility/2006">
              <mc:Choice xmlns:v="urn:schemas-microsoft-com:vml" Requires="v">
                <p:oleObj spid="_x0000_s318493" name="Document" r:id="rId3" imgW="1092571" imgH="1037646" progId="Word.Document.8">
                  <p:embed/>
                </p:oleObj>
              </mc:Choice>
              <mc:Fallback>
                <p:oleObj name="Document" r:id="rId3" imgW="1092571" imgH="1037646" progId="Word.Document.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41" y="3429794"/>
                        <a:ext cx="10858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8467" name="Picture 3" descr="HX3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7808" y="4149874"/>
            <a:ext cx="2892898" cy="240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6" action="ppaction://hlinksldjump"/>
          </p:cNvPr>
          <p:cNvSpPr>
            <a:spLocks noChangeArrowheads="1"/>
          </p:cNvSpPr>
          <p:nvPr/>
        </p:nvSpPr>
        <p:spPr bwMode="auto">
          <a:xfrm>
            <a:off x="458303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7" action="ppaction://hlinksldjump"/>
          </p:cNvPr>
          <p:cNvSpPr>
            <a:spLocks noChangeArrowheads="1"/>
          </p:cNvSpPr>
          <p:nvPr/>
        </p:nvSpPr>
        <p:spPr bwMode="auto">
          <a:xfrm>
            <a:off x="5016961"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8" action="ppaction://hlinksldjump"/>
          </p:cNvPr>
          <p:cNvSpPr>
            <a:spLocks noChangeArrowheads="1"/>
          </p:cNvSpPr>
          <p:nvPr/>
        </p:nvSpPr>
        <p:spPr bwMode="auto">
          <a:xfrm>
            <a:off x="5450884"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9" action="ppaction://hlinksldjump"/>
          </p:cNvPr>
          <p:cNvSpPr>
            <a:spLocks noChangeArrowheads="1"/>
          </p:cNvSpPr>
          <p:nvPr/>
        </p:nvSpPr>
        <p:spPr bwMode="auto">
          <a:xfrm>
            <a:off x="588480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0" action="ppaction://hlinksldjump"/>
          </p:cNvPr>
          <p:cNvSpPr>
            <a:spLocks noChangeArrowheads="1"/>
          </p:cNvSpPr>
          <p:nvPr/>
        </p:nvSpPr>
        <p:spPr bwMode="auto">
          <a:xfrm>
            <a:off x="631873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1" action="ppaction://hlinksldjump"/>
          </p:cNvPr>
          <p:cNvSpPr>
            <a:spLocks noChangeArrowheads="1"/>
          </p:cNvSpPr>
          <p:nvPr/>
        </p:nvSpPr>
        <p:spPr bwMode="auto">
          <a:xfrm>
            <a:off x="675265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2" action="ppaction://hlinksldjump"/>
          </p:cNvPr>
          <p:cNvSpPr>
            <a:spLocks noChangeArrowheads="1"/>
          </p:cNvSpPr>
          <p:nvPr/>
        </p:nvSpPr>
        <p:spPr bwMode="auto">
          <a:xfrm>
            <a:off x="718657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3" action="ppaction://hlinksldjump"/>
          </p:cNvPr>
          <p:cNvSpPr>
            <a:spLocks noChangeArrowheads="1"/>
          </p:cNvSpPr>
          <p:nvPr/>
        </p:nvSpPr>
        <p:spPr bwMode="auto">
          <a:xfrm>
            <a:off x="762049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4" action="ppaction://hlinksldjump"/>
          </p:cNvPr>
          <p:cNvSpPr>
            <a:spLocks noChangeArrowheads="1"/>
          </p:cNvSpPr>
          <p:nvPr/>
        </p:nvSpPr>
        <p:spPr bwMode="auto">
          <a:xfrm>
            <a:off x="8054422"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5" action="ppaction://hlinksldjump"/>
          </p:cNvPr>
          <p:cNvSpPr>
            <a:spLocks noChangeArrowheads="1"/>
          </p:cNvSpPr>
          <p:nvPr/>
        </p:nvSpPr>
        <p:spPr bwMode="auto">
          <a:xfrm>
            <a:off x="8566691"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6" action="ppaction://hlinksldjump"/>
          </p:cNvPr>
          <p:cNvSpPr>
            <a:spLocks noChangeArrowheads="1"/>
          </p:cNvSpPr>
          <p:nvPr/>
        </p:nvSpPr>
        <p:spPr bwMode="auto">
          <a:xfrm>
            <a:off x="9191150"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7" action="ppaction://hlinksldjump"/>
          </p:cNvPr>
          <p:cNvSpPr>
            <a:spLocks noChangeArrowheads="1"/>
          </p:cNvSpPr>
          <p:nvPr/>
        </p:nvSpPr>
        <p:spPr bwMode="auto">
          <a:xfrm>
            <a:off x="9784511"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8" action="ppaction://hlinksldjump"/>
          </p:cNvPr>
          <p:cNvSpPr>
            <a:spLocks noChangeArrowheads="1"/>
          </p:cNvSpPr>
          <p:nvPr/>
        </p:nvSpPr>
        <p:spPr bwMode="auto">
          <a:xfrm>
            <a:off x="10417261"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9" action="ppaction://hlinksldjump"/>
          </p:cNvPr>
          <p:cNvSpPr>
            <a:spLocks noChangeArrowheads="1"/>
          </p:cNvSpPr>
          <p:nvPr/>
        </p:nvSpPr>
        <p:spPr bwMode="auto">
          <a:xfrm>
            <a:off x="10991998"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4976</TotalTime>
  <Words>5024</Words>
  <Application>Microsoft Office PowerPoint</Application>
  <PresentationFormat>自定义</PresentationFormat>
  <Paragraphs>1397</Paragraphs>
  <Slides>115</Slides>
  <Notes>4</Notes>
  <HiddenSlides>28</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115</vt:i4>
      </vt:variant>
    </vt:vector>
  </HeadingPairs>
  <TitlesOfParts>
    <vt:vector size="117" baseType="lpstr">
      <vt:lpstr>6_Office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761</cp:revision>
  <dcterms:created xsi:type="dcterms:W3CDTF">2014-11-27T01:03:08Z</dcterms:created>
  <dcterms:modified xsi:type="dcterms:W3CDTF">2016-02-27T07:52:35Z</dcterms:modified>
</cp:coreProperties>
</file>