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41"/>
  </p:handoutMasterIdLst>
  <p:sldIdLst>
    <p:sldId id="257" r:id="rId2"/>
    <p:sldId id="382" r:id="rId3"/>
    <p:sldId id="391" r:id="rId4"/>
    <p:sldId id="383" r:id="rId5"/>
    <p:sldId id="392" r:id="rId6"/>
    <p:sldId id="355" r:id="rId7"/>
    <p:sldId id="356" r:id="rId8"/>
    <p:sldId id="384" r:id="rId9"/>
    <p:sldId id="385" r:id="rId10"/>
    <p:sldId id="386" r:id="rId11"/>
    <p:sldId id="387" r:id="rId12"/>
    <p:sldId id="357" r:id="rId13"/>
    <p:sldId id="393" r:id="rId14"/>
    <p:sldId id="338" r:id="rId15"/>
    <p:sldId id="388" r:id="rId16"/>
    <p:sldId id="360" r:id="rId17"/>
    <p:sldId id="361" r:id="rId18"/>
    <p:sldId id="362" r:id="rId19"/>
    <p:sldId id="363" r:id="rId20"/>
    <p:sldId id="364" r:id="rId21"/>
    <p:sldId id="389" r:id="rId22"/>
    <p:sldId id="390" r:id="rId23"/>
    <p:sldId id="365" r:id="rId24"/>
    <p:sldId id="366" r:id="rId25"/>
    <p:sldId id="367" r:id="rId26"/>
    <p:sldId id="368" r:id="rId27"/>
    <p:sldId id="369" r:id="rId28"/>
    <p:sldId id="370" r:id="rId29"/>
    <p:sldId id="371" r:id="rId30"/>
    <p:sldId id="372" r:id="rId31"/>
    <p:sldId id="373" r:id="rId32"/>
    <p:sldId id="374" r:id="rId33"/>
    <p:sldId id="375" r:id="rId34"/>
    <p:sldId id="376" r:id="rId35"/>
    <p:sldId id="377" r:id="rId36"/>
    <p:sldId id="378" r:id="rId37"/>
    <p:sldId id="379" r:id="rId38"/>
    <p:sldId id="380" r:id="rId39"/>
    <p:sldId id="381"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2664" y="-804"/>
      </p:cViewPr>
      <p:guideLst>
        <p:guide orient="horz" pos="2160"/>
        <p:guide pos="2880"/>
      </p:guideLst>
    </p:cSldViewPr>
  </p:slideViewPr>
  <p:notesTextViewPr>
    <p:cViewPr>
      <p:scale>
        <a:sx n="1" d="1"/>
        <a:sy n="1" d="1"/>
      </p:scale>
      <p:origin x="0" y="0"/>
    </p:cViewPr>
  </p:notesTextViewPr>
  <p:notesViewPr>
    <p:cSldViewPr>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8249E8-51B8-4D7E-900C-963E09B1B70A}" type="datetimeFigureOut">
              <a:rPr lang="zh-CN" altLang="en-US" smtClean="0"/>
              <a:t>2016-04-05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1CD233-0266-477B-A476-674A7DA79A7E}" type="slidenum">
              <a:rPr lang="zh-CN" altLang="en-US" smtClean="0"/>
              <a:t>‹#›</a:t>
            </a:fld>
            <a:endParaRPr lang="zh-CN" altLang="en-US"/>
          </a:p>
        </p:txBody>
      </p:sp>
    </p:spTree>
    <p:extLst>
      <p:ext uri="{BB962C8B-B14F-4D97-AF65-F5344CB8AC3E}">
        <p14:creationId xmlns:p14="http://schemas.microsoft.com/office/powerpoint/2010/main" val="256076361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7D64C7D-254B-4713-A8A3-F151A53C5DCC}" type="datetimeFigureOut">
              <a:rPr lang="zh-CN" altLang="en-US" smtClean="0"/>
              <a:t>2016-04-05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BA9832-B850-4B73-AB95-C88E3CB54D04}" type="slidenum">
              <a:rPr lang="zh-CN" altLang="en-US" smtClean="0"/>
              <a:t>‹#›</a:t>
            </a:fld>
            <a:endParaRPr lang="zh-CN" altLang="en-US"/>
          </a:p>
        </p:txBody>
      </p:sp>
    </p:spTree>
    <p:extLst>
      <p:ext uri="{BB962C8B-B14F-4D97-AF65-F5344CB8AC3E}">
        <p14:creationId xmlns:p14="http://schemas.microsoft.com/office/powerpoint/2010/main" val="3432719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D64C7D-254B-4713-A8A3-F151A53C5DCC}" type="datetimeFigureOut">
              <a:rPr lang="zh-CN" altLang="en-US" smtClean="0"/>
              <a:t>2016-04-05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BA9832-B850-4B73-AB95-C88E3CB54D04}" type="slidenum">
              <a:rPr lang="zh-CN" altLang="en-US" smtClean="0"/>
              <a:t>‹#›</a:t>
            </a:fld>
            <a:endParaRPr lang="zh-CN" altLang="en-US"/>
          </a:p>
        </p:txBody>
      </p:sp>
    </p:spTree>
    <p:extLst>
      <p:ext uri="{BB962C8B-B14F-4D97-AF65-F5344CB8AC3E}">
        <p14:creationId xmlns:p14="http://schemas.microsoft.com/office/powerpoint/2010/main" val="2493969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D64C7D-254B-4713-A8A3-F151A53C5DCC}" type="datetimeFigureOut">
              <a:rPr lang="zh-CN" altLang="en-US" smtClean="0"/>
              <a:t>2016-04-05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BA9832-B850-4B73-AB95-C88E3CB54D04}" type="slidenum">
              <a:rPr lang="zh-CN" altLang="en-US" smtClean="0"/>
              <a:t>‹#›</a:t>
            </a:fld>
            <a:endParaRPr lang="zh-CN" altLang="en-US"/>
          </a:p>
        </p:txBody>
      </p:sp>
    </p:spTree>
    <p:extLst>
      <p:ext uri="{BB962C8B-B14F-4D97-AF65-F5344CB8AC3E}">
        <p14:creationId xmlns:p14="http://schemas.microsoft.com/office/powerpoint/2010/main" val="45832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D64C7D-254B-4713-A8A3-F151A53C5DCC}" type="datetimeFigureOut">
              <a:rPr lang="zh-CN" altLang="en-US" smtClean="0"/>
              <a:t>2016-04-05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BA9832-B850-4B73-AB95-C88E3CB54D04}" type="slidenum">
              <a:rPr lang="zh-CN" altLang="en-US" smtClean="0"/>
              <a:t>‹#›</a:t>
            </a:fld>
            <a:endParaRPr lang="zh-CN" altLang="en-US"/>
          </a:p>
        </p:txBody>
      </p:sp>
    </p:spTree>
    <p:extLst>
      <p:ext uri="{BB962C8B-B14F-4D97-AF65-F5344CB8AC3E}">
        <p14:creationId xmlns:p14="http://schemas.microsoft.com/office/powerpoint/2010/main" val="4014473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7D64C7D-254B-4713-A8A3-F151A53C5DCC}" type="datetimeFigureOut">
              <a:rPr lang="zh-CN" altLang="en-US" smtClean="0"/>
              <a:t>2016-04-05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BA9832-B850-4B73-AB95-C88E3CB54D04}" type="slidenum">
              <a:rPr lang="zh-CN" altLang="en-US" smtClean="0"/>
              <a:t>‹#›</a:t>
            </a:fld>
            <a:endParaRPr lang="zh-CN" altLang="en-US"/>
          </a:p>
        </p:txBody>
      </p:sp>
    </p:spTree>
    <p:extLst>
      <p:ext uri="{BB962C8B-B14F-4D97-AF65-F5344CB8AC3E}">
        <p14:creationId xmlns:p14="http://schemas.microsoft.com/office/powerpoint/2010/main" val="1494994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7D64C7D-254B-4713-A8A3-F151A53C5DCC}" type="datetimeFigureOut">
              <a:rPr lang="zh-CN" altLang="en-US" smtClean="0"/>
              <a:t>2016-04-05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BA9832-B850-4B73-AB95-C88E3CB54D04}" type="slidenum">
              <a:rPr lang="zh-CN" altLang="en-US" smtClean="0"/>
              <a:t>‹#›</a:t>
            </a:fld>
            <a:endParaRPr lang="zh-CN" altLang="en-US"/>
          </a:p>
        </p:txBody>
      </p:sp>
    </p:spTree>
    <p:extLst>
      <p:ext uri="{BB962C8B-B14F-4D97-AF65-F5344CB8AC3E}">
        <p14:creationId xmlns:p14="http://schemas.microsoft.com/office/powerpoint/2010/main" val="2338310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7D64C7D-254B-4713-A8A3-F151A53C5DCC}" type="datetimeFigureOut">
              <a:rPr lang="zh-CN" altLang="en-US" smtClean="0"/>
              <a:t>2016-04-05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0BA9832-B850-4B73-AB95-C88E3CB54D04}" type="slidenum">
              <a:rPr lang="zh-CN" altLang="en-US" smtClean="0"/>
              <a:t>‹#›</a:t>
            </a:fld>
            <a:endParaRPr lang="zh-CN" altLang="en-US"/>
          </a:p>
        </p:txBody>
      </p:sp>
    </p:spTree>
    <p:extLst>
      <p:ext uri="{BB962C8B-B14F-4D97-AF65-F5344CB8AC3E}">
        <p14:creationId xmlns:p14="http://schemas.microsoft.com/office/powerpoint/2010/main" val="3915489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7D64C7D-254B-4713-A8A3-F151A53C5DCC}" type="datetimeFigureOut">
              <a:rPr lang="zh-CN" altLang="en-US" smtClean="0"/>
              <a:t>2016-04-05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0BA9832-B850-4B73-AB95-C88E3CB54D04}" type="slidenum">
              <a:rPr lang="zh-CN" altLang="en-US" smtClean="0"/>
              <a:t>‹#›</a:t>
            </a:fld>
            <a:endParaRPr lang="zh-CN" altLang="en-US"/>
          </a:p>
        </p:txBody>
      </p:sp>
    </p:spTree>
    <p:extLst>
      <p:ext uri="{BB962C8B-B14F-4D97-AF65-F5344CB8AC3E}">
        <p14:creationId xmlns:p14="http://schemas.microsoft.com/office/powerpoint/2010/main" val="1367828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D64C7D-254B-4713-A8A3-F151A53C5DCC}" type="datetimeFigureOut">
              <a:rPr lang="zh-CN" altLang="en-US" smtClean="0"/>
              <a:t>2016-04-05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0BA9832-B850-4B73-AB95-C88E3CB54D04}" type="slidenum">
              <a:rPr lang="zh-CN" altLang="en-US" smtClean="0"/>
              <a:t>‹#›</a:t>
            </a:fld>
            <a:endParaRPr lang="zh-CN" altLang="en-US"/>
          </a:p>
        </p:txBody>
      </p:sp>
    </p:spTree>
    <p:extLst>
      <p:ext uri="{BB962C8B-B14F-4D97-AF65-F5344CB8AC3E}">
        <p14:creationId xmlns:p14="http://schemas.microsoft.com/office/powerpoint/2010/main" val="4134175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7D64C7D-254B-4713-A8A3-F151A53C5DCC}" type="datetimeFigureOut">
              <a:rPr lang="zh-CN" altLang="en-US" smtClean="0"/>
              <a:t>2016-04-05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BA9832-B850-4B73-AB95-C88E3CB54D04}" type="slidenum">
              <a:rPr lang="zh-CN" altLang="en-US" smtClean="0"/>
              <a:t>‹#›</a:t>
            </a:fld>
            <a:endParaRPr lang="zh-CN" altLang="en-US"/>
          </a:p>
        </p:txBody>
      </p:sp>
    </p:spTree>
    <p:extLst>
      <p:ext uri="{BB962C8B-B14F-4D97-AF65-F5344CB8AC3E}">
        <p14:creationId xmlns:p14="http://schemas.microsoft.com/office/powerpoint/2010/main" val="1125540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7D64C7D-254B-4713-A8A3-F151A53C5DCC}" type="datetimeFigureOut">
              <a:rPr lang="zh-CN" altLang="en-US" smtClean="0"/>
              <a:t>2016-04-05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BA9832-B850-4B73-AB95-C88E3CB54D04}" type="slidenum">
              <a:rPr lang="zh-CN" altLang="en-US" smtClean="0"/>
              <a:t>‹#›</a:t>
            </a:fld>
            <a:endParaRPr lang="zh-CN" altLang="en-US"/>
          </a:p>
        </p:txBody>
      </p:sp>
    </p:spTree>
    <p:extLst>
      <p:ext uri="{BB962C8B-B14F-4D97-AF65-F5344CB8AC3E}">
        <p14:creationId xmlns:p14="http://schemas.microsoft.com/office/powerpoint/2010/main" val="2788372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D64C7D-254B-4713-A8A3-F151A53C5DCC}" type="datetimeFigureOut">
              <a:rPr lang="zh-CN" altLang="en-US" smtClean="0"/>
              <a:t>2016-04-05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A9832-B850-4B73-AB95-C88E3CB54D04}" type="slidenum">
              <a:rPr lang="zh-CN" altLang="en-US" smtClean="0"/>
              <a:t>‹#›</a:t>
            </a:fld>
            <a:endParaRPr lang="zh-CN" altLang="en-US"/>
          </a:p>
        </p:txBody>
      </p:sp>
    </p:spTree>
    <p:extLst>
      <p:ext uri="{BB962C8B-B14F-4D97-AF65-F5344CB8AC3E}">
        <p14:creationId xmlns:p14="http://schemas.microsoft.com/office/powerpoint/2010/main" val="27391251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2370" name="Rectangle 2"/>
          <p:cNvSpPr>
            <a:spLocks noChangeArrowheads="1"/>
          </p:cNvSpPr>
          <p:nvPr/>
        </p:nvSpPr>
        <p:spPr bwMode="auto">
          <a:xfrm>
            <a:off x="639705" y="944049"/>
            <a:ext cx="7704138" cy="144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612775">
              <a:defRPr>
                <a:solidFill>
                  <a:schemeClr val="tx1"/>
                </a:solidFill>
                <a:latin typeface="Arial" charset="0"/>
                <a:ea typeface="宋体" charset="-122"/>
              </a:defRPr>
            </a:lvl1pPr>
            <a:lvl2pPr>
              <a:defRPr>
                <a:solidFill>
                  <a:schemeClr val="tx1"/>
                </a:solidFill>
                <a:latin typeface="Arial" charset="0"/>
                <a:ea typeface="宋体" charset="-122"/>
              </a:defRPr>
            </a:lvl2pPr>
            <a:lvl3pPr>
              <a:defRPr>
                <a:solidFill>
                  <a:schemeClr val="tx1"/>
                </a:solidFill>
                <a:latin typeface="Arial" charset="0"/>
                <a:ea typeface="宋体" charset="-122"/>
              </a:defRPr>
            </a:lvl3pPr>
            <a:lvl4pPr>
              <a:defRPr>
                <a:solidFill>
                  <a:schemeClr val="tx1"/>
                </a:solidFill>
                <a:latin typeface="Arial" charset="0"/>
                <a:ea typeface="宋体" charset="-122"/>
              </a:defRPr>
            </a:lvl4pPr>
            <a:lvl5pPr>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eaLnBrk="0" hangingPunct="0"/>
            <a:r>
              <a:rPr lang="en-US" altLang="zh-CN" sz="4400" b="1" dirty="0">
                <a:solidFill>
                  <a:srgbClr val="FF0000"/>
                </a:solidFill>
                <a:latin typeface="Times New Roman" pitchFamily="18" charset="0"/>
                <a:cs typeface="Times New Roman" pitchFamily="18" charset="0"/>
              </a:rPr>
              <a:t>  </a:t>
            </a:r>
            <a:r>
              <a:rPr lang="zh-CN" altLang="en-US" sz="4400" b="1" dirty="0" smtClean="0">
                <a:solidFill>
                  <a:srgbClr val="FF0000"/>
                </a:solidFill>
                <a:latin typeface="Times New Roman" pitchFamily="18" charset="0"/>
                <a:cs typeface="Times New Roman" pitchFamily="18" charset="0"/>
              </a:rPr>
              <a:t>句子</a:t>
            </a:r>
            <a:r>
              <a:rPr lang="zh-CN" altLang="en-US" sz="4400" b="1" dirty="0">
                <a:solidFill>
                  <a:srgbClr val="FF0000"/>
                </a:solidFill>
                <a:latin typeface="Times New Roman" pitchFamily="18" charset="0"/>
                <a:cs typeface="Times New Roman" pitchFamily="18" charset="0"/>
              </a:rPr>
              <a:t>衔接题（语言连贯题</a:t>
            </a:r>
            <a:r>
              <a:rPr lang="zh-CN" altLang="en-US" sz="3200" b="1" dirty="0">
                <a:solidFill>
                  <a:srgbClr val="FF0000"/>
                </a:solidFill>
                <a:latin typeface="Times New Roman" pitchFamily="18" charset="0"/>
              </a:rPr>
              <a:t>）</a:t>
            </a:r>
            <a:endParaRPr lang="zh-CN" altLang="en-US" sz="4400" b="1" dirty="0">
              <a:solidFill>
                <a:srgbClr val="FF0000"/>
              </a:solidFill>
              <a:latin typeface="Times New Roman" pitchFamily="18" charset="0"/>
              <a:ea typeface="楷体_GB2312" pitchFamily="49" charset="-122"/>
              <a:cs typeface="Times New Roman" pitchFamily="18" charset="0"/>
            </a:endParaRPr>
          </a:p>
          <a:p>
            <a:pPr eaLnBrk="0" hangingPunct="0"/>
            <a:endParaRPr lang="zh-CN" altLang="en-US" sz="4400" b="1" dirty="0">
              <a:solidFill>
                <a:srgbClr val="FF0000"/>
              </a:solidFill>
              <a:latin typeface="Times New Roman" pitchFamily="18" charset="0"/>
              <a:ea typeface="楷体_GB2312" pitchFamily="49" charset="-122"/>
              <a:cs typeface="Times New Roman" pitchFamily="18" charset="0"/>
            </a:endParaRPr>
          </a:p>
        </p:txBody>
      </p:sp>
      <p:sp>
        <p:nvSpPr>
          <p:cNvPr id="2" name="矩形 1"/>
          <p:cNvSpPr/>
          <p:nvPr/>
        </p:nvSpPr>
        <p:spPr>
          <a:xfrm>
            <a:off x="444031" y="3585056"/>
            <a:ext cx="8095486" cy="646331"/>
          </a:xfrm>
          <a:prstGeom prst="rect">
            <a:avLst/>
          </a:prstGeom>
        </p:spPr>
        <p:txBody>
          <a:bodyPr wrap="none">
            <a:spAutoFit/>
          </a:bodyPr>
          <a:lstStyle/>
          <a:p>
            <a:r>
              <a:rPr lang="zh-CN" altLang="en-US" sz="3600" b="1" dirty="0" smtClean="0">
                <a:solidFill>
                  <a:srgbClr val="FF0000"/>
                </a:solidFill>
                <a:latin typeface="Times New Roman" pitchFamily="18" charset="0"/>
                <a:ea typeface="楷体_GB2312" pitchFamily="49" charset="-122"/>
                <a:cs typeface="Times New Roman" pitchFamily="18" charset="0"/>
              </a:rPr>
              <a:t> </a:t>
            </a:r>
            <a:r>
              <a:rPr lang="en-US" altLang="zh-CN" sz="2400" dirty="0" smtClean="0">
                <a:solidFill>
                  <a:srgbClr val="FF0000"/>
                </a:solidFill>
                <a:latin typeface="Arial"/>
                <a:ea typeface="楷体_GB2312" pitchFamily="49" charset="-122"/>
                <a:cs typeface="Times New Roman" pitchFamily="18" charset="0"/>
              </a:rPr>
              <a:t>——</a:t>
            </a:r>
            <a:r>
              <a:rPr lang="zh-CN" altLang="en-US" sz="3600" b="1" dirty="0" smtClean="0">
                <a:solidFill>
                  <a:srgbClr val="FF0000"/>
                </a:solidFill>
                <a:latin typeface="楷体_GB2312" pitchFamily="49" charset="-122"/>
                <a:ea typeface="楷体_GB2312" pitchFamily="49" charset="-122"/>
              </a:rPr>
              <a:t>抓首尾，连中间，三步四排定句序</a:t>
            </a:r>
            <a:r>
              <a:rPr lang="zh-CN" altLang="en-US" sz="3600" dirty="0" smtClean="0">
                <a:solidFill>
                  <a:srgbClr val="FF0000"/>
                </a:solidFill>
                <a:latin typeface="楷体_GB2312" pitchFamily="49" charset="-122"/>
                <a:ea typeface="楷体_GB2312" pitchFamily="49" charset="-122"/>
              </a:rPr>
              <a:t> </a:t>
            </a:r>
            <a:endParaRPr lang="zh-CN" altLang="en-US" sz="3600" dirty="0"/>
          </a:p>
        </p:txBody>
      </p:sp>
    </p:spTree>
    <p:extLst>
      <p:ext uri="{BB962C8B-B14F-4D97-AF65-F5344CB8AC3E}">
        <p14:creationId xmlns:p14="http://schemas.microsoft.com/office/powerpoint/2010/main" val="134560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2370"/>
                                        </p:tgtEl>
                                        <p:attrNameLst>
                                          <p:attrName>style.visibility</p:attrName>
                                        </p:attrNameLst>
                                      </p:cBhvr>
                                      <p:to>
                                        <p:strVal val="visible"/>
                                      </p:to>
                                    </p:set>
                                    <p:anim calcmode="lin" valueType="num">
                                      <p:cBhvr additive="base">
                                        <p:cTn id="7" dur="500" fill="hold"/>
                                        <p:tgtEl>
                                          <p:spTgt spid="442370"/>
                                        </p:tgtEl>
                                        <p:attrNameLst>
                                          <p:attrName>ppt_x</p:attrName>
                                        </p:attrNameLst>
                                      </p:cBhvr>
                                      <p:tavLst>
                                        <p:tav tm="0">
                                          <p:val>
                                            <p:strVal val="#ppt_x"/>
                                          </p:val>
                                        </p:tav>
                                        <p:tav tm="100000">
                                          <p:val>
                                            <p:strVal val="#ppt_x"/>
                                          </p:val>
                                        </p:tav>
                                      </p:tavLst>
                                    </p:anim>
                                    <p:anim calcmode="lin" valueType="num">
                                      <p:cBhvr additive="base">
                                        <p:cTn id="8" dur="500" fill="hold"/>
                                        <p:tgtEl>
                                          <p:spTgt spid="4423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0"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1524" y="692696"/>
            <a:ext cx="8568952" cy="1200329"/>
          </a:xfrm>
          <a:prstGeom prst="rect">
            <a:avLst/>
          </a:prstGeom>
        </p:spPr>
        <p:txBody>
          <a:bodyPr wrap="square">
            <a:spAutoFit/>
          </a:bodyPr>
          <a:lstStyle/>
          <a:p>
            <a:r>
              <a:rPr lang="zh-CN" altLang="zh-CN" sz="2400" b="1" dirty="0" smtClean="0"/>
              <a:t>第一</a:t>
            </a:r>
            <a:r>
              <a:rPr lang="zh-CN" altLang="zh-CN" sz="2400" b="1" dirty="0"/>
              <a:t>种：</a:t>
            </a:r>
            <a:r>
              <a:rPr lang="zh-CN" altLang="zh-CN" sz="2400" b="1" dirty="0">
                <a:solidFill>
                  <a:srgbClr val="FF0000"/>
                </a:solidFill>
                <a:effectLst>
                  <a:outerShdw blurRad="38100" dist="38100" dir="2700000" algn="tl">
                    <a:srgbClr val="000000">
                      <a:alpha val="43137"/>
                    </a:srgbClr>
                  </a:outerShdw>
                </a:effectLst>
              </a:rPr>
              <a:t>词语排序法</a:t>
            </a:r>
            <a:r>
              <a:rPr lang="en-US" altLang="zh-CN" sz="2400" b="1" dirty="0"/>
              <a:t>——</a:t>
            </a:r>
            <a:r>
              <a:rPr lang="zh-CN" altLang="zh-CN" sz="2400" b="1" dirty="0"/>
              <a:t>根据起照应作用的词语来排序。一个语段中句与句之间肯定是前后照应的，而这种照应关系通常会通过某些词语表现出来</a:t>
            </a:r>
            <a:r>
              <a:rPr lang="zh-CN" altLang="zh-CN" sz="2400" b="1" dirty="0" smtClean="0"/>
              <a:t>。</a:t>
            </a:r>
            <a:endParaRPr lang="zh-CN" altLang="zh-CN" sz="2400" dirty="0"/>
          </a:p>
        </p:txBody>
      </p:sp>
      <p:sp>
        <p:nvSpPr>
          <p:cNvPr id="3" name="矩形 2"/>
          <p:cNvSpPr/>
          <p:nvPr/>
        </p:nvSpPr>
        <p:spPr>
          <a:xfrm>
            <a:off x="251520" y="116632"/>
            <a:ext cx="6372257" cy="461665"/>
          </a:xfrm>
          <a:prstGeom prst="rect">
            <a:avLst/>
          </a:prstGeom>
        </p:spPr>
        <p:txBody>
          <a:bodyPr wrap="none">
            <a:spAutoFit/>
          </a:bodyPr>
          <a:lstStyle/>
          <a:p>
            <a:r>
              <a:rPr lang="zh-CN" altLang="zh-CN" sz="2400" b="1" dirty="0"/>
              <a:t>能确定两句话要连在一起的排序法又有四种。</a:t>
            </a:r>
            <a:endParaRPr lang="zh-CN" altLang="zh-CN" sz="2400" dirty="0"/>
          </a:p>
        </p:txBody>
      </p:sp>
      <p:sp>
        <p:nvSpPr>
          <p:cNvPr id="4" name="矩形 3"/>
          <p:cNvSpPr/>
          <p:nvPr/>
        </p:nvSpPr>
        <p:spPr>
          <a:xfrm>
            <a:off x="267048" y="1926065"/>
            <a:ext cx="8697440" cy="1200329"/>
          </a:xfrm>
          <a:prstGeom prst="rect">
            <a:avLst/>
          </a:prstGeom>
        </p:spPr>
        <p:txBody>
          <a:bodyPr wrap="square">
            <a:spAutoFit/>
          </a:bodyPr>
          <a:lstStyle/>
          <a:p>
            <a:r>
              <a:rPr lang="zh-CN" altLang="zh-CN" sz="2400" b="1" dirty="0"/>
              <a:t>使用词语排序法排序时，</a:t>
            </a:r>
            <a:r>
              <a:rPr lang="zh-CN" altLang="zh-CN" sz="2400" b="1" dirty="0">
                <a:solidFill>
                  <a:srgbClr val="FF0000"/>
                </a:solidFill>
                <a:effectLst>
                  <a:outerShdw blurRad="38100" dist="38100" dir="2700000" algn="tl">
                    <a:srgbClr val="000000">
                      <a:alpha val="43137"/>
                    </a:srgbClr>
                  </a:outerShdw>
                </a:effectLst>
              </a:rPr>
              <a:t>首先</a:t>
            </a:r>
            <a:r>
              <a:rPr lang="zh-CN" altLang="zh-CN" sz="2400" b="1" dirty="0"/>
              <a:t>，是要看句子中是否有</a:t>
            </a:r>
            <a:r>
              <a:rPr lang="en-US" altLang="zh-CN" sz="2400" b="1" dirty="0"/>
              <a:t>“</a:t>
            </a:r>
            <a:r>
              <a:rPr lang="zh-CN" altLang="zh-CN" sz="2400" b="1" dirty="0"/>
              <a:t>相同的词语</a:t>
            </a:r>
            <a:r>
              <a:rPr lang="en-US" altLang="zh-CN" sz="2400" b="1" dirty="0"/>
              <a:t>”</a:t>
            </a:r>
            <a:r>
              <a:rPr lang="zh-CN" altLang="zh-CN" sz="2400" b="1" dirty="0"/>
              <a:t>，如果两句话中出现了</a:t>
            </a:r>
            <a:r>
              <a:rPr lang="zh-CN" altLang="zh-CN" sz="2400" b="1" dirty="0">
                <a:solidFill>
                  <a:srgbClr val="7030A0"/>
                </a:solidFill>
                <a:effectLst>
                  <a:outerShdw blurRad="38100" dist="38100" dir="2700000" algn="tl">
                    <a:srgbClr val="000000">
                      <a:alpha val="43137"/>
                    </a:srgbClr>
                  </a:outerShdw>
                </a:effectLst>
              </a:rPr>
              <a:t>相同的词语</a:t>
            </a:r>
            <a:r>
              <a:rPr lang="zh-CN" altLang="zh-CN" sz="2400" b="1" dirty="0"/>
              <a:t>，一般情况下这两个句子应该排在一起。</a:t>
            </a:r>
            <a:endParaRPr lang="zh-CN" altLang="en-US" sz="2400" dirty="0"/>
          </a:p>
        </p:txBody>
      </p:sp>
      <p:sp>
        <p:nvSpPr>
          <p:cNvPr id="5" name="矩形 4"/>
          <p:cNvSpPr/>
          <p:nvPr/>
        </p:nvSpPr>
        <p:spPr>
          <a:xfrm>
            <a:off x="274068" y="3164775"/>
            <a:ext cx="8690420" cy="1200329"/>
          </a:xfrm>
          <a:prstGeom prst="rect">
            <a:avLst/>
          </a:prstGeom>
        </p:spPr>
        <p:txBody>
          <a:bodyPr wrap="square">
            <a:spAutoFit/>
          </a:bodyPr>
          <a:lstStyle/>
          <a:p>
            <a:r>
              <a:rPr lang="zh-CN" altLang="zh-CN" sz="2400" b="1" dirty="0"/>
              <a:t>其次，是找</a:t>
            </a:r>
            <a:r>
              <a:rPr lang="en-US" altLang="zh-CN" sz="2400" b="1" dirty="0"/>
              <a:t>“</a:t>
            </a:r>
            <a:r>
              <a:rPr lang="zh-CN" altLang="zh-CN" sz="2400" b="1" dirty="0">
                <a:solidFill>
                  <a:srgbClr val="7030A0"/>
                </a:solidFill>
                <a:effectLst>
                  <a:outerShdw blurRad="38100" dist="38100" dir="2700000" algn="tl">
                    <a:srgbClr val="000000">
                      <a:alpha val="43137"/>
                    </a:srgbClr>
                  </a:outerShdw>
                </a:effectLst>
              </a:rPr>
              <a:t>关联词</a:t>
            </a:r>
            <a:r>
              <a:rPr lang="en-US" altLang="zh-CN" sz="2400" b="1" dirty="0">
                <a:solidFill>
                  <a:srgbClr val="7030A0"/>
                </a:solidFill>
                <a:effectLst>
                  <a:outerShdw blurRad="38100" dist="38100" dir="2700000" algn="tl">
                    <a:srgbClr val="000000">
                      <a:alpha val="43137"/>
                    </a:srgbClr>
                  </a:outerShdw>
                </a:effectLst>
              </a:rPr>
              <a:t>”</a:t>
            </a:r>
            <a:r>
              <a:rPr lang="zh-CN" altLang="zh-CN" sz="2400" b="1" dirty="0">
                <a:solidFill>
                  <a:srgbClr val="7030A0"/>
                </a:solidFill>
                <a:effectLst>
                  <a:outerShdw blurRad="38100" dist="38100" dir="2700000" algn="tl">
                    <a:srgbClr val="000000">
                      <a:alpha val="43137"/>
                    </a:srgbClr>
                  </a:outerShdw>
                </a:effectLst>
              </a:rPr>
              <a:t>和</a:t>
            </a:r>
            <a:r>
              <a:rPr lang="en-US" altLang="zh-CN" sz="2400" b="1" dirty="0">
                <a:solidFill>
                  <a:srgbClr val="7030A0"/>
                </a:solidFill>
                <a:effectLst>
                  <a:outerShdw blurRad="38100" dist="38100" dir="2700000" algn="tl">
                    <a:srgbClr val="000000">
                      <a:alpha val="43137"/>
                    </a:srgbClr>
                  </a:outerShdw>
                </a:effectLst>
              </a:rPr>
              <a:t>“</a:t>
            </a:r>
            <a:r>
              <a:rPr lang="zh-CN" altLang="zh-CN" sz="2400" b="1" dirty="0">
                <a:solidFill>
                  <a:srgbClr val="7030A0"/>
                </a:solidFill>
                <a:effectLst>
                  <a:outerShdw blurRad="38100" dist="38100" dir="2700000" algn="tl">
                    <a:srgbClr val="000000">
                      <a:alpha val="43137"/>
                    </a:srgbClr>
                  </a:outerShdw>
                </a:effectLst>
              </a:rPr>
              <a:t>代词</a:t>
            </a:r>
            <a:r>
              <a:rPr lang="en-US" altLang="zh-CN" sz="2400" b="1" dirty="0"/>
              <a:t>”</a:t>
            </a:r>
            <a:r>
              <a:rPr lang="zh-CN" altLang="zh-CN" sz="2400" b="1" dirty="0"/>
              <a:t>，如果能找到关联词、代词，就可根据</a:t>
            </a:r>
            <a:r>
              <a:rPr lang="zh-CN" altLang="zh-CN" sz="2400" b="1" dirty="0">
                <a:solidFill>
                  <a:srgbClr val="FF0000"/>
                </a:solidFill>
                <a:effectLst>
                  <a:outerShdw blurRad="38100" dist="38100" dir="2700000" algn="tl">
                    <a:srgbClr val="000000">
                      <a:alpha val="43137"/>
                    </a:srgbClr>
                  </a:outerShdw>
                </a:effectLst>
              </a:rPr>
              <a:t>关联词成对使用</a:t>
            </a:r>
            <a:r>
              <a:rPr lang="zh-CN" altLang="zh-CN" sz="2400" b="1" dirty="0"/>
              <a:t>、</a:t>
            </a:r>
            <a:r>
              <a:rPr lang="zh-CN" altLang="zh-CN" sz="2400" b="1" dirty="0">
                <a:solidFill>
                  <a:srgbClr val="00B050"/>
                </a:solidFill>
              </a:rPr>
              <a:t>指示代词和指代内容</a:t>
            </a:r>
            <a:r>
              <a:rPr lang="zh-CN" altLang="zh-CN" sz="2400" b="1" dirty="0">
                <a:solidFill>
                  <a:srgbClr val="C00000"/>
                </a:solidFill>
                <a:effectLst>
                  <a:outerShdw blurRad="38100" dist="38100" dir="2700000" algn="tl">
                    <a:srgbClr val="000000">
                      <a:alpha val="43137"/>
                    </a:srgbClr>
                  </a:outerShdw>
                </a:effectLst>
              </a:rPr>
              <a:t>位置靠近</a:t>
            </a:r>
            <a:r>
              <a:rPr lang="zh-CN" altLang="zh-CN" sz="2400" b="1" dirty="0"/>
              <a:t>的特点，确定必须连在一起的句子。</a:t>
            </a:r>
            <a:endParaRPr lang="zh-CN" altLang="en-US" sz="2400" dirty="0"/>
          </a:p>
        </p:txBody>
      </p:sp>
      <p:sp>
        <p:nvSpPr>
          <p:cNvPr id="6" name="矩形 5"/>
          <p:cNvSpPr/>
          <p:nvPr/>
        </p:nvSpPr>
        <p:spPr>
          <a:xfrm>
            <a:off x="267048" y="4437112"/>
            <a:ext cx="8769448" cy="2308324"/>
          </a:xfrm>
          <a:prstGeom prst="rect">
            <a:avLst/>
          </a:prstGeom>
        </p:spPr>
        <p:txBody>
          <a:bodyPr wrap="square">
            <a:spAutoFit/>
          </a:bodyPr>
          <a:lstStyle/>
          <a:p>
            <a:r>
              <a:rPr lang="zh-CN" altLang="zh-CN" sz="2400" b="1" dirty="0"/>
              <a:t>再次，是找</a:t>
            </a:r>
            <a:r>
              <a:rPr lang="en-US" altLang="zh-CN" sz="2400" b="1" dirty="0"/>
              <a:t>“</a:t>
            </a:r>
            <a:r>
              <a:rPr lang="zh-CN" altLang="zh-CN" sz="2400" b="1" dirty="0">
                <a:solidFill>
                  <a:srgbClr val="00B050"/>
                </a:solidFill>
                <a:effectLst>
                  <a:outerShdw blurRad="38100" dist="38100" dir="2700000" algn="tl">
                    <a:srgbClr val="000000">
                      <a:alpha val="43137"/>
                    </a:srgbClr>
                  </a:outerShdw>
                </a:effectLst>
              </a:rPr>
              <a:t>暗示性词语</a:t>
            </a:r>
            <a:r>
              <a:rPr lang="en-US" altLang="zh-CN" sz="2400" b="1" dirty="0"/>
              <a:t>”</a:t>
            </a:r>
            <a:r>
              <a:rPr lang="zh-CN" altLang="zh-CN" sz="2400" b="1" dirty="0"/>
              <a:t>，使用了</a:t>
            </a:r>
            <a:r>
              <a:rPr lang="en-US" altLang="zh-CN" sz="2400" b="1" dirty="0"/>
              <a:t>“</a:t>
            </a:r>
            <a:r>
              <a:rPr lang="zh-CN" altLang="zh-CN" sz="2400" b="1" dirty="0">
                <a:solidFill>
                  <a:srgbClr val="00B0F0"/>
                </a:solidFill>
                <a:effectLst>
                  <a:outerShdw blurRad="38100" dist="38100" dir="2700000" algn="tl">
                    <a:srgbClr val="000000">
                      <a:alpha val="43137"/>
                    </a:srgbClr>
                  </a:outerShdw>
                </a:effectLst>
              </a:rPr>
              <a:t>换句话说</a:t>
            </a:r>
            <a:r>
              <a:rPr lang="en-US" altLang="zh-CN" sz="2400" b="1" dirty="0"/>
              <a:t>”</a:t>
            </a:r>
            <a:r>
              <a:rPr lang="zh-CN" altLang="zh-CN" sz="2400" b="1" dirty="0"/>
              <a:t>一类词语的句子，要</a:t>
            </a:r>
            <a:r>
              <a:rPr lang="zh-CN" altLang="zh-CN" sz="2400" b="1" dirty="0">
                <a:solidFill>
                  <a:srgbClr val="0070C0"/>
                </a:solidFill>
                <a:effectLst>
                  <a:outerShdw blurRad="38100" dist="38100" dir="2700000" algn="tl">
                    <a:srgbClr val="000000">
                      <a:alpha val="43137"/>
                    </a:srgbClr>
                  </a:outerShdw>
                </a:effectLst>
              </a:rPr>
              <a:t>紧跟在和它意思差不多的句子之后</a:t>
            </a:r>
            <a:r>
              <a:rPr lang="zh-CN" altLang="zh-CN" sz="2400" b="1" dirty="0"/>
              <a:t>；出现</a:t>
            </a:r>
            <a:r>
              <a:rPr lang="en-US" altLang="zh-CN" sz="2400" b="1" dirty="0"/>
              <a:t>“</a:t>
            </a:r>
            <a:r>
              <a:rPr lang="zh-CN" altLang="zh-CN" sz="2400" b="1" dirty="0"/>
              <a:t>与此相反</a:t>
            </a:r>
            <a:r>
              <a:rPr lang="en-US" altLang="zh-CN" sz="2400" b="1" dirty="0"/>
              <a:t>”“</a:t>
            </a:r>
            <a:r>
              <a:rPr lang="zh-CN" altLang="zh-CN" sz="2400" b="1" dirty="0"/>
              <a:t>反过来说</a:t>
            </a:r>
            <a:r>
              <a:rPr lang="en-US" altLang="zh-CN" sz="2400" b="1" dirty="0"/>
              <a:t>”</a:t>
            </a:r>
            <a:r>
              <a:rPr lang="zh-CN" altLang="zh-CN" sz="2400" b="1" dirty="0"/>
              <a:t>等词语的句子，要紧跟在与它意思相反、相对的句子之后；出现</a:t>
            </a:r>
            <a:r>
              <a:rPr lang="en-US" altLang="zh-CN" sz="2400" b="1" dirty="0"/>
              <a:t>“</a:t>
            </a:r>
            <a:r>
              <a:rPr lang="zh-CN" altLang="zh-CN" sz="2400" b="1" dirty="0"/>
              <a:t>首先</a:t>
            </a:r>
            <a:r>
              <a:rPr lang="en-US" altLang="zh-CN" sz="2400" b="1" dirty="0"/>
              <a:t>”“</a:t>
            </a:r>
            <a:r>
              <a:rPr lang="zh-CN" altLang="zh-CN" sz="2400" b="1" dirty="0"/>
              <a:t>其次</a:t>
            </a:r>
            <a:r>
              <a:rPr lang="en-US" altLang="zh-CN" sz="2400" b="1" dirty="0"/>
              <a:t>”“</a:t>
            </a:r>
            <a:r>
              <a:rPr lang="zh-CN" altLang="zh-CN" sz="2400" b="1" dirty="0"/>
              <a:t>再次</a:t>
            </a:r>
            <a:r>
              <a:rPr lang="en-US" altLang="zh-CN" sz="2400" b="1" dirty="0"/>
              <a:t>”</a:t>
            </a:r>
            <a:r>
              <a:rPr lang="zh-CN" altLang="zh-CN" sz="2400" b="1" dirty="0"/>
              <a:t>等词语，表示这些句子应该连在一起；出现</a:t>
            </a:r>
            <a:r>
              <a:rPr lang="en-US" altLang="zh-CN" sz="2400" b="1" dirty="0"/>
              <a:t>“</a:t>
            </a:r>
            <a:r>
              <a:rPr lang="zh-CN" altLang="zh-CN" sz="2400" b="1" dirty="0"/>
              <a:t>总之</a:t>
            </a:r>
            <a:r>
              <a:rPr lang="en-US" altLang="zh-CN" sz="2400" b="1" dirty="0"/>
              <a:t>”“</a:t>
            </a:r>
            <a:r>
              <a:rPr lang="zh-CN" altLang="zh-CN" sz="2400" b="1" dirty="0"/>
              <a:t>综上所述</a:t>
            </a:r>
            <a:r>
              <a:rPr lang="en-US" altLang="zh-CN" sz="2400" b="1" dirty="0"/>
              <a:t>”“</a:t>
            </a:r>
            <a:r>
              <a:rPr lang="zh-CN" altLang="zh-CN" sz="2400" b="1" dirty="0"/>
              <a:t>由此看来</a:t>
            </a:r>
            <a:r>
              <a:rPr lang="en-US" altLang="zh-CN" sz="2400" b="1" dirty="0"/>
              <a:t>”</a:t>
            </a:r>
            <a:r>
              <a:rPr lang="zh-CN" altLang="zh-CN" sz="2400" b="1" dirty="0"/>
              <a:t>等词语的句子，表示总结，是这个语段的最后一句话。</a:t>
            </a:r>
            <a:endParaRPr lang="zh-CN" altLang="zh-CN" sz="2400" dirty="0"/>
          </a:p>
        </p:txBody>
      </p:sp>
    </p:spTree>
    <p:extLst>
      <p:ext uri="{BB962C8B-B14F-4D97-AF65-F5344CB8AC3E}">
        <p14:creationId xmlns:p14="http://schemas.microsoft.com/office/powerpoint/2010/main" val="357484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0264" y="4725144"/>
            <a:ext cx="8640960" cy="1938992"/>
          </a:xfrm>
          <a:prstGeom prst="rect">
            <a:avLst/>
          </a:prstGeom>
        </p:spPr>
        <p:txBody>
          <a:bodyPr wrap="square">
            <a:spAutoFit/>
          </a:bodyPr>
          <a:lstStyle/>
          <a:p>
            <a:r>
              <a:rPr lang="zh-CN" altLang="zh-CN" sz="2400" b="1" dirty="0" smtClean="0"/>
              <a:t>第四</a:t>
            </a:r>
            <a:r>
              <a:rPr lang="zh-CN" altLang="zh-CN" sz="2400" b="1" dirty="0"/>
              <a:t>种：</a:t>
            </a:r>
            <a:r>
              <a:rPr lang="zh-CN" altLang="zh-CN" sz="2400" b="1" dirty="0">
                <a:solidFill>
                  <a:srgbClr val="C00000"/>
                </a:solidFill>
                <a:effectLst>
                  <a:outerShdw blurRad="38100" dist="38100" dir="2700000" algn="tl">
                    <a:srgbClr val="000000">
                      <a:alpha val="43137"/>
                    </a:srgbClr>
                  </a:outerShdw>
                </a:effectLst>
              </a:rPr>
              <a:t>标点排序法</a:t>
            </a:r>
            <a:r>
              <a:rPr lang="en-US" altLang="zh-CN" sz="2400" b="1" dirty="0"/>
              <a:t>——</a:t>
            </a:r>
            <a:r>
              <a:rPr lang="zh-CN" altLang="zh-CN" sz="2400" b="1" dirty="0"/>
              <a:t>借助横线中的标点来排序。需要借助标点排序的语言连贯题，横线后的标点除了</a:t>
            </a:r>
            <a:r>
              <a:rPr lang="zh-CN" altLang="zh-CN" sz="2400" b="1" dirty="0">
                <a:solidFill>
                  <a:srgbClr val="00B0F0"/>
                </a:solidFill>
                <a:effectLst>
                  <a:outerShdw blurRad="38100" dist="38100" dir="2700000" algn="tl">
                    <a:srgbClr val="000000">
                      <a:alpha val="43137"/>
                    </a:srgbClr>
                  </a:outerShdw>
                </a:effectLst>
              </a:rPr>
              <a:t>逗号、句号</a:t>
            </a:r>
            <a:r>
              <a:rPr lang="zh-CN" altLang="zh-CN" sz="2400" b="1" dirty="0"/>
              <a:t>外，还会有</a:t>
            </a:r>
            <a:r>
              <a:rPr lang="zh-CN" altLang="zh-CN" sz="2400" b="1" dirty="0">
                <a:solidFill>
                  <a:srgbClr val="00B0F0"/>
                </a:solidFill>
                <a:effectLst>
                  <a:outerShdw blurRad="38100" dist="38100" dir="2700000" algn="tl">
                    <a:srgbClr val="000000">
                      <a:alpha val="43137"/>
                    </a:srgbClr>
                  </a:outerShdw>
                </a:effectLst>
              </a:rPr>
              <a:t>分号、问号</a:t>
            </a:r>
            <a:r>
              <a:rPr lang="zh-CN" altLang="zh-CN" sz="2400" b="1" dirty="0"/>
              <a:t>等标点。遇到这种横线后标点有变化的连贯题时，可使用上述三种排序法确定答案，也可凭借标点的暗示作用来确定答案。</a:t>
            </a:r>
            <a:endParaRPr lang="zh-CN" altLang="zh-CN" sz="2400" dirty="0"/>
          </a:p>
        </p:txBody>
      </p:sp>
      <p:sp>
        <p:nvSpPr>
          <p:cNvPr id="3" name="矩形 2"/>
          <p:cNvSpPr/>
          <p:nvPr/>
        </p:nvSpPr>
        <p:spPr>
          <a:xfrm>
            <a:off x="194420" y="188640"/>
            <a:ext cx="8770068" cy="1569660"/>
          </a:xfrm>
          <a:prstGeom prst="rect">
            <a:avLst/>
          </a:prstGeom>
        </p:spPr>
        <p:txBody>
          <a:bodyPr wrap="square">
            <a:spAutoFit/>
          </a:bodyPr>
          <a:lstStyle/>
          <a:p>
            <a:r>
              <a:rPr lang="zh-CN" altLang="zh-CN" sz="2400" b="1" dirty="0"/>
              <a:t>第二种：</a:t>
            </a:r>
            <a:r>
              <a:rPr lang="zh-CN" altLang="zh-CN" sz="2400" b="1" dirty="0">
                <a:solidFill>
                  <a:srgbClr val="00B0F0"/>
                </a:solidFill>
                <a:effectLst>
                  <a:outerShdw blurRad="38100" dist="38100" dir="2700000" algn="tl">
                    <a:srgbClr val="000000">
                      <a:alpha val="43137"/>
                    </a:srgbClr>
                  </a:outerShdw>
                </a:effectLst>
              </a:rPr>
              <a:t>语意排序法</a:t>
            </a:r>
            <a:r>
              <a:rPr lang="en-US" altLang="zh-CN" sz="2400" b="1" dirty="0"/>
              <a:t>——</a:t>
            </a:r>
            <a:r>
              <a:rPr lang="zh-CN" altLang="zh-CN" sz="2400" b="1" dirty="0"/>
              <a:t>根据句子之间的语意联系来排序。如果找不到起照应作用的词语，考生可根据</a:t>
            </a:r>
            <a:r>
              <a:rPr lang="zh-CN" altLang="zh-CN" sz="2400" b="1" dirty="0">
                <a:solidFill>
                  <a:srgbClr val="FF0000"/>
                </a:solidFill>
                <a:effectLst>
                  <a:outerShdw blurRad="38100" dist="38100" dir="2700000" algn="tl">
                    <a:srgbClr val="000000">
                      <a:alpha val="43137"/>
                    </a:srgbClr>
                  </a:outerShdw>
                </a:effectLst>
              </a:rPr>
              <a:t>上一句的意思推导下一句语意的侧重点</a:t>
            </a:r>
            <a:r>
              <a:rPr lang="zh-CN" altLang="zh-CN" sz="2400" b="1" dirty="0"/>
              <a:t>，从而将语意联系最密切的两个句子连在一起。在四种排序法中，语意排序法使用频率最高。</a:t>
            </a:r>
            <a:endParaRPr lang="zh-CN" altLang="zh-CN" sz="2400" dirty="0"/>
          </a:p>
        </p:txBody>
      </p:sp>
      <p:sp>
        <p:nvSpPr>
          <p:cNvPr id="4" name="矩形 3"/>
          <p:cNvSpPr/>
          <p:nvPr/>
        </p:nvSpPr>
        <p:spPr>
          <a:xfrm>
            <a:off x="206128" y="1988840"/>
            <a:ext cx="8758360" cy="2308324"/>
          </a:xfrm>
          <a:prstGeom prst="rect">
            <a:avLst/>
          </a:prstGeom>
        </p:spPr>
        <p:txBody>
          <a:bodyPr wrap="square">
            <a:spAutoFit/>
          </a:bodyPr>
          <a:lstStyle/>
          <a:p>
            <a:r>
              <a:rPr lang="zh-CN" altLang="zh-CN" sz="2400" b="1" dirty="0"/>
              <a:t>第三种：</a:t>
            </a:r>
            <a:r>
              <a:rPr lang="zh-CN" altLang="zh-CN" sz="2400" b="1" dirty="0">
                <a:solidFill>
                  <a:srgbClr val="7030A0"/>
                </a:solidFill>
                <a:effectLst>
                  <a:outerShdw blurRad="38100" dist="38100" dir="2700000" algn="tl">
                    <a:srgbClr val="000000">
                      <a:alpha val="43137"/>
                    </a:srgbClr>
                  </a:outerShdw>
                </a:effectLst>
              </a:rPr>
              <a:t>句式排序法</a:t>
            </a:r>
            <a:r>
              <a:rPr lang="en-US" altLang="zh-CN" sz="2400" b="1" dirty="0"/>
              <a:t>——</a:t>
            </a:r>
            <a:r>
              <a:rPr lang="zh-CN" altLang="zh-CN" sz="2400" b="1" dirty="0"/>
              <a:t>根据句式来排序。句式排序法指的是根据前后句子的句式一般相同的特点，来确定必须连在一起的两个句子。也就是说，如果上一句是</a:t>
            </a:r>
            <a:r>
              <a:rPr lang="zh-CN" altLang="zh-CN" sz="2400" b="1" dirty="0">
                <a:solidFill>
                  <a:srgbClr val="7030A0"/>
                </a:solidFill>
                <a:effectLst>
                  <a:outerShdw blurRad="38100" dist="38100" dir="2700000" algn="tl">
                    <a:srgbClr val="000000">
                      <a:alpha val="43137"/>
                    </a:srgbClr>
                  </a:outerShdw>
                </a:effectLst>
              </a:rPr>
              <a:t>主谓句式</a:t>
            </a:r>
            <a:r>
              <a:rPr lang="zh-CN" altLang="zh-CN" sz="2400" b="1" dirty="0"/>
              <a:t>，那么，在题目所给的句子中，</a:t>
            </a:r>
            <a:r>
              <a:rPr lang="zh-CN" altLang="zh-CN" sz="2400" b="1" dirty="0">
                <a:solidFill>
                  <a:srgbClr val="00B050"/>
                </a:solidFill>
                <a:effectLst>
                  <a:outerShdw blurRad="38100" dist="38100" dir="2700000" algn="tl">
                    <a:srgbClr val="000000">
                      <a:alpha val="43137"/>
                    </a:srgbClr>
                  </a:outerShdw>
                </a:effectLst>
              </a:rPr>
              <a:t>和它连在一起的句子也应是主谓句式</a:t>
            </a:r>
            <a:r>
              <a:rPr lang="zh-CN" altLang="zh-CN" sz="2400" b="1" dirty="0"/>
              <a:t>。在四种排序法中，根据句式排序的情况并不多见，但考生却不能不掌握，这样可避免在该使用此法时因不知此法而失分的情况。</a:t>
            </a:r>
            <a:endParaRPr lang="zh-CN" altLang="zh-CN" sz="2400" dirty="0"/>
          </a:p>
        </p:txBody>
      </p:sp>
    </p:spTree>
    <p:extLst>
      <p:ext uri="{BB962C8B-B14F-4D97-AF65-F5344CB8AC3E}">
        <p14:creationId xmlns:p14="http://schemas.microsoft.com/office/powerpoint/2010/main" val="252726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678" y="116632"/>
            <a:ext cx="8831150" cy="3477875"/>
          </a:xfrm>
          <a:prstGeom prst="rect">
            <a:avLst/>
          </a:prstGeom>
        </p:spPr>
        <p:txBody>
          <a:bodyPr wrap="square">
            <a:spAutoFit/>
          </a:bodyPr>
          <a:lstStyle/>
          <a:p>
            <a:r>
              <a:rPr lang="zh-CN" altLang="zh-CN" sz="2000" b="1" dirty="0" smtClean="0"/>
              <a:t>【解题示例】依次</a:t>
            </a:r>
            <a:r>
              <a:rPr lang="zh-CN" altLang="zh-CN" sz="2000" b="1" dirty="0"/>
              <a:t>填入下面一段文字横线处的语句，衔接最恰当的一组</a:t>
            </a:r>
            <a:r>
              <a:rPr lang="zh-CN" altLang="zh-CN" sz="2000" b="1" dirty="0" smtClean="0"/>
              <a:t>是</a:t>
            </a:r>
            <a:r>
              <a:rPr lang="en-US" altLang="zh-CN" sz="2000" b="1" dirty="0"/>
              <a:t>	</a:t>
            </a:r>
            <a:endParaRPr lang="en-US" altLang="zh-CN" sz="2000" b="1" dirty="0" smtClean="0"/>
          </a:p>
          <a:p>
            <a:r>
              <a:rPr lang="zh-CN" altLang="zh-CN" sz="2000" b="1" dirty="0" smtClean="0"/>
              <a:t>我国</a:t>
            </a:r>
            <a:r>
              <a:rPr lang="zh-CN" altLang="zh-CN" sz="2000" b="1" dirty="0"/>
              <a:t>已进入老龄化社会，</a:t>
            </a:r>
            <a:r>
              <a:rPr lang="en-US" altLang="zh-CN" sz="2000" b="1" dirty="0"/>
              <a:t>65</a:t>
            </a:r>
            <a:r>
              <a:rPr lang="zh-CN" altLang="zh-CN" sz="2000" b="1" dirty="0"/>
              <a:t>岁及以上老年人已达</a:t>
            </a:r>
            <a:r>
              <a:rPr lang="en-US" altLang="zh-CN" sz="2000" b="1" dirty="0"/>
              <a:t>1.5</a:t>
            </a:r>
            <a:r>
              <a:rPr lang="zh-CN" altLang="zh-CN" sz="2000" b="1" dirty="0"/>
              <a:t>亿，</a:t>
            </a:r>
            <a:r>
              <a:rPr lang="en-US" altLang="zh-CN" sz="2000" b="1" dirty="0" smtClean="0"/>
              <a:t>____</a:t>
            </a:r>
            <a:r>
              <a:rPr lang="zh-CN" altLang="zh-CN" sz="2000" b="1" dirty="0"/>
              <a:t>。</a:t>
            </a:r>
            <a:r>
              <a:rPr lang="en-US" altLang="zh-CN" sz="2000" b="1" dirty="0" smtClean="0"/>
              <a:t>_____</a:t>
            </a:r>
            <a:r>
              <a:rPr lang="zh-CN" altLang="zh-CN" sz="2000" b="1" dirty="0"/>
              <a:t>；</a:t>
            </a:r>
            <a:r>
              <a:rPr lang="en-US" altLang="zh-CN" sz="2000" b="1" dirty="0" smtClean="0"/>
              <a:t>_______</a:t>
            </a:r>
            <a:r>
              <a:rPr lang="zh-CN" altLang="zh-CN" sz="2000" b="1" dirty="0"/>
              <a:t>。</a:t>
            </a:r>
            <a:r>
              <a:rPr lang="en-US" altLang="zh-CN" sz="2000" b="1" dirty="0" smtClean="0"/>
              <a:t>______</a:t>
            </a:r>
            <a:r>
              <a:rPr lang="zh-CN" altLang="zh-CN" sz="2000" b="1" dirty="0"/>
              <a:t>；</a:t>
            </a:r>
            <a:r>
              <a:rPr lang="en-US" altLang="zh-CN" sz="2000" b="1" dirty="0" smtClean="0"/>
              <a:t>________</a:t>
            </a:r>
            <a:r>
              <a:rPr lang="zh-CN" altLang="zh-CN" sz="2000" b="1" dirty="0"/>
              <a:t>。</a:t>
            </a:r>
            <a:r>
              <a:rPr lang="en-US" altLang="zh-CN" sz="2000" b="1" dirty="0" smtClean="0"/>
              <a:t>_______</a:t>
            </a:r>
            <a:r>
              <a:rPr lang="zh-CN" altLang="zh-CN" sz="2000" b="1" dirty="0"/>
              <a:t>。正因如此，老年人跌倒控制干预是一项社会系统工程。</a:t>
            </a:r>
            <a:endParaRPr lang="zh-CN" altLang="zh-CN" sz="2000" dirty="0"/>
          </a:p>
          <a:p>
            <a:r>
              <a:rPr lang="en-US" altLang="zh-CN" sz="2000" b="1" dirty="0"/>
              <a:t>①</a:t>
            </a:r>
            <a:r>
              <a:rPr lang="zh-CN" altLang="zh-CN" sz="2000" b="1" dirty="0"/>
              <a:t>愿不愿意向跌倒的老人伸出援手，是道德问题</a:t>
            </a:r>
            <a:endParaRPr lang="zh-CN" altLang="zh-CN" sz="2000" dirty="0"/>
          </a:p>
          <a:p>
            <a:r>
              <a:rPr lang="en-US" altLang="zh-CN" sz="2000" b="1" dirty="0"/>
              <a:t>②</a:t>
            </a:r>
            <a:r>
              <a:rPr lang="zh-CN" altLang="zh-CN" sz="2000" b="1" dirty="0"/>
              <a:t>按通常</a:t>
            </a:r>
            <a:r>
              <a:rPr lang="en-US" altLang="zh-CN" sz="2000" b="1" dirty="0"/>
              <a:t>30%</a:t>
            </a:r>
            <a:r>
              <a:rPr lang="zh-CN" altLang="zh-CN" sz="2000" b="1" dirty="0"/>
              <a:t>的发生率估算，每年有</a:t>
            </a:r>
            <a:r>
              <a:rPr lang="en-US" altLang="zh-CN" sz="2000" b="1" dirty="0"/>
              <a:t>4 000</a:t>
            </a:r>
            <a:r>
              <a:rPr lang="zh-CN" altLang="zh-CN" sz="2000" b="1" dirty="0"/>
              <a:t>多万老人至少发生</a:t>
            </a:r>
            <a:r>
              <a:rPr lang="en-US" altLang="zh-CN" sz="2000" b="1" dirty="0"/>
              <a:t>1</a:t>
            </a:r>
            <a:r>
              <a:rPr lang="zh-CN" altLang="zh-CN" sz="2000" b="1" dirty="0"/>
              <a:t>次跌倒</a:t>
            </a:r>
            <a:endParaRPr lang="zh-CN" altLang="zh-CN" sz="2000" dirty="0"/>
          </a:p>
          <a:p>
            <a:r>
              <a:rPr lang="en-US" altLang="zh-CN" sz="2000" b="1" dirty="0"/>
              <a:t>③</a:t>
            </a:r>
            <a:r>
              <a:rPr lang="zh-CN" altLang="zh-CN" sz="2000" b="1" dirty="0"/>
              <a:t>为了保障老人的生命和健康，二者都需要肯定的回答</a:t>
            </a:r>
            <a:endParaRPr lang="zh-CN" altLang="zh-CN" sz="2000" dirty="0"/>
          </a:p>
          <a:p>
            <a:r>
              <a:rPr lang="en-US" altLang="zh-CN" sz="2000" b="1" dirty="0"/>
              <a:t>④</a:t>
            </a:r>
            <a:r>
              <a:rPr lang="zh-CN" altLang="zh-CN" sz="2000" b="1" dirty="0"/>
              <a:t>知不知道怎样向跌倒的老人正确施救，则是技术问题</a:t>
            </a:r>
            <a:endParaRPr lang="zh-CN" altLang="zh-CN" sz="2000" dirty="0"/>
          </a:p>
          <a:p>
            <a:r>
              <a:rPr lang="en-US" altLang="zh-CN" sz="2000" b="1" dirty="0"/>
              <a:t>⑤</a:t>
            </a:r>
            <a:r>
              <a:rPr lang="zh-CN" altLang="zh-CN" sz="2000" b="1" dirty="0"/>
              <a:t>见危不救，可能导致老人伤残或死亡</a:t>
            </a:r>
            <a:endParaRPr lang="zh-CN" altLang="zh-CN" sz="2000" dirty="0"/>
          </a:p>
          <a:p>
            <a:r>
              <a:rPr lang="en-US" altLang="zh-CN" sz="2000" b="1" dirty="0"/>
              <a:t>⑥</a:t>
            </a:r>
            <a:r>
              <a:rPr lang="zh-CN" altLang="zh-CN" sz="2000" b="1" dirty="0"/>
              <a:t>救助不当，也可能帮了倒忙，加重老人病情伤情，甚至造成更加严重的</a:t>
            </a:r>
            <a:r>
              <a:rPr lang="zh-CN" altLang="zh-CN" sz="2000" b="1" dirty="0" smtClean="0"/>
              <a:t>后果</a:t>
            </a:r>
            <a:r>
              <a:rPr lang="en-US" altLang="zh-CN" sz="2000" b="1" dirty="0" smtClean="0"/>
              <a:t>A</a:t>
            </a:r>
            <a:r>
              <a:rPr lang="zh-CN" altLang="zh-CN" sz="2000" b="1" dirty="0"/>
              <a:t>．</a:t>
            </a:r>
            <a:r>
              <a:rPr lang="en-US" altLang="zh-CN" sz="2000" b="1" dirty="0"/>
              <a:t>②⑥①③④⑤  </a:t>
            </a:r>
            <a:r>
              <a:rPr lang="en-US" altLang="zh-CN" sz="2000" b="1" dirty="0" smtClean="0"/>
              <a:t>B</a:t>
            </a:r>
            <a:r>
              <a:rPr lang="zh-CN" altLang="zh-CN" sz="2000" b="1" dirty="0"/>
              <a:t>．</a:t>
            </a:r>
            <a:r>
              <a:rPr lang="en-US" altLang="zh-CN" sz="2000" b="1" dirty="0" smtClean="0"/>
              <a:t>②⑤⑥①④③C</a:t>
            </a:r>
            <a:r>
              <a:rPr lang="zh-CN" altLang="zh-CN" sz="2000" b="1" dirty="0"/>
              <a:t>．</a:t>
            </a:r>
            <a:r>
              <a:rPr lang="en-US" altLang="zh-CN" sz="2000" b="1" dirty="0"/>
              <a:t>⑤②⑥③①④  	D</a:t>
            </a:r>
            <a:r>
              <a:rPr lang="zh-CN" altLang="zh-CN" sz="2000" b="1" dirty="0"/>
              <a:t>．</a:t>
            </a:r>
            <a:r>
              <a:rPr lang="en-US" altLang="zh-CN" sz="2000" b="1" dirty="0"/>
              <a:t>⑤⑥②④③①</a:t>
            </a:r>
            <a:endParaRPr lang="zh-CN" altLang="zh-CN" sz="2000" dirty="0"/>
          </a:p>
        </p:txBody>
      </p:sp>
      <p:sp>
        <p:nvSpPr>
          <p:cNvPr id="3" name="矩形 2"/>
          <p:cNvSpPr/>
          <p:nvPr/>
        </p:nvSpPr>
        <p:spPr>
          <a:xfrm>
            <a:off x="179574" y="3405932"/>
            <a:ext cx="8877324" cy="3477875"/>
          </a:xfrm>
          <a:prstGeom prst="rect">
            <a:avLst/>
          </a:prstGeom>
        </p:spPr>
        <p:txBody>
          <a:bodyPr wrap="square">
            <a:spAutoFit/>
          </a:bodyPr>
          <a:lstStyle/>
          <a:p>
            <a:r>
              <a:rPr lang="zh-CN" altLang="zh-CN" sz="2000" b="1" dirty="0"/>
              <a:t>解题过程　第一步</a:t>
            </a:r>
            <a:r>
              <a:rPr lang="en-US" altLang="zh-CN" sz="2000" b="1" dirty="0"/>
              <a:t>(</a:t>
            </a:r>
            <a:r>
              <a:rPr lang="zh-CN" altLang="zh-CN" sz="2000" b="1" dirty="0">
                <a:solidFill>
                  <a:srgbClr val="FF0000"/>
                </a:solidFill>
                <a:effectLst>
                  <a:outerShdw blurRad="38100" dist="38100" dir="2700000" algn="tl">
                    <a:srgbClr val="000000">
                      <a:alpha val="43137"/>
                    </a:srgbClr>
                  </a:outerShdw>
                </a:effectLst>
              </a:rPr>
              <a:t>根据横线前的内容确定第一句</a:t>
            </a:r>
            <a:r>
              <a:rPr lang="en-US" altLang="zh-CN" sz="2000" b="1" dirty="0"/>
              <a:t>)</a:t>
            </a:r>
            <a:r>
              <a:rPr lang="zh-CN" altLang="zh-CN" sz="2000" b="1" dirty="0"/>
              <a:t>：观察四个选项可知，第一句不是</a:t>
            </a:r>
            <a:r>
              <a:rPr lang="en-US" altLang="zh-CN" sz="2000" b="1" dirty="0"/>
              <a:t>②</a:t>
            </a:r>
            <a:r>
              <a:rPr lang="zh-CN" altLang="zh-CN" sz="2000" b="1" dirty="0"/>
              <a:t>就是</a:t>
            </a:r>
            <a:r>
              <a:rPr lang="en-US" altLang="zh-CN" sz="2000" b="1" dirty="0"/>
              <a:t>⑤</a:t>
            </a:r>
            <a:r>
              <a:rPr lang="zh-CN" altLang="zh-CN" sz="2000" b="1" dirty="0"/>
              <a:t>。将横线前的内容</a:t>
            </a:r>
            <a:r>
              <a:rPr lang="en-US" altLang="zh-CN" sz="2000" b="1" dirty="0"/>
              <a:t>“65</a:t>
            </a:r>
            <a:r>
              <a:rPr lang="zh-CN" altLang="zh-CN" sz="2000" b="1" dirty="0"/>
              <a:t>岁及以上老年人已达</a:t>
            </a:r>
            <a:r>
              <a:rPr lang="en-US" altLang="zh-CN" sz="2000" b="1" dirty="0"/>
              <a:t>1.5</a:t>
            </a:r>
            <a:r>
              <a:rPr lang="zh-CN" altLang="zh-CN" sz="2000" b="1" dirty="0"/>
              <a:t>亿</a:t>
            </a:r>
            <a:r>
              <a:rPr lang="en-US" altLang="zh-CN" sz="2000" b="1" dirty="0"/>
              <a:t>”</a:t>
            </a:r>
            <a:r>
              <a:rPr lang="zh-CN" altLang="zh-CN" sz="2000" b="1" dirty="0"/>
              <a:t>，分别与</a:t>
            </a:r>
            <a:r>
              <a:rPr lang="en-US" altLang="zh-CN" sz="2000" b="1" dirty="0"/>
              <a:t>②</a:t>
            </a:r>
            <a:r>
              <a:rPr lang="zh-CN" altLang="zh-CN" sz="2000" b="1" dirty="0"/>
              <a:t>、</a:t>
            </a:r>
            <a:r>
              <a:rPr lang="en-US" altLang="zh-CN" sz="2000" b="1" dirty="0"/>
              <a:t>⑤</a:t>
            </a:r>
            <a:r>
              <a:rPr lang="zh-CN" altLang="zh-CN" sz="2000" b="1" dirty="0"/>
              <a:t>句连起来读，边读边使用</a:t>
            </a:r>
            <a:r>
              <a:rPr lang="en-US" altLang="zh-CN" sz="2000" b="1" dirty="0"/>
              <a:t>“</a:t>
            </a:r>
            <a:r>
              <a:rPr lang="zh-CN" altLang="zh-CN" sz="2000" b="1" dirty="0"/>
              <a:t>语意排序法</a:t>
            </a:r>
            <a:r>
              <a:rPr lang="en-US" altLang="zh-CN" sz="2000" b="1" dirty="0"/>
              <a:t>”</a:t>
            </a:r>
            <a:r>
              <a:rPr lang="zh-CN" altLang="zh-CN" sz="2000" b="1" dirty="0"/>
              <a:t>分析，可发现联系紧密的句子是第</a:t>
            </a:r>
            <a:r>
              <a:rPr lang="en-US" altLang="zh-CN" sz="2000" b="1" dirty="0"/>
              <a:t>②</a:t>
            </a:r>
            <a:r>
              <a:rPr lang="zh-CN" altLang="zh-CN" sz="2000" b="1" dirty="0"/>
              <a:t>句</a:t>
            </a:r>
            <a:r>
              <a:rPr lang="en-US" altLang="zh-CN" sz="2000" b="1" dirty="0"/>
              <a:t>——</a:t>
            </a:r>
            <a:r>
              <a:rPr lang="zh-CN" altLang="zh-CN" sz="2000" b="1" dirty="0"/>
              <a:t>第</a:t>
            </a:r>
            <a:r>
              <a:rPr lang="en-US" altLang="zh-CN" sz="2000" b="1" dirty="0"/>
              <a:t>②</a:t>
            </a:r>
            <a:r>
              <a:rPr lang="zh-CN" altLang="zh-CN" sz="2000" b="1" dirty="0"/>
              <a:t>句中</a:t>
            </a:r>
            <a:r>
              <a:rPr lang="en-US" altLang="zh-CN" sz="2000" b="1" dirty="0"/>
              <a:t>“30%”“4 000</a:t>
            </a:r>
            <a:r>
              <a:rPr lang="zh-CN" altLang="zh-CN" sz="2000" b="1" dirty="0"/>
              <a:t>多万</a:t>
            </a:r>
            <a:r>
              <a:rPr lang="en-US" altLang="zh-CN" sz="2000" b="1" dirty="0"/>
              <a:t>”</a:t>
            </a:r>
            <a:r>
              <a:rPr lang="zh-CN" altLang="zh-CN" sz="2000" b="1" dirty="0"/>
              <a:t>与横线前句子中的</a:t>
            </a:r>
            <a:r>
              <a:rPr lang="en-US" altLang="zh-CN" sz="2000" b="1" dirty="0"/>
              <a:t>“1.5</a:t>
            </a:r>
            <a:r>
              <a:rPr lang="zh-CN" altLang="zh-CN" sz="2000" b="1" dirty="0"/>
              <a:t>亿</a:t>
            </a:r>
            <a:r>
              <a:rPr lang="en-US" altLang="zh-CN" sz="2000" b="1" dirty="0"/>
              <a:t>”</a:t>
            </a:r>
            <a:r>
              <a:rPr lang="zh-CN" altLang="zh-CN" sz="2000" b="1" dirty="0"/>
              <a:t>形成照应，由此可排除</a:t>
            </a:r>
            <a:r>
              <a:rPr lang="en-US" altLang="zh-CN" sz="2000" b="1" dirty="0"/>
              <a:t>C</a:t>
            </a:r>
            <a:r>
              <a:rPr lang="zh-CN" altLang="zh-CN" sz="2000" b="1" dirty="0"/>
              <a:t>项和</a:t>
            </a:r>
            <a:r>
              <a:rPr lang="en-US" altLang="zh-CN" sz="2000" b="1" dirty="0"/>
              <a:t>D</a:t>
            </a:r>
            <a:r>
              <a:rPr lang="zh-CN" altLang="zh-CN" sz="2000" b="1" dirty="0"/>
              <a:t>项</a:t>
            </a:r>
            <a:r>
              <a:rPr lang="zh-CN" altLang="zh-CN" sz="2000" b="1" dirty="0" smtClean="0"/>
              <a:t>。第二</a:t>
            </a:r>
            <a:r>
              <a:rPr lang="zh-CN" altLang="zh-CN" sz="2000" b="1" dirty="0"/>
              <a:t>步</a:t>
            </a:r>
            <a:r>
              <a:rPr lang="en-US" altLang="zh-CN" sz="2000" b="1" dirty="0"/>
              <a:t>(</a:t>
            </a:r>
            <a:r>
              <a:rPr lang="zh-CN" altLang="zh-CN" sz="2000" b="1" dirty="0">
                <a:solidFill>
                  <a:srgbClr val="FF0000"/>
                </a:solidFill>
                <a:effectLst>
                  <a:outerShdw blurRad="38100" dist="38100" dir="2700000" algn="tl">
                    <a:srgbClr val="000000">
                      <a:alpha val="43137"/>
                    </a:srgbClr>
                  </a:outerShdw>
                </a:effectLst>
              </a:rPr>
              <a:t>找出必须紧紧相连的两句</a:t>
            </a:r>
            <a:r>
              <a:rPr lang="en-US" altLang="zh-CN" sz="2000" b="1" dirty="0"/>
              <a:t>)</a:t>
            </a:r>
            <a:r>
              <a:rPr lang="zh-CN" altLang="zh-CN" sz="2000" b="1" dirty="0"/>
              <a:t>：使用</a:t>
            </a:r>
            <a:r>
              <a:rPr lang="en-US" altLang="zh-CN" sz="2000" b="1" dirty="0"/>
              <a:t>“</a:t>
            </a:r>
            <a:r>
              <a:rPr lang="zh-CN" altLang="zh-CN" sz="2000" b="1" dirty="0"/>
              <a:t>词语排序法</a:t>
            </a:r>
            <a:r>
              <a:rPr lang="en-US" altLang="zh-CN" sz="2000" b="1" dirty="0"/>
              <a:t>”</a:t>
            </a:r>
            <a:r>
              <a:rPr lang="zh-CN" altLang="zh-CN" sz="2000" b="1" dirty="0"/>
              <a:t>，对剩余的五个句子进行分析，可发现第</a:t>
            </a:r>
            <a:r>
              <a:rPr lang="en-US" altLang="zh-CN" sz="2000" b="1" dirty="0"/>
              <a:t>⑤</a:t>
            </a:r>
            <a:r>
              <a:rPr lang="zh-CN" altLang="zh-CN" sz="2000" b="1" dirty="0"/>
              <a:t>句中的</a:t>
            </a:r>
            <a:r>
              <a:rPr lang="en-US" altLang="zh-CN" sz="2000" b="1" dirty="0"/>
              <a:t>“</a:t>
            </a:r>
            <a:r>
              <a:rPr lang="zh-CN" altLang="zh-CN" sz="2000" b="1" dirty="0"/>
              <a:t>可能</a:t>
            </a:r>
            <a:r>
              <a:rPr lang="en-US" altLang="zh-CN" sz="2000" b="1" dirty="0"/>
              <a:t>”</a:t>
            </a:r>
            <a:r>
              <a:rPr lang="zh-CN" altLang="zh-CN" sz="2000" b="1" dirty="0"/>
              <a:t>与第</a:t>
            </a:r>
            <a:r>
              <a:rPr lang="en-US" altLang="zh-CN" sz="2000" b="1" dirty="0"/>
              <a:t>⑥</a:t>
            </a:r>
            <a:r>
              <a:rPr lang="zh-CN" altLang="zh-CN" sz="2000" b="1" dirty="0"/>
              <a:t>句中的</a:t>
            </a:r>
            <a:r>
              <a:rPr lang="en-US" altLang="zh-CN" sz="2000" b="1" dirty="0"/>
              <a:t>“</a:t>
            </a:r>
            <a:r>
              <a:rPr lang="zh-CN" altLang="zh-CN" sz="2000" b="1" dirty="0"/>
              <a:t>也可能</a:t>
            </a:r>
            <a:r>
              <a:rPr lang="en-US" altLang="zh-CN" sz="2000" b="1" dirty="0"/>
              <a:t>”</a:t>
            </a:r>
            <a:r>
              <a:rPr lang="zh-CN" altLang="zh-CN" sz="2000" b="1" dirty="0"/>
              <a:t>形成照应，第</a:t>
            </a:r>
            <a:r>
              <a:rPr lang="en-US" altLang="zh-CN" sz="2000" b="1" dirty="0"/>
              <a:t>①</a:t>
            </a:r>
            <a:r>
              <a:rPr lang="zh-CN" altLang="zh-CN" sz="2000" b="1" dirty="0"/>
              <a:t>句中的</a:t>
            </a:r>
            <a:r>
              <a:rPr lang="en-US" altLang="zh-CN" sz="2000" b="1" dirty="0"/>
              <a:t>“</a:t>
            </a:r>
            <a:r>
              <a:rPr lang="zh-CN" altLang="zh-CN" sz="2000" b="1" dirty="0"/>
              <a:t>是</a:t>
            </a:r>
            <a:r>
              <a:rPr lang="en-US" altLang="zh-CN" sz="2000" b="1" dirty="0"/>
              <a:t>”</a:t>
            </a:r>
            <a:r>
              <a:rPr lang="zh-CN" altLang="zh-CN" sz="2000" b="1" dirty="0"/>
              <a:t>与第</a:t>
            </a:r>
            <a:r>
              <a:rPr lang="en-US" altLang="zh-CN" sz="2000" b="1" dirty="0"/>
              <a:t>④</a:t>
            </a:r>
            <a:r>
              <a:rPr lang="zh-CN" altLang="zh-CN" sz="2000" b="1" dirty="0"/>
              <a:t>句中的</a:t>
            </a:r>
            <a:r>
              <a:rPr lang="en-US" altLang="zh-CN" sz="2000" b="1" dirty="0"/>
              <a:t>“</a:t>
            </a:r>
            <a:r>
              <a:rPr lang="zh-CN" altLang="zh-CN" sz="2000" b="1" dirty="0"/>
              <a:t>则是</a:t>
            </a:r>
            <a:r>
              <a:rPr lang="en-US" altLang="zh-CN" sz="2000" b="1" dirty="0"/>
              <a:t>”</a:t>
            </a:r>
            <a:r>
              <a:rPr lang="zh-CN" altLang="zh-CN" sz="2000" b="1" dirty="0"/>
              <a:t>也形成照应，由此可确定</a:t>
            </a:r>
            <a:r>
              <a:rPr lang="en-US" altLang="zh-CN" sz="2000" b="1" dirty="0"/>
              <a:t>⑤</a:t>
            </a:r>
            <a:r>
              <a:rPr lang="zh-CN" altLang="zh-CN" sz="2000" b="1" dirty="0"/>
              <a:t>后面跟</a:t>
            </a:r>
            <a:r>
              <a:rPr lang="en-US" altLang="zh-CN" sz="2000" b="1" dirty="0"/>
              <a:t>⑥</a:t>
            </a:r>
            <a:r>
              <a:rPr lang="zh-CN" altLang="zh-CN" sz="2000" b="1" dirty="0"/>
              <a:t>、</a:t>
            </a:r>
            <a:r>
              <a:rPr lang="en-US" altLang="zh-CN" sz="2000" b="1" dirty="0"/>
              <a:t>①</a:t>
            </a:r>
            <a:r>
              <a:rPr lang="zh-CN" altLang="zh-CN" sz="2000" b="1" dirty="0"/>
              <a:t>后面跟</a:t>
            </a:r>
            <a:r>
              <a:rPr lang="en-US" altLang="zh-CN" sz="2000" b="1" dirty="0"/>
              <a:t>④</a:t>
            </a:r>
            <a:r>
              <a:rPr lang="zh-CN" altLang="zh-CN" sz="2000" b="1" dirty="0"/>
              <a:t>。据此确定答案为</a:t>
            </a:r>
            <a:r>
              <a:rPr lang="en-US" altLang="zh-CN" sz="2000" b="1" dirty="0"/>
              <a:t>B</a:t>
            </a:r>
            <a:r>
              <a:rPr lang="zh-CN" altLang="zh-CN" sz="2000" b="1" dirty="0"/>
              <a:t>项。此外，根据横线第二空与第三空、第四空与第五空之间使用的标点</a:t>
            </a:r>
            <a:r>
              <a:rPr lang="en-US" altLang="zh-CN" sz="2000" b="1" dirty="0"/>
              <a:t>——</a:t>
            </a:r>
            <a:r>
              <a:rPr lang="zh-CN" altLang="zh-CN" sz="2000" b="1" dirty="0"/>
              <a:t>分号，使用</a:t>
            </a:r>
            <a:r>
              <a:rPr lang="en-US" altLang="zh-CN" sz="2000" b="1" dirty="0"/>
              <a:t>“</a:t>
            </a:r>
            <a:r>
              <a:rPr lang="zh-CN" altLang="zh-CN" sz="2000" b="1" dirty="0"/>
              <a:t>标点排序法</a:t>
            </a:r>
            <a:r>
              <a:rPr lang="en-US" altLang="zh-CN" sz="2000" b="1" dirty="0"/>
              <a:t>”</a:t>
            </a:r>
            <a:r>
              <a:rPr lang="zh-CN" altLang="zh-CN" sz="2000" b="1" dirty="0"/>
              <a:t>加以分析，也可发现横线第二、三空填</a:t>
            </a:r>
            <a:r>
              <a:rPr lang="en-US" altLang="zh-CN" sz="2000" b="1" dirty="0"/>
              <a:t>⑤⑥</a:t>
            </a:r>
            <a:r>
              <a:rPr lang="zh-CN" altLang="zh-CN" sz="2000" b="1" dirty="0"/>
              <a:t>句、第四、五空填</a:t>
            </a:r>
            <a:r>
              <a:rPr lang="en-US" altLang="zh-CN" sz="2000" b="1" dirty="0"/>
              <a:t>①④</a:t>
            </a:r>
            <a:r>
              <a:rPr lang="zh-CN" altLang="zh-CN" sz="2000" b="1" dirty="0"/>
              <a:t>句的排序是正确的</a:t>
            </a:r>
            <a:r>
              <a:rPr lang="zh-CN" altLang="zh-CN" sz="2000" b="1" dirty="0" smtClean="0"/>
              <a:t>。因</a:t>
            </a:r>
            <a:r>
              <a:rPr lang="zh-CN" altLang="zh-CN" sz="2000" b="1" dirty="0"/>
              <a:t>两步就得出了答案，该题就不需要再进行第三步的分析了。</a:t>
            </a:r>
            <a:endParaRPr lang="zh-CN" altLang="zh-CN" sz="2000" dirty="0"/>
          </a:p>
        </p:txBody>
      </p:sp>
      <p:sp>
        <p:nvSpPr>
          <p:cNvPr id="4" name="矩形 3"/>
          <p:cNvSpPr/>
          <p:nvPr/>
        </p:nvSpPr>
        <p:spPr>
          <a:xfrm>
            <a:off x="7020272" y="2204864"/>
            <a:ext cx="1468672" cy="523220"/>
          </a:xfrm>
          <a:prstGeom prst="rect">
            <a:avLst/>
          </a:prstGeom>
        </p:spPr>
        <p:txBody>
          <a:bodyPr wrap="none">
            <a:spAutoFit/>
          </a:bodyPr>
          <a:lstStyle/>
          <a:p>
            <a:r>
              <a:rPr lang="zh-CN" altLang="zh-CN" sz="2800" b="1" dirty="0">
                <a:solidFill>
                  <a:srgbClr val="FF0000"/>
                </a:solidFill>
              </a:rPr>
              <a:t>答案　</a:t>
            </a:r>
            <a:r>
              <a:rPr lang="en-US" altLang="zh-CN" sz="2800" b="1" dirty="0">
                <a:solidFill>
                  <a:srgbClr val="FF0000"/>
                </a:solidFill>
              </a:rPr>
              <a:t>B</a:t>
            </a:r>
            <a:endParaRPr lang="zh-CN" altLang="zh-CN" sz="2800" dirty="0">
              <a:solidFill>
                <a:srgbClr val="FF0000"/>
              </a:solidFill>
            </a:endParaRPr>
          </a:p>
        </p:txBody>
      </p:sp>
    </p:spTree>
    <p:extLst>
      <p:ext uri="{BB962C8B-B14F-4D97-AF65-F5344CB8AC3E}">
        <p14:creationId xmlns:p14="http://schemas.microsoft.com/office/powerpoint/2010/main" val="323711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6632"/>
            <a:ext cx="8784976" cy="4524315"/>
          </a:xfrm>
          <a:prstGeom prst="rect">
            <a:avLst/>
          </a:prstGeom>
        </p:spPr>
        <p:txBody>
          <a:bodyPr wrap="square">
            <a:spAutoFit/>
          </a:bodyPr>
          <a:lstStyle/>
          <a:p>
            <a:r>
              <a:rPr lang="en-US" altLang="zh-CN" sz="2400" b="1" dirty="0" smtClean="0"/>
              <a:t>1</a:t>
            </a:r>
            <a:r>
              <a:rPr lang="zh-CN" altLang="zh-CN" sz="2400" b="1" dirty="0"/>
              <a:t>．依次填入下面一段文字横线处的语句，衔接最恰当的一组</a:t>
            </a:r>
            <a:r>
              <a:rPr lang="zh-CN" altLang="zh-CN" sz="2400" b="1" dirty="0" smtClean="0"/>
              <a:t>是《说文解字》</a:t>
            </a:r>
            <a:r>
              <a:rPr lang="zh-CN" altLang="zh-CN" sz="2400" b="1" dirty="0"/>
              <a:t>里没有</a:t>
            </a:r>
            <a:r>
              <a:rPr lang="en-US" altLang="zh-CN" sz="2400" b="1" dirty="0"/>
              <a:t>“</a:t>
            </a:r>
            <a:r>
              <a:rPr lang="zh-CN" altLang="zh-CN" sz="2400" b="1" dirty="0"/>
              <a:t>饺</a:t>
            </a:r>
            <a:r>
              <a:rPr lang="en-US" altLang="zh-CN" sz="2400" b="1" dirty="0"/>
              <a:t>”</a:t>
            </a:r>
            <a:r>
              <a:rPr lang="zh-CN" altLang="zh-CN" sz="2400" b="1" dirty="0"/>
              <a:t>这个字，</a:t>
            </a:r>
            <a:r>
              <a:rPr lang="en-US" altLang="zh-CN" sz="2400" b="1" dirty="0" smtClean="0"/>
              <a:t>_____</a:t>
            </a:r>
            <a:r>
              <a:rPr lang="zh-CN" altLang="zh-CN" sz="2400" b="1" dirty="0"/>
              <a:t>。</a:t>
            </a:r>
            <a:r>
              <a:rPr lang="en-US" altLang="zh-CN" sz="2400" b="1" dirty="0" smtClean="0"/>
              <a:t>______</a:t>
            </a:r>
            <a:r>
              <a:rPr lang="zh-CN" altLang="zh-CN" sz="2400" b="1" dirty="0"/>
              <a:t>。</a:t>
            </a:r>
            <a:r>
              <a:rPr lang="en-US" altLang="zh-CN" sz="2400" b="1" dirty="0" smtClean="0"/>
              <a:t>____</a:t>
            </a:r>
            <a:r>
              <a:rPr lang="zh-CN" altLang="zh-CN" sz="2400" b="1" dirty="0"/>
              <a:t>。</a:t>
            </a:r>
            <a:r>
              <a:rPr lang="en-US" altLang="zh-CN" sz="2400" b="1" dirty="0" smtClean="0"/>
              <a:t>_____</a:t>
            </a:r>
            <a:r>
              <a:rPr lang="zh-CN" altLang="zh-CN" sz="2400" b="1" dirty="0"/>
              <a:t>，</a:t>
            </a:r>
            <a:r>
              <a:rPr lang="en-US" altLang="zh-CN" sz="2400" b="1" dirty="0" smtClean="0"/>
              <a:t>____</a:t>
            </a:r>
            <a:r>
              <a:rPr lang="zh-CN" altLang="zh-CN" sz="2400" b="1" dirty="0"/>
              <a:t>，</a:t>
            </a:r>
            <a:r>
              <a:rPr lang="en-US" altLang="zh-CN" sz="2400" b="1" dirty="0" smtClean="0"/>
              <a:t>_____</a:t>
            </a:r>
            <a:r>
              <a:rPr lang="zh-CN" altLang="zh-CN" sz="2400" b="1" dirty="0"/>
              <a:t>，是用面皮包起羊肉煮来驱寒的，</a:t>
            </a:r>
            <a:r>
              <a:rPr lang="en-US" altLang="zh-CN" sz="2400" b="1" dirty="0"/>
              <a:t>“</a:t>
            </a:r>
            <a:r>
              <a:rPr lang="zh-CN" altLang="zh-CN" sz="2400" b="1" dirty="0"/>
              <a:t>娇耳</a:t>
            </a:r>
            <a:r>
              <a:rPr lang="en-US" altLang="zh-CN" sz="2400" b="1" dirty="0"/>
              <a:t>”</a:t>
            </a:r>
            <a:r>
              <a:rPr lang="zh-CN" altLang="zh-CN" sz="2400" b="1" dirty="0"/>
              <a:t>即后来的</a:t>
            </a:r>
            <a:r>
              <a:rPr lang="en-US" altLang="zh-CN" sz="2400" b="1" dirty="0"/>
              <a:t>“</a:t>
            </a:r>
            <a:r>
              <a:rPr lang="zh-CN" altLang="zh-CN" sz="2400" b="1" dirty="0"/>
              <a:t>饺耳</a:t>
            </a:r>
            <a:r>
              <a:rPr lang="en-US" altLang="zh-CN" sz="2400" b="1" dirty="0"/>
              <a:t>”“</a:t>
            </a:r>
            <a:r>
              <a:rPr lang="zh-CN" altLang="zh-CN" sz="2400" b="1" dirty="0"/>
              <a:t>饺子</a:t>
            </a:r>
            <a:r>
              <a:rPr lang="en-US" altLang="zh-CN" sz="2400" b="1" dirty="0"/>
              <a:t>”</a:t>
            </a:r>
            <a:r>
              <a:rPr lang="zh-CN" altLang="zh-CN" sz="2400" b="1" dirty="0"/>
              <a:t>。</a:t>
            </a:r>
            <a:endParaRPr lang="zh-CN" altLang="zh-CN" sz="2400" dirty="0"/>
          </a:p>
          <a:p>
            <a:r>
              <a:rPr lang="en-US" altLang="zh-CN" sz="2400" b="1" dirty="0"/>
              <a:t>①</a:t>
            </a:r>
            <a:r>
              <a:rPr lang="zh-CN" altLang="zh-CN" sz="2400" b="1" dirty="0"/>
              <a:t>它的意义非常单一，可见它被创造的原因，就是饺子的出现</a:t>
            </a:r>
            <a:endParaRPr lang="zh-CN" altLang="zh-CN" sz="2400" dirty="0"/>
          </a:p>
          <a:p>
            <a:r>
              <a:rPr lang="en-US" altLang="zh-CN" sz="2400" b="1" dirty="0"/>
              <a:t>②</a:t>
            </a:r>
            <a:r>
              <a:rPr lang="zh-CN" altLang="zh-CN" sz="2400" b="1" dirty="0"/>
              <a:t>可以看出这种食品的源远流长</a:t>
            </a:r>
            <a:endParaRPr lang="zh-CN" altLang="zh-CN" sz="2400" dirty="0"/>
          </a:p>
          <a:p>
            <a:r>
              <a:rPr lang="en-US" altLang="zh-CN" sz="2400" b="1" dirty="0"/>
              <a:t>③</a:t>
            </a:r>
            <a:r>
              <a:rPr lang="zh-CN" altLang="zh-CN" sz="2400" b="1" dirty="0"/>
              <a:t>它的出现约在魏晋南北朝前后，因物品诞生而造</a:t>
            </a:r>
            <a:endParaRPr lang="zh-CN" altLang="zh-CN" sz="2400" dirty="0"/>
          </a:p>
          <a:p>
            <a:r>
              <a:rPr lang="en-US" altLang="zh-CN" sz="2400" b="1" dirty="0"/>
              <a:t>④</a:t>
            </a:r>
            <a:r>
              <a:rPr lang="zh-CN" altLang="zh-CN" sz="2400" b="1" dirty="0"/>
              <a:t>有研究认为饺子与张仲景的</a:t>
            </a:r>
            <a:r>
              <a:rPr lang="en-US" altLang="zh-CN" sz="2400" b="1" dirty="0"/>
              <a:t>“</a:t>
            </a:r>
            <a:r>
              <a:rPr lang="zh-CN" altLang="zh-CN" sz="2400" b="1" dirty="0"/>
              <a:t>祛寒娇耳汤</a:t>
            </a:r>
            <a:r>
              <a:rPr lang="en-US" altLang="zh-CN" sz="2400" b="1" dirty="0"/>
              <a:t>”</a:t>
            </a:r>
            <a:r>
              <a:rPr lang="zh-CN" altLang="zh-CN" sz="2400" b="1" dirty="0"/>
              <a:t>有关</a:t>
            </a:r>
            <a:endParaRPr lang="zh-CN" altLang="zh-CN" sz="2400" dirty="0"/>
          </a:p>
          <a:p>
            <a:r>
              <a:rPr lang="en-US" altLang="zh-CN" sz="2400" b="1" dirty="0"/>
              <a:t>⑤“</a:t>
            </a:r>
            <a:r>
              <a:rPr lang="zh-CN" altLang="zh-CN" sz="2400" b="1" dirty="0"/>
              <a:t>饺</a:t>
            </a:r>
            <a:r>
              <a:rPr lang="en-US" altLang="zh-CN" sz="2400" b="1" dirty="0"/>
              <a:t>”</a:t>
            </a:r>
            <a:r>
              <a:rPr lang="zh-CN" altLang="zh-CN" sz="2400" b="1" dirty="0"/>
              <a:t>是形声字，表一种有馅的半圆形面食</a:t>
            </a:r>
            <a:endParaRPr lang="zh-CN" altLang="zh-CN" sz="2400" dirty="0"/>
          </a:p>
          <a:p>
            <a:r>
              <a:rPr lang="en-US" altLang="zh-CN" sz="2400" b="1" dirty="0"/>
              <a:t>⑥</a:t>
            </a:r>
            <a:r>
              <a:rPr lang="zh-CN" altLang="zh-CN" sz="2400" b="1" dirty="0"/>
              <a:t>饺子是中国人的传统食品，从</a:t>
            </a:r>
            <a:r>
              <a:rPr lang="en-US" altLang="zh-CN" sz="2400" b="1" dirty="0"/>
              <a:t>“</a:t>
            </a:r>
            <a:r>
              <a:rPr lang="zh-CN" altLang="zh-CN" sz="2400" b="1" dirty="0"/>
              <a:t>饺</a:t>
            </a:r>
            <a:r>
              <a:rPr lang="en-US" altLang="zh-CN" sz="2400" b="1" dirty="0"/>
              <a:t>”</a:t>
            </a:r>
            <a:r>
              <a:rPr lang="zh-CN" altLang="zh-CN" sz="2400" b="1" dirty="0"/>
              <a:t>这个字的诞生</a:t>
            </a:r>
            <a:endParaRPr lang="zh-CN" altLang="zh-CN" sz="2400" dirty="0"/>
          </a:p>
          <a:p>
            <a:r>
              <a:rPr lang="en-US" altLang="zh-CN" sz="2400" b="1" dirty="0"/>
              <a:t>A</a:t>
            </a:r>
            <a:r>
              <a:rPr lang="zh-CN" altLang="zh-CN" sz="2400" b="1" dirty="0"/>
              <a:t>．</a:t>
            </a:r>
            <a:r>
              <a:rPr lang="en-US" altLang="zh-CN" sz="2400" b="1" dirty="0"/>
              <a:t>⑤③⑥②④①  		B</a:t>
            </a:r>
            <a:r>
              <a:rPr lang="zh-CN" altLang="zh-CN" sz="2400" b="1" dirty="0"/>
              <a:t>．</a:t>
            </a:r>
            <a:r>
              <a:rPr lang="en-US" altLang="zh-CN" sz="2400" b="1" dirty="0"/>
              <a:t>④③①⑥②⑤</a:t>
            </a:r>
            <a:endParaRPr lang="zh-CN" altLang="zh-CN" sz="2400" dirty="0"/>
          </a:p>
          <a:p>
            <a:r>
              <a:rPr lang="en-US" altLang="zh-CN" sz="2400" b="1" dirty="0"/>
              <a:t>C</a:t>
            </a:r>
            <a:r>
              <a:rPr lang="zh-CN" altLang="zh-CN" sz="2400" b="1" dirty="0"/>
              <a:t>．</a:t>
            </a:r>
            <a:r>
              <a:rPr lang="en-US" altLang="zh-CN" sz="2400" b="1" dirty="0"/>
              <a:t>⑤①③④⑥②  		D</a:t>
            </a:r>
            <a:r>
              <a:rPr lang="zh-CN" altLang="zh-CN" sz="2400" b="1" dirty="0"/>
              <a:t>．</a:t>
            </a:r>
            <a:r>
              <a:rPr lang="en-US" altLang="zh-CN" sz="2400" b="1" dirty="0"/>
              <a:t>③⑤①⑥②④</a:t>
            </a:r>
            <a:endParaRPr lang="zh-CN" altLang="zh-CN" sz="2400" dirty="0"/>
          </a:p>
        </p:txBody>
      </p:sp>
      <p:sp>
        <p:nvSpPr>
          <p:cNvPr id="3" name="矩形 2"/>
          <p:cNvSpPr/>
          <p:nvPr/>
        </p:nvSpPr>
        <p:spPr>
          <a:xfrm>
            <a:off x="225128" y="4640947"/>
            <a:ext cx="8496944" cy="1754326"/>
          </a:xfrm>
          <a:prstGeom prst="rect">
            <a:avLst/>
          </a:prstGeom>
        </p:spPr>
        <p:txBody>
          <a:bodyPr wrap="square">
            <a:spAutoFit/>
          </a:bodyPr>
          <a:lstStyle/>
          <a:p>
            <a:pPr>
              <a:lnSpc>
                <a:spcPct val="150000"/>
              </a:lnSpc>
            </a:pPr>
            <a:r>
              <a:rPr lang="zh-CN" altLang="en-US" sz="2400" b="1" dirty="0">
                <a:latin typeface="仿宋_GB2312" pitchFamily="49" charset="-122"/>
                <a:ea typeface="仿宋_GB2312" pitchFamily="49" charset="-122"/>
              </a:rPr>
              <a:t>整个语段思路是由</a:t>
            </a:r>
            <a:r>
              <a:rPr lang="zh-CN" altLang="en-US" sz="2400" b="1" dirty="0">
                <a:latin typeface="Times New Roman"/>
                <a:ea typeface="仿宋_GB2312" pitchFamily="49" charset="-122"/>
              </a:rPr>
              <a:t>“</a:t>
            </a:r>
            <a:r>
              <a:rPr lang="zh-CN" altLang="en-US" sz="2400" b="1" dirty="0">
                <a:latin typeface="仿宋_GB2312" pitchFamily="49" charset="-122"/>
                <a:ea typeface="仿宋_GB2312" pitchFamily="49" charset="-122"/>
              </a:rPr>
              <a:t>饺</a:t>
            </a:r>
            <a:r>
              <a:rPr lang="zh-CN" altLang="en-US" sz="2400" b="1" dirty="0">
                <a:latin typeface="Times New Roman"/>
                <a:ea typeface="仿宋_GB2312" pitchFamily="49" charset="-122"/>
              </a:rPr>
              <a:t>”</a:t>
            </a:r>
            <a:r>
              <a:rPr lang="zh-CN" altLang="en-US" sz="2400" b="1" dirty="0">
                <a:latin typeface="仿宋_GB2312" pitchFamily="49" charset="-122"/>
                <a:ea typeface="仿宋_GB2312" pitchFamily="49" charset="-122"/>
              </a:rPr>
              <a:t>字说到</a:t>
            </a:r>
            <a:r>
              <a:rPr lang="zh-CN" altLang="en-US" sz="2400" b="1" dirty="0">
                <a:latin typeface="Times New Roman"/>
                <a:ea typeface="仿宋_GB2312" pitchFamily="49" charset="-122"/>
              </a:rPr>
              <a:t>“</a:t>
            </a:r>
            <a:r>
              <a:rPr lang="zh-CN" altLang="en-US" sz="2400" b="1" dirty="0">
                <a:latin typeface="仿宋_GB2312" pitchFamily="49" charset="-122"/>
                <a:ea typeface="仿宋_GB2312" pitchFamily="49" charset="-122"/>
              </a:rPr>
              <a:t>饺子</a:t>
            </a:r>
            <a:r>
              <a:rPr lang="zh-CN" altLang="en-US" sz="2400" b="1" dirty="0">
                <a:latin typeface="Times New Roman"/>
                <a:ea typeface="仿宋_GB2312" pitchFamily="49" charset="-122"/>
              </a:rPr>
              <a:t>”</a:t>
            </a:r>
            <a:r>
              <a:rPr lang="zh-CN" altLang="en-US" sz="2400" b="1" dirty="0">
                <a:latin typeface="仿宋_GB2312" pitchFamily="49" charset="-122"/>
                <a:ea typeface="仿宋_GB2312" pitchFamily="49" charset="-122"/>
              </a:rPr>
              <a:t>。根据语段首句可以确定第一句应是③，接着找出相连的两句：⑤①。两步即可确定答案了，无须使用第三步。 </a:t>
            </a:r>
          </a:p>
        </p:txBody>
      </p:sp>
      <p:sp>
        <p:nvSpPr>
          <p:cNvPr id="4" name="Rectangle 4"/>
          <p:cNvSpPr>
            <a:spLocks noChangeArrowheads="1"/>
          </p:cNvSpPr>
          <p:nvPr/>
        </p:nvSpPr>
        <p:spPr bwMode="auto">
          <a:xfrm>
            <a:off x="7832726" y="3087635"/>
            <a:ext cx="50847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4000" b="1" dirty="0">
                <a:solidFill>
                  <a:srgbClr val="FF0000"/>
                </a:solidFill>
              </a:rPr>
              <a:t>D</a:t>
            </a:r>
          </a:p>
        </p:txBody>
      </p:sp>
    </p:spTree>
    <p:extLst>
      <p:ext uri="{BB962C8B-B14F-4D97-AF65-F5344CB8AC3E}">
        <p14:creationId xmlns:p14="http://schemas.microsoft.com/office/powerpoint/2010/main" val="353541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13125" name="Object 5"/>
          <p:cNvGraphicFramePr>
            <a:graphicFrameLocks noChangeAspect="1"/>
          </p:cNvGraphicFramePr>
          <p:nvPr/>
        </p:nvGraphicFramePr>
        <p:xfrm>
          <a:off x="254000" y="673100"/>
          <a:ext cx="8356600" cy="5588000"/>
        </p:xfrm>
        <a:graphic>
          <a:graphicData uri="http://schemas.openxmlformats.org/presentationml/2006/ole">
            <mc:AlternateContent xmlns:mc="http://schemas.openxmlformats.org/markup-compatibility/2006">
              <mc:Choice xmlns:v="urn:schemas-microsoft-com:vml" Requires="v">
                <p:oleObj spid="_x0000_s82972" name="文档" r:id="rId3" imgW="10452004" imgH="6997571" progId="Word.Document.8">
                  <p:embed/>
                </p:oleObj>
              </mc:Choice>
              <mc:Fallback>
                <p:oleObj name="文档" r:id="rId3" imgW="10452004" imgH="6997571"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 y="673100"/>
                        <a:ext cx="8356600" cy="558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13126" name="AutoShape 6"/>
          <p:cNvSpPr>
            <a:spLocks noChangeArrowheads="1"/>
          </p:cNvSpPr>
          <p:nvPr/>
        </p:nvSpPr>
        <p:spPr bwMode="auto">
          <a:xfrm>
            <a:off x="2267744" y="2594124"/>
            <a:ext cx="6624638" cy="1800225"/>
          </a:xfrm>
          <a:prstGeom prst="wedgeRoundRectCallout">
            <a:avLst>
              <a:gd name="adj1" fmla="val -20380"/>
              <a:gd name="adj2" fmla="val 126192"/>
              <a:gd name="adj3" fmla="val 16667"/>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nSpc>
                <a:spcPct val="150000"/>
              </a:lnSpc>
            </a:pPr>
            <a:r>
              <a:rPr lang="en-US" altLang="zh-CN" b="1" dirty="0">
                <a:solidFill>
                  <a:schemeClr val="tx1"/>
                </a:solidFill>
              </a:rPr>
              <a:t>②</a:t>
            </a:r>
            <a:r>
              <a:rPr lang="zh-CN" altLang="en-US" b="1" dirty="0">
                <a:solidFill>
                  <a:schemeClr val="tx1"/>
                </a:solidFill>
              </a:rPr>
              <a:t>承上解释，④是对②的总结。③一个人阅读的力量，⑥所有人阅读的力量，故③⑥。③⑥是对④的具体解释，故</a:t>
            </a:r>
            <a:r>
              <a:rPr lang="en-US" altLang="zh-CN" b="1" dirty="0">
                <a:solidFill>
                  <a:schemeClr val="tx1"/>
                </a:solidFill>
              </a:rPr>
              <a:t>D</a:t>
            </a:r>
            <a:r>
              <a:rPr lang="zh-CN" altLang="en-US" b="1" dirty="0">
                <a:solidFill>
                  <a:schemeClr val="tx1"/>
                </a:solidFill>
              </a:rPr>
              <a:t>项正确。</a:t>
            </a:r>
            <a:r>
              <a:rPr lang="zh-CN" altLang="en-US" dirty="0"/>
              <a:t> </a:t>
            </a:r>
          </a:p>
        </p:txBody>
      </p:sp>
      <p:sp>
        <p:nvSpPr>
          <p:cNvPr id="1413127" name="Rectangle 7"/>
          <p:cNvSpPr>
            <a:spLocks noChangeArrowheads="1"/>
          </p:cNvSpPr>
          <p:nvPr/>
        </p:nvSpPr>
        <p:spPr bwMode="auto">
          <a:xfrm>
            <a:off x="7848600" y="747713"/>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a:t>D</a:t>
            </a:r>
          </a:p>
        </p:txBody>
      </p:sp>
    </p:spTree>
    <p:extLst>
      <p:ext uri="{BB962C8B-B14F-4D97-AF65-F5344CB8AC3E}">
        <p14:creationId xmlns:p14="http://schemas.microsoft.com/office/powerpoint/2010/main" val="30303709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13126"/>
                                        </p:tgtEl>
                                        <p:attrNameLst>
                                          <p:attrName>style.visibility</p:attrName>
                                        </p:attrNameLst>
                                      </p:cBhvr>
                                      <p:to>
                                        <p:strVal val="visible"/>
                                      </p:to>
                                    </p:set>
                                    <p:anim calcmode="lin" valueType="num">
                                      <p:cBhvr additive="base">
                                        <p:cTn id="7" dur="500" fill="hold"/>
                                        <p:tgtEl>
                                          <p:spTgt spid="1413126"/>
                                        </p:tgtEl>
                                        <p:attrNameLst>
                                          <p:attrName>ppt_x</p:attrName>
                                        </p:attrNameLst>
                                      </p:cBhvr>
                                      <p:tavLst>
                                        <p:tav tm="0">
                                          <p:val>
                                            <p:strVal val="#ppt_x"/>
                                          </p:val>
                                        </p:tav>
                                        <p:tav tm="100000">
                                          <p:val>
                                            <p:strVal val="#ppt_x"/>
                                          </p:val>
                                        </p:tav>
                                      </p:tavLst>
                                    </p:anim>
                                    <p:anim calcmode="lin" valueType="num">
                                      <p:cBhvr additive="base">
                                        <p:cTn id="8" dur="500" fill="hold"/>
                                        <p:tgtEl>
                                          <p:spTgt spid="14131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413127"/>
                                        </p:tgtEl>
                                        <p:attrNameLst>
                                          <p:attrName>style.visibility</p:attrName>
                                        </p:attrNameLst>
                                      </p:cBhvr>
                                      <p:to>
                                        <p:strVal val="visible"/>
                                      </p:to>
                                    </p:set>
                                    <p:animEffect transition="in" filter="blinds(horizontal)">
                                      <p:cBhvr>
                                        <p:cTn id="13" dur="500"/>
                                        <p:tgtEl>
                                          <p:spTgt spid="1413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26" grpId="0" animBg="1"/>
      <p:bldP spid="14131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7688" y="1484784"/>
            <a:ext cx="8424936" cy="2000548"/>
          </a:xfrm>
          <a:prstGeom prst="rect">
            <a:avLst/>
          </a:prstGeom>
        </p:spPr>
        <p:txBody>
          <a:bodyPr wrap="square">
            <a:spAutoFit/>
          </a:bodyPr>
          <a:lstStyle/>
          <a:p>
            <a:r>
              <a:rPr lang="zh-CN" altLang="zh-CN" sz="2400" b="1" dirty="0" smtClean="0"/>
              <a:t>【方法简介】</a:t>
            </a:r>
            <a:endParaRPr lang="zh-CN" altLang="zh-CN" sz="2400" dirty="0"/>
          </a:p>
          <a:p>
            <a:r>
              <a:rPr lang="zh-CN" altLang="zh-CN" sz="2400" b="1" dirty="0"/>
              <a:t>无语境排序题</a:t>
            </a:r>
            <a:r>
              <a:rPr lang="zh-CN" altLang="zh-CN" sz="2400" b="1" dirty="0">
                <a:solidFill>
                  <a:srgbClr val="7030A0"/>
                </a:solidFill>
                <a:effectLst>
                  <a:outerShdw blurRad="38100" dist="38100" dir="2700000" algn="tl">
                    <a:srgbClr val="000000">
                      <a:alpha val="43137"/>
                    </a:srgbClr>
                  </a:outerShdw>
                </a:effectLst>
              </a:rPr>
              <a:t>不给上下文</a:t>
            </a:r>
            <a:r>
              <a:rPr lang="zh-CN" altLang="zh-CN" sz="2400" b="1" dirty="0"/>
              <a:t>，要求就所给的几个句子，选择衔接最恰当的一项。解题时可使用上述</a:t>
            </a:r>
            <a:r>
              <a:rPr lang="en-US" altLang="zh-CN" sz="2400" b="1" dirty="0"/>
              <a:t>“</a:t>
            </a:r>
            <a:r>
              <a:rPr lang="zh-CN" altLang="zh-CN" sz="2400" b="1" dirty="0"/>
              <a:t>四排序法</a:t>
            </a:r>
            <a:r>
              <a:rPr lang="en-US" altLang="zh-CN" sz="2400" b="1" dirty="0"/>
              <a:t>”</a:t>
            </a:r>
            <a:r>
              <a:rPr lang="zh-CN" altLang="zh-CN" sz="2400" b="1" dirty="0"/>
              <a:t>中的三种排序法</a:t>
            </a:r>
            <a:r>
              <a:rPr lang="en-US" altLang="zh-CN" sz="2400" b="1" dirty="0"/>
              <a:t>——</a:t>
            </a:r>
            <a:r>
              <a:rPr lang="zh-CN" altLang="zh-CN" sz="2800" b="1" dirty="0">
                <a:solidFill>
                  <a:srgbClr val="00B050"/>
                </a:solidFill>
                <a:effectLst>
                  <a:outerShdw blurRad="38100" dist="38100" dir="2700000" algn="tl">
                    <a:srgbClr val="000000">
                      <a:alpha val="43137"/>
                    </a:srgbClr>
                  </a:outerShdw>
                </a:effectLst>
              </a:rPr>
              <a:t>词语排序法、语意排序法、句式排序法</a:t>
            </a:r>
            <a:r>
              <a:rPr lang="zh-CN" altLang="zh-CN" sz="2400" b="1" dirty="0"/>
              <a:t>加以解答。</a:t>
            </a:r>
            <a:r>
              <a:rPr lang="en-US" altLang="zh-CN" sz="2400" b="1" dirty="0"/>
              <a:t>(</a:t>
            </a:r>
            <a:r>
              <a:rPr lang="zh-CN" altLang="zh-CN" sz="2400" b="1" dirty="0"/>
              <a:t>见上面内容</a:t>
            </a:r>
            <a:r>
              <a:rPr lang="en-US" altLang="zh-CN" sz="2400" b="1" dirty="0" smtClean="0"/>
              <a:t>)</a:t>
            </a:r>
            <a:endParaRPr lang="zh-CN" altLang="zh-CN" sz="2400" dirty="0"/>
          </a:p>
        </p:txBody>
      </p:sp>
      <p:sp>
        <p:nvSpPr>
          <p:cNvPr id="3" name="矩形 2"/>
          <p:cNvSpPr/>
          <p:nvPr/>
        </p:nvSpPr>
        <p:spPr>
          <a:xfrm>
            <a:off x="465630" y="404664"/>
            <a:ext cx="5545108" cy="523220"/>
          </a:xfrm>
          <a:prstGeom prst="rect">
            <a:avLst/>
          </a:prstGeom>
        </p:spPr>
        <p:txBody>
          <a:bodyPr wrap="none">
            <a:spAutoFit/>
          </a:bodyPr>
          <a:lstStyle/>
          <a:p>
            <a:r>
              <a:rPr lang="zh-CN" altLang="zh-CN" sz="2800" b="1" dirty="0">
                <a:solidFill>
                  <a:srgbClr val="FF0000"/>
                </a:solidFill>
              </a:rPr>
              <a:t>二、用</a:t>
            </a:r>
            <a:r>
              <a:rPr lang="en-US" altLang="zh-CN" sz="2800" b="1" dirty="0">
                <a:solidFill>
                  <a:srgbClr val="FF0000"/>
                </a:solidFill>
              </a:rPr>
              <a:t>“</a:t>
            </a:r>
            <a:r>
              <a:rPr lang="zh-CN" altLang="zh-CN" sz="2800" b="1" dirty="0">
                <a:solidFill>
                  <a:srgbClr val="FF0000"/>
                </a:solidFill>
              </a:rPr>
              <a:t>三排</a:t>
            </a:r>
            <a:r>
              <a:rPr lang="en-US" altLang="zh-CN" sz="2800" b="1" dirty="0">
                <a:solidFill>
                  <a:srgbClr val="FF0000"/>
                </a:solidFill>
              </a:rPr>
              <a:t>”</a:t>
            </a:r>
            <a:r>
              <a:rPr lang="zh-CN" altLang="zh-CN" sz="2800" b="1" dirty="0">
                <a:solidFill>
                  <a:srgbClr val="FF0000"/>
                </a:solidFill>
              </a:rPr>
              <a:t>法解答无语境排序题</a:t>
            </a:r>
            <a:endParaRPr lang="zh-CN" altLang="zh-CN" sz="2800" dirty="0">
              <a:solidFill>
                <a:srgbClr val="FF0000"/>
              </a:solidFill>
            </a:endParaRPr>
          </a:p>
        </p:txBody>
      </p:sp>
      <p:sp>
        <p:nvSpPr>
          <p:cNvPr id="4" name="矩形 3"/>
          <p:cNvSpPr/>
          <p:nvPr/>
        </p:nvSpPr>
        <p:spPr>
          <a:xfrm>
            <a:off x="473394" y="4365104"/>
            <a:ext cx="8059046" cy="892552"/>
          </a:xfrm>
          <a:prstGeom prst="rect">
            <a:avLst/>
          </a:prstGeom>
        </p:spPr>
        <p:txBody>
          <a:bodyPr wrap="square">
            <a:spAutoFit/>
          </a:bodyPr>
          <a:lstStyle/>
          <a:p>
            <a:r>
              <a:rPr lang="zh-CN" altLang="zh-CN" sz="2400" b="1" dirty="0"/>
              <a:t>无语境排序题做题的关键是找出几组</a:t>
            </a:r>
            <a:r>
              <a:rPr lang="en-US" altLang="zh-CN" sz="2400" b="1" dirty="0"/>
              <a:t>(</a:t>
            </a:r>
            <a:r>
              <a:rPr lang="zh-CN" altLang="zh-CN" sz="2400" b="1" dirty="0">
                <a:solidFill>
                  <a:srgbClr val="FF0000"/>
                </a:solidFill>
                <a:effectLst>
                  <a:outerShdw blurRad="38100" dist="38100" dir="2700000" algn="tl">
                    <a:srgbClr val="000000">
                      <a:alpha val="43137"/>
                    </a:srgbClr>
                  </a:outerShdw>
                </a:effectLst>
              </a:rPr>
              <a:t>至少两组</a:t>
            </a:r>
            <a:r>
              <a:rPr lang="en-US" altLang="zh-CN" sz="2400" b="1" dirty="0"/>
              <a:t>)</a:t>
            </a:r>
            <a:r>
              <a:rPr lang="zh-CN" altLang="zh-CN" sz="2400" b="1" dirty="0"/>
              <a:t>必须连在一起的两句话，有时还要对所给句子</a:t>
            </a:r>
            <a:r>
              <a:rPr lang="zh-CN" altLang="zh-CN" sz="2800" b="1" dirty="0">
                <a:solidFill>
                  <a:srgbClr val="0070C0"/>
                </a:solidFill>
                <a:effectLst>
                  <a:outerShdw blurRad="38100" dist="38100" dir="2700000" algn="tl">
                    <a:srgbClr val="000000">
                      <a:alpha val="43137"/>
                    </a:srgbClr>
                  </a:outerShdw>
                </a:effectLst>
              </a:rPr>
              <a:t>先分层再排序</a:t>
            </a:r>
            <a:r>
              <a:rPr lang="zh-CN" altLang="zh-CN" sz="2400" b="1" dirty="0"/>
              <a:t>。</a:t>
            </a:r>
            <a:endParaRPr lang="zh-CN" altLang="zh-CN" sz="2400" dirty="0"/>
          </a:p>
        </p:txBody>
      </p:sp>
    </p:spTree>
    <p:extLst>
      <p:ext uri="{BB962C8B-B14F-4D97-AF65-F5344CB8AC3E}">
        <p14:creationId xmlns:p14="http://schemas.microsoft.com/office/powerpoint/2010/main" val="33313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5628" y="116632"/>
            <a:ext cx="8640960" cy="4524315"/>
          </a:xfrm>
          <a:prstGeom prst="rect">
            <a:avLst/>
          </a:prstGeom>
        </p:spPr>
        <p:txBody>
          <a:bodyPr wrap="square">
            <a:spAutoFit/>
          </a:bodyPr>
          <a:lstStyle/>
          <a:p>
            <a:r>
              <a:rPr lang="zh-CN" altLang="zh-CN" sz="2400" b="1" dirty="0" smtClean="0"/>
              <a:t>【解题示例】给</a:t>
            </a:r>
            <a:r>
              <a:rPr lang="zh-CN" altLang="zh-CN" sz="2400" b="1" dirty="0"/>
              <a:t>下列语句排序，衔接最恰当的一项是</a:t>
            </a:r>
            <a:r>
              <a:rPr lang="en-US" altLang="zh-CN" sz="2400" b="1" dirty="0"/>
              <a:t>	</a:t>
            </a:r>
          </a:p>
          <a:p>
            <a:r>
              <a:rPr lang="en-US" altLang="zh-CN" sz="2400" b="1" dirty="0" smtClean="0"/>
              <a:t>①</a:t>
            </a:r>
            <a:r>
              <a:rPr lang="zh-CN" altLang="zh-CN" sz="2400" b="1" dirty="0" smtClean="0"/>
              <a:t>立秋</a:t>
            </a:r>
            <a:r>
              <a:rPr lang="zh-CN" altLang="zh-CN" sz="2400" b="1" dirty="0"/>
              <a:t>至处暑，秋阳肆虐，温度较高，加之时有阴雨绵绵，湿气较重，天气以湿热并重为特点。</a:t>
            </a:r>
            <a:endParaRPr lang="zh-CN" altLang="zh-CN" sz="2400" dirty="0"/>
          </a:p>
          <a:p>
            <a:r>
              <a:rPr lang="en-US" altLang="zh-CN" sz="2400" b="1" dirty="0"/>
              <a:t>②</a:t>
            </a:r>
            <a:r>
              <a:rPr lang="zh-CN" altLang="zh-CN" sz="2400" b="1" dirty="0"/>
              <a:t>秋季的气候是处于</a:t>
            </a:r>
            <a:r>
              <a:rPr lang="en-US" altLang="zh-CN" sz="2400" b="1" dirty="0"/>
              <a:t>“</a:t>
            </a:r>
            <a:r>
              <a:rPr lang="zh-CN" altLang="zh-CN" sz="2400" b="1" dirty="0"/>
              <a:t>阳消阴长</a:t>
            </a:r>
            <a:r>
              <a:rPr lang="en-US" altLang="zh-CN" sz="2400" b="1" dirty="0"/>
              <a:t>”</a:t>
            </a:r>
            <a:r>
              <a:rPr lang="zh-CN" altLang="zh-CN" sz="2400" b="1" dirty="0"/>
              <a:t>的过渡阶段。</a:t>
            </a:r>
            <a:endParaRPr lang="zh-CN" altLang="zh-CN" sz="2400" dirty="0"/>
          </a:p>
          <a:p>
            <a:r>
              <a:rPr lang="en-US" altLang="zh-CN" sz="2400" b="1" dirty="0"/>
              <a:t>③</a:t>
            </a:r>
            <a:r>
              <a:rPr lang="zh-CN" altLang="zh-CN" sz="2400" b="1" dirty="0"/>
              <a:t>故有</a:t>
            </a:r>
            <a:r>
              <a:rPr lang="en-US" altLang="zh-CN" sz="2400" b="1" dirty="0"/>
              <a:t>“</a:t>
            </a:r>
            <a:r>
              <a:rPr lang="zh-CN" altLang="zh-CN" sz="2400" b="1" dirty="0"/>
              <a:t>秋老虎</a:t>
            </a:r>
            <a:r>
              <a:rPr lang="en-US" altLang="zh-CN" sz="2400" b="1" dirty="0"/>
              <a:t>”</a:t>
            </a:r>
            <a:r>
              <a:rPr lang="zh-CN" altLang="zh-CN" sz="2400" b="1" dirty="0"/>
              <a:t>之说。</a:t>
            </a:r>
            <a:endParaRPr lang="zh-CN" altLang="zh-CN" sz="2400" dirty="0"/>
          </a:p>
          <a:p>
            <a:r>
              <a:rPr lang="en-US" altLang="zh-CN" sz="2400" b="1" dirty="0"/>
              <a:t>④“</a:t>
            </a:r>
            <a:r>
              <a:rPr lang="zh-CN" altLang="zh-CN" sz="2400" b="1" dirty="0"/>
              <a:t>白露</a:t>
            </a:r>
            <a:r>
              <a:rPr lang="en-US" altLang="zh-CN" sz="2400" b="1" dirty="0"/>
              <a:t>”</a:t>
            </a:r>
            <a:r>
              <a:rPr lang="zh-CN" altLang="zh-CN" sz="2400" b="1" dirty="0"/>
              <a:t>过后，雨水渐少，天气干燥，昼热夜凉，气候寒热多变，稍有不慎，容易伤风感冒，许多旧病也易复发。</a:t>
            </a:r>
            <a:endParaRPr lang="zh-CN" altLang="zh-CN" sz="2400" dirty="0"/>
          </a:p>
          <a:p>
            <a:r>
              <a:rPr lang="en-US" altLang="zh-CN" sz="2400" b="1" dirty="0"/>
              <a:t>⑤</a:t>
            </a:r>
            <a:r>
              <a:rPr lang="zh-CN" altLang="zh-CN" sz="2400" b="1" dirty="0"/>
              <a:t>被称为</a:t>
            </a:r>
            <a:r>
              <a:rPr lang="en-US" altLang="zh-CN" sz="2400" b="1" dirty="0"/>
              <a:t>“</a:t>
            </a:r>
            <a:r>
              <a:rPr lang="zh-CN" altLang="zh-CN" sz="2400" b="1" dirty="0"/>
              <a:t>多事之秋</a:t>
            </a:r>
            <a:r>
              <a:rPr lang="en-US" altLang="zh-CN" sz="2400" b="1" dirty="0"/>
              <a:t>”</a:t>
            </a:r>
            <a:r>
              <a:rPr lang="zh-CN" altLang="zh-CN" sz="2400" b="1" dirty="0"/>
              <a:t>。</a:t>
            </a:r>
            <a:endParaRPr lang="zh-CN" altLang="zh-CN" sz="2400" dirty="0"/>
          </a:p>
          <a:p>
            <a:r>
              <a:rPr lang="en-US" altLang="zh-CN" sz="2400" b="1" dirty="0"/>
              <a:t>⑥</a:t>
            </a:r>
            <a:r>
              <a:rPr lang="zh-CN" altLang="zh-CN" sz="2400" b="1" dirty="0"/>
              <a:t>因此，秋季养生在对精神情志、饮食起居、运动导引等方面进行调摄时，应注重一个</a:t>
            </a:r>
            <a:r>
              <a:rPr lang="en-US" altLang="zh-CN" sz="2400" b="1" dirty="0"/>
              <a:t>“</a:t>
            </a:r>
            <a:r>
              <a:rPr lang="zh-CN" altLang="zh-CN" sz="2400" b="1" dirty="0"/>
              <a:t>和</a:t>
            </a:r>
            <a:r>
              <a:rPr lang="en-US" altLang="zh-CN" sz="2400" b="1" dirty="0"/>
              <a:t>”</a:t>
            </a:r>
            <a:r>
              <a:rPr lang="zh-CN" altLang="zh-CN" sz="2400" b="1" dirty="0"/>
              <a:t>字。</a:t>
            </a:r>
            <a:endParaRPr lang="zh-CN" altLang="zh-CN" sz="2400" dirty="0"/>
          </a:p>
          <a:p>
            <a:r>
              <a:rPr lang="en-US" altLang="zh-CN" sz="2400" b="1" dirty="0"/>
              <a:t>⑦</a:t>
            </a:r>
            <a:r>
              <a:rPr lang="zh-CN" altLang="zh-CN" sz="2400" b="1" dirty="0"/>
              <a:t>由于人体的生理活动与自然环境变化相适应，体内阴阳双方也随之发生改变。</a:t>
            </a:r>
            <a:endParaRPr lang="zh-CN" altLang="zh-CN" sz="2400" dirty="0"/>
          </a:p>
        </p:txBody>
      </p:sp>
      <p:sp>
        <p:nvSpPr>
          <p:cNvPr id="3" name="矩形 2"/>
          <p:cNvSpPr/>
          <p:nvPr/>
        </p:nvSpPr>
        <p:spPr>
          <a:xfrm>
            <a:off x="395536" y="4941168"/>
            <a:ext cx="8461052" cy="830997"/>
          </a:xfrm>
          <a:prstGeom prst="rect">
            <a:avLst/>
          </a:prstGeom>
        </p:spPr>
        <p:txBody>
          <a:bodyPr wrap="square">
            <a:spAutoFit/>
          </a:bodyPr>
          <a:lstStyle/>
          <a:p>
            <a:r>
              <a:rPr lang="en-US" altLang="zh-CN" sz="2400" b="1" dirty="0"/>
              <a:t>A</a:t>
            </a:r>
            <a:r>
              <a:rPr lang="zh-CN" altLang="zh-CN" sz="2400" b="1" dirty="0"/>
              <a:t>．</a:t>
            </a:r>
            <a:r>
              <a:rPr lang="en-US" altLang="zh-CN" sz="2400" b="1" dirty="0"/>
              <a:t>②①③④⑤⑦⑥  			B</a:t>
            </a:r>
            <a:r>
              <a:rPr lang="zh-CN" altLang="zh-CN" sz="2400" b="1" dirty="0"/>
              <a:t>．</a:t>
            </a:r>
            <a:r>
              <a:rPr lang="en-US" altLang="zh-CN" sz="2400" b="1" dirty="0"/>
              <a:t>①③⑤④②⑦⑥</a:t>
            </a:r>
            <a:endParaRPr lang="zh-CN" altLang="zh-CN" sz="2400" dirty="0"/>
          </a:p>
          <a:p>
            <a:r>
              <a:rPr lang="en-US" altLang="zh-CN" sz="2400" b="1" dirty="0"/>
              <a:t>C</a:t>
            </a:r>
            <a:r>
              <a:rPr lang="zh-CN" altLang="zh-CN" sz="2400" b="1" dirty="0"/>
              <a:t>．</a:t>
            </a:r>
            <a:r>
              <a:rPr lang="en-US" altLang="zh-CN" sz="2400" b="1" dirty="0"/>
              <a:t>②③①④⑤⑥⑦  			D</a:t>
            </a:r>
            <a:r>
              <a:rPr lang="zh-CN" altLang="zh-CN" sz="2400" b="1" dirty="0"/>
              <a:t>．</a:t>
            </a:r>
            <a:r>
              <a:rPr lang="en-US" altLang="zh-CN" sz="2400" b="1" dirty="0"/>
              <a:t>②⑤④①③⑦⑥</a:t>
            </a:r>
            <a:endParaRPr lang="zh-CN" altLang="zh-CN" sz="2400" dirty="0"/>
          </a:p>
        </p:txBody>
      </p:sp>
    </p:spTree>
    <p:extLst>
      <p:ext uri="{BB962C8B-B14F-4D97-AF65-F5344CB8AC3E}">
        <p14:creationId xmlns:p14="http://schemas.microsoft.com/office/powerpoint/2010/main" val="28376238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824" y="332656"/>
            <a:ext cx="8640960" cy="461665"/>
          </a:xfrm>
          <a:prstGeom prst="rect">
            <a:avLst/>
          </a:prstGeom>
        </p:spPr>
        <p:txBody>
          <a:bodyPr wrap="square">
            <a:spAutoFit/>
          </a:bodyPr>
          <a:lstStyle/>
          <a:p>
            <a:r>
              <a:rPr lang="zh-CN" altLang="zh-CN" sz="2400" b="1" dirty="0" smtClean="0"/>
              <a:t>解题</a:t>
            </a:r>
            <a:r>
              <a:rPr lang="zh-CN" altLang="zh-CN" sz="2400" b="1" dirty="0"/>
              <a:t>过程　</a:t>
            </a:r>
            <a:endParaRPr lang="zh-CN" altLang="zh-CN" sz="2400" dirty="0"/>
          </a:p>
        </p:txBody>
      </p:sp>
      <p:sp>
        <p:nvSpPr>
          <p:cNvPr id="3" name="矩形 2"/>
          <p:cNvSpPr/>
          <p:nvPr/>
        </p:nvSpPr>
        <p:spPr>
          <a:xfrm>
            <a:off x="1159921" y="5829736"/>
            <a:ext cx="1484702" cy="523220"/>
          </a:xfrm>
          <a:prstGeom prst="rect">
            <a:avLst/>
          </a:prstGeom>
        </p:spPr>
        <p:txBody>
          <a:bodyPr wrap="none">
            <a:spAutoFit/>
          </a:bodyPr>
          <a:lstStyle/>
          <a:p>
            <a:r>
              <a:rPr lang="zh-CN" altLang="zh-CN" sz="2800" b="1" dirty="0">
                <a:solidFill>
                  <a:srgbClr val="FF0000"/>
                </a:solidFill>
              </a:rPr>
              <a:t>答案　</a:t>
            </a:r>
            <a:r>
              <a:rPr lang="en-US" altLang="zh-CN" sz="2800" b="1" dirty="0">
                <a:solidFill>
                  <a:srgbClr val="FF0000"/>
                </a:solidFill>
              </a:rPr>
              <a:t>A</a:t>
            </a:r>
            <a:endParaRPr lang="zh-CN" altLang="zh-CN" sz="2800" dirty="0">
              <a:solidFill>
                <a:srgbClr val="FF0000"/>
              </a:solidFill>
            </a:endParaRPr>
          </a:p>
        </p:txBody>
      </p:sp>
      <p:sp>
        <p:nvSpPr>
          <p:cNvPr id="4" name="矩形 3"/>
          <p:cNvSpPr/>
          <p:nvPr/>
        </p:nvSpPr>
        <p:spPr>
          <a:xfrm>
            <a:off x="416472" y="3861048"/>
            <a:ext cx="8453312" cy="1569660"/>
          </a:xfrm>
          <a:prstGeom prst="rect">
            <a:avLst/>
          </a:prstGeom>
        </p:spPr>
        <p:txBody>
          <a:bodyPr wrap="square">
            <a:spAutoFit/>
          </a:bodyPr>
          <a:lstStyle/>
          <a:p>
            <a:r>
              <a:rPr lang="zh-CN" altLang="zh-CN" sz="2400" b="1" dirty="0"/>
              <a:t>第三步：</a:t>
            </a:r>
            <a:r>
              <a:rPr lang="zh-CN" altLang="zh-CN" sz="2400" b="1" dirty="0">
                <a:solidFill>
                  <a:srgbClr val="FF0000"/>
                </a:solidFill>
              </a:rPr>
              <a:t>使用</a:t>
            </a:r>
            <a:r>
              <a:rPr lang="en-US" altLang="zh-CN" sz="2400" b="1" dirty="0">
                <a:solidFill>
                  <a:srgbClr val="FF0000"/>
                </a:solidFill>
              </a:rPr>
              <a:t>“</a:t>
            </a:r>
            <a:r>
              <a:rPr lang="zh-CN" altLang="zh-CN" sz="2400" b="1" dirty="0">
                <a:solidFill>
                  <a:srgbClr val="FF0000"/>
                </a:solidFill>
              </a:rPr>
              <a:t>语意排序法</a:t>
            </a:r>
            <a:r>
              <a:rPr lang="en-US" altLang="zh-CN" sz="2400" b="1" dirty="0">
                <a:solidFill>
                  <a:srgbClr val="FF0000"/>
                </a:solidFill>
              </a:rPr>
              <a:t>”“</a:t>
            </a:r>
            <a:r>
              <a:rPr lang="zh-CN" altLang="zh-CN" sz="2400" b="1" dirty="0">
                <a:solidFill>
                  <a:srgbClr val="FF0000"/>
                </a:solidFill>
              </a:rPr>
              <a:t>词语排序法</a:t>
            </a:r>
            <a:r>
              <a:rPr lang="en-US" altLang="zh-CN" sz="2400" b="1" dirty="0">
                <a:solidFill>
                  <a:srgbClr val="FF0000"/>
                </a:solidFill>
              </a:rPr>
              <a:t>”</a:t>
            </a:r>
            <a:r>
              <a:rPr lang="zh-CN" altLang="zh-CN" sz="2400" b="1" dirty="0"/>
              <a:t>，由第</a:t>
            </a:r>
            <a:r>
              <a:rPr lang="en-US" altLang="zh-CN" sz="2400" b="1" dirty="0"/>
              <a:t>④</a:t>
            </a:r>
            <a:r>
              <a:rPr lang="zh-CN" altLang="zh-CN" sz="2400" b="1" dirty="0"/>
              <a:t>句中的</a:t>
            </a:r>
            <a:r>
              <a:rPr lang="en-US" altLang="zh-CN" sz="2400" b="1" dirty="0"/>
              <a:t>“</a:t>
            </a:r>
            <a:r>
              <a:rPr lang="zh-CN" altLang="zh-CN" sz="2400" b="1" dirty="0"/>
              <a:t>容易伤风感冒，许多旧病也易复发</a:t>
            </a:r>
            <a:r>
              <a:rPr lang="en-US" altLang="zh-CN" sz="2400" b="1" dirty="0"/>
              <a:t>”</a:t>
            </a:r>
            <a:r>
              <a:rPr lang="zh-CN" altLang="zh-CN" sz="2400" b="1" dirty="0"/>
              <a:t>及第</a:t>
            </a:r>
            <a:r>
              <a:rPr lang="en-US" altLang="zh-CN" sz="2400" b="1" dirty="0"/>
              <a:t>⑤</a:t>
            </a:r>
            <a:r>
              <a:rPr lang="zh-CN" altLang="zh-CN" sz="2400" b="1" dirty="0"/>
              <a:t>句</a:t>
            </a:r>
            <a:r>
              <a:rPr lang="en-US" altLang="zh-CN" sz="2400" b="1" dirty="0"/>
              <a:t>“</a:t>
            </a:r>
            <a:r>
              <a:rPr lang="zh-CN" altLang="zh-CN" sz="2400" b="1" dirty="0"/>
              <a:t>被称为</a:t>
            </a:r>
            <a:r>
              <a:rPr lang="en-US" altLang="zh-CN" sz="2400" b="1" dirty="0"/>
              <a:t>‘</a:t>
            </a:r>
            <a:r>
              <a:rPr lang="zh-CN" altLang="zh-CN" sz="2400" b="1" dirty="0"/>
              <a:t>多事之秋</a:t>
            </a:r>
            <a:r>
              <a:rPr lang="en-US" altLang="zh-CN" sz="2400" b="1" dirty="0"/>
              <a:t>’”</a:t>
            </a:r>
            <a:r>
              <a:rPr lang="zh-CN" altLang="zh-CN" sz="2400" b="1" dirty="0"/>
              <a:t>可知，</a:t>
            </a:r>
            <a:r>
              <a:rPr lang="en-US" altLang="zh-CN" sz="2400" b="1" dirty="0"/>
              <a:t>④⑤</a:t>
            </a:r>
            <a:r>
              <a:rPr lang="zh-CN" altLang="zh-CN" sz="2400" b="1" dirty="0"/>
              <a:t>句同样存在因果关系，第</a:t>
            </a:r>
            <a:r>
              <a:rPr lang="en-US" altLang="zh-CN" sz="2400" b="1" dirty="0"/>
              <a:t>④</a:t>
            </a:r>
            <a:r>
              <a:rPr lang="zh-CN" altLang="zh-CN" sz="2400" b="1" dirty="0"/>
              <a:t>句后面应该跟第</a:t>
            </a:r>
            <a:r>
              <a:rPr lang="en-US" altLang="zh-CN" sz="2400" b="1" dirty="0"/>
              <a:t>⑤</a:t>
            </a:r>
            <a:r>
              <a:rPr lang="zh-CN" altLang="zh-CN" sz="2400" b="1" dirty="0"/>
              <a:t>句。最终确定答案为</a:t>
            </a:r>
            <a:r>
              <a:rPr lang="en-US" altLang="zh-CN" sz="2400" b="1" dirty="0"/>
              <a:t>A</a:t>
            </a:r>
            <a:r>
              <a:rPr lang="zh-CN" altLang="zh-CN" sz="2400" b="1" dirty="0"/>
              <a:t>。</a:t>
            </a:r>
            <a:endParaRPr lang="zh-CN" altLang="zh-CN" sz="2400" dirty="0"/>
          </a:p>
        </p:txBody>
      </p:sp>
      <p:sp>
        <p:nvSpPr>
          <p:cNvPr id="5" name="矩形 4"/>
          <p:cNvSpPr/>
          <p:nvPr/>
        </p:nvSpPr>
        <p:spPr>
          <a:xfrm>
            <a:off x="388616" y="2348880"/>
            <a:ext cx="8481168" cy="1200329"/>
          </a:xfrm>
          <a:prstGeom prst="rect">
            <a:avLst/>
          </a:prstGeom>
        </p:spPr>
        <p:txBody>
          <a:bodyPr wrap="square">
            <a:spAutoFit/>
          </a:bodyPr>
          <a:lstStyle/>
          <a:p>
            <a:r>
              <a:rPr lang="zh-CN" altLang="zh-CN" sz="2400" b="1" dirty="0"/>
              <a:t>第二步：根据第</a:t>
            </a:r>
            <a:r>
              <a:rPr lang="en-US" altLang="zh-CN" sz="2400" b="1" dirty="0"/>
              <a:t>①</a:t>
            </a:r>
            <a:r>
              <a:rPr lang="zh-CN" altLang="zh-CN" sz="2400" b="1" dirty="0"/>
              <a:t>句中</a:t>
            </a:r>
            <a:r>
              <a:rPr lang="en-US" altLang="zh-CN" sz="2400" b="1" dirty="0"/>
              <a:t>“</a:t>
            </a:r>
            <a:r>
              <a:rPr lang="zh-CN" altLang="zh-CN" sz="2400" b="1" dirty="0"/>
              <a:t>秋阳肆虐，温度较高</a:t>
            </a:r>
            <a:r>
              <a:rPr lang="en-US" altLang="zh-CN" sz="2400" b="1" dirty="0"/>
              <a:t>”</a:t>
            </a:r>
            <a:r>
              <a:rPr lang="zh-CN" altLang="zh-CN" sz="2400" b="1" dirty="0"/>
              <a:t>及第</a:t>
            </a:r>
            <a:r>
              <a:rPr lang="en-US" altLang="zh-CN" sz="2400" b="1" dirty="0"/>
              <a:t>③</a:t>
            </a:r>
            <a:r>
              <a:rPr lang="zh-CN" altLang="zh-CN" sz="2400" b="1" dirty="0"/>
              <a:t>句</a:t>
            </a:r>
            <a:r>
              <a:rPr lang="en-US" altLang="zh-CN" sz="2400" b="1" dirty="0"/>
              <a:t>“</a:t>
            </a:r>
            <a:r>
              <a:rPr lang="zh-CN" altLang="zh-CN" sz="2400" b="1" dirty="0"/>
              <a:t>故有</a:t>
            </a:r>
            <a:r>
              <a:rPr lang="en-US" altLang="zh-CN" sz="2400" b="1" dirty="0"/>
              <a:t>‘</a:t>
            </a:r>
            <a:r>
              <a:rPr lang="zh-CN" altLang="zh-CN" sz="2400" b="1" dirty="0"/>
              <a:t>秋老虎</a:t>
            </a:r>
            <a:r>
              <a:rPr lang="en-US" altLang="zh-CN" sz="2400" b="1" dirty="0"/>
              <a:t>’</a:t>
            </a:r>
            <a:r>
              <a:rPr lang="zh-CN" altLang="zh-CN" sz="2400" b="1" dirty="0"/>
              <a:t>之说</a:t>
            </a:r>
            <a:r>
              <a:rPr lang="en-US" altLang="zh-CN" sz="2400" b="1" dirty="0"/>
              <a:t>”</a:t>
            </a:r>
            <a:r>
              <a:rPr lang="zh-CN" altLang="zh-CN" sz="2400" b="1" dirty="0"/>
              <a:t>，使用</a:t>
            </a:r>
            <a:r>
              <a:rPr lang="en-US" altLang="zh-CN" sz="2400" b="1" dirty="0"/>
              <a:t>“</a:t>
            </a:r>
            <a:r>
              <a:rPr lang="zh-CN" altLang="zh-CN" sz="2400" b="1" dirty="0"/>
              <a:t>语意排序法</a:t>
            </a:r>
            <a:r>
              <a:rPr lang="en-US" altLang="zh-CN" sz="2400" b="1" dirty="0"/>
              <a:t>”“</a:t>
            </a:r>
            <a:r>
              <a:rPr lang="zh-CN" altLang="zh-CN" sz="2400" b="1" dirty="0"/>
              <a:t>词语排序法</a:t>
            </a:r>
            <a:r>
              <a:rPr lang="en-US" altLang="zh-CN" sz="2400" b="1" dirty="0"/>
              <a:t>”</a:t>
            </a:r>
            <a:r>
              <a:rPr lang="zh-CN" altLang="zh-CN" sz="2400" b="1" dirty="0"/>
              <a:t>可知，</a:t>
            </a:r>
            <a:r>
              <a:rPr lang="en-US" altLang="zh-CN" sz="2400" b="1" dirty="0"/>
              <a:t>①③</a:t>
            </a:r>
            <a:r>
              <a:rPr lang="zh-CN" altLang="zh-CN" sz="2400" b="1" dirty="0"/>
              <a:t>句存在因果关系，第</a:t>
            </a:r>
            <a:r>
              <a:rPr lang="en-US" altLang="zh-CN" sz="2400" b="1" dirty="0"/>
              <a:t>①</a:t>
            </a:r>
            <a:r>
              <a:rPr lang="zh-CN" altLang="zh-CN" sz="2400" b="1" dirty="0"/>
              <a:t>句后面应该跟第</a:t>
            </a:r>
            <a:r>
              <a:rPr lang="en-US" altLang="zh-CN" sz="2400" b="1" dirty="0"/>
              <a:t>③</a:t>
            </a:r>
            <a:r>
              <a:rPr lang="zh-CN" altLang="zh-CN" sz="2400" b="1" dirty="0"/>
              <a:t>句，据此排除</a:t>
            </a:r>
            <a:r>
              <a:rPr lang="en-US" altLang="zh-CN" sz="2400" b="1" dirty="0"/>
              <a:t>C</a:t>
            </a:r>
            <a:r>
              <a:rPr lang="zh-CN" altLang="zh-CN" sz="2400" b="1" dirty="0"/>
              <a:t>项。</a:t>
            </a:r>
            <a:endParaRPr lang="zh-CN" altLang="zh-CN" sz="2400" dirty="0"/>
          </a:p>
        </p:txBody>
      </p:sp>
      <p:sp>
        <p:nvSpPr>
          <p:cNvPr id="6" name="矩形 5"/>
          <p:cNvSpPr/>
          <p:nvPr/>
        </p:nvSpPr>
        <p:spPr>
          <a:xfrm>
            <a:off x="236340" y="980728"/>
            <a:ext cx="8728148" cy="830997"/>
          </a:xfrm>
          <a:prstGeom prst="rect">
            <a:avLst/>
          </a:prstGeom>
        </p:spPr>
        <p:txBody>
          <a:bodyPr wrap="square">
            <a:spAutoFit/>
          </a:bodyPr>
          <a:lstStyle/>
          <a:p>
            <a:r>
              <a:rPr lang="zh-CN" altLang="zh-CN" sz="2400" b="1" dirty="0"/>
              <a:t>第一步：</a:t>
            </a:r>
            <a:r>
              <a:rPr lang="zh-CN" altLang="zh-CN" sz="2400" b="1" dirty="0">
                <a:solidFill>
                  <a:srgbClr val="FF0000"/>
                </a:solidFill>
                <a:effectLst>
                  <a:outerShdw blurRad="38100" dist="38100" dir="2700000" algn="tl">
                    <a:srgbClr val="000000">
                      <a:alpha val="43137"/>
                    </a:srgbClr>
                  </a:outerShdw>
                </a:effectLst>
              </a:rPr>
              <a:t>观察四个选项可知，第一句</a:t>
            </a:r>
            <a:r>
              <a:rPr lang="zh-CN" altLang="zh-CN" sz="2400" b="1" dirty="0"/>
              <a:t>不是</a:t>
            </a:r>
            <a:r>
              <a:rPr lang="en-US" altLang="zh-CN" sz="2400" b="1" dirty="0"/>
              <a:t>②</a:t>
            </a:r>
            <a:r>
              <a:rPr lang="zh-CN" altLang="zh-CN" sz="2400" b="1" dirty="0"/>
              <a:t>就是</a:t>
            </a:r>
            <a:r>
              <a:rPr lang="en-US" altLang="zh-CN" sz="2400" b="1" dirty="0"/>
              <a:t>①</a:t>
            </a:r>
            <a:r>
              <a:rPr lang="zh-CN" altLang="zh-CN" sz="2400" b="1" dirty="0"/>
              <a:t>。揣摩两句的句意，发现</a:t>
            </a:r>
            <a:r>
              <a:rPr lang="zh-CN" altLang="zh-CN" sz="2400" b="1" dirty="0">
                <a:solidFill>
                  <a:srgbClr val="FF0000"/>
                </a:solidFill>
                <a:effectLst>
                  <a:outerShdw blurRad="38100" dist="38100" dir="2700000" algn="tl">
                    <a:srgbClr val="000000">
                      <a:alpha val="43137"/>
                    </a:srgbClr>
                  </a:outerShdw>
                </a:effectLst>
              </a:rPr>
              <a:t>第</a:t>
            </a:r>
            <a:r>
              <a:rPr lang="en-US" altLang="zh-CN" sz="2400" b="1" dirty="0">
                <a:solidFill>
                  <a:srgbClr val="FF0000"/>
                </a:solidFill>
                <a:effectLst>
                  <a:outerShdw blurRad="38100" dist="38100" dir="2700000" algn="tl">
                    <a:srgbClr val="000000">
                      <a:alpha val="43137"/>
                    </a:srgbClr>
                  </a:outerShdw>
                </a:effectLst>
              </a:rPr>
              <a:t>②</a:t>
            </a:r>
            <a:r>
              <a:rPr lang="zh-CN" altLang="zh-CN" sz="2400" b="1" dirty="0">
                <a:solidFill>
                  <a:srgbClr val="FF0000"/>
                </a:solidFill>
                <a:effectLst>
                  <a:outerShdw blurRad="38100" dist="38100" dir="2700000" algn="tl">
                    <a:srgbClr val="000000">
                      <a:alpha val="43137"/>
                    </a:srgbClr>
                  </a:outerShdw>
                </a:effectLst>
              </a:rPr>
              <a:t>句属于总起句</a:t>
            </a:r>
            <a:r>
              <a:rPr lang="en-US" altLang="zh-CN" sz="2400" b="1" dirty="0"/>
              <a:t>(</a:t>
            </a:r>
            <a:r>
              <a:rPr lang="zh-CN" altLang="zh-CN" sz="2400" b="1" dirty="0"/>
              <a:t>总领句</a:t>
            </a:r>
            <a:r>
              <a:rPr lang="en-US" altLang="zh-CN" sz="2400" b="1" dirty="0"/>
              <a:t>)</a:t>
            </a:r>
            <a:r>
              <a:rPr lang="zh-CN" altLang="zh-CN" sz="2400" b="1" dirty="0"/>
              <a:t>，所以排除</a:t>
            </a:r>
            <a:r>
              <a:rPr lang="en-US" altLang="zh-CN" sz="2400" b="1" dirty="0"/>
              <a:t>B</a:t>
            </a:r>
            <a:r>
              <a:rPr lang="zh-CN" altLang="zh-CN" sz="2400" b="1" dirty="0"/>
              <a:t>项。</a:t>
            </a:r>
            <a:endParaRPr lang="zh-CN" altLang="en-US" sz="2400" dirty="0"/>
          </a:p>
        </p:txBody>
      </p:sp>
    </p:spTree>
    <p:extLst>
      <p:ext uri="{BB962C8B-B14F-4D97-AF65-F5344CB8AC3E}">
        <p14:creationId xmlns:p14="http://schemas.microsoft.com/office/powerpoint/2010/main" val="308006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2468" y="548680"/>
            <a:ext cx="8568952" cy="3847207"/>
          </a:xfrm>
          <a:prstGeom prst="rect">
            <a:avLst/>
          </a:prstGeom>
        </p:spPr>
        <p:txBody>
          <a:bodyPr wrap="square">
            <a:spAutoFit/>
          </a:bodyPr>
          <a:lstStyle/>
          <a:p>
            <a:r>
              <a:rPr lang="zh-CN" altLang="zh-CN" sz="2400" b="1" dirty="0"/>
              <a:t>解答上述无语境排序题时，还可以使用</a:t>
            </a:r>
            <a:r>
              <a:rPr lang="zh-CN" altLang="zh-CN" sz="2800" b="1" dirty="0">
                <a:solidFill>
                  <a:srgbClr val="FF0000"/>
                </a:solidFill>
                <a:effectLst>
                  <a:outerShdw blurRad="38100" dist="38100" dir="2700000" algn="tl">
                    <a:srgbClr val="000000">
                      <a:alpha val="43137"/>
                    </a:srgbClr>
                  </a:outerShdw>
                </a:effectLst>
              </a:rPr>
              <a:t>先分层再排序</a:t>
            </a:r>
            <a:r>
              <a:rPr lang="zh-CN" altLang="zh-CN" sz="2400" b="1" dirty="0"/>
              <a:t>的方法来辅助解题。阅读之后可发现，</a:t>
            </a:r>
            <a:r>
              <a:rPr lang="en-US" altLang="zh-CN" sz="2400" b="1" dirty="0"/>
              <a:t>①</a:t>
            </a:r>
            <a:r>
              <a:rPr lang="zh-CN" altLang="zh-CN" sz="2400" b="1" dirty="0"/>
              <a:t>至</a:t>
            </a:r>
            <a:r>
              <a:rPr lang="en-US" altLang="zh-CN" sz="2400" b="1" dirty="0"/>
              <a:t>⑤</a:t>
            </a:r>
            <a:r>
              <a:rPr lang="zh-CN" altLang="zh-CN" sz="2400" b="1" dirty="0"/>
              <a:t>句是讲秋天气候特点的，</a:t>
            </a:r>
            <a:r>
              <a:rPr lang="en-US" altLang="zh-CN" sz="2400" b="1" dirty="0"/>
              <a:t>⑥⑦</a:t>
            </a:r>
            <a:r>
              <a:rPr lang="zh-CN" altLang="zh-CN" sz="2400" b="1" dirty="0"/>
              <a:t>句是提醒人们要注意秋季养生的，也就是说，可以把这七个句子分成两层：</a:t>
            </a:r>
            <a:r>
              <a:rPr lang="en-US" altLang="zh-CN" sz="2400" b="1" dirty="0"/>
              <a:t>①</a:t>
            </a:r>
            <a:r>
              <a:rPr lang="zh-CN" altLang="zh-CN" sz="2400" b="1" dirty="0"/>
              <a:t>至</a:t>
            </a:r>
            <a:r>
              <a:rPr lang="en-US" altLang="zh-CN" sz="2400" b="1" dirty="0"/>
              <a:t>⑤</a:t>
            </a:r>
            <a:r>
              <a:rPr lang="zh-CN" altLang="zh-CN" sz="2400" b="1" dirty="0"/>
              <a:t>句为第一层，</a:t>
            </a:r>
            <a:r>
              <a:rPr lang="en-US" altLang="zh-CN" sz="2400" b="1" dirty="0"/>
              <a:t>⑥⑦</a:t>
            </a:r>
            <a:r>
              <a:rPr lang="zh-CN" altLang="zh-CN" sz="2400" b="1" dirty="0"/>
              <a:t>句为第二层。另外，第</a:t>
            </a:r>
            <a:r>
              <a:rPr lang="en-US" altLang="zh-CN" sz="2400" b="1" dirty="0"/>
              <a:t>⑦</a:t>
            </a:r>
            <a:r>
              <a:rPr lang="zh-CN" altLang="zh-CN" sz="2400" b="1" dirty="0"/>
              <a:t>句一定要排在第</a:t>
            </a:r>
            <a:r>
              <a:rPr lang="en-US" altLang="zh-CN" sz="2400" b="1" dirty="0"/>
              <a:t>⑥</a:t>
            </a:r>
            <a:r>
              <a:rPr lang="zh-CN" altLang="zh-CN" sz="2400" b="1" dirty="0"/>
              <a:t>句之前，因为二者存在</a:t>
            </a:r>
            <a:r>
              <a:rPr lang="zh-CN" altLang="zh-CN" sz="2400" b="1" dirty="0">
                <a:solidFill>
                  <a:srgbClr val="FF0000"/>
                </a:solidFill>
                <a:effectLst>
                  <a:outerShdw blurRad="38100" dist="38100" dir="2700000" algn="tl">
                    <a:srgbClr val="000000">
                      <a:alpha val="43137"/>
                    </a:srgbClr>
                  </a:outerShdw>
                </a:effectLst>
              </a:rPr>
              <a:t>因果关系</a:t>
            </a:r>
            <a:r>
              <a:rPr lang="zh-CN" altLang="zh-CN" sz="2400" b="1" dirty="0"/>
              <a:t>。就该题而言，使用分层的方法辅助解题的好处在于：一是排序时</a:t>
            </a:r>
            <a:r>
              <a:rPr lang="en-US" altLang="zh-CN" sz="2400" b="1" dirty="0"/>
              <a:t>①</a:t>
            </a:r>
            <a:r>
              <a:rPr lang="zh-CN" altLang="zh-CN" sz="2400" b="1" dirty="0"/>
              <a:t>至</a:t>
            </a:r>
            <a:r>
              <a:rPr lang="en-US" altLang="zh-CN" sz="2400" b="1" dirty="0"/>
              <a:t>⑤</a:t>
            </a:r>
            <a:r>
              <a:rPr lang="zh-CN" altLang="zh-CN" sz="2400" b="1" dirty="0"/>
              <a:t>句一定要放在</a:t>
            </a:r>
            <a:r>
              <a:rPr lang="en-US" altLang="zh-CN" sz="2400" b="1" dirty="0"/>
              <a:t>⑥⑦</a:t>
            </a:r>
            <a:r>
              <a:rPr lang="zh-CN" altLang="zh-CN" sz="2400" b="1" dirty="0"/>
              <a:t>句之前，因为二者存在因果关系，如果有选项不是这样排序，即可判断其错；二是发现有选项不将</a:t>
            </a:r>
            <a:r>
              <a:rPr lang="en-US" altLang="zh-CN" sz="2400" b="1" dirty="0"/>
              <a:t>①</a:t>
            </a:r>
            <a:r>
              <a:rPr lang="zh-CN" altLang="zh-CN" sz="2400" b="1" dirty="0"/>
              <a:t>至</a:t>
            </a:r>
            <a:r>
              <a:rPr lang="en-US" altLang="zh-CN" sz="2400" b="1" dirty="0"/>
              <a:t>⑤</a:t>
            </a:r>
            <a:r>
              <a:rPr lang="zh-CN" altLang="zh-CN" sz="2400" b="1" dirty="0"/>
              <a:t>句排在一起，或是将</a:t>
            </a:r>
            <a:r>
              <a:rPr lang="en-US" altLang="zh-CN" sz="2400" b="1" dirty="0"/>
              <a:t>⑥⑦</a:t>
            </a:r>
            <a:r>
              <a:rPr lang="zh-CN" altLang="zh-CN" sz="2400" b="1" dirty="0"/>
              <a:t>句分开排序，也可以立即判断这样的排序是错误的</a:t>
            </a:r>
            <a:r>
              <a:rPr lang="zh-CN" altLang="zh-CN" sz="2400" b="1" dirty="0" smtClean="0"/>
              <a:t>。</a:t>
            </a:r>
            <a:endParaRPr lang="zh-CN" altLang="zh-CN" sz="2400" dirty="0"/>
          </a:p>
        </p:txBody>
      </p:sp>
      <p:sp>
        <p:nvSpPr>
          <p:cNvPr id="3" name="矩形 2"/>
          <p:cNvSpPr/>
          <p:nvPr/>
        </p:nvSpPr>
        <p:spPr>
          <a:xfrm>
            <a:off x="317848" y="4817824"/>
            <a:ext cx="8646640" cy="892552"/>
          </a:xfrm>
          <a:prstGeom prst="rect">
            <a:avLst/>
          </a:prstGeom>
        </p:spPr>
        <p:txBody>
          <a:bodyPr wrap="square">
            <a:spAutoFit/>
          </a:bodyPr>
          <a:lstStyle/>
          <a:p>
            <a:r>
              <a:rPr lang="zh-CN" altLang="zh-CN" sz="2400" b="1" dirty="0"/>
              <a:t>由此可见，在做无语境排序题时，对所给句子</a:t>
            </a:r>
            <a:r>
              <a:rPr lang="zh-CN" altLang="zh-CN" sz="2800" b="1" dirty="0">
                <a:solidFill>
                  <a:srgbClr val="0070C0"/>
                </a:solidFill>
                <a:effectLst>
                  <a:outerShdw blurRad="38100" dist="38100" dir="2700000" algn="tl">
                    <a:srgbClr val="000000">
                      <a:alpha val="43137"/>
                    </a:srgbClr>
                  </a:outerShdw>
                </a:effectLst>
              </a:rPr>
              <a:t>先分层再排序</a:t>
            </a:r>
            <a:r>
              <a:rPr lang="zh-CN" altLang="zh-CN" sz="2400" b="1" dirty="0"/>
              <a:t>也是一种能确保得分的解题方法。</a:t>
            </a:r>
            <a:endParaRPr lang="zh-CN" altLang="zh-CN" sz="2400" dirty="0"/>
          </a:p>
        </p:txBody>
      </p:sp>
    </p:spTree>
    <p:extLst>
      <p:ext uri="{BB962C8B-B14F-4D97-AF65-F5344CB8AC3E}">
        <p14:creationId xmlns:p14="http://schemas.microsoft.com/office/powerpoint/2010/main" val="139409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260648"/>
            <a:ext cx="8784976" cy="4524315"/>
          </a:xfrm>
          <a:prstGeom prst="rect">
            <a:avLst/>
          </a:prstGeom>
        </p:spPr>
        <p:txBody>
          <a:bodyPr wrap="square">
            <a:spAutoFit/>
          </a:bodyPr>
          <a:lstStyle/>
          <a:p>
            <a:r>
              <a:rPr lang="zh-CN" altLang="zh-CN" sz="2400" b="1" dirty="0"/>
              <a:t>即时巩固</a:t>
            </a:r>
            <a:endParaRPr lang="zh-CN" altLang="zh-CN" sz="2400" dirty="0"/>
          </a:p>
          <a:p>
            <a:r>
              <a:rPr lang="en-US" altLang="zh-CN" sz="2400" b="1" dirty="0"/>
              <a:t>1</a:t>
            </a:r>
            <a:r>
              <a:rPr lang="zh-CN" altLang="zh-CN" sz="2400" b="1" dirty="0"/>
              <a:t>．把下列句子组成语意连贯的语段，排序最恰当的一组</a:t>
            </a:r>
            <a:r>
              <a:rPr lang="zh-CN" altLang="zh-CN" sz="2400" b="1" dirty="0" smtClean="0"/>
              <a:t>是</a:t>
            </a:r>
            <a:r>
              <a:rPr lang="en-US" altLang="zh-CN" sz="2400" b="1" dirty="0"/>
              <a:t>	</a:t>
            </a:r>
          </a:p>
          <a:p>
            <a:r>
              <a:rPr lang="en-US" altLang="zh-CN" sz="2400" b="1" dirty="0" smtClean="0"/>
              <a:t>①</a:t>
            </a:r>
            <a:r>
              <a:rPr lang="zh-CN" altLang="zh-CN" sz="2400" b="1" dirty="0"/>
              <a:t>书有许多种，有的让人明白晓畅</a:t>
            </a:r>
            <a:r>
              <a:rPr lang="en-US" altLang="zh-CN" sz="2400" b="1" dirty="0"/>
              <a:t>,</a:t>
            </a:r>
            <a:r>
              <a:rPr lang="zh-CN" altLang="zh-CN" sz="2400" b="1" dirty="0"/>
              <a:t>使人轻松愉悦；有的艰深晦涩，让人费解。</a:t>
            </a:r>
            <a:endParaRPr lang="zh-CN" altLang="zh-CN" sz="2400" dirty="0"/>
          </a:p>
          <a:p>
            <a:r>
              <a:rPr lang="en-US" altLang="zh-CN" sz="2400" b="1" dirty="0"/>
              <a:t>②</a:t>
            </a:r>
            <a:r>
              <a:rPr lang="zh-CN" altLang="zh-CN" sz="2400" b="1" dirty="0"/>
              <a:t>它是要静下心来深入思考才能理解的书，是要在阅读中经常记下大量困惑和疑问的书。</a:t>
            </a:r>
            <a:endParaRPr lang="zh-CN" altLang="zh-CN" sz="2400" dirty="0"/>
          </a:p>
          <a:p>
            <a:r>
              <a:rPr lang="en-US" altLang="zh-CN" sz="2400" b="1" dirty="0"/>
              <a:t>③</a:t>
            </a:r>
            <a:r>
              <a:rPr lang="zh-CN" altLang="zh-CN" sz="2400" b="1" dirty="0"/>
              <a:t>而真正值得我们阅读的往往是那些可以</a:t>
            </a:r>
            <a:r>
              <a:rPr lang="en-US" altLang="zh-CN" sz="2400" b="1" dirty="0"/>
              <a:t>“</a:t>
            </a:r>
            <a:r>
              <a:rPr lang="zh-CN" altLang="zh-CN" sz="2400" b="1" dirty="0"/>
              <a:t>磨脑子</a:t>
            </a:r>
            <a:r>
              <a:rPr lang="en-US" altLang="zh-CN" sz="2400" b="1" dirty="0"/>
              <a:t>”</a:t>
            </a:r>
            <a:r>
              <a:rPr lang="zh-CN" altLang="zh-CN" sz="2400" b="1" dirty="0"/>
              <a:t>的书。</a:t>
            </a:r>
            <a:endParaRPr lang="zh-CN" altLang="zh-CN" sz="2400" dirty="0"/>
          </a:p>
          <a:p>
            <a:r>
              <a:rPr lang="en-US" altLang="zh-CN" sz="2400" b="1" dirty="0"/>
              <a:t>④</a:t>
            </a:r>
            <a:r>
              <a:rPr lang="zh-CN" altLang="zh-CN" sz="2400" b="1" dirty="0"/>
              <a:t>读这种书好像啃骨头，费劲，却别有一番滋味在心头。</a:t>
            </a:r>
            <a:endParaRPr lang="zh-CN" altLang="zh-CN" sz="2400" dirty="0"/>
          </a:p>
          <a:p>
            <a:r>
              <a:rPr lang="en-US" altLang="zh-CN" sz="2400" b="1" dirty="0"/>
              <a:t>⑤“</a:t>
            </a:r>
            <a:r>
              <a:rPr lang="zh-CN" altLang="zh-CN" sz="2400" b="1" dirty="0"/>
              <a:t>磨脑子</a:t>
            </a:r>
            <a:r>
              <a:rPr lang="en-US" altLang="zh-CN" sz="2400" b="1" dirty="0"/>
              <a:t>”</a:t>
            </a:r>
            <a:r>
              <a:rPr lang="zh-CN" altLang="zh-CN" sz="2400" b="1" dirty="0"/>
              <a:t>的书具有更加密集的信息量和思想内涵，往往是前人思想的精华，阅历的浓缩。</a:t>
            </a:r>
            <a:endParaRPr lang="zh-CN" altLang="zh-CN" sz="2400" dirty="0"/>
          </a:p>
          <a:p>
            <a:r>
              <a:rPr lang="en-US" altLang="zh-CN" sz="2400" b="1" dirty="0"/>
              <a:t>A</a:t>
            </a:r>
            <a:r>
              <a:rPr lang="zh-CN" altLang="zh-CN" sz="2400" b="1" dirty="0"/>
              <a:t>．</a:t>
            </a:r>
            <a:r>
              <a:rPr lang="en-US" altLang="zh-CN" sz="2400" b="1" dirty="0"/>
              <a:t>①③⑤②④  </a:t>
            </a:r>
            <a:r>
              <a:rPr lang="en-US" altLang="zh-CN" sz="2400" b="1" dirty="0" smtClean="0"/>
              <a:t>         B</a:t>
            </a:r>
            <a:r>
              <a:rPr lang="zh-CN" altLang="zh-CN" sz="2400" b="1" dirty="0"/>
              <a:t>．</a:t>
            </a:r>
            <a:r>
              <a:rPr lang="en-US" altLang="zh-CN" sz="2400" b="1" dirty="0" smtClean="0"/>
              <a:t>⑤①③④②</a:t>
            </a:r>
          </a:p>
          <a:p>
            <a:r>
              <a:rPr lang="en-US" altLang="zh-CN" sz="2400" b="1" dirty="0" smtClean="0"/>
              <a:t>C</a:t>
            </a:r>
            <a:r>
              <a:rPr lang="zh-CN" altLang="zh-CN" sz="2400" b="1" dirty="0"/>
              <a:t>．</a:t>
            </a:r>
            <a:r>
              <a:rPr lang="en-US" altLang="zh-CN" sz="2400" b="1" dirty="0"/>
              <a:t>⑤①③②④  	</a:t>
            </a:r>
            <a:r>
              <a:rPr lang="en-US" altLang="zh-CN" sz="2400" b="1" dirty="0" smtClean="0"/>
              <a:t>D</a:t>
            </a:r>
            <a:r>
              <a:rPr lang="zh-CN" altLang="zh-CN" sz="2400" b="1" dirty="0"/>
              <a:t>．</a:t>
            </a:r>
            <a:r>
              <a:rPr lang="en-US" altLang="zh-CN" sz="2400" b="1" dirty="0"/>
              <a:t>①③②④⑤</a:t>
            </a:r>
            <a:endParaRPr lang="zh-CN" altLang="zh-CN" sz="2400" dirty="0"/>
          </a:p>
        </p:txBody>
      </p:sp>
      <p:sp>
        <p:nvSpPr>
          <p:cNvPr id="3" name="矩形 2"/>
          <p:cNvSpPr/>
          <p:nvPr/>
        </p:nvSpPr>
        <p:spPr>
          <a:xfrm>
            <a:off x="323528" y="4793168"/>
            <a:ext cx="8640960" cy="1754326"/>
          </a:xfrm>
          <a:prstGeom prst="rect">
            <a:avLst/>
          </a:prstGeom>
        </p:spPr>
        <p:txBody>
          <a:bodyPr wrap="square">
            <a:spAutoFit/>
          </a:bodyPr>
          <a:lstStyle/>
          <a:p>
            <a:pPr>
              <a:lnSpc>
                <a:spcPct val="150000"/>
              </a:lnSpc>
            </a:pPr>
            <a:r>
              <a:rPr lang="zh-CN" altLang="en-US" sz="2400" b="1" dirty="0">
                <a:latin typeface="仿宋_GB2312" pitchFamily="49" charset="-122"/>
                <a:ea typeface="仿宋_GB2312" pitchFamily="49" charset="-122"/>
              </a:rPr>
              <a:t>观察四个选项，排在首句的应是①句，再用</a:t>
            </a:r>
            <a:r>
              <a:rPr lang="zh-CN" altLang="en-US" sz="2400" b="1" dirty="0">
                <a:latin typeface="Times New Roman"/>
                <a:ea typeface="仿宋_GB2312" pitchFamily="49" charset="-122"/>
              </a:rPr>
              <a:t>“</a:t>
            </a:r>
            <a:r>
              <a:rPr lang="zh-CN" altLang="en-US" sz="2400" b="1" dirty="0">
                <a:latin typeface="仿宋_GB2312" pitchFamily="49" charset="-122"/>
                <a:ea typeface="仿宋_GB2312" pitchFamily="49" charset="-122"/>
              </a:rPr>
              <a:t>语意排序法</a:t>
            </a:r>
            <a:r>
              <a:rPr lang="zh-CN" altLang="en-US" sz="2400" b="1" dirty="0">
                <a:latin typeface="Times New Roman"/>
                <a:ea typeface="仿宋_GB2312" pitchFamily="49" charset="-122"/>
              </a:rPr>
              <a:t>”“</a:t>
            </a:r>
            <a:r>
              <a:rPr lang="zh-CN" altLang="en-US" sz="2400" b="1" dirty="0">
                <a:latin typeface="仿宋_GB2312" pitchFamily="49" charset="-122"/>
                <a:ea typeface="仿宋_GB2312" pitchFamily="49" charset="-122"/>
              </a:rPr>
              <a:t>词语排序法</a:t>
            </a:r>
            <a:r>
              <a:rPr lang="zh-CN" altLang="en-US" sz="2400" b="1" dirty="0">
                <a:latin typeface="Times New Roman"/>
                <a:ea typeface="仿宋_GB2312" pitchFamily="49" charset="-122"/>
              </a:rPr>
              <a:t>”</a:t>
            </a:r>
            <a:r>
              <a:rPr lang="zh-CN" altLang="en-US" sz="2400" b="1" dirty="0">
                <a:latin typeface="仿宋_GB2312" pitchFamily="49" charset="-122"/>
                <a:ea typeface="仿宋_GB2312" pitchFamily="49" charset="-122"/>
              </a:rPr>
              <a:t>可知接下来的应是③，再下来应是⑤，而不是②，这样就可以确定答案了。 </a:t>
            </a:r>
          </a:p>
        </p:txBody>
      </p:sp>
      <p:sp>
        <p:nvSpPr>
          <p:cNvPr id="4" name="Rectangle 4"/>
          <p:cNvSpPr>
            <a:spLocks noChangeArrowheads="1"/>
          </p:cNvSpPr>
          <p:nvPr/>
        </p:nvSpPr>
        <p:spPr bwMode="auto">
          <a:xfrm>
            <a:off x="7344308" y="3848945"/>
            <a:ext cx="108012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4400" b="1" dirty="0">
                <a:solidFill>
                  <a:srgbClr val="FF0000"/>
                </a:solidFill>
              </a:rPr>
              <a:t>A </a:t>
            </a:r>
          </a:p>
        </p:txBody>
      </p:sp>
    </p:spTree>
    <p:extLst>
      <p:ext uri="{BB962C8B-B14F-4D97-AF65-F5344CB8AC3E}">
        <p14:creationId xmlns:p14="http://schemas.microsoft.com/office/powerpoint/2010/main" val="107321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3732" y="2276872"/>
            <a:ext cx="8712968" cy="3108543"/>
          </a:xfrm>
          <a:prstGeom prst="rect">
            <a:avLst/>
          </a:prstGeom>
        </p:spPr>
        <p:txBody>
          <a:bodyPr wrap="square">
            <a:spAutoFit/>
          </a:bodyPr>
          <a:lstStyle/>
          <a:p>
            <a:r>
              <a:rPr lang="zh-CN" altLang="zh-CN" sz="2800" b="1" dirty="0" smtClean="0"/>
              <a:t>一</a:t>
            </a:r>
            <a:r>
              <a:rPr lang="zh-CN" altLang="zh-CN" sz="2800" b="1" dirty="0"/>
              <a:t>个句群，虽然由若干句子组成，却表述一个中心。句序的安排必然围绕这一中心问题。因此抓住了</a:t>
            </a:r>
            <a:r>
              <a:rPr lang="zh-CN" altLang="zh-CN" sz="2800" b="1" dirty="0">
                <a:solidFill>
                  <a:srgbClr val="C00000"/>
                </a:solidFill>
                <a:effectLst>
                  <a:outerShdw blurRad="38100" dist="38100" dir="2700000" algn="tl">
                    <a:srgbClr val="000000">
                      <a:alpha val="43137"/>
                    </a:srgbClr>
                  </a:outerShdw>
                </a:effectLst>
              </a:rPr>
              <a:t>句群的中心</a:t>
            </a:r>
            <a:r>
              <a:rPr lang="zh-CN" altLang="zh-CN" sz="2800" b="1" dirty="0"/>
              <a:t>，就抓住了要害，对句序的认识就会由暗到明。</a:t>
            </a:r>
          </a:p>
          <a:p>
            <a:r>
              <a:rPr lang="zh-CN" altLang="zh-CN" sz="2800" b="1" dirty="0"/>
              <a:t>分析句子的性质和作用</a:t>
            </a:r>
            <a:r>
              <a:rPr lang="en-US" altLang="zh-CN" sz="2800" b="1" dirty="0"/>
              <a:t>(</a:t>
            </a:r>
            <a:r>
              <a:rPr lang="zh-CN" altLang="zh-CN" sz="2800" b="1" dirty="0"/>
              <a:t>如</a:t>
            </a:r>
            <a:r>
              <a:rPr lang="zh-CN" altLang="zh-CN" sz="2800" b="1" dirty="0">
                <a:solidFill>
                  <a:srgbClr val="00B050"/>
                </a:solidFill>
                <a:effectLst>
                  <a:outerShdw blurRad="38100" dist="38100" dir="2700000" algn="tl">
                    <a:srgbClr val="000000">
                      <a:alpha val="43137"/>
                    </a:srgbClr>
                  </a:outerShdw>
                </a:effectLst>
              </a:rPr>
              <a:t>总领句、总结句、过渡句、解说句、观点句、材料句</a:t>
            </a:r>
            <a:r>
              <a:rPr lang="zh-CN" altLang="zh-CN" sz="2800" b="1" dirty="0"/>
              <a:t>等</a:t>
            </a:r>
            <a:r>
              <a:rPr lang="en-US" altLang="zh-CN" sz="2800" b="1" dirty="0"/>
              <a:t>)</a:t>
            </a:r>
            <a:r>
              <a:rPr lang="zh-CN" altLang="zh-CN" sz="2800" b="1" dirty="0"/>
              <a:t>，是抓准中心的重要手段，一个句群的中心，大多用一个关键句表达。这一关键句</a:t>
            </a:r>
            <a:r>
              <a:rPr lang="zh-CN" altLang="zh-CN" sz="2800" b="1" dirty="0">
                <a:solidFill>
                  <a:srgbClr val="00B0F0"/>
                </a:solidFill>
                <a:effectLst>
                  <a:outerShdw blurRad="38100" dist="38100" dir="2700000" algn="tl">
                    <a:srgbClr val="000000">
                      <a:alpha val="43137"/>
                    </a:srgbClr>
                  </a:outerShdw>
                </a:effectLst>
              </a:rPr>
              <a:t>往往放在句首</a:t>
            </a:r>
            <a:r>
              <a:rPr lang="zh-CN" altLang="zh-CN" sz="2800" b="1" dirty="0"/>
              <a:t>，</a:t>
            </a:r>
            <a:r>
              <a:rPr lang="zh-CN" altLang="zh-CN" sz="2800" b="1" dirty="0">
                <a:solidFill>
                  <a:srgbClr val="002060"/>
                </a:solidFill>
                <a:effectLst>
                  <a:outerShdw blurRad="38100" dist="38100" dir="2700000" algn="tl">
                    <a:srgbClr val="000000">
                      <a:alpha val="43137"/>
                    </a:srgbClr>
                  </a:outerShdw>
                </a:effectLst>
              </a:rPr>
              <a:t>也有放在句尾的</a:t>
            </a:r>
            <a:r>
              <a:rPr lang="zh-CN" altLang="zh-CN" sz="2800" b="1" dirty="0"/>
              <a:t>。</a:t>
            </a:r>
          </a:p>
        </p:txBody>
      </p:sp>
      <p:sp>
        <p:nvSpPr>
          <p:cNvPr id="3" name="矩形 2"/>
          <p:cNvSpPr/>
          <p:nvPr/>
        </p:nvSpPr>
        <p:spPr>
          <a:xfrm>
            <a:off x="2051720" y="186780"/>
            <a:ext cx="4873450" cy="523220"/>
          </a:xfrm>
          <a:prstGeom prst="rect">
            <a:avLst/>
          </a:prstGeom>
        </p:spPr>
        <p:txBody>
          <a:bodyPr wrap="none">
            <a:spAutoFit/>
          </a:bodyPr>
          <a:lstStyle/>
          <a:p>
            <a:r>
              <a:rPr lang="zh-CN" altLang="zh-CN" sz="2800" b="1" dirty="0">
                <a:solidFill>
                  <a:srgbClr val="7030A0"/>
                </a:solidFill>
                <a:effectLst>
                  <a:outerShdw blurRad="38100" dist="38100" dir="2700000" algn="tl">
                    <a:srgbClr val="000000">
                      <a:alpha val="43137"/>
                    </a:srgbClr>
                  </a:outerShdw>
                </a:effectLst>
              </a:rPr>
              <a:t>一、掌握做排序题的基本方法</a:t>
            </a:r>
          </a:p>
        </p:txBody>
      </p:sp>
      <p:sp>
        <p:nvSpPr>
          <p:cNvPr id="5" name="矩形 4"/>
          <p:cNvSpPr/>
          <p:nvPr/>
        </p:nvSpPr>
        <p:spPr>
          <a:xfrm>
            <a:off x="414635" y="1196752"/>
            <a:ext cx="2040943" cy="584775"/>
          </a:xfrm>
          <a:prstGeom prst="rect">
            <a:avLst/>
          </a:prstGeom>
        </p:spPr>
        <p:txBody>
          <a:bodyPr wrap="none">
            <a:spAutoFit/>
          </a:bodyPr>
          <a:lstStyle/>
          <a:p>
            <a:r>
              <a:rPr lang="en-US" altLang="zh-CN" sz="3200" b="1" dirty="0">
                <a:solidFill>
                  <a:srgbClr val="FF0000"/>
                </a:solidFill>
                <a:effectLst>
                  <a:outerShdw blurRad="38100" dist="38100" dir="2700000" algn="tl">
                    <a:srgbClr val="000000">
                      <a:alpha val="43137"/>
                    </a:srgbClr>
                  </a:outerShdw>
                </a:effectLst>
              </a:rPr>
              <a:t>1</a:t>
            </a:r>
            <a:r>
              <a:rPr lang="zh-CN" altLang="zh-CN" sz="3200" b="1" dirty="0">
                <a:solidFill>
                  <a:srgbClr val="FF0000"/>
                </a:solidFill>
                <a:effectLst>
                  <a:outerShdw blurRad="38100" dist="38100" dir="2700000" algn="tl">
                    <a:srgbClr val="000000">
                      <a:alpha val="43137"/>
                    </a:srgbClr>
                  </a:outerShdw>
                </a:effectLst>
              </a:rPr>
              <a:t>．抓中心</a:t>
            </a:r>
          </a:p>
        </p:txBody>
      </p:sp>
    </p:spTree>
    <p:extLst>
      <p:ext uri="{BB962C8B-B14F-4D97-AF65-F5344CB8AC3E}">
        <p14:creationId xmlns:p14="http://schemas.microsoft.com/office/powerpoint/2010/main" val="4144046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1504" y="188640"/>
            <a:ext cx="8784976" cy="3785652"/>
          </a:xfrm>
          <a:prstGeom prst="rect">
            <a:avLst/>
          </a:prstGeom>
        </p:spPr>
        <p:txBody>
          <a:bodyPr wrap="square">
            <a:spAutoFit/>
          </a:bodyPr>
          <a:lstStyle/>
          <a:p>
            <a:r>
              <a:rPr lang="en-US" altLang="zh-CN" sz="2400" b="1" dirty="0"/>
              <a:t>2</a:t>
            </a:r>
            <a:r>
              <a:rPr lang="zh-CN" altLang="zh-CN" sz="2400" b="1" dirty="0"/>
              <a:t>．</a:t>
            </a:r>
            <a:r>
              <a:rPr lang="en-US" altLang="zh-CN" sz="2400" b="1" dirty="0"/>
              <a:t>(</a:t>
            </a:r>
            <a:r>
              <a:rPr lang="zh-CN" altLang="zh-CN" sz="2400" b="1" dirty="0"/>
              <a:t>辽宁</a:t>
            </a:r>
            <a:r>
              <a:rPr lang="en-US" altLang="zh-CN" sz="2400" b="1" dirty="0"/>
              <a:t>)</a:t>
            </a:r>
            <a:r>
              <a:rPr lang="zh-CN" altLang="zh-CN" sz="2400" b="1" dirty="0"/>
              <a:t>把下列句子组成语意连贯的语段，排序最恰当的一</a:t>
            </a:r>
            <a:r>
              <a:rPr lang="zh-CN" altLang="zh-CN" sz="2400" b="1" dirty="0" smtClean="0"/>
              <a:t>组</a:t>
            </a:r>
            <a:r>
              <a:rPr lang="en-US" altLang="zh-CN" sz="2400" b="1" dirty="0" smtClean="0"/>
              <a:t>①</a:t>
            </a:r>
            <a:r>
              <a:rPr lang="zh-CN" altLang="zh-CN" sz="2400" b="1" dirty="0"/>
              <a:t>更要用人生的尺度</a:t>
            </a:r>
            <a:endParaRPr lang="zh-CN" altLang="zh-CN" sz="2400" dirty="0"/>
          </a:p>
          <a:p>
            <a:r>
              <a:rPr lang="en-US" altLang="zh-CN" sz="2400" b="1" dirty="0"/>
              <a:t>②</a:t>
            </a:r>
            <a:r>
              <a:rPr lang="zh-CN" altLang="zh-CN" sz="2400" b="1" dirty="0"/>
              <a:t>因为所受教育的不同，人生的面貌也会不同</a:t>
            </a:r>
            <a:endParaRPr lang="zh-CN" altLang="zh-CN" sz="2400" dirty="0"/>
          </a:p>
          <a:p>
            <a:r>
              <a:rPr lang="en-US" altLang="zh-CN" sz="2400" b="1" dirty="0"/>
              <a:t>③</a:t>
            </a:r>
            <a:r>
              <a:rPr lang="zh-CN" altLang="zh-CN" sz="2400" b="1" dirty="0"/>
              <a:t>在一定意义上，人是教育的产物</a:t>
            </a:r>
            <a:endParaRPr lang="zh-CN" altLang="zh-CN" sz="2400" dirty="0"/>
          </a:p>
          <a:p>
            <a:r>
              <a:rPr lang="en-US" altLang="zh-CN" sz="2400" b="1" dirty="0"/>
              <a:t>④</a:t>
            </a:r>
            <a:r>
              <a:rPr lang="zh-CN" altLang="zh-CN" sz="2400" b="1" dirty="0"/>
              <a:t>衡量一种教育的优劣</a:t>
            </a:r>
            <a:r>
              <a:rPr lang="en-US" altLang="zh-CN" sz="2400" b="1" dirty="0"/>
              <a:t>,</a:t>
            </a:r>
            <a:r>
              <a:rPr lang="zh-CN" altLang="zh-CN" sz="2400" b="1" dirty="0"/>
              <a:t>不但要用社会的尺度，看它能否为社会培养有用的人</a:t>
            </a:r>
            <a:endParaRPr lang="zh-CN" altLang="zh-CN" sz="2400" dirty="0"/>
          </a:p>
          <a:p>
            <a:r>
              <a:rPr lang="en-US" altLang="zh-CN" sz="2400" b="1" dirty="0"/>
              <a:t>⑤</a:t>
            </a:r>
            <a:r>
              <a:rPr lang="zh-CN" altLang="zh-CN" sz="2400" b="1" dirty="0"/>
              <a:t>看它是拓展了还是缩减了受教育者的人生可能性</a:t>
            </a:r>
            <a:endParaRPr lang="zh-CN" altLang="zh-CN" sz="2400" dirty="0"/>
          </a:p>
          <a:p>
            <a:r>
              <a:rPr lang="en-US" altLang="zh-CN" sz="2400" b="1" dirty="0"/>
              <a:t>⑥</a:t>
            </a:r>
            <a:r>
              <a:rPr lang="zh-CN" altLang="zh-CN" sz="2400" b="1" dirty="0"/>
              <a:t>当然，这里说的教育是广义的，不限于学校教育</a:t>
            </a:r>
            <a:endParaRPr lang="zh-CN" altLang="zh-CN" sz="2400" dirty="0"/>
          </a:p>
          <a:p>
            <a:r>
              <a:rPr lang="en-US" altLang="zh-CN" sz="2400" b="1" dirty="0"/>
              <a:t>A</a:t>
            </a:r>
            <a:r>
              <a:rPr lang="zh-CN" altLang="zh-CN" sz="2400" b="1" dirty="0"/>
              <a:t>．</a:t>
            </a:r>
            <a:r>
              <a:rPr lang="en-US" altLang="zh-CN" sz="2400" b="1" dirty="0"/>
              <a:t>③②⑥④①⑤  			B</a:t>
            </a:r>
            <a:r>
              <a:rPr lang="zh-CN" altLang="zh-CN" sz="2400" b="1" dirty="0"/>
              <a:t>．</a:t>
            </a:r>
            <a:r>
              <a:rPr lang="en-US" altLang="zh-CN" sz="2400" b="1" dirty="0"/>
              <a:t>④①⑤⑥②③</a:t>
            </a:r>
            <a:endParaRPr lang="zh-CN" altLang="zh-CN" sz="2400" dirty="0"/>
          </a:p>
          <a:p>
            <a:r>
              <a:rPr lang="en-US" altLang="zh-CN" sz="2400" b="1" dirty="0"/>
              <a:t>C</a:t>
            </a:r>
            <a:r>
              <a:rPr lang="zh-CN" altLang="zh-CN" sz="2400" b="1" dirty="0"/>
              <a:t>．</a:t>
            </a:r>
            <a:r>
              <a:rPr lang="en-US" altLang="zh-CN" sz="2400" b="1" dirty="0"/>
              <a:t>④⑤②③①⑥  			D</a:t>
            </a:r>
            <a:r>
              <a:rPr lang="zh-CN" altLang="zh-CN" sz="2400" b="1" dirty="0"/>
              <a:t>．</a:t>
            </a:r>
            <a:r>
              <a:rPr lang="en-US" altLang="zh-CN" sz="2400" b="1" dirty="0"/>
              <a:t>③②④⑤⑥①</a:t>
            </a:r>
            <a:endParaRPr lang="zh-CN" altLang="zh-CN" sz="2400" dirty="0"/>
          </a:p>
        </p:txBody>
      </p:sp>
      <p:sp>
        <p:nvSpPr>
          <p:cNvPr id="3" name="矩形 2"/>
          <p:cNvSpPr/>
          <p:nvPr/>
        </p:nvSpPr>
        <p:spPr>
          <a:xfrm>
            <a:off x="161504" y="4293096"/>
            <a:ext cx="8784976" cy="2308324"/>
          </a:xfrm>
          <a:prstGeom prst="rect">
            <a:avLst/>
          </a:prstGeom>
        </p:spPr>
        <p:txBody>
          <a:bodyPr wrap="square">
            <a:spAutoFit/>
          </a:bodyPr>
          <a:lstStyle/>
          <a:p>
            <a:pPr>
              <a:lnSpc>
                <a:spcPct val="150000"/>
              </a:lnSpc>
            </a:pPr>
            <a:r>
              <a:rPr lang="zh-CN" altLang="en-US" sz="2400" b="1" dirty="0">
                <a:latin typeface="仿宋_GB2312" pitchFamily="49" charset="-122"/>
                <a:ea typeface="仿宋_GB2312" pitchFamily="49" charset="-122"/>
              </a:rPr>
              <a:t>本题从排序的角度考查语言的连贯。解答本题首先要从大的方面给这六个句子划分一下句群关系：①、④、⑤一组，说的是如何衡量教育；②、③、⑥一组，讲的是什么是教育。按照逻辑关系，再进一步细分即可。 </a:t>
            </a:r>
          </a:p>
        </p:txBody>
      </p:sp>
      <p:sp>
        <p:nvSpPr>
          <p:cNvPr id="4" name="Rectangle 6"/>
          <p:cNvSpPr>
            <a:spLocks noChangeArrowheads="1"/>
          </p:cNvSpPr>
          <p:nvPr/>
        </p:nvSpPr>
        <p:spPr bwMode="auto">
          <a:xfrm>
            <a:off x="7956376" y="3451103"/>
            <a:ext cx="48101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600" b="1" dirty="0">
                <a:solidFill>
                  <a:srgbClr val="FF0000"/>
                </a:solidFill>
              </a:rPr>
              <a:t>A </a:t>
            </a:r>
          </a:p>
        </p:txBody>
      </p:sp>
    </p:spTree>
    <p:extLst>
      <p:ext uri="{BB962C8B-B14F-4D97-AF65-F5344CB8AC3E}">
        <p14:creationId xmlns:p14="http://schemas.microsoft.com/office/powerpoint/2010/main" val="391369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3842464"/>
            <a:ext cx="8136904" cy="1569660"/>
          </a:xfrm>
          <a:prstGeom prst="rect">
            <a:avLst/>
          </a:prstGeom>
        </p:spPr>
        <p:txBody>
          <a:bodyPr wrap="square">
            <a:spAutoFit/>
          </a:bodyPr>
          <a:lstStyle/>
          <a:p>
            <a:r>
              <a:rPr lang="zh-CN" altLang="zh-CN" sz="2400" b="1" dirty="0" smtClean="0"/>
              <a:t>在</a:t>
            </a:r>
            <a:r>
              <a:rPr lang="zh-CN" altLang="zh-CN" sz="2400" b="1" dirty="0"/>
              <a:t>通读文句获得总体印象的基础上，再回过头来，仔细审视文句，把能确定的东西确定下来，这里，关键的第一步是确定第一句的位置：哪个句子应排在第一位。如果是嵌入式、衔接式，确定首位，必须要</a:t>
            </a:r>
            <a:r>
              <a:rPr lang="en-US" altLang="zh-CN" sz="2400" b="1" dirty="0"/>
              <a:t>“</a:t>
            </a:r>
            <a:r>
              <a:rPr lang="zh-CN" altLang="zh-CN" sz="2400" b="1" dirty="0"/>
              <a:t>瞻前顾后</a:t>
            </a:r>
            <a:r>
              <a:rPr lang="en-US" altLang="zh-CN" sz="2400" b="1" dirty="0"/>
              <a:t>”</a:t>
            </a:r>
            <a:r>
              <a:rPr lang="zh-CN" altLang="zh-CN" sz="2400" b="1" dirty="0"/>
              <a:t>。</a:t>
            </a:r>
            <a:endParaRPr lang="zh-CN" altLang="zh-CN" sz="2400" dirty="0"/>
          </a:p>
        </p:txBody>
      </p:sp>
      <p:sp>
        <p:nvSpPr>
          <p:cNvPr id="3" name="矩形 2"/>
          <p:cNvSpPr/>
          <p:nvPr/>
        </p:nvSpPr>
        <p:spPr>
          <a:xfrm>
            <a:off x="539552" y="188640"/>
            <a:ext cx="3974165" cy="523220"/>
          </a:xfrm>
          <a:prstGeom prst="rect">
            <a:avLst/>
          </a:prstGeom>
        </p:spPr>
        <p:txBody>
          <a:bodyPr wrap="none">
            <a:spAutoFit/>
          </a:bodyPr>
          <a:lstStyle/>
          <a:p>
            <a:r>
              <a:rPr lang="en-US" altLang="zh-CN" sz="2800" b="1" dirty="0">
                <a:solidFill>
                  <a:srgbClr val="FF0000"/>
                </a:solidFill>
                <a:effectLst>
                  <a:outerShdw blurRad="38100" dist="38100" dir="2700000" algn="tl">
                    <a:srgbClr val="000000">
                      <a:alpha val="43137"/>
                    </a:srgbClr>
                  </a:outerShdw>
                </a:effectLst>
              </a:rPr>
              <a:t>1</a:t>
            </a:r>
            <a:r>
              <a:rPr lang="zh-CN" altLang="zh-CN" sz="2800" b="1" dirty="0">
                <a:solidFill>
                  <a:srgbClr val="FF0000"/>
                </a:solidFill>
                <a:effectLst>
                  <a:outerShdw blurRad="38100" dist="38100" dir="2700000" algn="tl">
                    <a:srgbClr val="000000">
                      <a:alpha val="43137"/>
                    </a:srgbClr>
                  </a:outerShdw>
                </a:effectLst>
              </a:rPr>
              <a:t>．通读文句，大体把握</a:t>
            </a:r>
            <a:endParaRPr lang="zh-CN" altLang="zh-CN" sz="2800" dirty="0">
              <a:solidFill>
                <a:srgbClr val="FF0000"/>
              </a:solidFill>
              <a:effectLst>
                <a:outerShdw blurRad="38100" dist="38100" dir="2700000" algn="tl">
                  <a:srgbClr val="000000">
                    <a:alpha val="43137"/>
                  </a:srgbClr>
                </a:outerShdw>
              </a:effectLst>
            </a:endParaRPr>
          </a:p>
        </p:txBody>
      </p:sp>
      <p:sp>
        <p:nvSpPr>
          <p:cNvPr id="4" name="矩形 3"/>
          <p:cNvSpPr/>
          <p:nvPr/>
        </p:nvSpPr>
        <p:spPr>
          <a:xfrm>
            <a:off x="179512" y="923528"/>
            <a:ext cx="8856984" cy="461665"/>
          </a:xfrm>
          <a:prstGeom prst="rect">
            <a:avLst/>
          </a:prstGeom>
        </p:spPr>
        <p:txBody>
          <a:bodyPr wrap="square">
            <a:spAutoFit/>
          </a:bodyPr>
          <a:lstStyle/>
          <a:p>
            <a:r>
              <a:rPr lang="en-US" altLang="zh-CN" sz="2400" b="1" dirty="0"/>
              <a:t>①</a:t>
            </a:r>
            <a:r>
              <a:rPr lang="zh-CN" altLang="zh-CN" sz="2400" b="1" dirty="0"/>
              <a:t>大体把握说了什么，对所给文句组成的语段的话题有大体印象。</a:t>
            </a:r>
            <a:endParaRPr lang="zh-CN" altLang="zh-CN" sz="2400" dirty="0"/>
          </a:p>
        </p:txBody>
      </p:sp>
      <p:sp>
        <p:nvSpPr>
          <p:cNvPr id="5" name="矩形 4"/>
          <p:cNvSpPr/>
          <p:nvPr/>
        </p:nvSpPr>
        <p:spPr>
          <a:xfrm>
            <a:off x="179512" y="1628800"/>
            <a:ext cx="8568952" cy="461665"/>
          </a:xfrm>
          <a:prstGeom prst="rect">
            <a:avLst/>
          </a:prstGeom>
        </p:spPr>
        <p:txBody>
          <a:bodyPr wrap="square">
            <a:spAutoFit/>
          </a:bodyPr>
          <a:lstStyle/>
          <a:p>
            <a:r>
              <a:rPr lang="en-US" altLang="zh-CN" sz="2400" b="1" dirty="0"/>
              <a:t>②</a:t>
            </a:r>
            <a:r>
              <a:rPr lang="zh-CN" altLang="zh-CN" sz="2400" b="1" dirty="0"/>
              <a:t>大体把握怎么说，对所给文句组成的语段的层次有大体印象。</a:t>
            </a:r>
            <a:endParaRPr lang="zh-CN" altLang="zh-CN" sz="2400" dirty="0"/>
          </a:p>
        </p:txBody>
      </p:sp>
      <p:sp>
        <p:nvSpPr>
          <p:cNvPr id="6" name="矩形 5"/>
          <p:cNvSpPr/>
          <p:nvPr/>
        </p:nvSpPr>
        <p:spPr>
          <a:xfrm>
            <a:off x="551632" y="2868136"/>
            <a:ext cx="3974165" cy="523220"/>
          </a:xfrm>
          <a:prstGeom prst="rect">
            <a:avLst/>
          </a:prstGeom>
        </p:spPr>
        <p:txBody>
          <a:bodyPr wrap="none">
            <a:spAutoFit/>
          </a:bodyPr>
          <a:lstStyle/>
          <a:p>
            <a:r>
              <a:rPr lang="en-US" altLang="zh-CN" sz="2800" b="1" dirty="0">
                <a:solidFill>
                  <a:srgbClr val="FF0000"/>
                </a:solidFill>
                <a:effectLst>
                  <a:outerShdw blurRad="38100" dist="38100" dir="2700000" algn="tl">
                    <a:srgbClr val="000000">
                      <a:alpha val="43137"/>
                    </a:srgbClr>
                  </a:outerShdw>
                </a:effectLst>
              </a:rPr>
              <a:t>2</a:t>
            </a:r>
            <a:r>
              <a:rPr lang="zh-CN" altLang="zh-CN" sz="2800" b="1" dirty="0">
                <a:solidFill>
                  <a:srgbClr val="FF0000"/>
                </a:solidFill>
                <a:effectLst>
                  <a:outerShdw blurRad="38100" dist="38100" dir="2700000" algn="tl">
                    <a:srgbClr val="000000">
                      <a:alpha val="43137"/>
                    </a:srgbClr>
                  </a:outerShdw>
                </a:effectLst>
              </a:rPr>
              <a:t>．根据印象，回头审视</a:t>
            </a:r>
            <a:endParaRPr lang="zh-CN" altLang="zh-CN" sz="28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9827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8628" y="5157192"/>
            <a:ext cx="8129836" cy="1200329"/>
          </a:xfrm>
          <a:prstGeom prst="rect">
            <a:avLst/>
          </a:prstGeom>
        </p:spPr>
        <p:txBody>
          <a:bodyPr wrap="square">
            <a:spAutoFit/>
          </a:bodyPr>
          <a:lstStyle/>
          <a:p>
            <a:r>
              <a:rPr lang="zh-CN" altLang="zh-CN" sz="2400" b="1" dirty="0" smtClean="0"/>
              <a:t>通读</a:t>
            </a:r>
            <a:r>
              <a:rPr lang="zh-CN" altLang="zh-CN" sz="2400" b="1" dirty="0"/>
              <a:t>排好的语段，看看个别句子是否顺畅，进行检验。一般来说，排序题关键在一两句的顺序。若发现排好的语段个别语句不顺畅，则要重新审视。</a:t>
            </a:r>
            <a:endParaRPr lang="zh-CN" altLang="zh-CN" sz="2400" dirty="0"/>
          </a:p>
        </p:txBody>
      </p:sp>
      <p:sp>
        <p:nvSpPr>
          <p:cNvPr id="3" name="矩形 2"/>
          <p:cNvSpPr/>
          <p:nvPr/>
        </p:nvSpPr>
        <p:spPr>
          <a:xfrm>
            <a:off x="467544" y="332656"/>
            <a:ext cx="3974165" cy="523220"/>
          </a:xfrm>
          <a:prstGeom prst="rect">
            <a:avLst/>
          </a:prstGeom>
        </p:spPr>
        <p:txBody>
          <a:bodyPr wrap="none">
            <a:spAutoFit/>
          </a:bodyPr>
          <a:lstStyle/>
          <a:p>
            <a:r>
              <a:rPr lang="en-US" altLang="zh-CN" sz="2800" b="1" dirty="0">
                <a:solidFill>
                  <a:srgbClr val="FF0000"/>
                </a:solidFill>
                <a:effectLst>
                  <a:outerShdw blurRad="38100" dist="38100" dir="2700000" algn="tl">
                    <a:srgbClr val="000000">
                      <a:alpha val="43137"/>
                    </a:srgbClr>
                  </a:outerShdw>
                </a:effectLst>
              </a:rPr>
              <a:t>3</a:t>
            </a:r>
            <a:r>
              <a:rPr lang="zh-CN" altLang="zh-CN" sz="2800" b="1" dirty="0">
                <a:solidFill>
                  <a:srgbClr val="FF0000"/>
                </a:solidFill>
                <a:effectLst>
                  <a:outerShdw blurRad="38100" dist="38100" dir="2700000" algn="tl">
                    <a:srgbClr val="000000">
                      <a:alpha val="43137"/>
                    </a:srgbClr>
                  </a:outerShdw>
                </a:effectLst>
              </a:rPr>
              <a:t>．找过渡句，辨关联词</a:t>
            </a:r>
            <a:endParaRPr lang="zh-CN" altLang="zh-CN" sz="2800" dirty="0">
              <a:solidFill>
                <a:srgbClr val="FF0000"/>
              </a:solidFill>
              <a:effectLst>
                <a:outerShdw blurRad="38100" dist="38100" dir="2700000" algn="tl">
                  <a:srgbClr val="000000">
                    <a:alpha val="43137"/>
                  </a:srgbClr>
                </a:outerShdw>
              </a:effectLst>
            </a:endParaRPr>
          </a:p>
        </p:txBody>
      </p:sp>
      <p:sp>
        <p:nvSpPr>
          <p:cNvPr id="4" name="矩形 3"/>
          <p:cNvSpPr/>
          <p:nvPr/>
        </p:nvSpPr>
        <p:spPr>
          <a:xfrm>
            <a:off x="323528" y="1052736"/>
            <a:ext cx="8568952" cy="461665"/>
          </a:xfrm>
          <a:prstGeom prst="rect">
            <a:avLst/>
          </a:prstGeom>
        </p:spPr>
        <p:txBody>
          <a:bodyPr wrap="square">
            <a:spAutoFit/>
          </a:bodyPr>
          <a:lstStyle/>
          <a:p>
            <a:r>
              <a:rPr lang="zh-CN" altLang="zh-CN" sz="2400" b="1" dirty="0"/>
              <a:t>这步工作做好了，全段的层次和句子的大致顺序就能定下来。</a:t>
            </a:r>
            <a:endParaRPr lang="zh-CN" altLang="zh-CN" sz="2400" dirty="0"/>
          </a:p>
        </p:txBody>
      </p:sp>
      <p:sp>
        <p:nvSpPr>
          <p:cNvPr id="5" name="矩形 4"/>
          <p:cNvSpPr/>
          <p:nvPr/>
        </p:nvSpPr>
        <p:spPr>
          <a:xfrm>
            <a:off x="470868" y="1844824"/>
            <a:ext cx="3974165" cy="523220"/>
          </a:xfrm>
          <a:prstGeom prst="rect">
            <a:avLst/>
          </a:prstGeom>
        </p:spPr>
        <p:txBody>
          <a:bodyPr wrap="none">
            <a:spAutoFit/>
          </a:bodyPr>
          <a:lstStyle/>
          <a:p>
            <a:r>
              <a:rPr lang="en-US" altLang="zh-CN" sz="2800" b="1" dirty="0">
                <a:solidFill>
                  <a:srgbClr val="FF0000"/>
                </a:solidFill>
                <a:effectLst>
                  <a:outerShdw blurRad="38100" dist="38100" dir="2700000" algn="tl">
                    <a:srgbClr val="000000">
                      <a:alpha val="43137"/>
                    </a:srgbClr>
                  </a:outerShdw>
                </a:effectLst>
              </a:rPr>
              <a:t>4</a:t>
            </a:r>
            <a:r>
              <a:rPr lang="zh-CN" altLang="zh-CN" sz="2800" b="1" dirty="0">
                <a:solidFill>
                  <a:srgbClr val="FF0000"/>
                </a:solidFill>
                <a:effectLst>
                  <a:outerShdw blurRad="38100" dist="38100" dir="2700000" algn="tl">
                    <a:srgbClr val="000000">
                      <a:alpha val="43137"/>
                    </a:srgbClr>
                  </a:outerShdw>
                </a:effectLst>
              </a:rPr>
              <a:t>．先易后难，先分后合</a:t>
            </a:r>
            <a:endParaRPr lang="zh-CN" altLang="zh-CN" sz="2800" dirty="0">
              <a:solidFill>
                <a:srgbClr val="FF0000"/>
              </a:solidFill>
              <a:effectLst>
                <a:outerShdw blurRad="38100" dist="38100" dir="2700000" algn="tl">
                  <a:srgbClr val="000000">
                    <a:alpha val="43137"/>
                  </a:srgbClr>
                </a:outerShdw>
              </a:effectLst>
            </a:endParaRPr>
          </a:p>
        </p:txBody>
      </p:sp>
      <p:sp>
        <p:nvSpPr>
          <p:cNvPr id="6" name="矩形 5"/>
          <p:cNvSpPr/>
          <p:nvPr/>
        </p:nvSpPr>
        <p:spPr>
          <a:xfrm>
            <a:off x="470868" y="2492896"/>
            <a:ext cx="8421612" cy="1200329"/>
          </a:xfrm>
          <a:prstGeom prst="rect">
            <a:avLst/>
          </a:prstGeom>
        </p:spPr>
        <p:txBody>
          <a:bodyPr wrap="square">
            <a:spAutoFit/>
          </a:bodyPr>
          <a:lstStyle/>
          <a:p>
            <a:r>
              <a:rPr lang="zh-CN" altLang="zh-CN" sz="2400" b="1" dirty="0"/>
              <a:t>把一眼能看出其联系紧密，无疑应按先后顺序放在一起的两个或两个以上的句子先组合成一个一个的小块，再审视这几小块的逻辑条理，得出正确的排序。</a:t>
            </a:r>
            <a:endParaRPr lang="zh-CN" altLang="zh-CN" sz="2400" dirty="0"/>
          </a:p>
        </p:txBody>
      </p:sp>
      <p:sp>
        <p:nvSpPr>
          <p:cNvPr id="7" name="矩形 6"/>
          <p:cNvSpPr/>
          <p:nvPr/>
        </p:nvSpPr>
        <p:spPr>
          <a:xfrm>
            <a:off x="632940" y="4077072"/>
            <a:ext cx="3974165" cy="523220"/>
          </a:xfrm>
          <a:prstGeom prst="rect">
            <a:avLst/>
          </a:prstGeom>
        </p:spPr>
        <p:txBody>
          <a:bodyPr wrap="none">
            <a:spAutoFit/>
          </a:bodyPr>
          <a:lstStyle/>
          <a:p>
            <a:r>
              <a:rPr lang="en-US" altLang="zh-CN" sz="2800" b="1" dirty="0">
                <a:solidFill>
                  <a:srgbClr val="FF0000"/>
                </a:solidFill>
                <a:effectLst>
                  <a:outerShdw blurRad="38100" dist="38100" dir="2700000" algn="tl">
                    <a:srgbClr val="000000">
                      <a:alpha val="43137"/>
                    </a:srgbClr>
                  </a:outerShdw>
                </a:effectLst>
              </a:rPr>
              <a:t>5</a:t>
            </a:r>
            <a:r>
              <a:rPr lang="zh-CN" altLang="zh-CN" sz="2800" b="1" dirty="0">
                <a:solidFill>
                  <a:srgbClr val="FF0000"/>
                </a:solidFill>
                <a:effectLst>
                  <a:outerShdw blurRad="38100" dist="38100" dir="2700000" algn="tl">
                    <a:srgbClr val="000000">
                      <a:alpha val="43137"/>
                    </a:srgbClr>
                  </a:outerShdw>
                </a:effectLst>
              </a:rPr>
              <a:t>．进行检验，重新审视</a:t>
            </a:r>
            <a:endParaRPr lang="zh-CN" altLang="zh-CN" sz="28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0729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88640"/>
            <a:ext cx="8784976" cy="4154984"/>
          </a:xfrm>
          <a:prstGeom prst="rect">
            <a:avLst/>
          </a:prstGeom>
        </p:spPr>
        <p:txBody>
          <a:bodyPr wrap="square">
            <a:spAutoFit/>
          </a:bodyPr>
          <a:lstStyle/>
          <a:p>
            <a:r>
              <a:rPr lang="zh-CN" altLang="zh-CN" sz="2400" b="1" dirty="0"/>
              <a:t>规范</a:t>
            </a:r>
            <a:r>
              <a:rPr lang="zh-CN" altLang="zh-CN" sz="2400" b="1" dirty="0" smtClean="0"/>
              <a:t>训练</a:t>
            </a:r>
            <a:r>
              <a:rPr lang="en-US" altLang="zh-CN" sz="2400" b="1" dirty="0" smtClean="0"/>
              <a:t>      (</a:t>
            </a:r>
            <a:r>
              <a:rPr lang="zh-CN" altLang="zh-CN" sz="2400" b="1" dirty="0"/>
              <a:t>一</a:t>
            </a:r>
            <a:r>
              <a:rPr lang="en-US" altLang="zh-CN" sz="2400" b="1" dirty="0"/>
              <a:t>)</a:t>
            </a:r>
            <a:r>
              <a:rPr lang="zh-CN" altLang="zh-CN" sz="2400" b="1" dirty="0"/>
              <a:t>有语境客观排序题</a:t>
            </a:r>
            <a:endParaRPr lang="zh-CN" altLang="zh-CN" sz="2400" dirty="0"/>
          </a:p>
          <a:p>
            <a:r>
              <a:rPr lang="en-US" altLang="zh-CN" sz="2400" b="1" dirty="0"/>
              <a:t>1</a:t>
            </a:r>
            <a:r>
              <a:rPr lang="zh-CN" altLang="zh-CN" sz="2400" b="1" dirty="0"/>
              <a:t>．</a:t>
            </a:r>
            <a:r>
              <a:rPr lang="en-US" altLang="zh-CN" sz="2400" b="1" dirty="0"/>
              <a:t>(</a:t>
            </a:r>
            <a:r>
              <a:rPr lang="zh-CN" altLang="zh-CN" sz="2400" b="1" dirty="0"/>
              <a:t>湖南</a:t>
            </a:r>
            <a:r>
              <a:rPr lang="en-US" altLang="zh-CN" sz="2400" b="1" dirty="0"/>
              <a:t>)</a:t>
            </a:r>
            <a:r>
              <a:rPr lang="zh-CN" altLang="zh-CN" sz="2400" b="1" dirty="0"/>
              <a:t>依次填入下面一段文字画横线处的语句，衔接最恰当的一组是</a:t>
            </a:r>
            <a:r>
              <a:rPr lang="en-US" altLang="zh-CN" sz="2400" b="1" dirty="0"/>
              <a:t>		</a:t>
            </a:r>
            <a:r>
              <a:rPr lang="zh-CN" altLang="zh-CN" sz="2400" b="1" dirty="0" smtClean="0"/>
              <a:t>闲情</a:t>
            </a:r>
            <a:r>
              <a:rPr lang="zh-CN" altLang="zh-CN" sz="2400" b="1" dirty="0"/>
              <a:t>，是</a:t>
            </a:r>
            <a:r>
              <a:rPr lang="en-US" altLang="zh-CN" sz="2400" b="1" dirty="0" smtClean="0"/>
              <a:t>____</a:t>
            </a:r>
            <a:r>
              <a:rPr lang="zh-CN" altLang="zh-CN" sz="2400" b="1" dirty="0"/>
              <a:t>，什么也不做，也不想了。也是</a:t>
            </a:r>
            <a:r>
              <a:rPr lang="en-US" altLang="zh-CN" sz="2400" b="1" dirty="0" smtClean="0"/>
              <a:t>___</a:t>
            </a:r>
            <a:r>
              <a:rPr lang="zh-CN" altLang="zh-CN" sz="2400" b="1" dirty="0"/>
              <a:t>，去水边品茗。有时，从午后一直坐到日暮黄昏，</a:t>
            </a:r>
            <a:r>
              <a:rPr lang="en-US" altLang="zh-CN" sz="2400" b="1" dirty="0" smtClean="0"/>
              <a:t>____</a:t>
            </a:r>
            <a:r>
              <a:rPr lang="zh-CN" altLang="zh-CN" sz="2400" b="1" dirty="0"/>
              <a:t>。人散去，一回头，仿佛看见丰子恺先生那幅画《人散后，一钩新月天如水》，只见天空淡月一弯，竹帘半卷，竹椅几把，桌上剩茶几盏，就是</a:t>
            </a:r>
            <a:r>
              <a:rPr lang="en-US" altLang="zh-CN" sz="2400" b="1" dirty="0" smtClean="0"/>
              <a:t>____</a:t>
            </a:r>
            <a:r>
              <a:rPr lang="zh-CN" altLang="zh-CN" sz="2400" b="1" dirty="0"/>
              <a:t>。</a:t>
            </a:r>
            <a:endParaRPr lang="zh-CN" altLang="zh-CN" sz="2400" dirty="0"/>
          </a:p>
          <a:p>
            <a:r>
              <a:rPr lang="en-US" altLang="zh-CN" sz="2400" b="1" dirty="0"/>
              <a:t>①</a:t>
            </a:r>
            <a:r>
              <a:rPr lang="zh-CN" altLang="zh-CN" sz="2400" b="1" dirty="0"/>
              <a:t>偷得浮生半日闲，邀三两知己　</a:t>
            </a:r>
            <a:r>
              <a:rPr lang="en-US" altLang="zh-CN" sz="2400" b="1" dirty="0"/>
              <a:t>②</a:t>
            </a:r>
            <a:r>
              <a:rPr lang="zh-CN" altLang="zh-CN" sz="2400" b="1" dirty="0"/>
              <a:t>不见一个人，却有着说不出的意境　</a:t>
            </a:r>
            <a:r>
              <a:rPr lang="en-US" altLang="zh-CN" sz="2400" b="1" dirty="0"/>
              <a:t>③</a:t>
            </a:r>
            <a:r>
              <a:rPr lang="zh-CN" altLang="zh-CN" sz="2400" b="1" dirty="0"/>
              <a:t>不知不觉，一弯月儿挂上柳梢　</a:t>
            </a:r>
            <a:r>
              <a:rPr lang="en-US" altLang="zh-CN" sz="2400" b="1" dirty="0"/>
              <a:t>④</a:t>
            </a:r>
            <a:r>
              <a:rPr lang="zh-CN" altLang="zh-CN" sz="2400" b="1" dirty="0"/>
              <a:t>三月间看桃花开遍陌上，听杜鹃鸣</a:t>
            </a:r>
            <a:endParaRPr lang="zh-CN" altLang="zh-CN" sz="2400" dirty="0"/>
          </a:p>
          <a:p>
            <a:r>
              <a:rPr lang="en-US" altLang="zh-CN" sz="2400" b="1" dirty="0"/>
              <a:t>A</a:t>
            </a:r>
            <a:r>
              <a:rPr lang="zh-CN" altLang="zh-CN" sz="2400" b="1" dirty="0"/>
              <a:t>．</a:t>
            </a:r>
            <a:r>
              <a:rPr lang="en-US" altLang="zh-CN" sz="2400" b="1" dirty="0"/>
              <a:t>②①③④ </a:t>
            </a:r>
            <a:r>
              <a:rPr lang="en-US" altLang="zh-CN" sz="2400" b="1" dirty="0" smtClean="0"/>
              <a:t>    B</a:t>
            </a:r>
            <a:r>
              <a:rPr lang="zh-CN" altLang="zh-CN" sz="2400" b="1" dirty="0"/>
              <a:t>．</a:t>
            </a:r>
            <a:r>
              <a:rPr lang="en-US" altLang="zh-CN" sz="2400" b="1" dirty="0"/>
              <a:t>④③①②   </a:t>
            </a:r>
            <a:r>
              <a:rPr lang="en-US" altLang="zh-CN" sz="2400" b="1" dirty="0" smtClean="0"/>
              <a:t>  </a:t>
            </a:r>
            <a:r>
              <a:rPr lang="en-US" altLang="zh-CN" sz="2400" b="1" dirty="0"/>
              <a:t>C</a:t>
            </a:r>
            <a:r>
              <a:rPr lang="zh-CN" altLang="zh-CN" sz="2400" b="1" dirty="0"/>
              <a:t>．</a:t>
            </a:r>
            <a:r>
              <a:rPr lang="en-US" altLang="zh-CN" sz="2400" b="1" dirty="0" smtClean="0"/>
              <a:t>④①③②     D</a:t>
            </a:r>
            <a:r>
              <a:rPr lang="zh-CN" altLang="zh-CN" sz="2400" b="1" dirty="0"/>
              <a:t>．</a:t>
            </a:r>
            <a:r>
              <a:rPr lang="en-US" altLang="zh-CN" sz="2400" b="1" dirty="0"/>
              <a:t>②③④①</a:t>
            </a:r>
            <a:endParaRPr lang="zh-CN" altLang="zh-CN" sz="2400" dirty="0"/>
          </a:p>
        </p:txBody>
      </p:sp>
      <p:sp>
        <p:nvSpPr>
          <p:cNvPr id="3" name="矩形 2"/>
          <p:cNvSpPr/>
          <p:nvPr/>
        </p:nvSpPr>
        <p:spPr>
          <a:xfrm>
            <a:off x="251520" y="4343623"/>
            <a:ext cx="8640960" cy="2246769"/>
          </a:xfrm>
          <a:prstGeom prst="rect">
            <a:avLst/>
          </a:prstGeom>
        </p:spPr>
        <p:txBody>
          <a:bodyPr wrap="square">
            <a:spAutoFit/>
          </a:bodyPr>
          <a:lstStyle/>
          <a:p>
            <a:r>
              <a:rPr lang="zh-CN" altLang="zh-CN" sz="2000" b="1" dirty="0"/>
              <a:t>本题从排序的角度考查语言表达的连贯。解答本题可以先通读文段，了解大意，然后从简单处入手。</a:t>
            </a:r>
            <a:r>
              <a:rPr lang="en-US" altLang="zh-CN" sz="2000" b="1" dirty="0"/>
              <a:t>“</a:t>
            </a:r>
            <a:r>
              <a:rPr lang="zh-CN" altLang="zh-CN" sz="2000" b="1" dirty="0"/>
              <a:t>从午后一直坐到日暮黄昏</a:t>
            </a:r>
            <a:r>
              <a:rPr lang="en-US" altLang="zh-CN" sz="2000" b="1" dirty="0"/>
              <a:t>”</a:t>
            </a:r>
            <a:r>
              <a:rPr lang="zh-CN" altLang="zh-CN" sz="2000" b="1" dirty="0"/>
              <a:t>写时间的变化，只有第</a:t>
            </a:r>
            <a:r>
              <a:rPr lang="en-US" altLang="zh-CN" sz="2000" b="1" dirty="0"/>
              <a:t>③</a:t>
            </a:r>
            <a:r>
              <a:rPr lang="zh-CN" altLang="zh-CN" sz="2000" b="1" dirty="0"/>
              <a:t>句</a:t>
            </a:r>
            <a:r>
              <a:rPr lang="en-US" altLang="zh-CN" sz="2000" b="1" dirty="0"/>
              <a:t>“</a:t>
            </a:r>
            <a:r>
              <a:rPr lang="zh-CN" altLang="zh-CN" sz="2000" b="1" dirty="0"/>
              <a:t>不知不觉，一弯月儿挂上柳梢</a:t>
            </a:r>
            <a:r>
              <a:rPr lang="en-US" altLang="zh-CN" sz="2000" b="1" dirty="0"/>
              <a:t>”</a:t>
            </a:r>
            <a:r>
              <a:rPr lang="zh-CN" altLang="zh-CN" sz="2000" b="1" dirty="0"/>
              <a:t>能与之相承接。仔细阅读文段可以发现，文段</a:t>
            </a:r>
            <a:r>
              <a:rPr lang="zh-CN" altLang="zh-CN" sz="2000" b="1" dirty="0">
                <a:solidFill>
                  <a:srgbClr val="FF0000"/>
                </a:solidFill>
                <a:effectLst>
                  <a:outerShdw blurRad="38100" dist="38100" dir="2700000" algn="tl">
                    <a:srgbClr val="000000">
                      <a:alpha val="43137"/>
                    </a:srgbClr>
                  </a:outerShdw>
                </a:effectLst>
              </a:rPr>
              <a:t>前半部分写两种闲情</a:t>
            </a:r>
            <a:r>
              <a:rPr lang="zh-CN" altLang="zh-CN" sz="2000" b="1" dirty="0"/>
              <a:t>：一种是独处的闲情，一种是与朋友共处的闲情。</a:t>
            </a:r>
            <a:r>
              <a:rPr lang="en-US" altLang="zh-CN" sz="2000" b="1" dirty="0"/>
              <a:t>“</a:t>
            </a:r>
            <a:r>
              <a:rPr lang="zh-CN" altLang="zh-CN" sz="2000" b="1" dirty="0"/>
              <a:t>什么也不做，也不想了</a:t>
            </a:r>
            <a:r>
              <a:rPr lang="en-US" altLang="zh-CN" sz="2000" b="1" dirty="0"/>
              <a:t>”</a:t>
            </a:r>
            <a:r>
              <a:rPr lang="zh-CN" altLang="zh-CN" sz="2000" b="1" dirty="0"/>
              <a:t>是写独处的闲情，紧承第</a:t>
            </a:r>
            <a:r>
              <a:rPr lang="en-US" altLang="zh-CN" sz="2000" b="1" dirty="0"/>
              <a:t>④</a:t>
            </a:r>
            <a:r>
              <a:rPr lang="zh-CN" altLang="zh-CN" sz="2000" b="1" dirty="0"/>
              <a:t>句；</a:t>
            </a:r>
            <a:r>
              <a:rPr lang="en-US" altLang="zh-CN" sz="2000" b="1" dirty="0"/>
              <a:t>“</a:t>
            </a:r>
            <a:r>
              <a:rPr lang="zh-CN" altLang="zh-CN" sz="2000" b="1" dirty="0"/>
              <a:t>去水边品茗</a:t>
            </a:r>
            <a:r>
              <a:rPr lang="en-US" altLang="zh-CN" sz="2000" b="1" dirty="0"/>
              <a:t>”</a:t>
            </a:r>
            <a:r>
              <a:rPr lang="zh-CN" altLang="zh-CN" sz="2000" b="1" dirty="0"/>
              <a:t>是写与知己相处的闲情，紧承第</a:t>
            </a:r>
            <a:r>
              <a:rPr lang="en-US" altLang="zh-CN" sz="2000" b="1" dirty="0"/>
              <a:t>①</a:t>
            </a:r>
            <a:r>
              <a:rPr lang="zh-CN" altLang="zh-CN" sz="2000" b="1" dirty="0"/>
              <a:t>句。第</a:t>
            </a:r>
            <a:r>
              <a:rPr lang="en-US" altLang="zh-CN" sz="2000" b="1" dirty="0"/>
              <a:t>②</a:t>
            </a:r>
            <a:r>
              <a:rPr lang="zh-CN" altLang="zh-CN" sz="2000" b="1" dirty="0"/>
              <a:t>句句中</a:t>
            </a:r>
            <a:r>
              <a:rPr lang="en-US" altLang="zh-CN" sz="2000" b="1" dirty="0"/>
              <a:t>“</a:t>
            </a:r>
            <a:r>
              <a:rPr lang="zh-CN" altLang="zh-CN" sz="2000" b="1" dirty="0"/>
              <a:t>不见一个人</a:t>
            </a:r>
            <a:r>
              <a:rPr lang="en-US" altLang="zh-CN" sz="2000" b="1" dirty="0"/>
              <a:t>”“</a:t>
            </a:r>
            <a:r>
              <a:rPr lang="zh-CN" altLang="zh-CN" sz="2000" b="1" dirty="0"/>
              <a:t>意境</a:t>
            </a:r>
            <a:r>
              <a:rPr lang="en-US" altLang="zh-CN" sz="2000" b="1" dirty="0"/>
              <a:t>”</a:t>
            </a:r>
            <a:r>
              <a:rPr lang="zh-CN" altLang="zh-CN" sz="2000" b="1" dirty="0"/>
              <a:t>等词语紧承</a:t>
            </a:r>
            <a:r>
              <a:rPr lang="en-US" altLang="zh-CN" sz="2000" b="1" dirty="0"/>
              <a:t>“</a:t>
            </a:r>
            <a:r>
              <a:rPr lang="zh-CN" altLang="zh-CN" sz="2000" b="1" dirty="0"/>
              <a:t>人散去</a:t>
            </a:r>
            <a:r>
              <a:rPr lang="en-US" altLang="zh-CN" sz="2000" b="1" dirty="0"/>
              <a:t>”“</a:t>
            </a:r>
            <a:r>
              <a:rPr lang="zh-CN" altLang="zh-CN" sz="2000" b="1" dirty="0"/>
              <a:t>那幅画</a:t>
            </a:r>
            <a:r>
              <a:rPr lang="en-US" altLang="zh-CN" sz="2000" b="1" dirty="0"/>
              <a:t>”</a:t>
            </a:r>
            <a:r>
              <a:rPr lang="zh-CN" altLang="zh-CN" sz="2000" b="1" dirty="0"/>
              <a:t>等语句，因此应排在文段最后。</a:t>
            </a:r>
            <a:endParaRPr lang="zh-CN" altLang="zh-CN" sz="2000" dirty="0"/>
          </a:p>
        </p:txBody>
      </p:sp>
      <p:grpSp>
        <p:nvGrpSpPr>
          <p:cNvPr id="4" name="Group 7"/>
          <p:cNvGrpSpPr>
            <a:grpSpLocks/>
          </p:cNvGrpSpPr>
          <p:nvPr/>
        </p:nvGrpSpPr>
        <p:grpSpPr bwMode="auto">
          <a:xfrm>
            <a:off x="6588224" y="6243861"/>
            <a:ext cx="1695450" cy="488950"/>
            <a:chOff x="113" y="3367"/>
            <a:chExt cx="1068" cy="308"/>
          </a:xfrm>
        </p:grpSpPr>
        <p:sp>
          <p:nvSpPr>
            <p:cNvPr id="5" name="Text Box 8"/>
            <p:cNvSpPr txBox="1">
              <a:spLocks noChangeArrowheads="1"/>
            </p:cNvSpPr>
            <p:nvPr/>
          </p:nvSpPr>
          <p:spPr bwMode="auto">
            <a:xfrm>
              <a:off x="113" y="3377"/>
              <a:ext cx="598" cy="288"/>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b="1" dirty="0">
                  <a:solidFill>
                    <a:schemeClr val="bg1"/>
                  </a:solidFill>
                  <a:latin typeface="Calibri" pitchFamily="34" charset="0"/>
                  <a:ea typeface="黑体" pitchFamily="2" charset="-122"/>
                </a:rPr>
                <a:t> </a:t>
              </a:r>
              <a:r>
                <a:rPr lang="zh-CN" altLang="en-US" b="1" dirty="0">
                  <a:solidFill>
                    <a:schemeClr val="bg1"/>
                  </a:solidFill>
                  <a:latin typeface="Calibri" pitchFamily="34" charset="0"/>
                  <a:ea typeface="黑体" pitchFamily="2" charset="-122"/>
                </a:rPr>
                <a:t>答案</a:t>
              </a:r>
            </a:p>
          </p:txBody>
        </p:sp>
        <p:sp>
          <p:nvSpPr>
            <p:cNvPr id="6" name="Rectangle 9"/>
            <p:cNvSpPr>
              <a:spLocks noChangeArrowheads="1"/>
            </p:cNvSpPr>
            <p:nvPr/>
          </p:nvSpPr>
          <p:spPr bwMode="auto">
            <a:xfrm>
              <a:off x="863" y="3367"/>
              <a:ext cx="31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600" b="1" dirty="0">
                  <a:ea typeface="仿宋_GB2312" pitchFamily="49" charset="-122"/>
                </a:rPr>
                <a:t>C</a:t>
              </a:r>
              <a:r>
                <a:rPr lang="en-US" altLang="zh-CN" sz="2600" b="1" dirty="0">
                  <a:solidFill>
                    <a:srgbClr val="FF5050"/>
                  </a:solidFill>
                  <a:ea typeface="仿宋_GB2312" pitchFamily="49" charset="-122"/>
                </a:rPr>
                <a:t> </a:t>
              </a:r>
            </a:p>
          </p:txBody>
        </p:sp>
      </p:grpSp>
    </p:spTree>
    <p:extLst>
      <p:ext uri="{BB962C8B-B14F-4D97-AF65-F5344CB8AC3E}">
        <p14:creationId xmlns:p14="http://schemas.microsoft.com/office/powerpoint/2010/main" val="26514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716" y="188640"/>
            <a:ext cx="8856984" cy="3416320"/>
          </a:xfrm>
          <a:prstGeom prst="rect">
            <a:avLst/>
          </a:prstGeom>
        </p:spPr>
        <p:txBody>
          <a:bodyPr wrap="square">
            <a:spAutoFit/>
          </a:bodyPr>
          <a:lstStyle/>
          <a:p>
            <a:r>
              <a:rPr lang="en-US" altLang="zh-CN" sz="2400" b="1" dirty="0"/>
              <a:t>2</a:t>
            </a:r>
            <a:r>
              <a:rPr lang="zh-CN" altLang="zh-CN" sz="2400" b="1" dirty="0"/>
              <a:t>．</a:t>
            </a:r>
            <a:r>
              <a:rPr lang="en-US" altLang="zh-CN" sz="2400" b="1" dirty="0"/>
              <a:t>(</a:t>
            </a:r>
            <a:r>
              <a:rPr lang="zh-CN" altLang="zh-CN" sz="2400" b="1" dirty="0"/>
              <a:t>福建</a:t>
            </a:r>
            <a:r>
              <a:rPr lang="en-US" altLang="zh-CN" sz="2400" b="1" dirty="0"/>
              <a:t>)</a:t>
            </a:r>
            <a:r>
              <a:rPr lang="zh-CN" altLang="zh-CN" sz="2400" b="1" dirty="0"/>
              <a:t>依次填入下面这段文字横线处的语句，衔接最恰当</a:t>
            </a:r>
            <a:r>
              <a:rPr lang="zh-CN" altLang="zh-CN" sz="2400" b="1" dirty="0" smtClean="0"/>
              <a:t>的是</a:t>
            </a:r>
            <a:r>
              <a:rPr lang="en-US" altLang="zh-CN" sz="2400" b="1" dirty="0"/>
              <a:t> </a:t>
            </a:r>
            <a:endParaRPr lang="en-US" altLang="zh-CN" sz="2400" b="1" dirty="0" smtClean="0"/>
          </a:p>
          <a:p>
            <a:r>
              <a:rPr lang="en-US" altLang="zh-CN" sz="2400" b="1" dirty="0" smtClean="0"/>
              <a:t>                </a:t>
            </a:r>
            <a:r>
              <a:rPr lang="zh-CN" altLang="zh-CN" sz="2400" b="1" dirty="0" smtClean="0"/>
              <a:t>当年</a:t>
            </a:r>
            <a:r>
              <a:rPr lang="zh-CN" altLang="zh-CN" sz="2400" b="1" dirty="0"/>
              <a:t>国语课本定位极为明确：</a:t>
            </a:r>
            <a:r>
              <a:rPr lang="en-US" altLang="zh-CN" sz="2400" b="1" dirty="0" smtClean="0"/>
              <a:t>_____</a:t>
            </a:r>
            <a:r>
              <a:rPr lang="zh-CN" altLang="zh-CN" sz="2400" b="1" dirty="0"/>
              <a:t>，</a:t>
            </a:r>
            <a:r>
              <a:rPr lang="en-US" altLang="zh-CN" sz="2400" b="1" dirty="0" smtClean="0"/>
              <a:t>____</a:t>
            </a:r>
            <a:r>
              <a:rPr lang="zh-CN" altLang="zh-CN" sz="2400" b="1" dirty="0"/>
              <a:t>，</a:t>
            </a:r>
            <a:r>
              <a:rPr lang="en-US" altLang="zh-CN" sz="2400" b="1" dirty="0" smtClean="0"/>
              <a:t>_____</a:t>
            </a:r>
            <a:r>
              <a:rPr lang="zh-CN" altLang="zh-CN" sz="2400" b="1" dirty="0"/>
              <a:t>，</a:t>
            </a:r>
            <a:r>
              <a:rPr lang="en-US" altLang="zh-CN" sz="2400" b="1" dirty="0" smtClean="0"/>
              <a:t>____</a:t>
            </a:r>
            <a:r>
              <a:rPr lang="zh-CN" altLang="zh-CN" sz="2400" b="1" dirty="0"/>
              <a:t>，</a:t>
            </a:r>
            <a:r>
              <a:rPr lang="en-US" altLang="zh-CN" sz="2400" b="1" dirty="0" smtClean="0"/>
              <a:t>____</a:t>
            </a:r>
            <a:r>
              <a:rPr lang="zh-CN" altLang="zh-CN" sz="2400" b="1" dirty="0"/>
              <a:t>。</a:t>
            </a:r>
            <a:endParaRPr lang="zh-CN" altLang="zh-CN" sz="2400" dirty="0"/>
          </a:p>
          <a:p>
            <a:r>
              <a:rPr lang="en-US" altLang="zh-CN" sz="2400" b="1" dirty="0"/>
              <a:t>①</a:t>
            </a:r>
            <a:r>
              <a:rPr lang="zh-CN" altLang="zh-CN" sz="2400" b="1" dirty="0"/>
              <a:t>吸收现代文明　</a:t>
            </a:r>
            <a:r>
              <a:rPr lang="en-US" altLang="zh-CN" sz="2400" b="1" dirty="0" smtClean="0"/>
              <a:t>         ②</a:t>
            </a:r>
            <a:r>
              <a:rPr lang="zh-CN" altLang="zh-CN" sz="2400" b="1" dirty="0"/>
              <a:t>从而博纳多种价值和宽容各种思想　</a:t>
            </a:r>
            <a:endParaRPr lang="en-US" altLang="zh-CN" sz="2400" b="1" dirty="0" smtClean="0"/>
          </a:p>
          <a:p>
            <a:r>
              <a:rPr lang="en-US" altLang="zh-CN" sz="2400" b="1" dirty="0" smtClean="0"/>
              <a:t>③</a:t>
            </a:r>
            <a:r>
              <a:rPr lang="zh-CN" altLang="zh-CN" sz="2400" b="1" dirty="0"/>
              <a:t>继承传统</a:t>
            </a:r>
            <a:r>
              <a:rPr lang="zh-CN" altLang="zh-CN" sz="2400" b="1" dirty="0" smtClean="0"/>
              <a:t>价值</a:t>
            </a:r>
            <a:r>
              <a:rPr lang="en-US" altLang="zh-CN" sz="2400" b="1" dirty="0" smtClean="0"/>
              <a:t>             ④</a:t>
            </a:r>
            <a:r>
              <a:rPr lang="zh-CN" altLang="zh-CN" sz="2400" b="1" dirty="0"/>
              <a:t>不以强横的标准答案来桎梏学生　</a:t>
            </a:r>
            <a:endParaRPr lang="en-US" altLang="zh-CN" sz="2400" b="1" dirty="0" smtClean="0"/>
          </a:p>
          <a:p>
            <a:r>
              <a:rPr lang="en-US" altLang="zh-CN" sz="2400" b="1" dirty="0" smtClean="0"/>
              <a:t>⑤</a:t>
            </a:r>
            <a:r>
              <a:rPr lang="zh-CN" altLang="zh-CN" sz="2400" b="1" dirty="0"/>
              <a:t>以母语教育为</a:t>
            </a:r>
            <a:r>
              <a:rPr lang="zh-CN" altLang="zh-CN" sz="2400" b="1" dirty="0" smtClean="0"/>
              <a:t>本</a:t>
            </a:r>
            <a:endParaRPr lang="en-US" altLang="zh-CN" sz="2400" b="1" dirty="0" smtClean="0"/>
          </a:p>
          <a:p>
            <a:endParaRPr lang="zh-CN" altLang="zh-CN" sz="2400" dirty="0"/>
          </a:p>
          <a:p>
            <a:r>
              <a:rPr lang="en-US" altLang="zh-CN" sz="2400" b="1" dirty="0"/>
              <a:t>A</a:t>
            </a:r>
            <a:r>
              <a:rPr lang="zh-CN" altLang="zh-CN" sz="2400" b="1" dirty="0"/>
              <a:t>．</a:t>
            </a:r>
            <a:r>
              <a:rPr lang="en-US" altLang="zh-CN" sz="2400" b="1" dirty="0"/>
              <a:t>⑤③①④②  		B</a:t>
            </a:r>
            <a:r>
              <a:rPr lang="zh-CN" altLang="zh-CN" sz="2400" b="1" dirty="0"/>
              <a:t>．</a:t>
            </a:r>
            <a:r>
              <a:rPr lang="en-US" altLang="zh-CN" sz="2400" b="1" dirty="0"/>
              <a:t>⑤③④②①</a:t>
            </a:r>
            <a:endParaRPr lang="zh-CN" altLang="zh-CN" sz="2400" dirty="0"/>
          </a:p>
          <a:p>
            <a:r>
              <a:rPr lang="en-US" altLang="zh-CN" sz="2400" b="1" dirty="0"/>
              <a:t>C</a:t>
            </a:r>
            <a:r>
              <a:rPr lang="zh-CN" altLang="zh-CN" sz="2400" b="1" dirty="0"/>
              <a:t>．</a:t>
            </a:r>
            <a:r>
              <a:rPr lang="en-US" altLang="zh-CN" sz="2400" b="1" dirty="0"/>
              <a:t>④②⑤①③  </a:t>
            </a:r>
            <a:r>
              <a:rPr lang="en-US" altLang="zh-CN" sz="2400" b="1" dirty="0" smtClean="0"/>
              <a:t>          </a:t>
            </a:r>
            <a:r>
              <a:rPr lang="en-US" altLang="zh-CN" sz="2400" b="1" dirty="0"/>
              <a:t>	D</a:t>
            </a:r>
            <a:r>
              <a:rPr lang="zh-CN" altLang="zh-CN" sz="2400" b="1" dirty="0"/>
              <a:t>．</a:t>
            </a:r>
            <a:r>
              <a:rPr lang="en-US" altLang="zh-CN" sz="2400" b="1" dirty="0"/>
              <a:t>④②①⑤③</a:t>
            </a:r>
            <a:endParaRPr lang="zh-CN" altLang="zh-CN" sz="2400" dirty="0"/>
          </a:p>
        </p:txBody>
      </p:sp>
      <p:sp>
        <p:nvSpPr>
          <p:cNvPr id="3" name="矩形 2"/>
          <p:cNvSpPr/>
          <p:nvPr/>
        </p:nvSpPr>
        <p:spPr>
          <a:xfrm>
            <a:off x="143248" y="4221088"/>
            <a:ext cx="8652172" cy="2308324"/>
          </a:xfrm>
          <a:prstGeom prst="rect">
            <a:avLst/>
          </a:prstGeom>
        </p:spPr>
        <p:txBody>
          <a:bodyPr wrap="square">
            <a:spAutoFit/>
          </a:bodyPr>
          <a:lstStyle/>
          <a:p>
            <a:pPr>
              <a:lnSpc>
                <a:spcPct val="150000"/>
              </a:lnSpc>
            </a:pPr>
            <a:r>
              <a:rPr lang="zh-CN" altLang="en-US" sz="2400" b="1" dirty="0">
                <a:latin typeface="仿宋_GB2312" pitchFamily="49" charset="-122"/>
                <a:ea typeface="仿宋_GB2312" pitchFamily="49" charset="-122"/>
              </a:rPr>
              <a:t>本题考查逻辑性很强的</a:t>
            </a:r>
            <a:r>
              <a:rPr lang="zh-CN" altLang="en-US" sz="2400" b="1" dirty="0">
                <a:solidFill>
                  <a:srgbClr val="FF0000"/>
                </a:solidFill>
                <a:latin typeface="仿宋_GB2312" pitchFamily="49" charset="-122"/>
                <a:ea typeface="仿宋_GB2312" pitchFamily="49" charset="-122"/>
              </a:rPr>
              <a:t>议论性文段</a:t>
            </a:r>
            <a:r>
              <a:rPr lang="zh-CN" altLang="en-US" sz="2400" b="1" dirty="0">
                <a:latin typeface="仿宋_GB2312" pitchFamily="49" charset="-122"/>
                <a:ea typeface="仿宋_GB2312" pitchFamily="49" charset="-122"/>
              </a:rPr>
              <a:t>的顺序排列。</a:t>
            </a:r>
            <a:r>
              <a:rPr lang="zh-CN" altLang="en-US" sz="2400" b="1" dirty="0">
                <a:latin typeface="Times New Roman"/>
                <a:ea typeface="仿宋_GB2312" pitchFamily="49" charset="-122"/>
              </a:rPr>
              <a:t>“</a:t>
            </a:r>
            <a:r>
              <a:rPr lang="zh-CN" altLang="en-US" sz="2400" b="1" dirty="0">
                <a:latin typeface="仿宋_GB2312" pitchFamily="49" charset="-122"/>
                <a:ea typeface="仿宋_GB2312" pitchFamily="49" charset="-122"/>
              </a:rPr>
              <a:t>课本定位</a:t>
            </a:r>
            <a:r>
              <a:rPr lang="zh-CN" altLang="en-US" sz="2400" b="1" dirty="0">
                <a:latin typeface="Times New Roman"/>
                <a:ea typeface="仿宋_GB2312" pitchFamily="49" charset="-122"/>
              </a:rPr>
              <a:t>”</a:t>
            </a:r>
            <a:r>
              <a:rPr lang="zh-CN" altLang="en-US" sz="2400" b="1" dirty="0">
                <a:latin typeface="仿宋_GB2312" pitchFamily="49" charset="-122"/>
                <a:ea typeface="仿宋_GB2312" pitchFamily="49" charset="-122"/>
              </a:rPr>
              <a:t>包括教学内容和教学方法。这就是⑤③①和④②。教学内容有主有次，⑤是根本，故在最前。另外要注意②中</a:t>
            </a:r>
            <a:r>
              <a:rPr lang="zh-CN" altLang="en-US" sz="2400" b="1" dirty="0">
                <a:latin typeface="Times New Roman"/>
                <a:ea typeface="仿宋_GB2312" pitchFamily="49" charset="-122"/>
              </a:rPr>
              <a:t>“</a:t>
            </a:r>
            <a:r>
              <a:rPr lang="zh-CN" altLang="en-US" sz="2400" b="1" dirty="0">
                <a:latin typeface="仿宋_GB2312" pitchFamily="49" charset="-122"/>
                <a:ea typeface="仿宋_GB2312" pitchFamily="49" charset="-122"/>
              </a:rPr>
              <a:t>从而</a:t>
            </a:r>
            <a:r>
              <a:rPr lang="zh-CN" altLang="en-US" sz="2400" b="1" dirty="0">
                <a:latin typeface="Times New Roman"/>
                <a:ea typeface="仿宋_GB2312" pitchFamily="49" charset="-122"/>
              </a:rPr>
              <a:t>”</a:t>
            </a:r>
            <a:r>
              <a:rPr lang="zh-CN" altLang="en-US" sz="2400" b="1" dirty="0">
                <a:latin typeface="仿宋_GB2312" pitchFamily="49" charset="-122"/>
                <a:ea typeface="仿宋_GB2312" pitchFamily="49" charset="-122"/>
              </a:rPr>
              <a:t>可以作为语言标志，顺承上文。 </a:t>
            </a:r>
          </a:p>
        </p:txBody>
      </p:sp>
    </p:spTree>
    <p:extLst>
      <p:ext uri="{BB962C8B-B14F-4D97-AF65-F5344CB8AC3E}">
        <p14:creationId xmlns:p14="http://schemas.microsoft.com/office/powerpoint/2010/main" val="385249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55245"/>
            <a:ext cx="8784976" cy="4893647"/>
          </a:xfrm>
          <a:prstGeom prst="rect">
            <a:avLst/>
          </a:prstGeom>
        </p:spPr>
        <p:txBody>
          <a:bodyPr wrap="square">
            <a:spAutoFit/>
          </a:bodyPr>
          <a:lstStyle/>
          <a:p>
            <a:r>
              <a:rPr lang="en-US" altLang="zh-CN" sz="2400" b="1" dirty="0"/>
              <a:t>(</a:t>
            </a:r>
            <a:r>
              <a:rPr lang="zh-CN" altLang="zh-CN" sz="2400" b="1" dirty="0"/>
              <a:t>二</a:t>
            </a:r>
            <a:r>
              <a:rPr lang="en-US" altLang="zh-CN" sz="2400" b="1" dirty="0"/>
              <a:t>)</a:t>
            </a:r>
            <a:r>
              <a:rPr lang="zh-CN" altLang="zh-CN" sz="2400" b="1" dirty="0"/>
              <a:t>无语境主观排序题</a:t>
            </a:r>
            <a:endParaRPr lang="zh-CN" altLang="zh-CN" sz="2400" dirty="0"/>
          </a:p>
          <a:p>
            <a:r>
              <a:rPr lang="en-US" altLang="zh-CN" sz="2400" b="1" dirty="0"/>
              <a:t>3</a:t>
            </a:r>
            <a:r>
              <a:rPr lang="zh-CN" altLang="zh-CN" sz="2400" b="1" dirty="0"/>
              <a:t>．</a:t>
            </a:r>
            <a:r>
              <a:rPr lang="en-US" altLang="zh-CN" sz="2400" b="1" dirty="0"/>
              <a:t>(</a:t>
            </a:r>
            <a:r>
              <a:rPr lang="zh-CN" altLang="zh-CN" sz="2400" b="1" dirty="0"/>
              <a:t>天津</a:t>
            </a:r>
            <a:r>
              <a:rPr lang="en-US" altLang="zh-CN" sz="2400" b="1" dirty="0"/>
              <a:t>)</a:t>
            </a:r>
            <a:r>
              <a:rPr lang="zh-CN" altLang="zh-CN" sz="2400" b="1" dirty="0"/>
              <a:t>请把下面的句子组成语意连贯的一段话，只写序号。</a:t>
            </a:r>
            <a:endParaRPr lang="zh-CN" altLang="zh-CN" sz="2400" dirty="0"/>
          </a:p>
          <a:p>
            <a:r>
              <a:rPr lang="en-US" altLang="zh-CN" sz="2400" b="1" dirty="0"/>
              <a:t>①</a:t>
            </a:r>
            <a:r>
              <a:rPr lang="zh-CN" altLang="zh-CN" sz="2400" b="1" dirty="0"/>
              <a:t>随着各种高效储能技术的成熟和智能电网的兴起，太阳能携手海浪和海风，向我们输送源源不断的电力。</a:t>
            </a:r>
            <a:endParaRPr lang="zh-CN" altLang="zh-CN" sz="2400" dirty="0"/>
          </a:p>
          <a:p>
            <a:r>
              <a:rPr lang="en-US" altLang="zh-CN" sz="2400" b="1" dirty="0"/>
              <a:t>②</a:t>
            </a:r>
            <a:r>
              <a:rPr lang="zh-CN" altLang="zh-CN" sz="2400" b="1" dirty="0"/>
              <a:t>同时，化石能源的燃烧导致了大量二氧化碳的排放，加剧了全球气候变化，这已经是公认的全球性头号环境问题。</a:t>
            </a:r>
            <a:endParaRPr lang="zh-CN" altLang="zh-CN" sz="2400" dirty="0"/>
          </a:p>
          <a:p>
            <a:r>
              <a:rPr lang="en-US" altLang="zh-CN" sz="2400" b="1" dirty="0"/>
              <a:t>③</a:t>
            </a:r>
            <a:r>
              <a:rPr lang="zh-CN" altLang="zh-CN" sz="2400" b="1" dirty="0"/>
              <a:t>说不定人们会用墙体太阳能发电系统为自己的电动汽车充电，我们的住宅和办公楼会更为节能、舒适。</a:t>
            </a:r>
            <a:endParaRPr lang="zh-CN" altLang="zh-CN" sz="2400" dirty="0"/>
          </a:p>
          <a:p>
            <a:r>
              <a:rPr lang="en-US" altLang="zh-CN" sz="2400" b="1" dirty="0"/>
              <a:t>④</a:t>
            </a:r>
            <a:r>
              <a:rPr lang="zh-CN" altLang="zh-CN" sz="2400" b="1" dirty="0"/>
              <a:t>而新能源在不远的未来会大踏步走进我们的生活。</a:t>
            </a:r>
            <a:endParaRPr lang="zh-CN" altLang="zh-CN" sz="2400" dirty="0"/>
          </a:p>
          <a:p>
            <a:r>
              <a:rPr lang="en-US" altLang="zh-CN" sz="2400" b="1" dirty="0"/>
              <a:t>⑤</a:t>
            </a:r>
            <a:r>
              <a:rPr lang="zh-CN" altLang="zh-CN" sz="2400" b="1" dirty="0"/>
              <a:t>工业化国家通过大量使用化石能源提高了自身的福利水平，而广大发展中国家则需要不断提高能源消费水平，存量有限的化石能源其实是在加速消耗中。</a:t>
            </a:r>
            <a:endParaRPr lang="zh-CN" altLang="zh-CN" sz="2400" dirty="0"/>
          </a:p>
          <a:p>
            <a:r>
              <a:rPr lang="zh-CN" altLang="zh-CN" sz="2400" b="1" dirty="0"/>
              <a:t>答：</a:t>
            </a:r>
            <a:r>
              <a:rPr lang="en-US" altLang="zh-CN" sz="2400" b="1" dirty="0"/>
              <a:t>__________________________________________________</a:t>
            </a:r>
            <a:endParaRPr lang="zh-CN" altLang="zh-CN" sz="2400" dirty="0"/>
          </a:p>
        </p:txBody>
      </p:sp>
      <p:sp>
        <p:nvSpPr>
          <p:cNvPr id="3" name="矩形 2"/>
          <p:cNvSpPr/>
          <p:nvPr/>
        </p:nvSpPr>
        <p:spPr>
          <a:xfrm>
            <a:off x="107504" y="4954076"/>
            <a:ext cx="8856984" cy="1754326"/>
          </a:xfrm>
          <a:prstGeom prst="rect">
            <a:avLst/>
          </a:prstGeom>
        </p:spPr>
        <p:txBody>
          <a:bodyPr wrap="square">
            <a:spAutoFit/>
          </a:bodyPr>
          <a:lstStyle/>
          <a:p>
            <a:pPr>
              <a:lnSpc>
                <a:spcPct val="150000"/>
              </a:lnSpc>
            </a:pPr>
            <a:r>
              <a:rPr lang="en-US" altLang="zh-CN" sz="2400" b="1" dirty="0">
                <a:latin typeface="仿宋_GB2312" pitchFamily="49" charset="-122"/>
                <a:ea typeface="仿宋_GB2312" pitchFamily="49" charset="-122"/>
              </a:rPr>
              <a:t>⑤②</a:t>
            </a:r>
            <a:r>
              <a:rPr lang="zh-CN" altLang="en-US" sz="2400" b="1" dirty="0">
                <a:latin typeface="仿宋_GB2312" pitchFamily="49" charset="-122"/>
                <a:ea typeface="仿宋_GB2312" pitchFamily="49" charset="-122"/>
              </a:rPr>
              <a:t>从反面讲化石能源的消耗现状及其危害，④紧承⑤②说明新能源不久就会走进我们的生活，①③紧承④说明新能源的具体表现</a:t>
            </a:r>
            <a:r>
              <a:rPr lang="zh-CN" altLang="en-US" sz="2400" b="1" dirty="0" smtClean="0">
                <a:latin typeface="仿宋_GB2312" pitchFamily="49" charset="-122"/>
                <a:ea typeface="仿宋_GB2312" pitchFamily="49" charset="-122"/>
              </a:rPr>
              <a:t>。</a:t>
            </a:r>
            <a:endParaRPr lang="zh-CN" altLang="en-US" sz="2400" b="1" dirty="0">
              <a:latin typeface="仿宋_GB2312" pitchFamily="49" charset="-122"/>
              <a:ea typeface="仿宋_GB2312" pitchFamily="49" charset="-122"/>
            </a:endParaRPr>
          </a:p>
        </p:txBody>
      </p:sp>
      <p:sp>
        <p:nvSpPr>
          <p:cNvPr id="4" name="矩形 3"/>
          <p:cNvSpPr/>
          <p:nvPr/>
        </p:nvSpPr>
        <p:spPr>
          <a:xfrm>
            <a:off x="4716016" y="4221088"/>
            <a:ext cx="1090363" cy="637675"/>
          </a:xfrm>
          <a:prstGeom prst="rect">
            <a:avLst/>
          </a:prstGeom>
        </p:spPr>
        <p:txBody>
          <a:bodyPr wrap="none">
            <a:spAutoFit/>
          </a:bodyPr>
          <a:lstStyle/>
          <a:p>
            <a:pPr>
              <a:lnSpc>
                <a:spcPct val="150000"/>
              </a:lnSpc>
            </a:pPr>
            <a:r>
              <a:rPr lang="en-US" altLang="zh-CN" sz="2800" b="1" dirty="0">
                <a:solidFill>
                  <a:srgbClr val="FF0000"/>
                </a:solidFill>
                <a:latin typeface="仿宋_GB2312" pitchFamily="49" charset="-122"/>
                <a:ea typeface="仿宋_GB2312" pitchFamily="49" charset="-122"/>
              </a:rPr>
              <a:t>52413</a:t>
            </a:r>
            <a:endParaRPr lang="zh-CN" altLang="en-US" sz="2800" b="1" dirty="0">
              <a:solidFill>
                <a:srgbClr val="FF0000"/>
              </a:solidFill>
              <a:latin typeface="仿宋_GB2312" pitchFamily="49" charset="-122"/>
              <a:ea typeface="仿宋_GB2312" pitchFamily="49" charset="-122"/>
            </a:endParaRPr>
          </a:p>
        </p:txBody>
      </p:sp>
    </p:spTree>
    <p:extLst>
      <p:ext uri="{BB962C8B-B14F-4D97-AF65-F5344CB8AC3E}">
        <p14:creationId xmlns:p14="http://schemas.microsoft.com/office/powerpoint/2010/main" val="423617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88640"/>
            <a:ext cx="8784976" cy="3785652"/>
          </a:xfrm>
          <a:prstGeom prst="rect">
            <a:avLst/>
          </a:prstGeom>
        </p:spPr>
        <p:txBody>
          <a:bodyPr wrap="square">
            <a:spAutoFit/>
          </a:bodyPr>
          <a:lstStyle/>
          <a:p>
            <a:r>
              <a:rPr lang="en-US" altLang="zh-CN" sz="2400" b="1" dirty="0"/>
              <a:t>[</a:t>
            </a:r>
            <a:r>
              <a:rPr lang="zh-CN" altLang="zh-CN" sz="2400" b="1" dirty="0"/>
              <a:t>考点要求</a:t>
            </a:r>
            <a:r>
              <a:rPr lang="en-US" altLang="zh-CN" sz="2400" b="1" dirty="0"/>
              <a:t>]</a:t>
            </a:r>
            <a:r>
              <a:rPr lang="zh-CN" altLang="zh-CN" sz="2400" b="1" dirty="0"/>
              <a:t>　语言表达连贯。</a:t>
            </a:r>
            <a:endParaRPr lang="zh-CN" altLang="zh-CN" sz="2400" dirty="0"/>
          </a:p>
          <a:p>
            <a:r>
              <a:rPr lang="en-US" altLang="zh-CN" sz="2400" b="1" dirty="0"/>
              <a:t>1.(</a:t>
            </a:r>
            <a:r>
              <a:rPr lang="zh-CN" altLang="zh-CN" sz="2400" b="1" dirty="0"/>
              <a:t>宁夏、海南</a:t>
            </a:r>
            <a:r>
              <a:rPr lang="en-US" altLang="zh-CN" sz="2400" b="1" dirty="0"/>
              <a:t>)</a:t>
            </a:r>
            <a:r>
              <a:rPr lang="zh-CN" altLang="zh-CN" sz="2400" b="1" dirty="0"/>
              <a:t>将下列语句依次填入文中的横线处，使上下文语意连贯。只填序号。</a:t>
            </a:r>
            <a:endParaRPr lang="zh-CN" altLang="zh-CN" sz="2400" dirty="0"/>
          </a:p>
          <a:p>
            <a:r>
              <a:rPr lang="zh-CN" altLang="zh-CN" sz="2400" b="1" dirty="0"/>
              <a:t>几十年来，霍金的身体禁锢在轮椅中，</a:t>
            </a:r>
            <a:r>
              <a:rPr lang="en-US" altLang="zh-CN" sz="2400" b="1" dirty="0"/>
              <a:t>__________</a:t>
            </a:r>
            <a:r>
              <a:rPr lang="zh-CN" altLang="zh-CN" sz="2400" b="1" dirty="0"/>
              <a:t>，</a:t>
            </a:r>
            <a:r>
              <a:rPr lang="en-US" altLang="zh-CN" sz="2400" b="1" dirty="0"/>
              <a:t>__________</a:t>
            </a:r>
            <a:r>
              <a:rPr lang="zh-CN" altLang="zh-CN" sz="2400" b="1" dirty="0"/>
              <a:t>，</a:t>
            </a:r>
            <a:r>
              <a:rPr lang="en-US" altLang="zh-CN" sz="2400" b="1" dirty="0"/>
              <a:t>__________</a:t>
            </a:r>
            <a:r>
              <a:rPr lang="zh-CN" altLang="zh-CN" sz="2400" b="1" dirty="0"/>
              <a:t>，</a:t>
            </a:r>
            <a:r>
              <a:rPr lang="en-US" altLang="zh-CN" sz="2400" b="1" dirty="0"/>
              <a:t>__________</a:t>
            </a:r>
            <a:r>
              <a:rPr lang="zh-CN" altLang="zh-CN" sz="2400" b="1" dirty="0"/>
              <a:t>。他以极度残疾之身，取得极其辉煌的科学成就，成为自爱因斯坦以来引力物理学领域最大的权威。</a:t>
            </a:r>
            <a:endParaRPr lang="zh-CN" altLang="zh-CN" sz="2400" dirty="0"/>
          </a:p>
          <a:p>
            <a:r>
              <a:rPr lang="en-US" altLang="zh-CN" sz="2400" b="1" dirty="0"/>
              <a:t>①</a:t>
            </a:r>
            <a:r>
              <a:rPr lang="zh-CN" altLang="zh-CN" sz="2400" b="1" dirty="0"/>
              <a:t>他执著地寻求着</a:t>
            </a:r>
            <a:r>
              <a:rPr lang="en-US" altLang="zh-CN" sz="2400" b="1" dirty="0"/>
              <a:t>“</a:t>
            </a:r>
            <a:r>
              <a:rPr lang="zh-CN" altLang="zh-CN" sz="2400" b="1" dirty="0"/>
              <a:t>我们从何处来，我们往何处去</a:t>
            </a:r>
            <a:r>
              <a:rPr lang="en-US" altLang="zh-CN" sz="2400" b="1" dirty="0"/>
              <a:t>”</a:t>
            </a:r>
            <a:r>
              <a:rPr lang="zh-CN" altLang="zh-CN" sz="2400" b="1" dirty="0"/>
              <a:t>的答案</a:t>
            </a:r>
            <a:endParaRPr lang="zh-CN" altLang="zh-CN" sz="2400" dirty="0"/>
          </a:p>
          <a:p>
            <a:r>
              <a:rPr lang="en-US" altLang="zh-CN" sz="2400" b="1" dirty="0"/>
              <a:t>②</a:t>
            </a:r>
            <a:r>
              <a:rPr lang="zh-CN" altLang="zh-CN" sz="2400" b="1" dirty="0"/>
              <a:t>震动了整个理论物理学界</a:t>
            </a:r>
            <a:endParaRPr lang="zh-CN" altLang="zh-CN" sz="2400" dirty="0"/>
          </a:p>
          <a:p>
            <a:r>
              <a:rPr lang="en-US" altLang="zh-CN" sz="2400" b="1" dirty="0"/>
              <a:t>③</a:t>
            </a:r>
            <a:r>
              <a:rPr lang="zh-CN" altLang="zh-CN" sz="2400" b="1" dirty="0"/>
              <a:t>发现了一个又一个宇宙运行的重大奥秘</a:t>
            </a:r>
            <a:endParaRPr lang="zh-CN" altLang="zh-CN" sz="2400" dirty="0"/>
          </a:p>
          <a:p>
            <a:r>
              <a:rPr lang="en-US" altLang="zh-CN" sz="2400" b="1" dirty="0"/>
              <a:t>④</a:t>
            </a:r>
            <a:r>
              <a:rPr lang="zh-CN" altLang="zh-CN" sz="2400" b="1" dirty="0"/>
              <a:t>思维却遨游于广袤的太空</a:t>
            </a:r>
            <a:endParaRPr lang="zh-CN" altLang="zh-CN" sz="2400" dirty="0"/>
          </a:p>
        </p:txBody>
      </p:sp>
      <p:sp>
        <p:nvSpPr>
          <p:cNvPr id="3" name="矩形 2"/>
          <p:cNvSpPr/>
          <p:nvPr/>
        </p:nvSpPr>
        <p:spPr>
          <a:xfrm>
            <a:off x="203672" y="4221088"/>
            <a:ext cx="8784976" cy="1298817"/>
          </a:xfrm>
          <a:prstGeom prst="rect">
            <a:avLst/>
          </a:prstGeom>
        </p:spPr>
        <p:txBody>
          <a:bodyPr wrap="square">
            <a:spAutoFit/>
          </a:bodyPr>
          <a:lstStyle/>
          <a:p>
            <a:pPr>
              <a:lnSpc>
                <a:spcPct val="140000"/>
              </a:lnSpc>
            </a:pPr>
            <a:r>
              <a:rPr lang="zh-CN" altLang="en-US" sz="2400" b="1" dirty="0"/>
              <a:t>解答本题，应注意“身体”与“思维”的对比，注意事物</a:t>
            </a:r>
            <a:r>
              <a:rPr lang="zh-CN" altLang="en-US" sz="2800" b="1" dirty="0">
                <a:solidFill>
                  <a:srgbClr val="FF0000"/>
                </a:solidFill>
                <a:effectLst>
                  <a:outerShdw blurRad="38100" dist="38100" dir="2700000" algn="tl">
                    <a:srgbClr val="000000">
                      <a:alpha val="43137"/>
                    </a:srgbClr>
                  </a:outerShdw>
                </a:effectLst>
              </a:rPr>
              <a:t>逻辑上</a:t>
            </a:r>
            <a:r>
              <a:rPr lang="zh-CN" altLang="en-US" sz="2400" b="1" dirty="0"/>
              <a:t>的顺序。 </a:t>
            </a:r>
          </a:p>
        </p:txBody>
      </p:sp>
      <p:sp>
        <p:nvSpPr>
          <p:cNvPr id="4" name="AutoShape 26"/>
          <p:cNvSpPr>
            <a:spLocks noChangeArrowheads="1"/>
          </p:cNvSpPr>
          <p:nvPr/>
        </p:nvSpPr>
        <p:spPr bwMode="auto">
          <a:xfrm>
            <a:off x="4788024" y="5209330"/>
            <a:ext cx="2519362" cy="1439863"/>
          </a:xfrm>
          <a:prstGeom prst="wedgeRoundRectCallout">
            <a:avLst>
              <a:gd name="adj1" fmla="val -46218"/>
              <a:gd name="adj2" fmla="val 46143"/>
              <a:gd name="adj3" fmla="val 16667"/>
            </a:avLst>
          </a:prstGeom>
          <a:solidFill>
            <a:srgbClr val="FFFF99"/>
          </a:solidFill>
          <a:ln w="952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40000"/>
              </a:lnSpc>
            </a:pPr>
            <a:r>
              <a:rPr lang="en-US" altLang="zh-CN" b="1">
                <a:solidFill>
                  <a:schemeClr val="tx1"/>
                </a:solidFill>
              </a:rPr>
              <a:t>④①③②</a:t>
            </a:r>
            <a:r>
              <a:rPr lang="en-US" altLang="zh-CN">
                <a:solidFill>
                  <a:schemeClr val="tx1"/>
                </a:solidFill>
              </a:rPr>
              <a:t> </a:t>
            </a:r>
          </a:p>
        </p:txBody>
      </p:sp>
    </p:spTree>
    <p:extLst>
      <p:ext uri="{BB962C8B-B14F-4D97-AF65-F5344CB8AC3E}">
        <p14:creationId xmlns:p14="http://schemas.microsoft.com/office/powerpoint/2010/main" val="68152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392" y="188640"/>
            <a:ext cx="8784976" cy="3416320"/>
          </a:xfrm>
          <a:prstGeom prst="rect">
            <a:avLst/>
          </a:prstGeom>
        </p:spPr>
        <p:txBody>
          <a:bodyPr wrap="square">
            <a:spAutoFit/>
          </a:bodyPr>
          <a:lstStyle/>
          <a:p>
            <a:r>
              <a:rPr lang="en-US" altLang="zh-CN" sz="2400" b="1" dirty="0"/>
              <a:t>2.(</a:t>
            </a:r>
            <a:r>
              <a:rPr lang="zh-CN" altLang="zh-CN" sz="2400" b="1" dirty="0"/>
              <a:t>宁夏、海南</a:t>
            </a:r>
            <a:r>
              <a:rPr lang="en-US" altLang="zh-CN" sz="2400" b="1" dirty="0"/>
              <a:t>)</a:t>
            </a:r>
            <a:r>
              <a:rPr lang="zh-CN" altLang="zh-CN" sz="2400" b="1" dirty="0"/>
              <a:t>将下列语句依次填入文中的横线处，使上下文语意连贯。只填序号。</a:t>
            </a:r>
            <a:endParaRPr lang="zh-CN" altLang="zh-CN" sz="2400" dirty="0"/>
          </a:p>
          <a:p>
            <a:r>
              <a:rPr lang="zh-CN" altLang="zh-CN" sz="2400" b="1" dirty="0"/>
              <a:t>明式家具，崇尚简约、天然之美，</a:t>
            </a:r>
            <a:r>
              <a:rPr lang="en-US" altLang="zh-CN" sz="2400" b="1" dirty="0" smtClean="0"/>
              <a:t>____</a:t>
            </a:r>
            <a:r>
              <a:rPr lang="zh-CN" altLang="zh-CN" sz="2400" b="1" dirty="0"/>
              <a:t>，</a:t>
            </a:r>
            <a:r>
              <a:rPr lang="en-US" altLang="zh-CN" sz="2400" b="1" dirty="0" smtClean="0"/>
              <a:t>______</a:t>
            </a:r>
            <a:r>
              <a:rPr lang="zh-CN" altLang="zh-CN" sz="2400" b="1" dirty="0"/>
              <a:t>，</a:t>
            </a:r>
            <a:r>
              <a:rPr lang="en-US" altLang="zh-CN" sz="2400" b="1" dirty="0" smtClean="0"/>
              <a:t>______</a:t>
            </a:r>
            <a:r>
              <a:rPr lang="zh-CN" altLang="zh-CN" sz="2400" b="1" dirty="0"/>
              <a:t>，牢固结实；不过多地进行装饰，不过多地渲染技巧，不过多地雕琢，</a:t>
            </a:r>
            <a:r>
              <a:rPr lang="en-US" altLang="zh-CN" sz="2400" b="1" dirty="0"/>
              <a:t>________</a:t>
            </a:r>
            <a:r>
              <a:rPr lang="zh-CN" altLang="zh-CN" sz="2400" b="1" dirty="0"/>
              <a:t>，</a:t>
            </a:r>
            <a:r>
              <a:rPr lang="en-US" altLang="zh-CN" sz="2400" b="1" dirty="0"/>
              <a:t>________</a:t>
            </a:r>
            <a:r>
              <a:rPr lang="zh-CN" altLang="zh-CN" sz="2400" b="1" dirty="0"/>
              <a:t>，</a:t>
            </a:r>
            <a:r>
              <a:rPr lang="en-US" altLang="zh-CN" sz="2400" b="1" dirty="0"/>
              <a:t>________</a:t>
            </a:r>
            <a:r>
              <a:rPr lang="zh-CN" altLang="zh-CN" sz="2400" b="1" dirty="0"/>
              <a:t>。</a:t>
            </a:r>
            <a:endParaRPr lang="zh-CN" altLang="zh-CN" sz="2400" dirty="0"/>
          </a:p>
          <a:p>
            <a:r>
              <a:rPr lang="en-US" altLang="zh-CN" sz="2400" b="1" dirty="0"/>
              <a:t>①</a:t>
            </a:r>
            <a:r>
              <a:rPr lang="zh-CN" altLang="zh-CN" sz="2400" b="1" dirty="0"/>
              <a:t>结构全不用</a:t>
            </a:r>
            <a:r>
              <a:rPr lang="zh-CN" altLang="zh-CN" sz="2400" b="1" dirty="0" smtClean="0"/>
              <a:t>钉</a:t>
            </a:r>
            <a:r>
              <a:rPr lang="en-US" altLang="zh-CN" sz="2400" b="1" dirty="0" smtClean="0"/>
              <a:t>          ②</a:t>
            </a:r>
            <a:r>
              <a:rPr lang="zh-CN" altLang="zh-CN" sz="2400" b="1" dirty="0"/>
              <a:t>以木材天然纹理和色泽为美</a:t>
            </a:r>
            <a:endParaRPr lang="zh-CN" altLang="zh-CN" sz="2400" dirty="0"/>
          </a:p>
          <a:p>
            <a:r>
              <a:rPr lang="en-US" altLang="zh-CN" sz="2400" b="1" dirty="0"/>
              <a:t>③</a:t>
            </a:r>
            <a:r>
              <a:rPr lang="zh-CN" altLang="zh-CN" sz="2400" b="1" dirty="0"/>
              <a:t>加工工艺</a:t>
            </a:r>
            <a:r>
              <a:rPr lang="zh-CN" altLang="zh-CN" sz="2400" b="1" dirty="0" smtClean="0"/>
              <a:t>精密</a:t>
            </a:r>
            <a:r>
              <a:rPr lang="en-US" altLang="zh-CN" sz="2400" b="1" dirty="0" smtClean="0"/>
              <a:t>          ④</a:t>
            </a:r>
            <a:r>
              <a:rPr lang="zh-CN" altLang="zh-CN" sz="2400" b="1" dirty="0"/>
              <a:t>简洁而典雅</a:t>
            </a:r>
            <a:endParaRPr lang="zh-CN" altLang="zh-CN" sz="2400" dirty="0"/>
          </a:p>
          <a:p>
            <a:r>
              <a:rPr lang="en-US" altLang="zh-CN" sz="2400" b="1" dirty="0"/>
              <a:t>⑤</a:t>
            </a:r>
            <a:r>
              <a:rPr lang="zh-CN" altLang="zh-CN" sz="2400" b="1" dirty="0"/>
              <a:t>用榫铆接合得天衣无缝</a:t>
            </a:r>
            <a:endParaRPr lang="zh-CN" altLang="zh-CN" sz="2400" dirty="0"/>
          </a:p>
          <a:p>
            <a:r>
              <a:rPr lang="en-US" altLang="zh-CN" sz="2400" b="1" dirty="0"/>
              <a:t>⑥</a:t>
            </a:r>
            <a:r>
              <a:rPr lang="zh-CN" altLang="zh-CN" sz="2400" b="1" dirty="0"/>
              <a:t>符合中国</a:t>
            </a:r>
            <a:r>
              <a:rPr lang="en-US" altLang="zh-CN" sz="2400" b="1" dirty="0"/>
              <a:t>“</a:t>
            </a:r>
            <a:r>
              <a:rPr lang="zh-CN" altLang="zh-CN" sz="2400" b="1" dirty="0"/>
              <a:t>道法自然</a:t>
            </a:r>
            <a:r>
              <a:rPr lang="en-US" altLang="zh-CN" sz="2400" b="1" dirty="0"/>
              <a:t>”</a:t>
            </a:r>
            <a:r>
              <a:rPr lang="zh-CN" altLang="zh-CN" sz="2400" b="1" dirty="0"/>
              <a:t>的传统审美情趣</a:t>
            </a:r>
            <a:endParaRPr lang="zh-CN" altLang="zh-CN" sz="2400" dirty="0"/>
          </a:p>
        </p:txBody>
      </p:sp>
      <p:sp>
        <p:nvSpPr>
          <p:cNvPr id="3" name="矩形 2"/>
          <p:cNvSpPr/>
          <p:nvPr/>
        </p:nvSpPr>
        <p:spPr>
          <a:xfrm>
            <a:off x="169392" y="3604960"/>
            <a:ext cx="8558832" cy="3140732"/>
          </a:xfrm>
          <a:prstGeom prst="rect">
            <a:avLst/>
          </a:prstGeom>
        </p:spPr>
        <p:txBody>
          <a:bodyPr wrap="square">
            <a:spAutoFit/>
          </a:bodyPr>
          <a:lstStyle/>
          <a:p>
            <a:pPr>
              <a:lnSpc>
                <a:spcPct val="140000"/>
              </a:lnSpc>
            </a:pPr>
            <a:r>
              <a:rPr lang="zh-CN" altLang="en-US" sz="2400" b="1" dirty="0"/>
              <a:t>做此类题，要注意事物逻辑上的顺序，认真仔细分析句间关系，根据这种关系，逐一确定各自的位置。通过对“牢固结实”一句分析，前面紧接它的应是⑤</a:t>
            </a:r>
            <a:r>
              <a:rPr lang="en-US" altLang="zh-CN" sz="2400" b="1" dirty="0"/>
              <a:t>(“</a:t>
            </a:r>
            <a:r>
              <a:rPr lang="zh-CN" altLang="en-US" sz="2400" b="1" dirty="0"/>
              <a:t>天衣无缝”</a:t>
            </a:r>
            <a:r>
              <a:rPr lang="en-US" altLang="zh-CN" sz="2400" b="1" dirty="0"/>
              <a:t>)</a:t>
            </a:r>
            <a:r>
              <a:rPr lang="zh-CN" altLang="en-US" sz="2400" b="1" dirty="0"/>
              <a:t>；通过对“不过多地雕琢”一句分析，后面紧接它的应该是②，其次是④，最后一空是对全句的总结，应是⑥，剩下①③，⑤句中“用</a:t>
            </a:r>
            <a:r>
              <a:rPr lang="en-US" altLang="zh-CN" sz="2400" b="1" dirty="0"/>
              <a:t>……”</a:t>
            </a:r>
            <a:r>
              <a:rPr lang="zh-CN" altLang="en-US" sz="2400" b="1" dirty="0"/>
              <a:t>，从句意上看，应该与①紧接着，③的位置自然就确定了。</a:t>
            </a:r>
            <a:r>
              <a:rPr lang="zh-CN" altLang="en-US" sz="2400" dirty="0"/>
              <a:t> </a:t>
            </a:r>
          </a:p>
        </p:txBody>
      </p:sp>
      <p:sp>
        <p:nvSpPr>
          <p:cNvPr id="4" name="AutoShape 25"/>
          <p:cNvSpPr>
            <a:spLocks noChangeArrowheads="1"/>
          </p:cNvSpPr>
          <p:nvPr/>
        </p:nvSpPr>
        <p:spPr bwMode="auto">
          <a:xfrm>
            <a:off x="6435006" y="2380824"/>
            <a:ext cx="2519362" cy="1224136"/>
          </a:xfrm>
          <a:prstGeom prst="wedgeRoundRectCallout">
            <a:avLst>
              <a:gd name="adj1" fmla="val -45210"/>
              <a:gd name="adj2" fmla="val 45261"/>
              <a:gd name="adj3" fmla="val 16667"/>
            </a:avLst>
          </a:prstGeom>
          <a:solidFill>
            <a:srgbClr val="FFFF99"/>
          </a:solidFill>
          <a:ln w="952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40000"/>
              </a:lnSpc>
            </a:pPr>
            <a:r>
              <a:rPr lang="en-US" altLang="zh-CN" sz="2800" b="1" dirty="0">
                <a:solidFill>
                  <a:srgbClr val="00B050"/>
                </a:solidFill>
                <a:effectLst>
                  <a:outerShdw blurRad="38100" dist="38100" dir="2700000" algn="tl">
                    <a:srgbClr val="000000">
                      <a:alpha val="43137"/>
                    </a:srgbClr>
                  </a:outerShdw>
                </a:effectLst>
              </a:rPr>
              <a:t>③①⑤②④⑥</a:t>
            </a:r>
          </a:p>
        </p:txBody>
      </p:sp>
    </p:spTree>
    <p:extLst>
      <p:ext uri="{BB962C8B-B14F-4D97-AF65-F5344CB8AC3E}">
        <p14:creationId xmlns:p14="http://schemas.microsoft.com/office/powerpoint/2010/main" val="101046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07504" y="188640"/>
            <a:ext cx="894254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6388" fontAlgn="base">
              <a:spcBef>
                <a:spcPct val="0"/>
              </a:spcBef>
              <a:spcAft>
                <a:spcPct val="0"/>
              </a:spcAft>
              <a:defRPr>
                <a:solidFill>
                  <a:schemeClr val="tx1"/>
                </a:solidFill>
                <a:latin typeface="Arial" pitchFamily="34" charset="0"/>
                <a:ea typeface="宋体" pitchFamily="2" charset="-122"/>
              </a:defRPr>
            </a:lvl1pPr>
            <a:lvl2pPr fontAlgn="base">
              <a:spcBef>
                <a:spcPct val="0"/>
              </a:spcBef>
              <a:spcAft>
                <a:spcPct val="0"/>
              </a:spcAft>
              <a:defRPr>
                <a:solidFill>
                  <a:schemeClr val="tx1"/>
                </a:solidFill>
                <a:latin typeface="Arial" pitchFamily="34" charset="0"/>
                <a:ea typeface="宋体" pitchFamily="2" charset="-122"/>
              </a:defRPr>
            </a:lvl2pPr>
            <a:lvl3pPr fontAlgn="base">
              <a:spcBef>
                <a:spcPct val="0"/>
              </a:spcBef>
              <a:spcAft>
                <a:spcPct val="0"/>
              </a:spcAft>
              <a:defRPr>
                <a:solidFill>
                  <a:schemeClr val="tx1"/>
                </a:solidFill>
                <a:latin typeface="Arial" pitchFamily="34" charset="0"/>
                <a:ea typeface="宋体" pitchFamily="2" charset="-122"/>
              </a:defRPr>
            </a:lvl3pPr>
            <a:lvl4pPr fontAlgn="base">
              <a:spcBef>
                <a:spcPct val="0"/>
              </a:spcBef>
              <a:spcAft>
                <a:spcPct val="0"/>
              </a:spcAft>
              <a:defRPr>
                <a:solidFill>
                  <a:schemeClr val="tx1"/>
                </a:solidFill>
                <a:latin typeface="Arial" pitchFamily="34" charset="0"/>
                <a:ea typeface="宋体" pitchFamily="2" charset="-122"/>
              </a:defRPr>
            </a:lvl4pPr>
            <a:lvl5pPr fontAlgn="base">
              <a:spcBef>
                <a:spcPct val="0"/>
              </a:spcBef>
              <a:spcAft>
                <a:spcPct val="0"/>
              </a:spcAft>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marL="0" marR="0" lvl="0" indent="306388"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2400" b="1" i="0" u="none" strike="noStrike" cap="none" normalizeH="0" baseline="0" dirty="0" smtClean="0">
                <a:ln>
                  <a:noFill/>
                </a:ln>
                <a:solidFill>
                  <a:srgbClr val="0000FF"/>
                </a:solidFill>
                <a:effectLst/>
                <a:latin typeface="Times New Roman" pitchFamily="18" charset="0"/>
                <a:ea typeface="黑体" pitchFamily="49" charset="-122"/>
                <a:cs typeface="Times New Roman" pitchFamily="18" charset="0"/>
              </a:rPr>
              <a:t>(</a:t>
            </a:r>
            <a:r>
              <a:rPr kumimoji="0" lang="zh-CN" altLang="en-US" sz="2400" b="1" i="0" u="none" strike="noStrike" cap="none" normalizeH="0" baseline="0" dirty="0" smtClean="0">
                <a:ln>
                  <a:noFill/>
                </a:ln>
                <a:solidFill>
                  <a:srgbClr val="0000FF"/>
                </a:solidFill>
                <a:effectLst/>
                <a:latin typeface="黑体" pitchFamily="49" charset="-122"/>
                <a:ea typeface="黑体" pitchFamily="49" charset="-122"/>
                <a:cs typeface="Times New Roman" pitchFamily="18" charset="0"/>
              </a:rPr>
              <a:t>宁夏、海南</a:t>
            </a:r>
            <a:r>
              <a:rPr kumimoji="0" lang="en-US" altLang="zh-CN" sz="2400" b="1" i="0" u="none" strike="noStrike" cap="none" normalizeH="0" baseline="0" dirty="0" smtClean="0">
                <a:ln>
                  <a:noFill/>
                </a:ln>
                <a:solidFill>
                  <a:srgbClr val="0000FF"/>
                </a:solidFill>
                <a:effectLst/>
                <a:latin typeface="Times New Roman" pitchFamily="18" charset="0"/>
                <a:ea typeface="黑体" pitchFamily="49" charset="-122"/>
                <a:cs typeface="Times New Roman" pitchFamily="18" charset="0"/>
              </a:rPr>
              <a:t>)</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依次填入下面一段文字横线处的语句，衔接最</a:t>
            </a:r>
            <a:endPar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306388"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恰当的一组是	                                    </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600" b="0" i="0" u="none" strike="noStrike" cap="none" normalizeH="0" baseline="0" dirty="0" smtClean="0">
              <a:ln>
                <a:noFill/>
              </a:ln>
              <a:solidFill>
                <a:schemeClr val="tx1"/>
              </a:solidFill>
              <a:effectLst/>
              <a:latin typeface="Arial" pitchFamily="34" charset="0"/>
              <a:ea typeface="宋体" pitchFamily="2" charset="-122"/>
            </a:endParaRPr>
          </a:p>
          <a:p>
            <a:pPr marL="0" marR="0" lvl="0" indent="306388"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第十届全国中学生运动会会徽造型</a:t>
            </a:r>
            <a:r>
              <a:rPr kumimoji="0" lang="en-US" altLang="zh-CN"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____</a:t>
            </a:r>
            <a:r>
              <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a:t>
            </a:r>
            <a:r>
              <a:rPr kumimoji="0" lang="en-US" altLang="zh-CN"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____</a:t>
            </a:r>
            <a:r>
              <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a:t>
            </a:r>
            <a:r>
              <a:rPr kumimoji="0" lang="en-US" altLang="zh-CN"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_____</a:t>
            </a:r>
            <a:r>
              <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a:t>
            </a:r>
            <a:r>
              <a:rPr kumimoji="0" lang="en-US" altLang="zh-CN"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_____</a:t>
            </a:r>
            <a:r>
              <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a:t>
            </a:r>
            <a:r>
              <a:rPr kumimoji="0" lang="en-US" altLang="zh-CN"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______</a:t>
            </a:r>
            <a:r>
              <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a:t>
            </a:r>
            <a:r>
              <a:rPr kumimoji="0" lang="en-US" altLang="zh-CN"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_____</a:t>
            </a:r>
            <a:r>
              <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，象征着青少年朋友在中运会上充满激情、满怀希望、实现梦想。</a:t>
            </a:r>
            <a:endParaRPr kumimoji="0" lang="zh-CN" altLang="en-US" sz="600" b="0" i="0" u="none" strike="noStrike" cap="none" normalizeH="0" baseline="0" dirty="0" smtClean="0">
              <a:ln>
                <a:noFill/>
              </a:ln>
              <a:solidFill>
                <a:schemeClr val="tx1"/>
              </a:solidFill>
              <a:effectLst/>
              <a:latin typeface="Arial" pitchFamily="34" charset="0"/>
              <a:ea typeface="宋体" pitchFamily="2" charset="-122"/>
            </a:endParaRPr>
          </a:p>
          <a:p>
            <a:pPr marL="0" marR="0" lvl="0" indent="306388"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①</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会徽还将</a:t>
            </a:r>
            <a:r>
              <a:rPr kumimoji="0" lang="zh-CN" altLang="en-US" sz="2400" b="1" i="0" u="none" strike="noStrike" cap="none" normalizeH="0" baseline="0" dirty="0" smtClean="0">
                <a:ln>
                  <a:noFill/>
                </a:ln>
                <a:solidFill>
                  <a:schemeClr val="tx1"/>
                </a:solidFill>
                <a:effectLst/>
                <a:latin typeface="宋体"/>
                <a:ea typeface="宋体" pitchFamily="2" charset="-122"/>
                <a:cs typeface="Times New Roman" pitchFamily="18" charset="0"/>
              </a:rPr>
              <a:t>“</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十</a:t>
            </a:r>
            <a:r>
              <a:rPr kumimoji="0" lang="zh-CN" altLang="en-US" sz="2400" b="1" i="0" u="none" strike="noStrike" cap="none" normalizeH="0" baseline="0" dirty="0" smtClean="0">
                <a:ln>
                  <a:noFill/>
                </a:ln>
                <a:solidFill>
                  <a:schemeClr val="tx1"/>
                </a:solidFill>
                <a:effectLst/>
                <a:latin typeface="宋体"/>
                <a:ea typeface="宋体" pitchFamily="2" charset="-122"/>
                <a:cs typeface="Times New Roman" pitchFamily="18" charset="0"/>
              </a:rPr>
              <a:t>”</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和</a:t>
            </a:r>
            <a:r>
              <a:rPr kumimoji="0" lang="zh-CN" altLang="en-US" sz="2400" b="1" i="0" u="none" strike="noStrike" cap="none" normalizeH="0" baseline="0" dirty="0" smtClean="0">
                <a:ln>
                  <a:noFill/>
                </a:ln>
                <a:solidFill>
                  <a:schemeClr val="tx1"/>
                </a:solidFill>
                <a:effectLst/>
                <a:latin typeface="宋体"/>
                <a:ea typeface="宋体" pitchFamily="2" charset="-122"/>
                <a:cs typeface="Times New Roman" pitchFamily="18" charset="0"/>
              </a:rPr>
              <a:t>“</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中</a:t>
            </a:r>
            <a:r>
              <a:rPr kumimoji="0" lang="zh-CN" altLang="en-US" sz="2400" b="1" i="0" u="none" strike="noStrike" cap="none" normalizeH="0" baseline="0" dirty="0" smtClean="0">
                <a:ln>
                  <a:noFill/>
                </a:ln>
                <a:solidFill>
                  <a:schemeClr val="tx1"/>
                </a:solidFill>
                <a:effectLst/>
                <a:latin typeface="宋体"/>
                <a:ea typeface="宋体" pitchFamily="2" charset="-122"/>
                <a:cs typeface="Times New Roman" pitchFamily="18" charset="0"/>
              </a:rPr>
              <a:t>”</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巧妙地融入其中</a:t>
            </a:r>
            <a:endParaRPr kumimoji="0" lang="zh-CN" altLang="en-US" sz="600" b="0" i="0" u="none" strike="noStrike" cap="none" normalizeH="0" baseline="0" dirty="0" smtClean="0">
              <a:ln>
                <a:noFill/>
              </a:ln>
              <a:solidFill>
                <a:schemeClr val="tx1"/>
              </a:solidFill>
              <a:effectLst/>
              <a:latin typeface="Arial" pitchFamily="34" charset="0"/>
              <a:ea typeface="宋体" pitchFamily="2" charset="-122"/>
            </a:endParaRPr>
          </a:p>
          <a:p>
            <a:pPr marL="0" marR="0" lvl="0" indent="306388"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②</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色彩上采用红、绿、蓝三种颜色</a:t>
            </a:r>
            <a:endParaRPr kumimoji="0" lang="zh-CN" altLang="en-US" sz="600" b="0" i="0" u="none" strike="noStrike" cap="none" normalizeH="0" baseline="0" dirty="0" smtClean="0">
              <a:ln>
                <a:noFill/>
              </a:ln>
              <a:solidFill>
                <a:schemeClr val="tx1"/>
              </a:solidFill>
              <a:effectLst/>
              <a:latin typeface="Arial" pitchFamily="34" charset="0"/>
              <a:ea typeface="宋体" pitchFamily="2" charset="-122"/>
            </a:endParaRPr>
          </a:p>
          <a:p>
            <a:pPr marL="0" marR="0" lvl="0" indent="306388"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③</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指出本届运动会的特征</a:t>
            </a:r>
            <a:endParaRPr kumimoji="0" lang="zh-CN" altLang="en-US" sz="600" b="0" i="0" u="none" strike="noStrike" cap="none" normalizeH="0" baseline="0" dirty="0" smtClean="0">
              <a:ln>
                <a:noFill/>
              </a:ln>
              <a:solidFill>
                <a:schemeClr val="tx1"/>
              </a:solidFill>
              <a:effectLst/>
              <a:latin typeface="Arial" pitchFamily="34" charset="0"/>
              <a:ea typeface="宋体" pitchFamily="2" charset="-122"/>
            </a:endParaRPr>
          </a:p>
          <a:p>
            <a:pPr marL="0" marR="0" lvl="0" indent="306388"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④</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体现了本届运动会</a:t>
            </a:r>
            <a:r>
              <a:rPr kumimoji="0" lang="zh-CN" altLang="en-US" sz="2400" b="1" i="0" u="none" strike="noStrike" cap="none" normalizeH="0" baseline="0" dirty="0" smtClean="0">
                <a:ln>
                  <a:noFill/>
                </a:ln>
                <a:solidFill>
                  <a:schemeClr val="tx1"/>
                </a:solidFill>
                <a:effectLst/>
                <a:latin typeface="宋体"/>
                <a:ea typeface="宋体" pitchFamily="2" charset="-122"/>
                <a:cs typeface="Times New Roman" pitchFamily="18" charset="0"/>
              </a:rPr>
              <a:t>“</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阳光运动</a:t>
            </a:r>
            <a:r>
              <a:rPr kumimoji="0" lang="zh-CN" altLang="en-US" sz="2400" b="1" i="0" u="none" strike="noStrike" cap="none" normalizeH="0" baseline="0" dirty="0" smtClean="0">
                <a:ln>
                  <a:noFill/>
                </a:ln>
                <a:solidFill>
                  <a:schemeClr val="tx1"/>
                </a:solidFill>
                <a:effectLst/>
                <a:latin typeface="宋体"/>
                <a:ea typeface="宋体" pitchFamily="2" charset="-122"/>
                <a:cs typeface="Times New Roman" pitchFamily="18" charset="0"/>
              </a:rPr>
              <a:t>”</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的主题</a:t>
            </a:r>
            <a:endParaRPr kumimoji="0" lang="zh-CN" altLang="en-US" sz="600" b="0" i="0" u="none" strike="noStrike" cap="none" normalizeH="0" baseline="0" dirty="0" smtClean="0">
              <a:ln>
                <a:noFill/>
              </a:ln>
              <a:solidFill>
                <a:schemeClr val="tx1"/>
              </a:solidFill>
              <a:effectLst/>
              <a:latin typeface="Arial" pitchFamily="34" charset="0"/>
              <a:ea typeface="宋体" pitchFamily="2" charset="-122"/>
            </a:endParaRPr>
          </a:p>
          <a:p>
            <a:pPr marL="0" marR="0" lvl="0" indent="306388"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⑤</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犹如一个在奔跑或舞动的阳光少年</a:t>
            </a:r>
            <a:endParaRPr kumimoji="0" lang="zh-CN" altLang="en-US" sz="600" b="0" i="0" u="none" strike="noStrike" cap="none" normalizeH="0" baseline="0" dirty="0" smtClean="0">
              <a:ln>
                <a:noFill/>
              </a:ln>
              <a:solidFill>
                <a:schemeClr val="tx1"/>
              </a:solidFill>
              <a:effectLst/>
              <a:latin typeface="Arial" pitchFamily="34" charset="0"/>
              <a:ea typeface="宋体" pitchFamily="2" charset="-122"/>
            </a:endParaRPr>
          </a:p>
          <a:p>
            <a:pPr marL="0" marR="0" lvl="0" indent="306388"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⑥</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仔细看又有一个变形的汉字</a:t>
            </a:r>
            <a:r>
              <a:rPr kumimoji="0" lang="zh-CN" altLang="en-US" sz="2400" b="1" i="0" u="none" strike="noStrike" cap="none" normalizeH="0" baseline="0" dirty="0" smtClean="0">
                <a:ln>
                  <a:noFill/>
                </a:ln>
                <a:solidFill>
                  <a:schemeClr val="tx1"/>
                </a:solidFill>
                <a:effectLst/>
                <a:latin typeface="宋体"/>
                <a:ea typeface="宋体" pitchFamily="2" charset="-122"/>
                <a:cs typeface="Times New Roman" pitchFamily="18" charset="0"/>
              </a:rPr>
              <a:t>“</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长</a:t>
            </a:r>
            <a:r>
              <a:rPr kumimoji="0" lang="zh-CN" altLang="en-US" sz="2400" b="1" i="0" u="none" strike="noStrike" cap="none" normalizeH="0" baseline="0" dirty="0" smtClean="0">
                <a:ln>
                  <a:noFill/>
                </a:ln>
                <a:solidFill>
                  <a:schemeClr val="tx1"/>
                </a:solidFill>
                <a:effectLst/>
                <a:latin typeface="宋体"/>
                <a:ea typeface="宋体" pitchFamily="2" charset="-122"/>
                <a:cs typeface="Times New Roman" pitchFamily="18" charset="0"/>
              </a:rPr>
              <a:t>”</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，点明运动会的地点</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4" name="矩形 3"/>
          <p:cNvSpPr/>
          <p:nvPr/>
        </p:nvSpPr>
        <p:spPr>
          <a:xfrm>
            <a:off x="323528" y="4318844"/>
            <a:ext cx="8496944" cy="830997"/>
          </a:xfrm>
          <a:prstGeom prst="rect">
            <a:avLst/>
          </a:prstGeom>
        </p:spPr>
        <p:txBody>
          <a:bodyPr wrap="square">
            <a:spAutoFit/>
          </a:bodyPr>
          <a:lstStyle/>
          <a:p>
            <a:r>
              <a:rPr lang="en-US" altLang="zh-CN" sz="2400" b="1" dirty="0"/>
              <a:t>A.</a:t>
            </a:r>
            <a:r>
              <a:rPr lang="en-US" altLang="zh-CN" sz="2400" b="1" dirty="0" smtClean="0"/>
              <a:t>④②⑥①⑤③</a:t>
            </a:r>
            <a:r>
              <a:rPr lang="en-US" altLang="zh-CN" sz="2400" b="1" dirty="0"/>
              <a:t>			B.④③⑥②①⑤</a:t>
            </a:r>
            <a:endParaRPr lang="zh-CN" altLang="zh-CN" sz="2400" dirty="0"/>
          </a:p>
          <a:p>
            <a:r>
              <a:rPr lang="en-US" altLang="zh-CN" sz="2400" b="1" dirty="0"/>
              <a:t>C.</a:t>
            </a:r>
            <a:r>
              <a:rPr lang="en-US" altLang="zh-CN" sz="2400" b="1" dirty="0" smtClean="0"/>
              <a:t>⑤④⑥①③②</a:t>
            </a:r>
            <a:r>
              <a:rPr lang="en-US" altLang="zh-CN" sz="2400" b="1" dirty="0"/>
              <a:t>			D.⑤③②①④⑥</a:t>
            </a:r>
            <a:endParaRPr lang="zh-CN" altLang="zh-CN" sz="2400" dirty="0"/>
          </a:p>
        </p:txBody>
      </p:sp>
      <p:sp>
        <p:nvSpPr>
          <p:cNvPr id="5" name="矩形 4"/>
          <p:cNvSpPr/>
          <p:nvPr/>
        </p:nvSpPr>
        <p:spPr>
          <a:xfrm>
            <a:off x="323527" y="5167973"/>
            <a:ext cx="8726519" cy="1200329"/>
          </a:xfrm>
          <a:prstGeom prst="rect">
            <a:avLst/>
          </a:prstGeom>
        </p:spPr>
        <p:txBody>
          <a:bodyPr wrap="square">
            <a:spAutoFit/>
          </a:bodyPr>
          <a:lstStyle/>
          <a:p>
            <a:r>
              <a:rPr lang="zh-CN" altLang="zh-CN" sz="2400" b="1" dirty="0"/>
              <a:t>解答本题需要抓住以下几点：一，遵循由外在造型到内在含义的原则，对句子进行分组；二，和第一个空前面的</a:t>
            </a:r>
            <a:r>
              <a:rPr lang="en-US" altLang="zh-CN" sz="2400" b="1" dirty="0"/>
              <a:t>“</a:t>
            </a:r>
            <a:r>
              <a:rPr lang="zh-CN" altLang="zh-CN" sz="2400" b="1" dirty="0"/>
              <a:t>造型</a:t>
            </a:r>
            <a:r>
              <a:rPr lang="en-US" altLang="zh-CN" sz="2400" b="1" dirty="0"/>
              <a:t>”</a:t>
            </a:r>
            <a:r>
              <a:rPr lang="zh-CN" altLang="zh-CN" sz="2400" b="1" dirty="0"/>
              <a:t>一词相衔接；三，和文段最后一句相衔接、呼应。</a:t>
            </a:r>
          </a:p>
        </p:txBody>
      </p:sp>
      <p:sp>
        <p:nvSpPr>
          <p:cNvPr id="6" name="Text Box 27"/>
          <p:cNvSpPr txBox="1">
            <a:spLocks noChangeArrowheads="1"/>
          </p:cNvSpPr>
          <p:nvPr/>
        </p:nvSpPr>
        <p:spPr bwMode="auto">
          <a:xfrm>
            <a:off x="7020272" y="6237312"/>
            <a:ext cx="949325"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solidFill>
                  <a:schemeClr val="bg1"/>
                </a:solidFill>
                <a:latin typeface="Calibri" pitchFamily="34" charset="0"/>
                <a:ea typeface="黑体" pitchFamily="2" charset="-122"/>
              </a:rPr>
              <a:t>答案</a:t>
            </a:r>
          </a:p>
        </p:txBody>
      </p:sp>
      <p:sp>
        <p:nvSpPr>
          <p:cNvPr id="7" name="Rectangle 28"/>
          <p:cNvSpPr>
            <a:spLocks noChangeArrowheads="1"/>
          </p:cNvSpPr>
          <p:nvPr/>
        </p:nvSpPr>
        <p:spPr bwMode="auto">
          <a:xfrm>
            <a:off x="8100392" y="6157650"/>
            <a:ext cx="40267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3200" b="1" dirty="0">
                <a:solidFill>
                  <a:srgbClr val="00B050"/>
                </a:solidFill>
              </a:rPr>
              <a:t>C</a:t>
            </a:r>
          </a:p>
        </p:txBody>
      </p:sp>
    </p:spTree>
    <p:extLst>
      <p:ext uri="{BB962C8B-B14F-4D97-AF65-F5344CB8AC3E}">
        <p14:creationId xmlns:p14="http://schemas.microsoft.com/office/powerpoint/2010/main" val="360264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horizont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animBg="1"/>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8228" y="188640"/>
            <a:ext cx="897425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06388" fontAlgn="base">
              <a:spcBef>
                <a:spcPct val="0"/>
              </a:spcBef>
              <a:spcAft>
                <a:spcPct val="0"/>
              </a:spcAft>
              <a:defRPr>
                <a:solidFill>
                  <a:schemeClr val="tx1"/>
                </a:solidFill>
                <a:latin typeface="Arial" pitchFamily="34" charset="0"/>
                <a:ea typeface="宋体" pitchFamily="2" charset="-122"/>
              </a:defRPr>
            </a:lvl1pPr>
            <a:lvl2pPr fontAlgn="base">
              <a:spcBef>
                <a:spcPct val="0"/>
              </a:spcBef>
              <a:spcAft>
                <a:spcPct val="0"/>
              </a:spcAft>
              <a:defRPr>
                <a:solidFill>
                  <a:schemeClr val="tx1"/>
                </a:solidFill>
                <a:latin typeface="Arial" pitchFamily="34" charset="0"/>
                <a:ea typeface="宋体" pitchFamily="2" charset="-122"/>
              </a:defRPr>
            </a:lvl2pPr>
            <a:lvl3pPr fontAlgn="base">
              <a:spcBef>
                <a:spcPct val="0"/>
              </a:spcBef>
              <a:spcAft>
                <a:spcPct val="0"/>
              </a:spcAft>
              <a:defRPr>
                <a:solidFill>
                  <a:schemeClr val="tx1"/>
                </a:solidFill>
                <a:latin typeface="Arial" pitchFamily="34" charset="0"/>
                <a:ea typeface="宋体" pitchFamily="2" charset="-122"/>
              </a:defRPr>
            </a:lvl3pPr>
            <a:lvl4pPr fontAlgn="base">
              <a:spcBef>
                <a:spcPct val="0"/>
              </a:spcBef>
              <a:spcAft>
                <a:spcPct val="0"/>
              </a:spcAft>
              <a:defRPr>
                <a:solidFill>
                  <a:schemeClr val="tx1"/>
                </a:solidFill>
                <a:latin typeface="Arial" pitchFamily="34" charset="0"/>
                <a:ea typeface="宋体" pitchFamily="2" charset="-122"/>
              </a:defRPr>
            </a:lvl4pPr>
            <a:lvl5pPr fontAlgn="base">
              <a:spcBef>
                <a:spcPct val="0"/>
              </a:spcBef>
              <a:spcAft>
                <a:spcPct val="0"/>
              </a:spcAft>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marL="0" marR="0" lvl="0" indent="306388"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r>
              <a:rPr kumimoji="0" lang="en-US" altLang="zh-CN" sz="2400" b="1" i="0" u="none" strike="noStrike" cap="none" normalizeH="0" baseline="0" dirty="0" smtClean="0">
                <a:ln>
                  <a:noFill/>
                </a:ln>
                <a:solidFill>
                  <a:srgbClr val="0000FF"/>
                </a:solidFill>
                <a:effectLst/>
                <a:latin typeface="Times New Roman" pitchFamily="18" charset="0"/>
                <a:ea typeface="黑体" pitchFamily="49" charset="-122"/>
                <a:cs typeface="Times New Roman" pitchFamily="18" charset="0"/>
              </a:rPr>
              <a:t>(</a:t>
            </a:r>
            <a:r>
              <a:rPr kumimoji="0" lang="zh-CN" altLang="en-US" sz="2400" b="1" i="0" u="none" strike="noStrike" cap="none" normalizeH="0" baseline="0" dirty="0" smtClean="0">
                <a:ln>
                  <a:noFill/>
                </a:ln>
                <a:solidFill>
                  <a:srgbClr val="0000FF"/>
                </a:solidFill>
                <a:effectLst/>
                <a:latin typeface="黑体" pitchFamily="49" charset="-122"/>
                <a:ea typeface="黑体" pitchFamily="49" charset="-122"/>
                <a:cs typeface="Times New Roman" pitchFamily="18" charset="0"/>
              </a:rPr>
              <a:t>课标全国</a:t>
            </a:r>
            <a:r>
              <a:rPr kumimoji="0" lang="en-US" altLang="zh-CN" sz="2400" b="1" i="0" u="none" strike="noStrike" cap="none" normalizeH="0" baseline="0" dirty="0" smtClean="0">
                <a:ln>
                  <a:noFill/>
                </a:ln>
                <a:solidFill>
                  <a:srgbClr val="0000FF"/>
                </a:solidFill>
                <a:effectLst/>
                <a:latin typeface="Times New Roman" pitchFamily="18" charset="0"/>
                <a:ea typeface="黑体" pitchFamily="49" charset="-122"/>
                <a:cs typeface="Times New Roman" pitchFamily="18" charset="0"/>
              </a:rPr>
              <a:t>)</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依次填入下面一段文字横线处的语句，衔接最恰当</a:t>
            </a:r>
            <a:endPar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306388"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是		</a:t>
            </a:r>
            <a:r>
              <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玉树藏族自治州</a:t>
            </a:r>
            <a:r>
              <a:rPr kumimoji="0" lang="en-US" altLang="zh-CN"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_______</a:t>
            </a:r>
            <a:r>
              <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a:t>
            </a:r>
            <a:r>
              <a:rPr kumimoji="0" lang="en-US" altLang="zh-CN"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_______</a:t>
            </a:r>
            <a:r>
              <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a:t>
            </a:r>
            <a:r>
              <a:rPr kumimoji="0" lang="en-US" altLang="zh-CN"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_______</a:t>
            </a:r>
            <a:r>
              <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a:t>
            </a:r>
            <a:endParaRPr kumimoji="0" lang="en-US" altLang="zh-CN"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endParaRPr>
          </a:p>
          <a:p>
            <a:pPr marL="0" marR="0" lvl="0" indent="306388"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_______</a:t>
            </a:r>
            <a:r>
              <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a:t>
            </a:r>
            <a:r>
              <a:rPr kumimoji="0" lang="en-US" altLang="zh-CN"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_______</a:t>
            </a:r>
            <a:r>
              <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a:t>
            </a:r>
            <a:r>
              <a:rPr kumimoji="0" lang="en-US" altLang="zh-CN"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_______</a:t>
            </a:r>
            <a:r>
              <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。玉树既是</a:t>
            </a:r>
            <a:r>
              <a:rPr kumimoji="0" lang="zh-CN" altLang="en-US" sz="2400" b="1" i="0" u="none" strike="noStrike" cap="none" normalizeH="0" baseline="0" dirty="0" smtClean="0">
                <a:ln>
                  <a:noFill/>
                </a:ln>
                <a:solidFill>
                  <a:schemeClr val="tx1"/>
                </a:solidFill>
                <a:effectLst/>
                <a:latin typeface="宋体"/>
                <a:ea typeface="宋体" pitchFamily="2" charset="-122"/>
                <a:cs typeface="Times New Roman" pitchFamily="18" charset="0"/>
              </a:rPr>
              <a:t>“</a:t>
            </a:r>
            <a:r>
              <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三江源头</a:t>
            </a:r>
            <a:r>
              <a:rPr kumimoji="0" lang="zh-CN" altLang="en-US" sz="2400" b="1" i="0" u="none" strike="noStrike" cap="none" normalizeH="0" baseline="0" dirty="0" smtClean="0">
                <a:ln>
                  <a:noFill/>
                </a:ln>
                <a:solidFill>
                  <a:schemeClr val="tx1"/>
                </a:solidFill>
                <a:effectLst/>
                <a:latin typeface="宋体"/>
                <a:ea typeface="宋体" pitchFamily="2" charset="-122"/>
                <a:cs typeface="Times New Roman" pitchFamily="18" charset="0"/>
              </a:rPr>
              <a:t>”</a:t>
            </a:r>
            <a:r>
              <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，也是</a:t>
            </a:r>
            <a:endParaRPr kumimoji="0" lang="en-US" altLang="zh-CN"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endParaRPr>
          </a:p>
          <a:p>
            <a:pPr marL="0" marR="0" lvl="0" indent="306388"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宋体"/>
                <a:ea typeface="宋体" pitchFamily="2" charset="-122"/>
                <a:cs typeface="Times New Roman" pitchFamily="18" charset="0"/>
              </a:rPr>
              <a:t>“</a:t>
            </a:r>
            <a:r>
              <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藏獒之乡</a:t>
            </a:r>
            <a:r>
              <a:rPr kumimoji="0" lang="zh-CN" altLang="en-US" sz="2400" b="1" i="0" u="none" strike="noStrike" cap="none" normalizeH="0" baseline="0" dirty="0" smtClean="0">
                <a:ln>
                  <a:noFill/>
                </a:ln>
                <a:solidFill>
                  <a:schemeClr val="tx1"/>
                </a:solidFill>
                <a:effectLst/>
                <a:latin typeface="宋体"/>
                <a:ea typeface="宋体" pitchFamily="2" charset="-122"/>
                <a:cs typeface="Times New Roman" pitchFamily="18" charset="0"/>
              </a:rPr>
              <a:t>”</a:t>
            </a:r>
            <a:r>
              <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和</a:t>
            </a:r>
            <a:r>
              <a:rPr kumimoji="0" lang="zh-CN" altLang="en-US" sz="2400" b="1" i="0" u="none" strike="noStrike" cap="none" normalizeH="0" baseline="0" dirty="0" smtClean="0">
                <a:ln>
                  <a:noFill/>
                </a:ln>
                <a:solidFill>
                  <a:schemeClr val="tx1"/>
                </a:solidFill>
                <a:effectLst/>
                <a:latin typeface="宋体"/>
                <a:ea typeface="宋体" pitchFamily="2" charset="-122"/>
                <a:cs typeface="Times New Roman" pitchFamily="18" charset="0"/>
              </a:rPr>
              <a:t>“</a:t>
            </a:r>
            <a:r>
              <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虫草之乡</a:t>
            </a:r>
            <a:r>
              <a:rPr kumimoji="0" lang="zh-CN" altLang="en-US" sz="2400" b="1" i="0" u="none" strike="noStrike" cap="none" normalizeH="0" baseline="0" dirty="0" smtClean="0">
                <a:ln>
                  <a:noFill/>
                </a:ln>
                <a:solidFill>
                  <a:schemeClr val="tx1"/>
                </a:solidFill>
                <a:effectLst/>
                <a:latin typeface="宋体"/>
                <a:ea typeface="宋体" pitchFamily="2" charset="-122"/>
                <a:cs typeface="Times New Roman" pitchFamily="18" charset="0"/>
              </a:rPr>
              <a:t>”</a:t>
            </a:r>
            <a:r>
              <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a:t>
            </a:r>
            <a:endParaRPr kumimoji="0" lang="zh-CN" altLang="en-US" sz="600" b="0" i="0" u="none" strike="noStrike" cap="none" normalizeH="0" baseline="0" dirty="0" smtClean="0">
              <a:ln>
                <a:noFill/>
              </a:ln>
              <a:solidFill>
                <a:schemeClr val="tx1"/>
              </a:solidFill>
              <a:effectLst/>
              <a:latin typeface="Arial" pitchFamily="34" charset="0"/>
              <a:ea typeface="宋体" pitchFamily="2" charset="-122"/>
            </a:endParaRPr>
          </a:p>
          <a:p>
            <a:pPr marL="0" marR="0" lvl="0" indent="306388"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①</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东与四川省和西藏自治区毗邻　</a:t>
            </a:r>
            <a:r>
              <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②</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是长江落差最大的标志点</a:t>
            </a:r>
            <a:endPar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306388"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③</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与海西蒙古族藏族自治州、果洛藏族自治州等地相通　</a:t>
            </a:r>
            <a:endPar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306388"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④</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平均海拔</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4 000</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米以上，最高点</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6 621</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米　</a:t>
            </a:r>
            <a:endPar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306388"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⑤</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位于青藏高原腹地，青海省南部　</a:t>
            </a:r>
            <a:r>
              <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⑥</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气候高寒</a:t>
            </a:r>
            <a:endParaRPr kumimoji="0" lang="zh-CN" altLang="en-US" sz="600" b="0" i="0" u="none" strike="noStrike" cap="none" normalizeH="0" baseline="0" dirty="0" smtClean="0">
              <a:ln>
                <a:noFill/>
              </a:ln>
              <a:solidFill>
                <a:schemeClr val="tx1"/>
              </a:solidFill>
              <a:effectLst/>
              <a:latin typeface="Arial" pitchFamily="34" charset="0"/>
              <a:ea typeface="宋体" pitchFamily="2" charset="-122"/>
            </a:endParaRPr>
          </a:p>
          <a:p>
            <a:pPr marL="0" marR="0" lvl="0" indent="306388"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②④⑥⑤①③</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B.</a:t>
            </a:r>
            <a:r>
              <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③①②⑤⑥④</a:t>
            </a:r>
            <a:endParaRPr kumimoji="0" lang="en-US" altLang="zh-CN" sz="600" b="0" i="0" u="none" strike="noStrike" cap="none" normalizeH="0" baseline="0" dirty="0" smtClean="0">
              <a:ln>
                <a:noFill/>
              </a:ln>
              <a:solidFill>
                <a:schemeClr val="tx1"/>
              </a:solidFill>
              <a:effectLst/>
              <a:latin typeface="Arial" pitchFamily="34" charset="0"/>
              <a:ea typeface="宋体" pitchFamily="2" charset="-122"/>
            </a:endParaRPr>
          </a:p>
          <a:p>
            <a:pPr marL="0" marR="0" lvl="0" indent="306388"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t>
            </a:r>
            <a:r>
              <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④⑥⑤①③②</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D.</a:t>
            </a:r>
            <a:r>
              <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⑤③①④②⑥</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3" name="矩形 2"/>
          <p:cNvSpPr/>
          <p:nvPr/>
        </p:nvSpPr>
        <p:spPr>
          <a:xfrm>
            <a:off x="179512" y="3974292"/>
            <a:ext cx="8822968" cy="2160591"/>
          </a:xfrm>
          <a:prstGeom prst="rect">
            <a:avLst/>
          </a:prstGeom>
        </p:spPr>
        <p:txBody>
          <a:bodyPr wrap="square">
            <a:spAutoFit/>
          </a:bodyPr>
          <a:lstStyle/>
          <a:p>
            <a:pPr>
              <a:lnSpc>
                <a:spcPct val="140000"/>
              </a:lnSpc>
            </a:pPr>
            <a:r>
              <a:rPr lang="zh-CN" altLang="en-US" sz="2400" b="1" dirty="0"/>
              <a:t>介绍一个地方，从逻辑关系来说应先从</a:t>
            </a:r>
            <a:r>
              <a:rPr lang="zh-CN" altLang="en-US" sz="2400" b="1" dirty="0">
                <a:solidFill>
                  <a:srgbClr val="FF0000"/>
                </a:solidFill>
                <a:effectLst>
                  <a:outerShdw blurRad="38100" dist="38100" dir="2700000" algn="tl">
                    <a:srgbClr val="000000">
                      <a:alpha val="43137"/>
                    </a:srgbClr>
                  </a:outerShdw>
                </a:effectLst>
              </a:rPr>
              <a:t>地理位置</a:t>
            </a:r>
            <a:r>
              <a:rPr lang="zh-CN" altLang="en-US" sz="2400" b="1" dirty="0"/>
              <a:t>开始说起，介绍位置应先说</a:t>
            </a:r>
            <a:r>
              <a:rPr lang="zh-CN" altLang="en-US" sz="2400" b="1" dirty="0">
                <a:solidFill>
                  <a:srgbClr val="FF0000"/>
                </a:solidFill>
                <a:effectLst>
                  <a:outerShdw blurRad="38100" dist="38100" dir="2700000" algn="tl">
                    <a:srgbClr val="000000">
                      <a:alpha val="43137"/>
                    </a:srgbClr>
                  </a:outerShdw>
                </a:effectLst>
              </a:rPr>
              <a:t>范围大的</a:t>
            </a:r>
            <a:r>
              <a:rPr lang="zh-CN" altLang="en-US" sz="2400" b="1" dirty="0"/>
              <a:t>，再说</a:t>
            </a:r>
            <a:r>
              <a:rPr lang="zh-CN" altLang="en-US" sz="2400" b="1" dirty="0">
                <a:solidFill>
                  <a:srgbClr val="7030A0"/>
                </a:solidFill>
                <a:effectLst>
                  <a:outerShdw blurRad="38100" dist="38100" dir="2700000" algn="tl">
                    <a:srgbClr val="000000">
                      <a:alpha val="43137"/>
                    </a:srgbClr>
                  </a:outerShdw>
                </a:effectLst>
              </a:rPr>
              <a:t>范围小</a:t>
            </a:r>
            <a:r>
              <a:rPr lang="zh-CN" altLang="en-US" sz="2400" b="1" dirty="0"/>
              <a:t>的，因此⑤在最前面，③是具体位置，①说明其相对位置，④说明其高度，②是对④的说明，⑥说明气候，而气候是地势高造成的，因此排在④②后面。</a:t>
            </a:r>
            <a:r>
              <a:rPr lang="zh-CN" altLang="en-US" sz="2400" dirty="0"/>
              <a:t> </a:t>
            </a:r>
          </a:p>
        </p:txBody>
      </p:sp>
      <p:sp>
        <p:nvSpPr>
          <p:cNvPr id="4" name="矩形 3"/>
          <p:cNvSpPr/>
          <p:nvPr/>
        </p:nvSpPr>
        <p:spPr>
          <a:xfrm>
            <a:off x="4163976" y="6134883"/>
            <a:ext cx="518091" cy="646331"/>
          </a:xfrm>
          <a:prstGeom prst="rect">
            <a:avLst/>
          </a:prstGeom>
        </p:spPr>
        <p:txBody>
          <a:bodyPr wrap="none">
            <a:spAutoFit/>
          </a:bodyPr>
          <a:lstStyle/>
          <a:p>
            <a:r>
              <a:rPr lang="en-US" altLang="zh-CN" sz="3600" b="1" dirty="0">
                <a:solidFill>
                  <a:srgbClr val="FF0000"/>
                </a:solidFill>
                <a:latin typeface="Times New Roman" pitchFamily="18" charset="0"/>
                <a:ea typeface="宋体" pitchFamily="2" charset="-122"/>
                <a:cs typeface="Times New Roman" pitchFamily="18" charset="0"/>
              </a:rPr>
              <a:t>D</a:t>
            </a:r>
            <a:endParaRPr lang="zh-CN" altLang="en-US" sz="3600" dirty="0">
              <a:solidFill>
                <a:srgbClr val="FF0000"/>
              </a:solidFill>
            </a:endParaRPr>
          </a:p>
        </p:txBody>
      </p:sp>
    </p:spTree>
    <p:extLst>
      <p:ext uri="{BB962C8B-B14F-4D97-AF65-F5344CB8AC3E}">
        <p14:creationId xmlns:p14="http://schemas.microsoft.com/office/powerpoint/2010/main" val="330946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225514"/>
            <a:ext cx="2271776" cy="646331"/>
          </a:xfrm>
          <a:prstGeom prst="rect">
            <a:avLst/>
          </a:prstGeom>
        </p:spPr>
        <p:txBody>
          <a:bodyPr wrap="none">
            <a:spAutoFit/>
          </a:bodyPr>
          <a:lstStyle/>
          <a:p>
            <a:r>
              <a:rPr lang="en-US" altLang="zh-CN" sz="3600" b="1" dirty="0">
                <a:solidFill>
                  <a:srgbClr val="FF0000"/>
                </a:solidFill>
                <a:effectLst>
                  <a:outerShdw blurRad="38100" dist="38100" dir="2700000" algn="tl">
                    <a:srgbClr val="000000">
                      <a:alpha val="43137"/>
                    </a:srgbClr>
                  </a:outerShdw>
                </a:effectLst>
              </a:rPr>
              <a:t>2</a:t>
            </a:r>
            <a:r>
              <a:rPr lang="zh-CN" altLang="zh-CN" sz="3600" b="1" dirty="0">
                <a:solidFill>
                  <a:srgbClr val="FF0000"/>
                </a:solidFill>
                <a:effectLst>
                  <a:outerShdw blurRad="38100" dist="38100" dir="2700000" algn="tl">
                    <a:srgbClr val="000000">
                      <a:alpha val="43137"/>
                    </a:srgbClr>
                  </a:outerShdw>
                </a:effectLst>
              </a:rPr>
              <a:t>．抓思路</a:t>
            </a:r>
            <a:endParaRPr lang="zh-CN" altLang="zh-CN" sz="3600" dirty="0">
              <a:solidFill>
                <a:srgbClr val="FF0000"/>
              </a:solidFill>
              <a:effectLst>
                <a:outerShdw blurRad="38100" dist="38100" dir="2700000" algn="tl">
                  <a:srgbClr val="000000">
                    <a:alpha val="43137"/>
                  </a:srgbClr>
                </a:outerShdw>
              </a:effectLst>
            </a:endParaRPr>
          </a:p>
        </p:txBody>
      </p:sp>
      <p:sp>
        <p:nvSpPr>
          <p:cNvPr id="3" name="矩形 2"/>
          <p:cNvSpPr/>
          <p:nvPr/>
        </p:nvSpPr>
        <p:spPr>
          <a:xfrm>
            <a:off x="107504" y="1340768"/>
            <a:ext cx="8712968" cy="1938992"/>
          </a:xfrm>
          <a:prstGeom prst="rect">
            <a:avLst/>
          </a:prstGeom>
        </p:spPr>
        <p:txBody>
          <a:bodyPr wrap="square">
            <a:spAutoFit/>
          </a:bodyPr>
          <a:lstStyle/>
          <a:p>
            <a:r>
              <a:rPr lang="en-US" altLang="zh-CN" sz="2400" b="1" dirty="0" smtClean="0">
                <a:solidFill>
                  <a:srgbClr val="002060"/>
                </a:solidFill>
                <a:effectLst>
                  <a:outerShdw blurRad="38100" dist="38100" dir="2700000" algn="tl">
                    <a:srgbClr val="000000">
                      <a:alpha val="43137"/>
                    </a:srgbClr>
                  </a:outerShdw>
                </a:effectLst>
              </a:rPr>
              <a:t>          </a:t>
            </a:r>
            <a:r>
              <a:rPr lang="zh-CN" altLang="zh-CN" sz="2400" b="1" dirty="0" smtClean="0">
                <a:solidFill>
                  <a:srgbClr val="002060"/>
                </a:solidFill>
                <a:effectLst>
                  <a:outerShdw blurRad="38100" dist="38100" dir="2700000" algn="tl">
                    <a:srgbClr val="000000">
                      <a:alpha val="43137"/>
                    </a:srgbClr>
                  </a:outerShdw>
                </a:effectLst>
              </a:rPr>
              <a:t>从</a:t>
            </a:r>
            <a:r>
              <a:rPr lang="zh-CN" altLang="zh-CN" sz="2400" b="1" dirty="0">
                <a:solidFill>
                  <a:srgbClr val="002060"/>
                </a:solidFill>
                <a:effectLst>
                  <a:outerShdw blurRad="38100" dist="38100" dir="2700000" algn="tl">
                    <a:srgbClr val="000000">
                      <a:alpha val="43137"/>
                    </a:srgbClr>
                  </a:outerShdw>
                </a:effectLst>
              </a:rPr>
              <a:t>总体上看</a:t>
            </a:r>
            <a:r>
              <a:rPr lang="zh-CN" altLang="zh-CN" sz="2400" b="1" dirty="0"/>
              <a:t>，句群小层次一般呈现出</a:t>
            </a:r>
            <a:r>
              <a:rPr lang="zh-CN" altLang="zh-CN" sz="2400" b="1" dirty="0">
                <a:solidFill>
                  <a:srgbClr val="00B050"/>
                </a:solidFill>
                <a:effectLst>
                  <a:outerShdw blurRad="38100" dist="38100" dir="2700000" algn="tl">
                    <a:srgbClr val="000000">
                      <a:alpha val="43137"/>
                    </a:srgbClr>
                  </a:outerShdw>
                </a:effectLst>
              </a:rPr>
              <a:t>相并</a:t>
            </a:r>
            <a:r>
              <a:rPr lang="en-US" altLang="zh-CN" sz="2400" b="1" dirty="0"/>
              <a:t>(</a:t>
            </a:r>
            <a:r>
              <a:rPr lang="zh-CN" altLang="zh-CN" sz="2400" b="1" dirty="0"/>
              <a:t>并列、对照</a:t>
            </a:r>
            <a:r>
              <a:rPr lang="en-US" altLang="zh-CN" sz="2400" b="1" dirty="0"/>
              <a:t>)</a:t>
            </a:r>
            <a:r>
              <a:rPr lang="zh-CN" altLang="zh-CN" sz="2400" b="1" dirty="0"/>
              <a:t>、</a:t>
            </a:r>
            <a:r>
              <a:rPr lang="zh-CN" altLang="zh-CN" sz="2400" b="1" dirty="0">
                <a:solidFill>
                  <a:srgbClr val="00B050"/>
                </a:solidFill>
                <a:effectLst>
                  <a:outerShdw blurRad="38100" dist="38100" dir="2700000" algn="tl">
                    <a:srgbClr val="000000">
                      <a:alpha val="43137"/>
                    </a:srgbClr>
                  </a:outerShdw>
                </a:effectLst>
              </a:rPr>
              <a:t>相承</a:t>
            </a:r>
            <a:r>
              <a:rPr lang="en-US" altLang="zh-CN" sz="2400" b="1" dirty="0"/>
              <a:t>(</a:t>
            </a:r>
            <a:r>
              <a:rPr lang="zh-CN" altLang="zh-CN" sz="2400" b="1" dirty="0"/>
              <a:t>顺接、层进</a:t>
            </a:r>
            <a:r>
              <a:rPr lang="en-US" altLang="zh-CN" sz="2400" b="1" dirty="0"/>
              <a:t>)</a:t>
            </a:r>
            <a:r>
              <a:rPr lang="zh-CN" altLang="zh-CN" sz="2400" b="1" dirty="0"/>
              <a:t>、</a:t>
            </a:r>
            <a:r>
              <a:rPr lang="zh-CN" altLang="zh-CN" sz="2400" b="1" dirty="0">
                <a:solidFill>
                  <a:srgbClr val="00B050"/>
                </a:solidFill>
                <a:effectLst>
                  <a:outerShdw blurRad="38100" dist="38100" dir="2700000" algn="tl">
                    <a:srgbClr val="000000">
                      <a:alpha val="43137"/>
                    </a:srgbClr>
                  </a:outerShdw>
                </a:effectLst>
              </a:rPr>
              <a:t>相属</a:t>
            </a:r>
            <a:r>
              <a:rPr lang="en-US" altLang="zh-CN" sz="2400" b="1" dirty="0"/>
              <a:t>(</a:t>
            </a:r>
            <a:r>
              <a:rPr lang="zh-CN" altLang="zh-CN" sz="2400" b="1" dirty="0"/>
              <a:t>总分关系</a:t>
            </a:r>
            <a:r>
              <a:rPr lang="en-US" altLang="zh-CN" sz="2400" b="1" dirty="0"/>
              <a:t>)</a:t>
            </a:r>
            <a:r>
              <a:rPr lang="zh-CN" altLang="zh-CN" sz="2400" b="1" dirty="0"/>
              <a:t>的关系。</a:t>
            </a:r>
            <a:r>
              <a:rPr lang="zh-CN" altLang="zh-CN" sz="2400" b="1" dirty="0">
                <a:solidFill>
                  <a:srgbClr val="002060"/>
                </a:solidFill>
                <a:effectLst>
                  <a:outerShdw blurRad="38100" dist="38100" dir="2700000" algn="tl">
                    <a:srgbClr val="000000">
                      <a:alpha val="43137"/>
                    </a:srgbClr>
                  </a:outerShdw>
                </a:effectLst>
              </a:rPr>
              <a:t>从局部看</a:t>
            </a:r>
            <a:r>
              <a:rPr lang="zh-CN" altLang="zh-CN" sz="2400" b="1" dirty="0"/>
              <a:t>，句与句之间往往呈现出</a:t>
            </a:r>
            <a:r>
              <a:rPr lang="zh-CN" altLang="zh-CN" sz="2400" b="1" dirty="0">
                <a:solidFill>
                  <a:srgbClr val="00B050"/>
                </a:solidFill>
                <a:effectLst>
                  <a:outerShdw blurRad="38100" dist="38100" dir="2700000" algn="tl">
                    <a:srgbClr val="000000">
                      <a:alpha val="43137"/>
                    </a:srgbClr>
                  </a:outerShdw>
                </a:effectLst>
              </a:rPr>
              <a:t>并列、承接、解说、对比、递进、转折、因果、总分</a:t>
            </a:r>
            <a:r>
              <a:rPr lang="zh-CN" altLang="zh-CN" sz="2400" b="1" dirty="0"/>
              <a:t>等逻辑关系。理顺句序，要尽可能多地确定出必然相连接的句子，找到</a:t>
            </a:r>
            <a:r>
              <a:rPr lang="en-US" altLang="zh-CN" sz="2400" b="1" dirty="0"/>
              <a:t>“</a:t>
            </a:r>
            <a:r>
              <a:rPr lang="zh-CN" altLang="zh-CN" sz="2400" b="1" dirty="0"/>
              <a:t>句链</a:t>
            </a:r>
            <a:r>
              <a:rPr lang="en-US" altLang="zh-CN" sz="2400" b="1" dirty="0"/>
              <a:t>”</a:t>
            </a:r>
            <a:r>
              <a:rPr lang="zh-CN" altLang="zh-CN" sz="2400" b="1" dirty="0" smtClean="0"/>
              <a:t>。</a:t>
            </a:r>
            <a:endParaRPr lang="zh-CN" altLang="zh-CN" sz="2400" dirty="0"/>
          </a:p>
        </p:txBody>
      </p:sp>
      <p:sp>
        <p:nvSpPr>
          <p:cNvPr id="4" name="矩形 3"/>
          <p:cNvSpPr/>
          <p:nvPr/>
        </p:nvSpPr>
        <p:spPr>
          <a:xfrm>
            <a:off x="323528" y="3789040"/>
            <a:ext cx="8496944" cy="2308324"/>
          </a:xfrm>
          <a:prstGeom prst="rect">
            <a:avLst/>
          </a:prstGeom>
        </p:spPr>
        <p:txBody>
          <a:bodyPr wrap="square">
            <a:spAutoFit/>
          </a:bodyPr>
          <a:lstStyle/>
          <a:p>
            <a:r>
              <a:rPr lang="en-US" altLang="zh-CN" sz="2400" b="1" dirty="0" smtClean="0">
                <a:effectLst>
                  <a:outerShdw blurRad="38100" dist="38100" dir="2700000" algn="tl">
                    <a:srgbClr val="000000">
                      <a:alpha val="43137"/>
                    </a:srgbClr>
                  </a:outerShdw>
                </a:effectLst>
              </a:rPr>
              <a:t>          </a:t>
            </a:r>
            <a:r>
              <a:rPr lang="zh-CN" altLang="zh-CN" sz="2400" b="1" dirty="0" smtClean="0">
                <a:effectLst>
                  <a:outerShdw blurRad="38100" dist="38100" dir="2700000" algn="tl">
                    <a:srgbClr val="000000">
                      <a:alpha val="43137"/>
                    </a:srgbClr>
                  </a:outerShdw>
                </a:effectLst>
              </a:rPr>
              <a:t>从</a:t>
            </a:r>
            <a:r>
              <a:rPr lang="zh-CN" altLang="zh-CN" sz="2400" b="1" dirty="0">
                <a:effectLst>
                  <a:outerShdw blurRad="38100" dist="38100" dir="2700000" algn="tl">
                    <a:srgbClr val="000000">
                      <a:alpha val="43137"/>
                    </a:srgbClr>
                  </a:outerShdw>
                </a:effectLst>
              </a:rPr>
              <a:t>文体来看</a:t>
            </a:r>
            <a:r>
              <a:rPr lang="zh-CN" altLang="zh-CN" sz="2400" b="1" dirty="0"/>
              <a:t>，记叙文的句序常常以</a:t>
            </a:r>
            <a:r>
              <a:rPr lang="zh-CN" altLang="zh-CN" sz="2400" b="1" dirty="0">
                <a:solidFill>
                  <a:srgbClr val="00B050"/>
                </a:solidFill>
                <a:effectLst>
                  <a:outerShdw blurRad="38100" dist="38100" dir="2700000" algn="tl">
                    <a:srgbClr val="000000">
                      <a:alpha val="43137"/>
                    </a:srgbClr>
                  </a:outerShdw>
                </a:effectLst>
              </a:rPr>
              <a:t>时间、空间</a:t>
            </a:r>
            <a:r>
              <a:rPr lang="zh-CN" altLang="zh-CN" sz="2400" b="1" dirty="0"/>
              <a:t>为顺序</a:t>
            </a:r>
            <a:r>
              <a:rPr lang="zh-CN" altLang="zh-CN" sz="2400" b="1" dirty="0" smtClean="0"/>
              <a:t>；</a:t>
            </a:r>
            <a:endParaRPr lang="en-US" altLang="zh-CN" sz="2400" b="1" dirty="0" smtClean="0"/>
          </a:p>
          <a:p>
            <a:r>
              <a:rPr lang="zh-CN" altLang="zh-CN" sz="2400" b="1" dirty="0" smtClean="0">
                <a:solidFill>
                  <a:srgbClr val="7030A0"/>
                </a:solidFill>
                <a:effectLst>
                  <a:outerShdw blurRad="38100" dist="38100" dir="2700000" algn="tl">
                    <a:srgbClr val="000000">
                      <a:alpha val="43137"/>
                    </a:srgbClr>
                  </a:outerShdw>
                </a:effectLst>
              </a:rPr>
              <a:t>议论文</a:t>
            </a:r>
            <a:r>
              <a:rPr lang="zh-CN" altLang="zh-CN" sz="2400" b="1" dirty="0"/>
              <a:t>的句序，常常把</a:t>
            </a:r>
            <a:r>
              <a:rPr lang="zh-CN" altLang="zh-CN" sz="2400" b="1" dirty="0">
                <a:solidFill>
                  <a:srgbClr val="00B0F0"/>
                </a:solidFill>
                <a:effectLst>
                  <a:outerShdw blurRad="38100" dist="38100" dir="2700000" algn="tl">
                    <a:srgbClr val="000000">
                      <a:alpha val="43137"/>
                    </a:srgbClr>
                  </a:outerShdw>
                </a:effectLst>
              </a:rPr>
              <a:t>观点句</a:t>
            </a:r>
            <a:r>
              <a:rPr lang="zh-CN" altLang="zh-CN" sz="2400" b="1" dirty="0"/>
              <a:t>放在前面，把</a:t>
            </a:r>
            <a:r>
              <a:rPr lang="zh-CN" altLang="zh-CN" sz="2400" b="1" dirty="0">
                <a:solidFill>
                  <a:srgbClr val="00B0F0"/>
                </a:solidFill>
                <a:effectLst>
                  <a:outerShdw blurRad="38100" dist="38100" dir="2700000" algn="tl">
                    <a:srgbClr val="000000">
                      <a:alpha val="43137"/>
                    </a:srgbClr>
                  </a:outerShdw>
                </a:effectLst>
              </a:rPr>
              <a:t>材料句</a:t>
            </a:r>
            <a:r>
              <a:rPr lang="zh-CN" altLang="zh-CN" sz="2400" b="1" dirty="0"/>
              <a:t>放在中间，把</a:t>
            </a:r>
            <a:r>
              <a:rPr lang="zh-CN" altLang="zh-CN" sz="2400" b="1" dirty="0">
                <a:solidFill>
                  <a:srgbClr val="00B0F0"/>
                </a:solidFill>
                <a:effectLst>
                  <a:outerShdw blurRad="38100" dist="38100" dir="2700000" algn="tl">
                    <a:srgbClr val="000000">
                      <a:alpha val="43137"/>
                    </a:srgbClr>
                  </a:outerShdw>
                </a:effectLst>
              </a:rPr>
              <a:t>总结句</a:t>
            </a:r>
            <a:r>
              <a:rPr lang="zh-CN" altLang="zh-CN" sz="2400" b="1" dirty="0"/>
              <a:t>放在后面，结构形式或</a:t>
            </a:r>
            <a:r>
              <a:rPr lang="zh-CN" altLang="zh-CN" sz="2400" b="1" dirty="0">
                <a:solidFill>
                  <a:srgbClr val="00B050"/>
                </a:solidFill>
                <a:effectLst>
                  <a:outerShdw blurRad="38100" dist="38100" dir="2700000" algn="tl">
                    <a:srgbClr val="000000">
                      <a:alpha val="43137"/>
                    </a:srgbClr>
                  </a:outerShdw>
                </a:effectLst>
              </a:rPr>
              <a:t>总分，或并列，或对照，或层进</a:t>
            </a:r>
            <a:r>
              <a:rPr lang="zh-CN" altLang="zh-CN" sz="2400" b="1" dirty="0" smtClean="0">
                <a:solidFill>
                  <a:srgbClr val="00B050"/>
                </a:solidFill>
                <a:effectLst>
                  <a:outerShdw blurRad="38100" dist="38100" dir="2700000" algn="tl">
                    <a:srgbClr val="000000">
                      <a:alpha val="43137"/>
                    </a:srgbClr>
                  </a:outerShdw>
                </a:effectLst>
              </a:rPr>
              <a:t>；</a:t>
            </a:r>
            <a:r>
              <a:rPr lang="zh-CN" altLang="zh-CN" sz="2400" b="1" dirty="0" smtClean="0">
                <a:solidFill>
                  <a:srgbClr val="7030A0"/>
                </a:solidFill>
                <a:effectLst>
                  <a:outerShdw blurRad="38100" dist="38100" dir="2700000" algn="tl">
                    <a:srgbClr val="000000">
                      <a:alpha val="43137"/>
                    </a:srgbClr>
                  </a:outerShdw>
                </a:effectLst>
              </a:rPr>
              <a:t>说明文</a:t>
            </a:r>
            <a:r>
              <a:rPr lang="zh-CN" altLang="zh-CN" sz="2400" b="1" dirty="0"/>
              <a:t>同议论文一样，往往把</a:t>
            </a:r>
            <a:r>
              <a:rPr lang="zh-CN" altLang="zh-CN" sz="2400" b="1" dirty="0">
                <a:solidFill>
                  <a:srgbClr val="00B0F0"/>
                </a:solidFill>
                <a:effectLst>
                  <a:outerShdw blurRad="38100" dist="38100" dir="2700000" algn="tl">
                    <a:srgbClr val="000000">
                      <a:alpha val="43137"/>
                    </a:srgbClr>
                  </a:outerShdw>
                </a:effectLst>
              </a:rPr>
              <a:t>事理句</a:t>
            </a:r>
            <a:r>
              <a:rPr lang="zh-CN" altLang="zh-CN" sz="2400" b="1" dirty="0"/>
              <a:t>放在前面，把</a:t>
            </a:r>
            <a:r>
              <a:rPr lang="zh-CN" altLang="zh-CN" sz="2400" b="1" dirty="0">
                <a:solidFill>
                  <a:srgbClr val="00B0F0"/>
                </a:solidFill>
                <a:effectLst>
                  <a:outerShdw blurRad="38100" dist="38100" dir="2700000" algn="tl">
                    <a:srgbClr val="000000">
                      <a:alpha val="43137"/>
                    </a:srgbClr>
                  </a:outerShdw>
                </a:effectLst>
              </a:rPr>
              <a:t>材料句</a:t>
            </a:r>
            <a:r>
              <a:rPr lang="zh-CN" altLang="zh-CN" sz="2400" b="1" dirty="0"/>
              <a:t>放在后面，因为材料是用来说明事理的，材料的内部又遵循一定的顺序</a:t>
            </a:r>
            <a:r>
              <a:rPr lang="en-US" altLang="zh-CN" sz="2400" b="1" dirty="0"/>
              <a:t>(</a:t>
            </a:r>
            <a:r>
              <a:rPr lang="zh-CN" altLang="zh-CN" sz="2400" b="1" dirty="0">
                <a:solidFill>
                  <a:srgbClr val="00B050"/>
                </a:solidFill>
                <a:effectLst>
                  <a:outerShdw blurRad="38100" dist="38100" dir="2700000" algn="tl">
                    <a:srgbClr val="000000">
                      <a:alpha val="43137"/>
                    </a:srgbClr>
                  </a:outerShdw>
                </a:effectLst>
              </a:rPr>
              <a:t>时间、空间、逻辑</a:t>
            </a:r>
            <a:r>
              <a:rPr lang="en-US" altLang="zh-CN" sz="2400" b="1" dirty="0"/>
              <a:t>)</a:t>
            </a:r>
            <a:r>
              <a:rPr lang="zh-CN" altLang="zh-CN" sz="2400" b="1" dirty="0"/>
              <a:t>。</a:t>
            </a:r>
            <a:endParaRPr lang="zh-CN" altLang="zh-CN" sz="2400" dirty="0"/>
          </a:p>
        </p:txBody>
      </p:sp>
    </p:spTree>
    <p:extLst>
      <p:ext uri="{BB962C8B-B14F-4D97-AF65-F5344CB8AC3E}">
        <p14:creationId xmlns:p14="http://schemas.microsoft.com/office/powerpoint/2010/main" val="1011810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88640"/>
            <a:ext cx="8784976" cy="3785652"/>
          </a:xfrm>
          <a:prstGeom prst="rect">
            <a:avLst/>
          </a:prstGeom>
        </p:spPr>
        <p:txBody>
          <a:bodyPr wrap="square">
            <a:spAutoFit/>
          </a:bodyPr>
          <a:lstStyle/>
          <a:p>
            <a:r>
              <a:rPr lang="en-US" altLang="zh-CN" sz="2400" b="1" dirty="0"/>
              <a:t>5.(</a:t>
            </a:r>
            <a:r>
              <a:rPr lang="zh-CN" altLang="zh-CN" sz="2400" b="1" dirty="0"/>
              <a:t>新课标全国</a:t>
            </a:r>
            <a:r>
              <a:rPr lang="en-US" altLang="zh-CN" sz="2400" b="1" dirty="0"/>
              <a:t>)</a:t>
            </a:r>
            <a:r>
              <a:rPr lang="zh-CN" altLang="zh-CN" sz="2400" b="1" dirty="0"/>
              <a:t>依次填入下面一段文字横线处的语句，衔接最恰当的一组是</a:t>
            </a:r>
            <a:r>
              <a:rPr lang="en-US" altLang="zh-CN" sz="2400" b="1" dirty="0"/>
              <a:t>                       </a:t>
            </a:r>
            <a:r>
              <a:rPr lang="zh-CN" altLang="zh-CN" sz="2400" b="1" dirty="0" smtClean="0"/>
              <a:t>我</a:t>
            </a:r>
            <a:r>
              <a:rPr lang="zh-CN" altLang="zh-CN" sz="2400" b="1" dirty="0"/>
              <a:t>国是食品生产和消费大国，</a:t>
            </a:r>
            <a:r>
              <a:rPr lang="en-US" altLang="zh-CN" sz="2400" b="1" dirty="0"/>
              <a:t>________</a:t>
            </a:r>
            <a:r>
              <a:rPr lang="zh-CN" altLang="zh-CN" sz="2400" b="1" dirty="0"/>
              <a:t>，</a:t>
            </a:r>
            <a:r>
              <a:rPr lang="en-US" altLang="zh-CN" sz="2400" b="1" dirty="0" smtClean="0"/>
              <a:t>_____</a:t>
            </a:r>
            <a:r>
              <a:rPr lang="zh-CN" altLang="zh-CN" sz="2400" b="1" dirty="0" smtClean="0"/>
              <a:t>，</a:t>
            </a:r>
            <a:r>
              <a:rPr lang="en-US" altLang="zh-CN" sz="2400" b="1" dirty="0" smtClean="0"/>
              <a:t>_____</a:t>
            </a:r>
            <a:r>
              <a:rPr lang="zh-CN" altLang="zh-CN" sz="2400" b="1" dirty="0" smtClean="0"/>
              <a:t>，</a:t>
            </a:r>
            <a:r>
              <a:rPr lang="en-US" altLang="zh-CN" sz="2400" b="1" dirty="0" smtClean="0"/>
              <a:t>______</a:t>
            </a:r>
            <a:r>
              <a:rPr lang="zh-CN" altLang="zh-CN" sz="2400" b="1" dirty="0" smtClean="0"/>
              <a:t>，</a:t>
            </a:r>
            <a:r>
              <a:rPr lang="en-US" altLang="zh-CN" sz="2400" b="1" dirty="0" smtClean="0"/>
              <a:t>______</a:t>
            </a:r>
            <a:r>
              <a:rPr lang="zh-CN" altLang="zh-CN" sz="2400" b="1" dirty="0"/>
              <a:t>，</a:t>
            </a:r>
            <a:r>
              <a:rPr lang="en-US" altLang="zh-CN" sz="2400" b="1" dirty="0"/>
              <a:t>______</a:t>
            </a:r>
            <a:r>
              <a:rPr lang="zh-CN" altLang="zh-CN" sz="2400" b="1" dirty="0"/>
              <a:t>。这样才能有效解决食品安全领域损害群众利益的突出问题，切实增强消费安全感。</a:t>
            </a:r>
            <a:endParaRPr lang="zh-CN" altLang="zh-CN" sz="2400" dirty="0"/>
          </a:p>
          <a:p>
            <a:r>
              <a:rPr lang="en-US" altLang="zh-CN" sz="2400" b="1" dirty="0"/>
              <a:t>①</a:t>
            </a:r>
            <a:r>
              <a:rPr lang="zh-CN" altLang="zh-CN" sz="2400" b="1" dirty="0"/>
              <a:t>强化执法措施，严惩违法犯罪分子</a:t>
            </a:r>
            <a:r>
              <a:rPr lang="en-US" altLang="zh-CN" sz="2400" b="1" dirty="0"/>
              <a:t>②</a:t>
            </a:r>
            <a:r>
              <a:rPr lang="zh-CN" altLang="zh-CN" sz="2400" b="1" dirty="0"/>
              <a:t>食品产业涉及环节多，哪一环出现漏洞都会给食品安全带来严重威胁</a:t>
            </a:r>
            <a:r>
              <a:rPr lang="en-US" altLang="zh-CN" sz="2400" b="1" dirty="0"/>
              <a:t>  ③</a:t>
            </a:r>
            <a:r>
              <a:rPr lang="zh-CN" altLang="zh-CN" sz="2400" b="1" dirty="0"/>
              <a:t>创新食品安全监管机制</a:t>
            </a:r>
            <a:r>
              <a:rPr lang="en-US" altLang="zh-CN" sz="2400" b="1" dirty="0"/>
              <a:t>④</a:t>
            </a:r>
            <a:r>
              <a:rPr lang="zh-CN" altLang="zh-CN" sz="2400" b="1" dirty="0"/>
              <a:t>坚决淘汰劣质企业，以震慑所有企业使之不敢越雷池半步</a:t>
            </a:r>
            <a:r>
              <a:rPr lang="en-US" altLang="zh-CN" sz="2400" b="1" dirty="0"/>
              <a:t>⑤</a:t>
            </a:r>
            <a:r>
              <a:rPr lang="zh-CN" altLang="zh-CN" sz="2400" b="1" dirty="0"/>
              <a:t>保障食品安全需要生产经营者诚信自律，更需要严格的法律制度约束和有效监管</a:t>
            </a:r>
            <a:r>
              <a:rPr lang="en-US" altLang="zh-CN" sz="2400" b="1" dirty="0"/>
              <a:t>⑥</a:t>
            </a:r>
            <a:r>
              <a:rPr lang="zh-CN" altLang="zh-CN" sz="2400" b="1" dirty="0"/>
              <a:t>因此，必须保持严厉打击违法违规行为的态势，及时消除各环节的隐患</a:t>
            </a:r>
            <a:endParaRPr lang="zh-CN" altLang="zh-CN" sz="2400" dirty="0"/>
          </a:p>
        </p:txBody>
      </p:sp>
      <p:sp>
        <p:nvSpPr>
          <p:cNvPr id="3" name="矩形 2"/>
          <p:cNvSpPr/>
          <p:nvPr/>
        </p:nvSpPr>
        <p:spPr>
          <a:xfrm>
            <a:off x="123900" y="3861048"/>
            <a:ext cx="8768580" cy="830997"/>
          </a:xfrm>
          <a:prstGeom prst="rect">
            <a:avLst/>
          </a:prstGeom>
        </p:spPr>
        <p:txBody>
          <a:bodyPr wrap="square">
            <a:spAutoFit/>
          </a:bodyPr>
          <a:lstStyle/>
          <a:p>
            <a:r>
              <a:rPr lang="en-US" altLang="zh-CN" sz="2400" b="1" dirty="0"/>
              <a:t>A.②⑥①③④⑤					B.②⑤⑥①④③</a:t>
            </a:r>
            <a:endParaRPr lang="zh-CN" altLang="zh-CN" sz="2400" dirty="0"/>
          </a:p>
          <a:p>
            <a:r>
              <a:rPr lang="en-US" altLang="zh-CN" sz="2400" b="1" dirty="0"/>
              <a:t>C.⑤②⑥③①④					D.⑤⑥②④③①</a:t>
            </a:r>
            <a:endParaRPr lang="zh-CN" altLang="zh-CN" sz="2400" dirty="0"/>
          </a:p>
        </p:txBody>
      </p:sp>
      <p:sp>
        <p:nvSpPr>
          <p:cNvPr id="4" name="矩形 3"/>
          <p:cNvSpPr/>
          <p:nvPr/>
        </p:nvSpPr>
        <p:spPr>
          <a:xfrm>
            <a:off x="123900" y="4692045"/>
            <a:ext cx="8640960" cy="1938992"/>
          </a:xfrm>
          <a:prstGeom prst="rect">
            <a:avLst/>
          </a:prstGeom>
        </p:spPr>
        <p:txBody>
          <a:bodyPr wrap="square">
            <a:spAutoFit/>
          </a:bodyPr>
          <a:lstStyle/>
          <a:p>
            <a:r>
              <a:rPr lang="en-US" altLang="zh-CN" sz="2400" b="1" dirty="0"/>
              <a:t>②</a:t>
            </a:r>
            <a:r>
              <a:rPr lang="zh-CN" altLang="zh-CN" sz="2400" b="1" dirty="0"/>
              <a:t>句说食品产业环节多，容易出问题，</a:t>
            </a:r>
            <a:r>
              <a:rPr lang="en-US" altLang="zh-CN" sz="2400" b="1" dirty="0"/>
              <a:t>⑥</a:t>
            </a:r>
            <a:r>
              <a:rPr lang="zh-CN" altLang="zh-CN" sz="2400" b="1" dirty="0"/>
              <a:t>句说必须严厉打击违法违规行为，才能消除各环节的隐患，所以</a:t>
            </a:r>
            <a:r>
              <a:rPr lang="en-US" altLang="zh-CN" sz="2400" b="1" dirty="0"/>
              <a:t>②⑥</a:t>
            </a:r>
            <a:r>
              <a:rPr lang="zh-CN" altLang="zh-CN" sz="2400" b="1" dirty="0"/>
              <a:t>关系最密切，排除</a:t>
            </a:r>
            <a:r>
              <a:rPr lang="en-US" altLang="zh-CN" sz="2400" b="1" dirty="0"/>
              <a:t>B</a:t>
            </a:r>
            <a:r>
              <a:rPr lang="zh-CN" altLang="zh-CN" sz="2400" b="1" dirty="0"/>
              <a:t>、</a:t>
            </a:r>
            <a:r>
              <a:rPr lang="en-US" altLang="zh-CN" sz="2400" b="1" dirty="0"/>
              <a:t>D</a:t>
            </a:r>
            <a:r>
              <a:rPr lang="zh-CN" altLang="zh-CN" sz="2400" b="1" dirty="0"/>
              <a:t>。</a:t>
            </a:r>
            <a:r>
              <a:rPr lang="en-US" altLang="zh-CN" sz="2400" b="1" dirty="0"/>
              <a:t>⑤</a:t>
            </a:r>
            <a:r>
              <a:rPr lang="zh-CN" altLang="zh-CN" sz="2400" b="1" dirty="0"/>
              <a:t>提出总的观点，说明保障食品安全</a:t>
            </a:r>
            <a:r>
              <a:rPr lang="en-US" altLang="zh-CN" sz="2400" b="1" dirty="0"/>
              <a:t>“</a:t>
            </a:r>
            <a:r>
              <a:rPr lang="zh-CN" altLang="zh-CN" sz="2400" b="1" dirty="0"/>
              <a:t>需要严格的法律制度约束和有效监管</a:t>
            </a:r>
            <a:r>
              <a:rPr lang="en-US" altLang="zh-CN" sz="2400" b="1" dirty="0"/>
              <a:t>”</a:t>
            </a:r>
            <a:r>
              <a:rPr lang="zh-CN" altLang="zh-CN" sz="2400" b="1" dirty="0"/>
              <a:t>，其他的几句都是围绕着两个方面展开的，所以</a:t>
            </a:r>
            <a:r>
              <a:rPr lang="en-US" altLang="zh-CN" sz="2400" b="1" dirty="0"/>
              <a:t>⑤</a:t>
            </a:r>
            <a:r>
              <a:rPr lang="zh-CN" altLang="zh-CN" sz="2400" b="1" dirty="0"/>
              <a:t>在前，排除</a:t>
            </a:r>
            <a:r>
              <a:rPr lang="en-US" altLang="zh-CN" sz="2400" b="1" dirty="0"/>
              <a:t>A</a:t>
            </a:r>
            <a:r>
              <a:rPr lang="zh-CN" altLang="zh-CN" sz="2400" b="1" dirty="0"/>
              <a:t>项。</a:t>
            </a:r>
          </a:p>
        </p:txBody>
      </p:sp>
      <p:sp>
        <p:nvSpPr>
          <p:cNvPr id="5" name="Text Box 27"/>
          <p:cNvSpPr txBox="1">
            <a:spLocks noChangeArrowheads="1"/>
          </p:cNvSpPr>
          <p:nvPr/>
        </p:nvSpPr>
        <p:spPr bwMode="auto">
          <a:xfrm>
            <a:off x="5076056" y="6173837"/>
            <a:ext cx="949325"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dirty="0">
                <a:solidFill>
                  <a:schemeClr val="bg1"/>
                </a:solidFill>
                <a:latin typeface="Calibri" pitchFamily="34" charset="0"/>
                <a:ea typeface="黑体" pitchFamily="2" charset="-122"/>
              </a:rPr>
              <a:t>答案</a:t>
            </a:r>
          </a:p>
        </p:txBody>
      </p:sp>
      <p:sp>
        <p:nvSpPr>
          <p:cNvPr id="6" name="矩形 5"/>
          <p:cNvSpPr/>
          <p:nvPr/>
        </p:nvSpPr>
        <p:spPr>
          <a:xfrm>
            <a:off x="6372200" y="6217771"/>
            <a:ext cx="375424" cy="523220"/>
          </a:xfrm>
          <a:prstGeom prst="rect">
            <a:avLst/>
          </a:prstGeom>
        </p:spPr>
        <p:txBody>
          <a:bodyPr wrap="none">
            <a:spAutoFit/>
          </a:bodyPr>
          <a:lstStyle/>
          <a:p>
            <a:r>
              <a:rPr lang="en-US" altLang="zh-CN" sz="2800" b="1" dirty="0">
                <a:solidFill>
                  <a:srgbClr val="FF0000"/>
                </a:solidFill>
              </a:rPr>
              <a:t>C</a:t>
            </a:r>
          </a:p>
        </p:txBody>
      </p:sp>
    </p:spTree>
    <p:extLst>
      <p:ext uri="{BB962C8B-B14F-4D97-AF65-F5344CB8AC3E}">
        <p14:creationId xmlns:p14="http://schemas.microsoft.com/office/powerpoint/2010/main" val="70221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animBg="1"/>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1968" y="260648"/>
            <a:ext cx="8640960" cy="4154984"/>
          </a:xfrm>
          <a:prstGeom prst="rect">
            <a:avLst/>
          </a:prstGeom>
        </p:spPr>
        <p:txBody>
          <a:bodyPr wrap="square">
            <a:spAutoFit/>
          </a:bodyPr>
          <a:lstStyle/>
          <a:p>
            <a:r>
              <a:rPr lang="en-US" altLang="zh-CN" sz="2400" b="1" dirty="0"/>
              <a:t>6.(</a:t>
            </a:r>
            <a:r>
              <a:rPr lang="zh-CN" altLang="zh-CN" sz="2400" b="1" dirty="0"/>
              <a:t>新课标全国</a:t>
            </a:r>
            <a:r>
              <a:rPr lang="en-US" altLang="zh-CN" sz="2400" b="1" dirty="0"/>
              <a:t>)</a:t>
            </a:r>
            <a:r>
              <a:rPr lang="zh-CN" altLang="zh-CN" sz="2400" b="1" dirty="0"/>
              <a:t>依次填入下面一段文字横线处的语句，衔接最恰当的一组是</a:t>
            </a:r>
            <a:r>
              <a:rPr lang="en-US" altLang="zh-CN" sz="2400" b="1" dirty="0"/>
              <a:t>                                </a:t>
            </a:r>
            <a:r>
              <a:rPr lang="zh-CN" altLang="zh-CN" sz="2400" b="1" dirty="0" smtClean="0"/>
              <a:t>在</a:t>
            </a:r>
            <a:r>
              <a:rPr lang="zh-CN" altLang="zh-CN" sz="2400" b="1" dirty="0"/>
              <a:t>我国古代，人们盛物用的器皿除陶器等之外，还有一种容器，是葫芦。</a:t>
            </a:r>
            <a:r>
              <a:rPr lang="en-US" altLang="zh-CN" sz="2400" b="1" dirty="0" smtClean="0"/>
              <a:t>______</a:t>
            </a:r>
            <a:r>
              <a:rPr lang="zh-CN" altLang="zh-CN" sz="2400" b="1" dirty="0" smtClean="0"/>
              <a:t>，</a:t>
            </a:r>
            <a:r>
              <a:rPr lang="en-US" altLang="zh-CN" sz="2400" b="1" dirty="0"/>
              <a:t>________</a:t>
            </a:r>
            <a:r>
              <a:rPr lang="zh-CN" altLang="zh-CN" sz="2400" b="1" dirty="0"/>
              <a:t>。</a:t>
            </a:r>
            <a:r>
              <a:rPr lang="en-US" altLang="zh-CN" sz="2400" b="1" dirty="0"/>
              <a:t>________</a:t>
            </a:r>
            <a:r>
              <a:rPr lang="zh-CN" altLang="zh-CN" sz="2400" b="1" dirty="0"/>
              <a:t>。</a:t>
            </a:r>
            <a:r>
              <a:rPr lang="en-US" altLang="zh-CN" sz="2400" b="1" dirty="0"/>
              <a:t>________</a:t>
            </a:r>
            <a:r>
              <a:rPr lang="zh-CN" altLang="zh-CN" sz="2400" b="1" dirty="0"/>
              <a:t>，</a:t>
            </a:r>
            <a:r>
              <a:rPr lang="en-US" altLang="zh-CN" sz="2400" b="1" dirty="0"/>
              <a:t>________</a:t>
            </a:r>
            <a:r>
              <a:rPr lang="zh-CN" altLang="zh-CN" sz="2400" b="1" dirty="0"/>
              <a:t>。</a:t>
            </a:r>
            <a:r>
              <a:rPr lang="en-US" altLang="zh-CN" sz="2400" b="1" dirty="0"/>
              <a:t>________</a:t>
            </a:r>
            <a:r>
              <a:rPr lang="zh-CN" altLang="zh-CN" sz="2400" b="1" dirty="0"/>
              <a:t>。</a:t>
            </a:r>
            <a:endParaRPr lang="zh-CN" altLang="zh-CN" sz="2400" dirty="0"/>
          </a:p>
          <a:p>
            <a:r>
              <a:rPr lang="en-US" altLang="zh-CN" sz="2400" b="1" dirty="0"/>
              <a:t>①</a:t>
            </a:r>
            <a:r>
              <a:rPr lang="zh-CN" altLang="zh-CN" sz="2400" b="1" dirty="0"/>
              <a:t>最早的记载见于《诗经》，如《公刘》篇中</a:t>
            </a:r>
            <a:r>
              <a:rPr lang="en-US" altLang="zh-CN" sz="2400" b="1" dirty="0"/>
              <a:t>“</a:t>
            </a:r>
            <a:r>
              <a:rPr lang="zh-CN" altLang="zh-CN" sz="2400" b="1" dirty="0"/>
              <a:t>酌之用匏</a:t>
            </a:r>
            <a:r>
              <a:rPr lang="en-US" altLang="zh-CN" sz="2400" b="1" dirty="0"/>
              <a:t>”</a:t>
            </a:r>
            <a:r>
              <a:rPr lang="zh-CN" altLang="zh-CN" sz="2400" b="1" dirty="0"/>
              <a:t>的</a:t>
            </a:r>
            <a:r>
              <a:rPr lang="en-US" altLang="zh-CN" sz="2400" b="1" dirty="0"/>
              <a:t>“</a:t>
            </a:r>
            <a:r>
              <a:rPr lang="zh-CN" altLang="zh-CN" sz="2400" b="1" dirty="0"/>
              <a:t>匏</a:t>
            </a:r>
            <a:r>
              <a:rPr lang="en-US" altLang="zh-CN" sz="2400" b="1" dirty="0"/>
              <a:t>”</a:t>
            </a:r>
            <a:r>
              <a:rPr lang="zh-CN" altLang="zh-CN" sz="2400" b="1" dirty="0"/>
              <a:t>就是指葫芦　</a:t>
            </a:r>
            <a:r>
              <a:rPr lang="en-US" altLang="zh-CN" sz="2400" b="1" dirty="0"/>
              <a:t>②</a:t>
            </a:r>
            <a:r>
              <a:rPr lang="zh-CN" altLang="zh-CN" sz="2400" b="1" dirty="0"/>
              <a:t>用葫芦作容器是先民们认识自然、利用自然的结果　</a:t>
            </a:r>
            <a:r>
              <a:rPr lang="en-US" altLang="zh-CN" sz="2400" b="1" dirty="0"/>
              <a:t>③</a:t>
            </a:r>
            <a:r>
              <a:rPr lang="zh-CN" altLang="zh-CN" sz="2400" b="1" dirty="0"/>
              <a:t>葫芦是一种葫芦科爬藤植物的果实　</a:t>
            </a:r>
            <a:r>
              <a:rPr lang="en-US" altLang="zh-CN" sz="2400" b="1" dirty="0"/>
              <a:t>④</a:t>
            </a:r>
            <a:r>
              <a:rPr lang="zh-CN" altLang="zh-CN" sz="2400" b="1" dirty="0"/>
              <a:t>葫芦成熟后，掏空里面的籽瓤，即可当容器使用　</a:t>
            </a:r>
            <a:r>
              <a:rPr lang="en-US" altLang="zh-CN" sz="2400" b="1" dirty="0"/>
              <a:t>⑤</a:t>
            </a:r>
            <a:r>
              <a:rPr lang="zh-CN" altLang="zh-CN" sz="2400" b="1" dirty="0"/>
              <a:t>它大多呈哑铃状，上面小下面大　</a:t>
            </a:r>
            <a:r>
              <a:rPr lang="en-US" altLang="zh-CN" sz="2400" b="1" dirty="0"/>
              <a:t>⑥</a:t>
            </a:r>
            <a:r>
              <a:rPr lang="zh-CN" altLang="zh-CN" sz="2400" b="1" dirty="0"/>
              <a:t>我国劳动人民使用葫芦盛物的历史非常悠久</a:t>
            </a:r>
            <a:endParaRPr lang="zh-CN" altLang="zh-CN" sz="2400" dirty="0"/>
          </a:p>
          <a:p>
            <a:r>
              <a:rPr lang="en-US" altLang="zh-CN" sz="2400" b="1" dirty="0"/>
              <a:t>A.</a:t>
            </a:r>
            <a:r>
              <a:rPr lang="en-US" altLang="zh-CN" sz="2400" b="1" dirty="0" smtClean="0"/>
              <a:t>⑥②③⑤④①</a:t>
            </a:r>
            <a:r>
              <a:rPr lang="en-US" altLang="zh-CN" sz="2400" b="1" dirty="0"/>
              <a:t>			B.⑥①④②③⑤</a:t>
            </a:r>
            <a:endParaRPr lang="zh-CN" altLang="zh-CN" sz="2400" dirty="0"/>
          </a:p>
          <a:p>
            <a:r>
              <a:rPr lang="en-US" altLang="zh-CN" sz="2400" b="1" dirty="0"/>
              <a:t>C.</a:t>
            </a:r>
            <a:r>
              <a:rPr lang="en-US" altLang="zh-CN" sz="2400" b="1" dirty="0" smtClean="0"/>
              <a:t>⑤③④①⑥②</a:t>
            </a:r>
            <a:r>
              <a:rPr lang="en-US" altLang="zh-CN" sz="2400" b="1" dirty="0"/>
              <a:t>			D.③⑤④⑥①②</a:t>
            </a:r>
            <a:endParaRPr lang="zh-CN" altLang="zh-CN" sz="2400" dirty="0"/>
          </a:p>
        </p:txBody>
      </p:sp>
      <p:sp>
        <p:nvSpPr>
          <p:cNvPr id="3" name="矩形 2"/>
          <p:cNvSpPr/>
          <p:nvPr/>
        </p:nvSpPr>
        <p:spPr>
          <a:xfrm>
            <a:off x="251520" y="4461214"/>
            <a:ext cx="8640960" cy="2160591"/>
          </a:xfrm>
          <a:prstGeom prst="rect">
            <a:avLst/>
          </a:prstGeom>
        </p:spPr>
        <p:txBody>
          <a:bodyPr wrap="square">
            <a:spAutoFit/>
          </a:bodyPr>
          <a:lstStyle/>
          <a:p>
            <a:pPr>
              <a:lnSpc>
                <a:spcPct val="140000"/>
              </a:lnSpc>
            </a:pPr>
            <a:r>
              <a:rPr lang="zh-CN" altLang="en-US" sz="2400" b="1" dirty="0"/>
              <a:t>本题考查说明性文段的语言表达连贯的能力。横线前面的句子引出说明对象</a:t>
            </a:r>
            <a:r>
              <a:rPr lang="en-US" altLang="zh-CN" sz="2400" b="1" dirty="0"/>
              <a:t>——</a:t>
            </a:r>
            <a:r>
              <a:rPr lang="zh-CN" altLang="en-US" sz="2400" b="1" dirty="0"/>
              <a:t>葫芦，③⑤④介绍葫芦这种物品，要注意其中“它”的</a:t>
            </a:r>
            <a:r>
              <a:rPr lang="zh-CN" altLang="en-US" sz="2400" b="1" dirty="0">
                <a:solidFill>
                  <a:srgbClr val="FF0000"/>
                </a:solidFill>
                <a:effectLst>
                  <a:outerShdw blurRad="38100" dist="38100" dir="2700000" algn="tl">
                    <a:srgbClr val="000000">
                      <a:alpha val="43137"/>
                    </a:srgbClr>
                  </a:outerShdw>
                </a:effectLst>
              </a:rPr>
              <a:t>指代</a:t>
            </a:r>
            <a:r>
              <a:rPr lang="zh-CN" altLang="en-US" sz="2400" b="1" dirty="0"/>
              <a:t>作用。⑥①介绍我国使用葫芦的历史，②为总结句。要特别注意</a:t>
            </a:r>
            <a:r>
              <a:rPr lang="zh-CN" altLang="en-US" sz="2400" b="1" dirty="0">
                <a:solidFill>
                  <a:srgbClr val="FF0000"/>
                </a:solidFill>
                <a:effectLst>
                  <a:outerShdw blurRad="38100" dist="38100" dir="2700000" algn="tl">
                    <a:srgbClr val="000000">
                      <a:alpha val="43137"/>
                    </a:srgbClr>
                  </a:outerShdw>
                </a:effectLst>
              </a:rPr>
              <a:t>横线前后标点符号的提示</a:t>
            </a:r>
            <a:r>
              <a:rPr lang="zh-CN" altLang="en-US" sz="2400" b="1" dirty="0"/>
              <a:t>作用。</a:t>
            </a:r>
          </a:p>
        </p:txBody>
      </p:sp>
    </p:spTree>
    <p:extLst>
      <p:ext uri="{BB962C8B-B14F-4D97-AF65-F5344CB8AC3E}">
        <p14:creationId xmlns:p14="http://schemas.microsoft.com/office/powerpoint/2010/main" val="300254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652" y="188640"/>
            <a:ext cx="8712968" cy="4524315"/>
          </a:xfrm>
          <a:prstGeom prst="rect">
            <a:avLst/>
          </a:prstGeom>
        </p:spPr>
        <p:txBody>
          <a:bodyPr wrap="square">
            <a:spAutoFit/>
          </a:bodyPr>
          <a:lstStyle/>
          <a:p>
            <a:r>
              <a:rPr lang="en-US" altLang="zh-CN" sz="2400" b="1" dirty="0"/>
              <a:t>7.(</a:t>
            </a:r>
            <a:r>
              <a:rPr lang="zh-CN" altLang="zh-CN" sz="2400" b="1" dirty="0"/>
              <a:t>新课标全国</a:t>
            </a:r>
            <a:r>
              <a:rPr lang="en-US" altLang="zh-CN" sz="2400" b="1" dirty="0"/>
              <a:t>Ⅱ)</a:t>
            </a:r>
            <a:r>
              <a:rPr lang="zh-CN" altLang="zh-CN" sz="2400" b="1" dirty="0"/>
              <a:t>依次填入下面一段文字横线处的语句，衔接最恰当的一组是</a:t>
            </a:r>
            <a:r>
              <a:rPr lang="en-US" altLang="zh-CN" sz="2400" b="1" dirty="0"/>
              <a:t>                             </a:t>
            </a:r>
            <a:r>
              <a:rPr lang="zh-CN" altLang="zh-CN" sz="2400" b="1" dirty="0" smtClean="0"/>
              <a:t>在</a:t>
            </a:r>
            <a:r>
              <a:rPr lang="zh-CN" altLang="zh-CN" sz="2400" b="1" dirty="0"/>
              <a:t>学校的日子里，我没有什么特别的感觉，</a:t>
            </a:r>
            <a:r>
              <a:rPr lang="en-US" altLang="zh-CN" sz="2400" b="1" dirty="0" smtClean="0"/>
              <a:t>______</a:t>
            </a:r>
            <a:r>
              <a:rPr lang="zh-CN" altLang="zh-CN" sz="2400" b="1" dirty="0" smtClean="0"/>
              <a:t>，</a:t>
            </a:r>
            <a:r>
              <a:rPr lang="en-US" altLang="zh-CN" sz="2400" b="1" dirty="0" smtClean="0"/>
              <a:t>_____</a:t>
            </a:r>
            <a:r>
              <a:rPr lang="zh-CN" altLang="zh-CN" sz="2400" b="1" dirty="0"/>
              <a:t>，</a:t>
            </a:r>
            <a:r>
              <a:rPr lang="en-US" altLang="zh-CN" sz="2400" b="1" dirty="0" smtClean="0"/>
              <a:t>_____</a:t>
            </a:r>
            <a:r>
              <a:rPr lang="zh-CN" altLang="zh-CN" sz="2400" b="1" dirty="0" smtClean="0"/>
              <a:t>，</a:t>
            </a:r>
            <a:r>
              <a:rPr lang="en-US" altLang="zh-CN" sz="2400" b="1" dirty="0" smtClean="0"/>
              <a:t>_____</a:t>
            </a:r>
            <a:r>
              <a:rPr lang="zh-CN" altLang="zh-CN" sz="2400" b="1" dirty="0"/>
              <a:t>，</a:t>
            </a:r>
            <a:r>
              <a:rPr lang="en-US" altLang="zh-CN" sz="2400" b="1" dirty="0" smtClean="0"/>
              <a:t>______</a:t>
            </a:r>
            <a:r>
              <a:rPr lang="zh-CN" altLang="zh-CN" sz="2400" b="1" dirty="0"/>
              <a:t>，</a:t>
            </a:r>
            <a:r>
              <a:rPr lang="en-US" altLang="zh-CN" sz="2400" b="1" dirty="0" smtClean="0"/>
              <a:t>______</a:t>
            </a:r>
            <a:r>
              <a:rPr lang="zh-CN" altLang="zh-CN" sz="2400" b="1" dirty="0"/>
              <a:t>。我默默地注视着学校红色的大门，由衷地感谢她带给我的一切。</a:t>
            </a:r>
            <a:endParaRPr lang="zh-CN" altLang="zh-CN" sz="2400" dirty="0"/>
          </a:p>
          <a:p>
            <a:r>
              <a:rPr lang="en-US" altLang="zh-CN" sz="2400" b="1" dirty="0"/>
              <a:t>①</a:t>
            </a:r>
            <a:r>
              <a:rPr lang="zh-CN" altLang="zh-CN" sz="2400" b="1" dirty="0"/>
              <a:t>很多时候你可能觉得今天跟昨天没什么</a:t>
            </a:r>
            <a:r>
              <a:rPr lang="zh-CN" altLang="zh-CN" sz="2400" b="1" dirty="0" smtClean="0"/>
              <a:t>不同</a:t>
            </a:r>
            <a:endParaRPr lang="en-US" altLang="zh-CN" sz="2400" b="1" dirty="0" smtClean="0"/>
          </a:p>
          <a:p>
            <a:r>
              <a:rPr lang="en-US" altLang="zh-CN" sz="2400" b="1" dirty="0" smtClean="0"/>
              <a:t>②</a:t>
            </a:r>
            <a:r>
              <a:rPr lang="zh-CN" altLang="zh-CN" sz="2400" b="1" dirty="0"/>
              <a:t>这时你可能非常留恋过去的</a:t>
            </a:r>
            <a:r>
              <a:rPr lang="zh-CN" altLang="zh-CN" sz="2400" b="1" dirty="0" smtClean="0"/>
              <a:t>日子</a:t>
            </a:r>
            <a:endParaRPr lang="en-US" altLang="zh-CN" sz="2400" b="1" dirty="0" smtClean="0"/>
          </a:p>
          <a:p>
            <a:r>
              <a:rPr lang="en-US" altLang="zh-CN" sz="2400" b="1" dirty="0" smtClean="0"/>
              <a:t>③</a:t>
            </a:r>
            <a:r>
              <a:rPr lang="zh-CN" altLang="zh-CN" sz="2400" b="1" dirty="0"/>
              <a:t>突然发现它写得真</a:t>
            </a:r>
            <a:r>
              <a:rPr lang="zh-CN" altLang="zh-CN" sz="2400" b="1" dirty="0" smtClean="0"/>
              <a:t>好</a:t>
            </a:r>
            <a:endParaRPr lang="en-US" altLang="zh-CN" sz="2400" b="1" dirty="0" smtClean="0"/>
          </a:p>
          <a:p>
            <a:r>
              <a:rPr lang="en-US" altLang="zh-CN" sz="2400" b="1" dirty="0" smtClean="0"/>
              <a:t>④</a:t>
            </a:r>
            <a:r>
              <a:rPr lang="zh-CN" altLang="zh-CN" sz="2400" b="1" dirty="0"/>
              <a:t>你回过头来，其实一切都在</a:t>
            </a:r>
            <a:r>
              <a:rPr lang="zh-CN" altLang="zh-CN" sz="2400" b="1" dirty="0" smtClean="0"/>
              <a:t>改变</a:t>
            </a:r>
            <a:endParaRPr lang="en-US" altLang="zh-CN" sz="2400" b="1" dirty="0" smtClean="0"/>
          </a:p>
          <a:p>
            <a:r>
              <a:rPr lang="en-US" altLang="zh-CN" sz="2400" b="1" dirty="0" smtClean="0"/>
              <a:t>⑤</a:t>
            </a:r>
            <a:r>
              <a:rPr lang="zh-CN" altLang="zh-CN" sz="2400" b="1" dirty="0"/>
              <a:t>不禁哼出一句</a:t>
            </a:r>
            <a:r>
              <a:rPr lang="en-US" altLang="zh-CN" sz="2400" b="1" dirty="0"/>
              <a:t>“</a:t>
            </a:r>
            <a:r>
              <a:rPr lang="zh-CN" altLang="zh-CN" sz="2400" b="1" dirty="0"/>
              <a:t>月亮的脸偷偷地在改变</a:t>
            </a:r>
            <a:r>
              <a:rPr lang="en-US" altLang="zh-CN" sz="2400" b="1" dirty="0" smtClean="0"/>
              <a:t>”</a:t>
            </a:r>
          </a:p>
          <a:p>
            <a:r>
              <a:rPr lang="en-US" altLang="zh-CN" sz="2400" b="1" dirty="0" smtClean="0"/>
              <a:t>⑥</a:t>
            </a:r>
            <a:r>
              <a:rPr lang="zh-CN" altLang="zh-CN" sz="2400" b="1" dirty="0"/>
              <a:t>现在要离开这个工作了七年的学校</a:t>
            </a:r>
            <a:endParaRPr lang="zh-CN" altLang="zh-CN" sz="2400" dirty="0"/>
          </a:p>
          <a:p>
            <a:r>
              <a:rPr lang="en-US" altLang="zh-CN" sz="2400" b="1" dirty="0"/>
              <a:t>A.①②④⑤⑥③				</a:t>
            </a:r>
            <a:r>
              <a:rPr lang="en-US" altLang="zh-CN" sz="2400" b="1" dirty="0" smtClean="0"/>
              <a:t>B</a:t>
            </a:r>
            <a:r>
              <a:rPr lang="en-US" altLang="zh-CN" sz="2400" b="1" dirty="0"/>
              <a:t>.①⑥②⑤③④</a:t>
            </a:r>
            <a:endParaRPr lang="zh-CN" altLang="zh-CN" sz="2400" dirty="0"/>
          </a:p>
          <a:p>
            <a:r>
              <a:rPr lang="en-US" altLang="zh-CN" sz="2400" b="1" dirty="0"/>
              <a:t>C.⑥②⑤①④③ 				  D.⑥⑤③①④②</a:t>
            </a:r>
            <a:endParaRPr lang="zh-CN" altLang="zh-CN" sz="2400" dirty="0"/>
          </a:p>
        </p:txBody>
      </p:sp>
      <p:sp>
        <p:nvSpPr>
          <p:cNvPr id="3" name="矩形 2"/>
          <p:cNvSpPr/>
          <p:nvPr/>
        </p:nvSpPr>
        <p:spPr>
          <a:xfrm>
            <a:off x="250590" y="5229200"/>
            <a:ext cx="8567092" cy="1386405"/>
          </a:xfrm>
          <a:prstGeom prst="rect">
            <a:avLst/>
          </a:prstGeom>
        </p:spPr>
        <p:txBody>
          <a:bodyPr wrap="square">
            <a:spAutoFit/>
          </a:bodyPr>
          <a:lstStyle/>
          <a:p>
            <a:pPr>
              <a:lnSpc>
                <a:spcPct val="120000"/>
              </a:lnSpc>
            </a:pPr>
            <a:r>
              <a:rPr lang="zh-CN" altLang="en-US" sz="2400" b="1" dirty="0"/>
              <a:t>本题考查语言表达连贯的能力。⑥句紧承“我没有什么特别的感觉”一句，并引起⑤句，③句是对⑤句的评价，①句另起一层，④句紧承①句，②句中“这时”照应④句。 </a:t>
            </a:r>
          </a:p>
        </p:txBody>
      </p:sp>
    </p:spTree>
    <p:extLst>
      <p:ext uri="{BB962C8B-B14F-4D97-AF65-F5344CB8AC3E}">
        <p14:creationId xmlns:p14="http://schemas.microsoft.com/office/powerpoint/2010/main" val="137940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260648"/>
            <a:ext cx="8784976" cy="4893647"/>
          </a:xfrm>
          <a:prstGeom prst="rect">
            <a:avLst/>
          </a:prstGeom>
        </p:spPr>
        <p:txBody>
          <a:bodyPr wrap="square">
            <a:spAutoFit/>
          </a:bodyPr>
          <a:lstStyle/>
          <a:p>
            <a:r>
              <a:rPr lang="en-US" altLang="zh-CN" sz="2400" b="1" dirty="0"/>
              <a:t>8.(</a:t>
            </a:r>
            <a:r>
              <a:rPr lang="zh-CN" altLang="zh-CN" sz="2400" b="1" dirty="0"/>
              <a:t>新课标全国</a:t>
            </a:r>
            <a:r>
              <a:rPr lang="en-US" altLang="zh-CN" sz="2400" b="1" dirty="0"/>
              <a:t>Ⅰ)</a:t>
            </a:r>
            <a:r>
              <a:rPr lang="zh-CN" altLang="zh-CN" sz="2400" b="1" dirty="0"/>
              <a:t>依次填入下面一段文字横线处的语句，衔接最恰当的一组是</a:t>
            </a:r>
            <a:r>
              <a:rPr lang="en-US" altLang="zh-CN" sz="2400" b="1" dirty="0"/>
              <a:t>                                </a:t>
            </a:r>
            <a:r>
              <a:rPr lang="zh-CN" altLang="zh-CN" sz="2400" b="1" dirty="0" smtClean="0"/>
              <a:t>当代</a:t>
            </a:r>
            <a:r>
              <a:rPr lang="zh-CN" altLang="zh-CN" sz="2400" b="1" dirty="0"/>
              <a:t>艺术博物馆近日举办名为</a:t>
            </a:r>
            <a:r>
              <a:rPr lang="en-US" altLang="zh-CN" sz="2400" b="1" dirty="0"/>
              <a:t>“</a:t>
            </a:r>
            <a:r>
              <a:rPr lang="zh-CN" altLang="zh-CN" sz="2400" b="1" dirty="0"/>
              <a:t>风物</a:t>
            </a:r>
            <a:r>
              <a:rPr lang="en-US" altLang="zh-CN" sz="2400" b="1" dirty="0"/>
              <a:t>”</a:t>
            </a:r>
            <a:r>
              <a:rPr lang="zh-CN" altLang="zh-CN" sz="2400" b="1" dirty="0"/>
              <a:t>的展览，展出了几位画家、摄影师的作品。</a:t>
            </a:r>
            <a:r>
              <a:rPr lang="en-US" altLang="zh-CN" sz="2400" b="1" u="sng" dirty="0" smtClean="0"/>
              <a:t>__  _</a:t>
            </a:r>
            <a:r>
              <a:rPr lang="zh-CN" altLang="zh-CN" sz="2400" b="1" dirty="0"/>
              <a:t>，</a:t>
            </a:r>
            <a:r>
              <a:rPr lang="en-US" altLang="zh-CN" sz="2400" b="1" u="sng" dirty="0" smtClean="0"/>
              <a:t>_  __</a:t>
            </a:r>
            <a:r>
              <a:rPr lang="zh-CN" altLang="zh-CN" sz="2400" b="1" dirty="0" smtClean="0"/>
              <a:t>。</a:t>
            </a:r>
            <a:r>
              <a:rPr lang="en-US" altLang="zh-CN" sz="2400" b="1" dirty="0" smtClean="0"/>
              <a:t>___</a:t>
            </a:r>
            <a:r>
              <a:rPr lang="zh-CN" altLang="zh-CN" sz="2400" b="1" dirty="0"/>
              <a:t>，</a:t>
            </a:r>
            <a:r>
              <a:rPr lang="en-US" altLang="zh-CN" sz="2400" b="1" dirty="0" smtClean="0"/>
              <a:t>_____</a:t>
            </a:r>
            <a:r>
              <a:rPr lang="zh-CN" altLang="zh-CN" sz="2400" b="1" dirty="0"/>
              <a:t>，</a:t>
            </a:r>
            <a:r>
              <a:rPr lang="en-US" altLang="zh-CN" sz="2400" b="1" dirty="0" smtClean="0"/>
              <a:t>_____</a:t>
            </a:r>
            <a:r>
              <a:rPr lang="zh-CN" altLang="zh-CN" sz="2400" b="1" dirty="0"/>
              <a:t>，</a:t>
            </a:r>
            <a:r>
              <a:rPr lang="en-US" altLang="zh-CN" sz="2400" b="1" dirty="0" smtClean="0"/>
              <a:t>____</a:t>
            </a:r>
            <a:r>
              <a:rPr lang="zh-CN" altLang="zh-CN" sz="2400" b="1" dirty="0"/>
              <a:t>，能启发我们发现身边的奇景和诗意。</a:t>
            </a:r>
            <a:endParaRPr lang="zh-CN" altLang="zh-CN" sz="2400" dirty="0"/>
          </a:p>
          <a:p>
            <a:r>
              <a:rPr lang="en-US" altLang="zh-CN" sz="2400" b="1" dirty="0"/>
              <a:t>①</a:t>
            </a:r>
            <a:r>
              <a:rPr lang="zh-CN" altLang="zh-CN" sz="2400" b="1" dirty="0"/>
              <a:t>因此无论多么微不足道的事物都可变成艺术主题</a:t>
            </a:r>
            <a:endParaRPr lang="zh-CN" altLang="zh-CN" sz="2400" dirty="0"/>
          </a:p>
          <a:p>
            <a:r>
              <a:rPr lang="en-US" altLang="zh-CN" sz="2400" b="1" dirty="0"/>
              <a:t>②</a:t>
            </a:r>
            <a:r>
              <a:rPr lang="zh-CN" altLang="zh-CN" sz="2400" b="1" dirty="0"/>
              <a:t>展出的作品大都体现出用细节带出重点的风格特点</a:t>
            </a:r>
            <a:endParaRPr lang="zh-CN" altLang="zh-CN" sz="2400" dirty="0"/>
          </a:p>
          <a:p>
            <a:r>
              <a:rPr lang="en-US" altLang="zh-CN" sz="2400" b="1" dirty="0"/>
              <a:t>③</a:t>
            </a:r>
            <a:r>
              <a:rPr lang="zh-CN" altLang="zh-CN" sz="2400" b="1" dirty="0"/>
              <a:t>彰显出艺术独具的神奇力量</a:t>
            </a:r>
            <a:endParaRPr lang="zh-CN" altLang="zh-CN" sz="2400" dirty="0"/>
          </a:p>
          <a:p>
            <a:r>
              <a:rPr lang="en-US" altLang="zh-CN" sz="2400" b="1" dirty="0"/>
              <a:t>④</a:t>
            </a:r>
            <a:r>
              <a:rPr lang="zh-CN" altLang="zh-CN" sz="2400" b="1" dirty="0"/>
              <a:t>作品展示的都是他们在美国南部腹地、新西兰北岛旅行时留下的</a:t>
            </a:r>
            <a:r>
              <a:rPr lang="zh-CN" altLang="zh-CN" sz="2400" b="1" dirty="0" smtClean="0"/>
              <a:t>记录</a:t>
            </a:r>
            <a:endParaRPr lang="en-US" altLang="zh-CN" sz="2400" b="1" dirty="0" smtClean="0"/>
          </a:p>
          <a:p>
            <a:r>
              <a:rPr lang="en-US" altLang="zh-CN" sz="2400" b="1" dirty="0" smtClean="0"/>
              <a:t>⑤</a:t>
            </a:r>
            <a:r>
              <a:rPr lang="zh-CN" altLang="zh-CN" sz="2400" b="1" dirty="0"/>
              <a:t>内容从自然环境、建筑、各类标志，到人物、室内布置，覆盖面很广</a:t>
            </a:r>
            <a:endParaRPr lang="zh-CN" altLang="zh-CN" sz="2400" dirty="0"/>
          </a:p>
          <a:p>
            <a:r>
              <a:rPr lang="en-US" altLang="zh-CN" sz="2400" b="1" dirty="0"/>
              <a:t>⑥</a:t>
            </a:r>
            <a:r>
              <a:rPr lang="zh-CN" altLang="zh-CN" sz="2400" b="1" dirty="0"/>
              <a:t>而且带有叙事意味，每件作品都像日常世界的一个短篇故事</a:t>
            </a:r>
            <a:endParaRPr lang="zh-CN" altLang="zh-CN" sz="2400" dirty="0"/>
          </a:p>
          <a:p>
            <a:r>
              <a:rPr lang="en-US" altLang="zh-CN" sz="2000" b="1" dirty="0"/>
              <a:t>A.</a:t>
            </a:r>
            <a:r>
              <a:rPr lang="en-US" altLang="zh-CN" sz="2000" b="1" dirty="0" smtClean="0"/>
              <a:t>②⑥⑤④③①     B</a:t>
            </a:r>
            <a:r>
              <a:rPr lang="en-US" altLang="zh-CN" sz="2000" b="1" dirty="0"/>
              <a:t>.</a:t>
            </a:r>
            <a:r>
              <a:rPr lang="en-US" altLang="zh-CN" sz="2000" b="1" dirty="0" smtClean="0"/>
              <a:t>②③①④⑤⑥       C</a:t>
            </a:r>
            <a:r>
              <a:rPr lang="en-US" altLang="zh-CN" sz="2000" b="1" dirty="0"/>
              <a:t>.④⑤②①⑥③	</a:t>
            </a:r>
            <a:r>
              <a:rPr lang="en-US" altLang="zh-CN" sz="2000" b="1" dirty="0" smtClean="0"/>
              <a:t>D</a:t>
            </a:r>
            <a:r>
              <a:rPr lang="en-US" altLang="zh-CN" sz="2000" b="1" dirty="0"/>
              <a:t>.</a:t>
            </a:r>
            <a:r>
              <a:rPr lang="en-US" altLang="zh-CN" sz="2000" b="1" dirty="0" smtClean="0"/>
              <a:t>④⑥⑤①③②</a:t>
            </a:r>
            <a:endParaRPr lang="zh-CN" altLang="zh-CN" sz="2000" dirty="0"/>
          </a:p>
        </p:txBody>
      </p:sp>
      <p:sp>
        <p:nvSpPr>
          <p:cNvPr id="3" name="矩形 2"/>
          <p:cNvSpPr/>
          <p:nvPr/>
        </p:nvSpPr>
        <p:spPr>
          <a:xfrm>
            <a:off x="179512" y="5070991"/>
            <a:ext cx="8784976" cy="1785104"/>
          </a:xfrm>
          <a:prstGeom prst="rect">
            <a:avLst/>
          </a:prstGeom>
        </p:spPr>
        <p:txBody>
          <a:bodyPr wrap="square">
            <a:spAutoFit/>
          </a:bodyPr>
          <a:lstStyle/>
          <a:p>
            <a:r>
              <a:rPr lang="zh-CN" altLang="zh-CN" sz="2200" b="1" dirty="0"/>
              <a:t>本题从排序的角度考查语言的连贯。解答本题首先要着眼于句与句之间的逻辑关系，</a:t>
            </a:r>
            <a:r>
              <a:rPr lang="en-US" altLang="zh-CN" sz="2200" b="1" dirty="0"/>
              <a:t>④⑤</a:t>
            </a:r>
            <a:r>
              <a:rPr lang="zh-CN" altLang="zh-CN" sz="2200" b="1" dirty="0"/>
              <a:t>是说摄影的</a:t>
            </a:r>
            <a:r>
              <a:rPr lang="zh-CN" altLang="zh-CN" sz="2200" b="1" dirty="0">
                <a:solidFill>
                  <a:srgbClr val="FF0000"/>
                </a:solidFill>
              </a:rPr>
              <a:t>地点和内容</a:t>
            </a:r>
            <a:r>
              <a:rPr lang="zh-CN" altLang="zh-CN" sz="2200" b="1" dirty="0"/>
              <a:t>，应连在一起。</a:t>
            </a:r>
            <a:r>
              <a:rPr lang="en-US" altLang="zh-CN" sz="2200" b="1" dirty="0"/>
              <a:t>②</a:t>
            </a:r>
            <a:r>
              <a:rPr lang="zh-CN" altLang="zh-CN" sz="2200" b="1" dirty="0"/>
              <a:t>是对这些作品的风格的</a:t>
            </a:r>
            <a:r>
              <a:rPr lang="zh-CN" altLang="zh-CN" sz="2200" b="1" dirty="0">
                <a:solidFill>
                  <a:srgbClr val="7030A0"/>
                </a:solidFill>
                <a:effectLst>
                  <a:outerShdw blurRad="38100" dist="38100" dir="2700000" algn="tl">
                    <a:srgbClr val="000000">
                      <a:alpha val="43137"/>
                    </a:srgbClr>
                  </a:outerShdw>
                </a:effectLst>
              </a:rPr>
              <a:t>总体评价</a:t>
            </a:r>
            <a:r>
              <a:rPr lang="zh-CN" altLang="zh-CN" sz="2200" b="1" dirty="0"/>
              <a:t>，</a:t>
            </a:r>
            <a:r>
              <a:rPr lang="en-US" altLang="zh-CN" sz="2200" b="1" dirty="0"/>
              <a:t>①</a:t>
            </a:r>
            <a:r>
              <a:rPr lang="zh-CN" altLang="zh-CN" sz="2200" b="1" dirty="0"/>
              <a:t>是对</a:t>
            </a:r>
            <a:r>
              <a:rPr lang="en-US" altLang="zh-CN" sz="2200" b="1" dirty="0"/>
              <a:t>“</a:t>
            </a:r>
            <a:r>
              <a:rPr lang="zh-CN" altLang="zh-CN" sz="2200" b="1" dirty="0"/>
              <a:t>细节</a:t>
            </a:r>
            <a:r>
              <a:rPr lang="en-US" altLang="zh-CN" sz="2200" b="1" dirty="0"/>
              <a:t>”</a:t>
            </a:r>
            <a:r>
              <a:rPr lang="zh-CN" altLang="zh-CN" sz="2200" b="1" dirty="0"/>
              <a:t>的</a:t>
            </a:r>
            <a:r>
              <a:rPr lang="zh-CN" altLang="zh-CN" sz="2200" b="1" dirty="0">
                <a:solidFill>
                  <a:srgbClr val="00B050"/>
                </a:solidFill>
                <a:effectLst>
                  <a:outerShdw blurRad="38100" dist="38100" dir="2700000" algn="tl">
                    <a:srgbClr val="000000">
                      <a:alpha val="43137"/>
                    </a:srgbClr>
                  </a:outerShdw>
                </a:effectLst>
              </a:rPr>
              <a:t>进一步说明</a:t>
            </a:r>
            <a:r>
              <a:rPr lang="zh-CN" altLang="zh-CN" sz="2200" b="1" dirty="0"/>
              <a:t>，所以</a:t>
            </a:r>
            <a:r>
              <a:rPr lang="en-US" altLang="zh-CN" sz="2200" b="1" dirty="0"/>
              <a:t>②①</a:t>
            </a:r>
            <a:r>
              <a:rPr lang="zh-CN" altLang="zh-CN" sz="2200" b="1" dirty="0"/>
              <a:t>应相连。</a:t>
            </a:r>
            <a:r>
              <a:rPr lang="en-US" altLang="zh-CN" sz="2200" b="1" dirty="0"/>
              <a:t>⑥</a:t>
            </a:r>
            <a:r>
              <a:rPr lang="zh-CN" altLang="zh-CN" sz="2200" b="1" dirty="0"/>
              <a:t>是这些作品的又一个特点，</a:t>
            </a:r>
            <a:r>
              <a:rPr lang="en-US" altLang="zh-CN" sz="2200" b="1" dirty="0"/>
              <a:t>“</a:t>
            </a:r>
            <a:r>
              <a:rPr lang="zh-CN" altLang="zh-CN" sz="2200" b="1" dirty="0"/>
              <a:t>而且</a:t>
            </a:r>
            <a:r>
              <a:rPr lang="en-US" altLang="zh-CN" sz="2200" b="1" dirty="0"/>
              <a:t>”</a:t>
            </a:r>
            <a:r>
              <a:rPr lang="zh-CN" altLang="zh-CN" sz="2200" b="1" dirty="0"/>
              <a:t>表</a:t>
            </a:r>
            <a:r>
              <a:rPr lang="zh-CN" altLang="zh-CN" sz="2200" b="1" dirty="0">
                <a:solidFill>
                  <a:srgbClr val="002060"/>
                </a:solidFill>
                <a:effectLst>
                  <a:outerShdw blurRad="38100" dist="38100" dir="2700000" algn="tl">
                    <a:srgbClr val="000000">
                      <a:alpha val="43137"/>
                    </a:srgbClr>
                  </a:outerShdw>
                </a:effectLst>
              </a:rPr>
              <a:t>递进关系</a:t>
            </a:r>
            <a:r>
              <a:rPr lang="zh-CN" altLang="zh-CN" sz="2200" b="1" dirty="0"/>
              <a:t>，</a:t>
            </a:r>
            <a:r>
              <a:rPr lang="en-US" altLang="zh-CN" sz="2200" b="1" dirty="0"/>
              <a:t>⑥</a:t>
            </a:r>
            <a:r>
              <a:rPr lang="zh-CN" altLang="zh-CN" sz="2200" b="1" dirty="0"/>
              <a:t>应在</a:t>
            </a:r>
            <a:r>
              <a:rPr lang="en-US" altLang="zh-CN" sz="2200" b="1" dirty="0"/>
              <a:t>①</a:t>
            </a:r>
            <a:r>
              <a:rPr lang="zh-CN" altLang="zh-CN" sz="2200" b="1" dirty="0"/>
              <a:t>之后。至此，便可得出答案</a:t>
            </a:r>
            <a:r>
              <a:rPr lang="en-US" altLang="zh-CN" sz="2200" b="1" dirty="0"/>
              <a:t>C</a:t>
            </a:r>
            <a:r>
              <a:rPr lang="zh-CN" altLang="zh-CN" sz="2200" b="1" dirty="0"/>
              <a:t>。</a:t>
            </a:r>
          </a:p>
        </p:txBody>
      </p:sp>
    </p:spTree>
    <p:extLst>
      <p:ext uri="{BB962C8B-B14F-4D97-AF65-F5344CB8AC3E}">
        <p14:creationId xmlns:p14="http://schemas.microsoft.com/office/powerpoint/2010/main" val="80988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268760"/>
            <a:ext cx="8496944" cy="1938992"/>
          </a:xfrm>
          <a:prstGeom prst="rect">
            <a:avLst/>
          </a:prstGeom>
        </p:spPr>
        <p:txBody>
          <a:bodyPr wrap="square">
            <a:spAutoFit/>
          </a:bodyPr>
          <a:lstStyle/>
          <a:p>
            <a:r>
              <a:rPr lang="zh-CN" altLang="zh-CN" sz="2400" dirty="0"/>
              <a:t>答案　命题特点是高度稳定。</a:t>
            </a:r>
          </a:p>
          <a:p>
            <a:r>
              <a:rPr lang="en-US" altLang="zh-CN" sz="2400" dirty="0"/>
              <a:t>①</a:t>
            </a:r>
            <a:r>
              <a:rPr lang="zh-CN" altLang="zh-CN" sz="2400" dirty="0"/>
              <a:t>题型稳定：基本上采用有语境的客观排序题。</a:t>
            </a:r>
          </a:p>
          <a:p>
            <a:r>
              <a:rPr lang="en-US" altLang="zh-CN" sz="2400" dirty="0"/>
              <a:t>②</a:t>
            </a:r>
            <a:r>
              <a:rPr lang="zh-CN" altLang="zh-CN" sz="2400" dirty="0"/>
              <a:t>所选语段类型稳定：基本为说明类语段。</a:t>
            </a:r>
          </a:p>
          <a:p>
            <a:r>
              <a:rPr lang="en-US" altLang="zh-CN" sz="2400" dirty="0"/>
              <a:t>③</a:t>
            </a:r>
            <a:r>
              <a:rPr lang="zh-CN" altLang="zh-CN" sz="2400" dirty="0"/>
              <a:t>考查句间连贯的语序稳定：语段内部顺序有三种</a:t>
            </a:r>
            <a:r>
              <a:rPr lang="en-US" altLang="zh-CN" sz="2400" dirty="0"/>
              <a:t>——</a:t>
            </a:r>
            <a:r>
              <a:rPr lang="zh-CN" altLang="zh-CN" sz="2400" dirty="0"/>
              <a:t>时间、空间和逻辑顺序，重点考查逻辑顺序。</a:t>
            </a:r>
          </a:p>
        </p:txBody>
      </p:sp>
      <p:sp>
        <p:nvSpPr>
          <p:cNvPr id="3" name="矩形 2"/>
          <p:cNvSpPr/>
          <p:nvPr/>
        </p:nvSpPr>
        <p:spPr>
          <a:xfrm>
            <a:off x="179512" y="611396"/>
            <a:ext cx="8496944" cy="461665"/>
          </a:xfrm>
          <a:prstGeom prst="rect">
            <a:avLst/>
          </a:prstGeom>
        </p:spPr>
        <p:txBody>
          <a:bodyPr wrap="square">
            <a:spAutoFit/>
          </a:bodyPr>
          <a:lstStyle/>
          <a:p>
            <a:r>
              <a:rPr lang="en-US" altLang="zh-CN" sz="2400" b="1" dirty="0"/>
              <a:t>1.</a:t>
            </a:r>
            <a:r>
              <a:rPr lang="zh-CN" altLang="zh-CN" sz="2400" b="1" dirty="0"/>
              <a:t>新课标卷七年的句子衔接题</a:t>
            </a:r>
            <a:r>
              <a:rPr lang="en-US" altLang="zh-CN" sz="2400" b="1" dirty="0"/>
              <a:t>(</a:t>
            </a:r>
            <a:r>
              <a:rPr lang="zh-CN" altLang="zh-CN" sz="2400" b="1" dirty="0"/>
              <a:t>语言连贯题</a:t>
            </a:r>
            <a:r>
              <a:rPr lang="en-US" altLang="zh-CN" sz="2400" b="1" dirty="0"/>
              <a:t>)</a:t>
            </a:r>
            <a:r>
              <a:rPr lang="zh-CN" altLang="zh-CN" sz="2400" b="1" dirty="0"/>
              <a:t>命题有何特点？</a:t>
            </a:r>
            <a:endParaRPr lang="zh-CN" altLang="zh-CN" sz="2400" dirty="0"/>
          </a:p>
        </p:txBody>
      </p:sp>
      <p:sp>
        <p:nvSpPr>
          <p:cNvPr id="4" name="Rectangle 30"/>
          <p:cNvSpPr>
            <a:spLocks noChangeArrowheads="1"/>
          </p:cNvSpPr>
          <p:nvPr/>
        </p:nvSpPr>
        <p:spPr bwMode="auto">
          <a:xfrm>
            <a:off x="2555776" y="99500"/>
            <a:ext cx="3430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800" b="1" dirty="0">
                <a:solidFill>
                  <a:srgbClr val="0000FF"/>
                </a:solidFill>
                <a:ea typeface="幼圆" pitchFamily="49" charset="-122"/>
              </a:rPr>
              <a:t>命题探究及备考启示</a:t>
            </a:r>
          </a:p>
        </p:txBody>
      </p:sp>
      <p:sp>
        <p:nvSpPr>
          <p:cNvPr id="5" name="矩形 4"/>
          <p:cNvSpPr/>
          <p:nvPr/>
        </p:nvSpPr>
        <p:spPr>
          <a:xfrm>
            <a:off x="204044" y="3404970"/>
            <a:ext cx="8472412" cy="830997"/>
          </a:xfrm>
          <a:prstGeom prst="rect">
            <a:avLst/>
          </a:prstGeom>
        </p:spPr>
        <p:txBody>
          <a:bodyPr wrap="square">
            <a:spAutoFit/>
          </a:bodyPr>
          <a:lstStyle/>
          <a:p>
            <a:r>
              <a:rPr lang="en-US" altLang="zh-CN" sz="2400" b="1" dirty="0"/>
              <a:t>2.</a:t>
            </a:r>
            <a:r>
              <a:rPr lang="zh-CN" altLang="zh-CN" sz="2400" b="1" dirty="0"/>
              <a:t>新课标卷句子衔接题的命题特点对于语言连贯考点复习来说有何启示？</a:t>
            </a:r>
            <a:endParaRPr lang="zh-CN" altLang="zh-CN" sz="2400" dirty="0"/>
          </a:p>
        </p:txBody>
      </p:sp>
      <p:sp>
        <p:nvSpPr>
          <p:cNvPr id="6" name="矩形 5"/>
          <p:cNvSpPr/>
          <p:nvPr/>
        </p:nvSpPr>
        <p:spPr>
          <a:xfrm>
            <a:off x="179512" y="4254332"/>
            <a:ext cx="8712968" cy="1200329"/>
          </a:xfrm>
          <a:prstGeom prst="rect">
            <a:avLst/>
          </a:prstGeom>
        </p:spPr>
        <p:txBody>
          <a:bodyPr wrap="square">
            <a:spAutoFit/>
          </a:bodyPr>
          <a:lstStyle/>
          <a:p>
            <a:r>
              <a:rPr lang="zh-CN" altLang="zh-CN" sz="2400" dirty="0"/>
              <a:t>答案　</a:t>
            </a:r>
            <a:r>
              <a:rPr lang="en-US" altLang="zh-CN" sz="2400" dirty="0"/>
              <a:t>(1)</a:t>
            </a:r>
            <a:r>
              <a:rPr lang="zh-CN" altLang="zh-CN" sz="2400" dirty="0"/>
              <a:t>语言连贯是新课标卷语言表达题中的考查重点，它不仅采用客观题考查，有时也采用主观题同时考查。对于像句子衔接题这样的必考点、常规考点必须复习好，保证得分。</a:t>
            </a:r>
          </a:p>
        </p:txBody>
      </p:sp>
      <p:sp>
        <p:nvSpPr>
          <p:cNvPr id="7" name="矩形 6"/>
          <p:cNvSpPr/>
          <p:nvPr/>
        </p:nvSpPr>
        <p:spPr>
          <a:xfrm>
            <a:off x="323528" y="5489497"/>
            <a:ext cx="8568952" cy="1200329"/>
          </a:xfrm>
          <a:prstGeom prst="rect">
            <a:avLst/>
          </a:prstGeom>
        </p:spPr>
        <p:txBody>
          <a:bodyPr wrap="square">
            <a:spAutoFit/>
          </a:bodyPr>
          <a:lstStyle/>
          <a:p>
            <a:r>
              <a:rPr lang="en-US" altLang="zh-CN" sz="2400" b="1" dirty="0"/>
              <a:t>(2)</a:t>
            </a:r>
            <a:r>
              <a:rPr lang="zh-CN" altLang="zh-CN" sz="2400" b="1" dirty="0"/>
              <a:t>突出方法训练：先要整体把握语段中心，再综合使用</a:t>
            </a:r>
            <a:r>
              <a:rPr lang="en-US" altLang="zh-CN" sz="2400" b="1" dirty="0"/>
              <a:t>“</a:t>
            </a:r>
            <a:r>
              <a:rPr lang="zh-CN" altLang="zh-CN" sz="2400" b="1" dirty="0"/>
              <a:t>定首句</a:t>
            </a:r>
            <a:r>
              <a:rPr lang="en-US" altLang="zh-CN" sz="2400" b="1" dirty="0"/>
              <a:t>”</a:t>
            </a:r>
            <a:r>
              <a:rPr lang="zh-CN" altLang="zh-CN" sz="2400" b="1" dirty="0"/>
              <a:t>法、</a:t>
            </a:r>
            <a:r>
              <a:rPr lang="en-US" altLang="zh-CN" sz="2400" b="1" dirty="0"/>
              <a:t>“</a:t>
            </a:r>
            <a:r>
              <a:rPr lang="zh-CN" altLang="zh-CN" sz="2400" b="1" dirty="0"/>
              <a:t>抓两句相连</a:t>
            </a:r>
            <a:r>
              <a:rPr lang="en-US" altLang="zh-CN" sz="2400" b="1" dirty="0"/>
              <a:t>”</a:t>
            </a:r>
            <a:r>
              <a:rPr lang="zh-CN" altLang="zh-CN" sz="2400" b="1" dirty="0"/>
              <a:t>法，甚至</a:t>
            </a:r>
            <a:r>
              <a:rPr lang="en-US" altLang="zh-CN" sz="2400" b="1" dirty="0"/>
              <a:t>“</a:t>
            </a:r>
            <a:r>
              <a:rPr lang="zh-CN" altLang="zh-CN" sz="2400" b="1" dirty="0"/>
              <a:t>定尾句</a:t>
            </a:r>
            <a:r>
              <a:rPr lang="en-US" altLang="zh-CN" sz="2400" b="1" dirty="0"/>
              <a:t>”</a:t>
            </a:r>
            <a:r>
              <a:rPr lang="zh-CN" altLang="zh-CN" sz="2400" b="1" dirty="0"/>
              <a:t>法，学会利用关联词语等标志词语定句序。</a:t>
            </a:r>
          </a:p>
        </p:txBody>
      </p:sp>
    </p:spTree>
    <p:extLst>
      <p:ext uri="{BB962C8B-B14F-4D97-AF65-F5344CB8AC3E}">
        <p14:creationId xmlns:p14="http://schemas.microsoft.com/office/powerpoint/2010/main" val="334432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428" y="449492"/>
            <a:ext cx="8568952" cy="1569660"/>
          </a:xfrm>
          <a:prstGeom prst="rect">
            <a:avLst/>
          </a:prstGeom>
        </p:spPr>
        <p:txBody>
          <a:bodyPr wrap="square">
            <a:spAutoFit/>
          </a:bodyPr>
          <a:lstStyle/>
          <a:p>
            <a:r>
              <a:rPr lang="en-US" altLang="zh-CN" sz="2400" b="1" dirty="0" smtClean="0">
                <a:solidFill>
                  <a:srgbClr val="0070C0"/>
                </a:solidFill>
                <a:effectLst>
                  <a:outerShdw blurRad="38100" dist="38100" dir="2700000" algn="tl">
                    <a:srgbClr val="000000">
                      <a:alpha val="43137"/>
                    </a:srgbClr>
                  </a:outerShdw>
                </a:effectLst>
              </a:rPr>
              <a:t>1</a:t>
            </a:r>
            <a:r>
              <a:rPr lang="zh-CN" altLang="zh-CN" sz="2400" b="1" dirty="0">
                <a:solidFill>
                  <a:srgbClr val="0070C0"/>
                </a:solidFill>
                <a:effectLst>
                  <a:outerShdw blurRad="38100" dist="38100" dir="2700000" algn="tl">
                    <a:srgbClr val="000000">
                      <a:alpha val="43137"/>
                    </a:srgbClr>
                  </a:outerShdw>
                </a:effectLst>
              </a:rPr>
              <a:t>．保持话题的一致性</a:t>
            </a:r>
          </a:p>
          <a:p>
            <a:r>
              <a:rPr lang="zh-CN" altLang="zh-CN" sz="2400" b="1" dirty="0"/>
              <a:t>话题一致是保持语言连贯的基本要求。一个长句或句群只有话题和陈述角度一致，中心才会明确，语意才能贯通。如果中间转换了话题或陈述对象</a:t>
            </a:r>
            <a:r>
              <a:rPr lang="en-US" altLang="zh-CN" sz="2400" b="1" dirty="0"/>
              <a:t>(</a:t>
            </a:r>
            <a:r>
              <a:rPr lang="zh-CN" altLang="zh-CN" sz="2400" b="1" dirty="0"/>
              <a:t>主语</a:t>
            </a:r>
            <a:r>
              <a:rPr lang="en-US" altLang="zh-CN" sz="2400" b="1" dirty="0"/>
              <a:t>)</a:t>
            </a:r>
            <a:r>
              <a:rPr lang="zh-CN" altLang="zh-CN" sz="2400" b="1" dirty="0"/>
              <a:t>，势必会影响到语意的连贯。</a:t>
            </a:r>
          </a:p>
        </p:txBody>
      </p:sp>
      <p:sp>
        <p:nvSpPr>
          <p:cNvPr id="3" name="矩形 2"/>
          <p:cNvSpPr/>
          <p:nvPr/>
        </p:nvSpPr>
        <p:spPr>
          <a:xfrm>
            <a:off x="85428" y="1996292"/>
            <a:ext cx="8775476" cy="2677656"/>
          </a:xfrm>
          <a:prstGeom prst="rect">
            <a:avLst/>
          </a:prstGeom>
        </p:spPr>
        <p:txBody>
          <a:bodyPr wrap="square">
            <a:spAutoFit/>
          </a:bodyPr>
          <a:lstStyle/>
          <a:p>
            <a:r>
              <a:rPr lang="en-US" altLang="zh-CN" sz="2400" b="1" dirty="0">
                <a:solidFill>
                  <a:srgbClr val="0070C0"/>
                </a:solidFill>
                <a:effectLst>
                  <a:outerShdw blurRad="38100" dist="38100" dir="2700000" algn="tl">
                    <a:srgbClr val="000000">
                      <a:alpha val="43137"/>
                    </a:srgbClr>
                  </a:outerShdw>
                </a:effectLst>
              </a:rPr>
              <a:t>2</a:t>
            </a:r>
            <a:r>
              <a:rPr lang="zh-CN" altLang="zh-CN" sz="2400" b="1" dirty="0">
                <a:solidFill>
                  <a:srgbClr val="0070C0"/>
                </a:solidFill>
                <a:effectLst>
                  <a:outerShdw blurRad="38100" dist="38100" dir="2700000" algn="tl">
                    <a:srgbClr val="000000">
                      <a:alpha val="43137"/>
                    </a:srgbClr>
                  </a:outerShdw>
                </a:effectLst>
              </a:rPr>
              <a:t>．保持结构、句式一致</a:t>
            </a:r>
            <a:endParaRPr lang="zh-CN" altLang="zh-CN" sz="2400" dirty="0">
              <a:solidFill>
                <a:srgbClr val="0070C0"/>
              </a:solidFill>
              <a:effectLst>
                <a:outerShdw blurRad="38100" dist="38100" dir="2700000" algn="tl">
                  <a:srgbClr val="000000">
                    <a:alpha val="43137"/>
                  </a:srgbClr>
                </a:outerShdw>
              </a:effectLst>
            </a:endParaRPr>
          </a:p>
          <a:p>
            <a:r>
              <a:rPr lang="zh-CN" altLang="zh-CN" sz="2400" b="1" dirty="0"/>
              <a:t>结构、句式的一致性表现在：</a:t>
            </a:r>
            <a:r>
              <a:rPr lang="en-US" altLang="zh-CN" sz="2400" b="1" dirty="0"/>
              <a:t>①</a:t>
            </a:r>
            <a:r>
              <a:rPr lang="zh-CN" altLang="zh-CN" sz="2400" b="1" dirty="0"/>
              <a:t>语言中常有些排比句、对偶句，这就要求结构上的统一，破坏了这种统一，也就失去了连贯性；</a:t>
            </a:r>
            <a:r>
              <a:rPr lang="en-US" altLang="zh-CN" sz="2400" b="1" dirty="0"/>
              <a:t>②</a:t>
            </a:r>
            <a:r>
              <a:rPr lang="zh-CN" altLang="zh-CN" sz="2400" b="1" dirty="0"/>
              <a:t>用陈述句还是疑问句，用主动句还是被动句，合说还是分说，也会涉及连贯问题；</a:t>
            </a:r>
            <a:r>
              <a:rPr lang="en-US" altLang="zh-CN" sz="2400" b="1" dirty="0"/>
              <a:t>③</a:t>
            </a:r>
            <a:r>
              <a:rPr lang="zh-CN" altLang="zh-CN" sz="2400" b="1" dirty="0"/>
              <a:t>复句中的分句与分句间有并列、转折、递进、选择、因果、假设、条件等关系，如注意不到这一点，将破坏分句间的逻辑联系，从而影响句意的连贯。</a:t>
            </a:r>
            <a:endParaRPr lang="zh-CN" altLang="zh-CN" sz="2400" dirty="0"/>
          </a:p>
        </p:txBody>
      </p:sp>
      <p:sp>
        <p:nvSpPr>
          <p:cNvPr id="4" name="矩形 3"/>
          <p:cNvSpPr/>
          <p:nvPr/>
        </p:nvSpPr>
        <p:spPr>
          <a:xfrm>
            <a:off x="251496" y="4549676"/>
            <a:ext cx="8856984" cy="2308324"/>
          </a:xfrm>
          <a:prstGeom prst="rect">
            <a:avLst/>
          </a:prstGeom>
        </p:spPr>
        <p:txBody>
          <a:bodyPr wrap="square">
            <a:spAutoFit/>
          </a:bodyPr>
          <a:lstStyle/>
          <a:p>
            <a:r>
              <a:rPr lang="en-US" altLang="zh-CN" sz="2400" b="1" dirty="0">
                <a:solidFill>
                  <a:srgbClr val="0070C0"/>
                </a:solidFill>
                <a:effectLst>
                  <a:outerShdw blurRad="38100" dist="38100" dir="2700000" algn="tl">
                    <a:srgbClr val="000000">
                      <a:alpha val="43137"/>
                    </a:srgbClr>
                  </a:outerShdw>
                </a:effectLst>
              </a:rPr>
              <a:t>3</a:t>
            </a:r>
            <a:r>
              <a:rPr lang="zh-CN" altLang="zh-CN" sz="2400" b="1" dirty="0">
                <a:solidFill>
                  <a:srgbClr val="0070C0"/>
                </a:solidFill>
                <a:effectLst>
                  <a:outerShdw blurRad="38100" dist="38100" dir="2700000" algn="tl">
                    <a:srgbClr val="000000">
                      <a:alpha val="43137"/>
                    </a:srgbClr>
                  </a:outerShdw>
                </a:effectLst>
              </a:rPr>
              <a:t>．保持顺序的合理</a:t>
            </a:r>
            <a:endParaRPr lang="zh-CN" altLang="zh-CN" sz="2400" dirty="0">
              <a:solidFill>
                <a:srgbClr val="0070C0"/>
              </a:solidFill>
              <a:effectLst>
                <a:outerShdw blurRad="38100" dist="38100" dir="2700000" algn="tl">
                  <a:srgbClr val="000000">
                    <a:alpha val="43137"/>
                  </a:srgbClr>
                </a:outerShdw>
              </a:effectLst>
            </a:endParaRPr>
          </a:p>
          <a:p>
            <a:r>
              <a:rPr lang="zh-CN" altLang="zh-CN" sz="2400" b="1" dirty="0"/>
              <a:t>连贯的句子之间具有不可随意更改的逻辑性，所以遵循一定的规律：或以空间先后为序，从上到下、从左到右、从外到内；或以时间先后为序；或以事物发展前后为序；或以人们的认识规律为序，由表及里、由浅入深、由感性认识到理性认识；或以主次轻重为序。</a:t>
            </a:r>
            <a:endParaRPr lang="zh-CN" altLang="zh-CN" sz="2400" dirty="0"/>
          </a:p>
        </p:txBody>
      </p:sp>
      <p:sp>
        <p:nvSpPr>
          <p:cNvPr id="5" name="矩形 4"/>
          <p:cNvSpPr/>
          <p:nvPr/>
        </p:nvSpPr>
        <p:spPr>
          <a:xfrm>
            <a:off x="3419872" y="116632"/>
            <a:ext cx="3587842" cy="461665"/>
          </a:xfrm>
          <a:prstGeom prst="rect">
            <a:avLst/>
          </a:prstGeom>
        </p:spPr>
        <p:txBody>
          <a:bodyPr wrap="none">
            <a:spAutoFit/>
          </a:bodyPr>
          <a:lstStyle/>
          <a:p>
            <a:r>
              <a:rPr lang="zh-CN" altLang="zh-CN" sz="2400" b="1" dirty="0">
                <a:solidFill>
                  <a:srgbClr val="FF0000"/>
                </a:solidFill>
              </a:rPr>
              <a:t>一、掌握连贯的基本要求</a:t>
            </a:r>
          </a:p>
        </p:txBody>
      </p:sp>
    </p:spTree>
    <p:extLst>
      <p:ext uri="{BB962C8B-B14F-4D97-AF65-F5344CB8AC3E}">
        <p14:creationId xmlns:p14="http://schemas.microsoft.com/office/powerpoint/2010/main" val="4254822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4420" y="116632"/>
            <a:ext cx="8842076" cy="3785652"/>
          </a:xfrm>
          <a:prstGeom prst="rect">
            <a:avLst/>
          </a:prstGeom>
        </p:spPr>
        <p:txBody>
          <a:bodyPr wrap="square">
            <a:spAutoFit/>
          </a:bodyPr>
          <a:lstStyle/>
          <a:p>
            <a:r>
              <a:rPr lang="zh-CN" altLang="zh-CN" sz="2400" b="1" dirty="0"/>
              <a:t>边练边悟</a:t>
            </a:r>
            <a:r>
              <a:rPr lang="en-US" altLang="zh-CN" sz="2400" b="1" dirty="0"/>
              <a:t>1</a:t>
            </a:r>
            <a:r>
              <a:rPr lang="zh-CN" altLang="zh-CN" sz="2400" b="1" dirty="0"/>
              <a:t>　下列句子排列顺序最恰当的一项是</a:t>
            </a:r>
            <a:r>
              <a:rPr lang="en-US" altLang="zh-CN" sz="2400" b="1" dirty="0"/>
              <a:t>		</a:t>
            </a:r>
          </a:p>
          <a:p>
            <a:r>
              <a:rPr lang="en-US" altLang="zh-CN" sz="2400" b="1" dirty="0" smtClean="0"/>
              <a:t>①</a:t>
            </a:r>
            <a:r>
              <a:rPr lang="zh-CN" altLang="zh-CN" sz="2400" b="1" dirty="0"/>
              <a:t>一方面，以娱乐为职能的大众文化得到蓬勃发展的机会。</a:t>
            </a:r>
            <a:r>
              <a:rPr lang="en-US" altLang="zh-CN" sz="2400" b="1" dirty="0"/>
              <a:t> </a:t>
            </a:r>
            <a:endParaRPr lang="zh-CN" altLang="zh-CN" sz="2400" dirty="0"/>
          </a:p>
          <a:p>
            <a:r>
              <a:rPr lang="en-US" altLang="zh-CN" sz="2400" b="1" dirty="0"/>
              <a:t>②</a:t>
            </a:r>
            <a:r>
              <a:rPr lang="zh-CN" altLang="zh-CN" sz="2400" b="1" dirty="0"/>
              <a:t>与此同时，文化领域却有全然不同的景观。</a:t>
            </a:r>
            <a:endParaRPr lang="zh-CN" altLang="zh-CN" sz="2400" dirty="0"/>
          </a:p>
          <a:p>
            <a:r>
              <a:rPr lang="en-US" altLang="zh-CN" sz="2400" b="1" dirty="0"/>
              <a:t>③</a:t>
            </a:r>
            <a:r>
              <a:rPr lang="zh-CN" altLang="zh-CN" sz="2400" b="1" dirty="0"/>
              <a:t>问题是怎样产生的呢？</a:t>
            </a:r>
            <a:endParaRPr lang="zh-CN" altLang="zh-CN" sz="2400" dirty="0"/>
          </a:p>
          <a:p>
            <a:r>
              <a:rPr lang="en-US" altLang="zh-CN" sz="2400" b="1" dirty="0"/>
              <a:t>④</a:t>
            </a:r>
            <a:r>
              <a:rPr lang="zh-CN" altLang="zh-CN" sz="2400" b="1" dirty="0"/>
              <a:t>九十年代的中国，商品大潮汹涌而起，给社会经济生活带来无限生机。</a:t>
            </a:r>
            <a:endParaRPr lang="zh-CN" altLang="zh-CN" sz="2400" dirty="0"/>
          </a:p>
          <a:p>
            <a:r>
              <a:rPr lang="en-US" altLang="zh-CN" sz="2400" b="1" dirty="0"/>
              <a:t>⑤</a:t>
            </a:r>
            <a:r>
              <a:rPr lang="zh-CN" altLang="zh-CN" sz="2400" b="1" dirty="0"/>
              <a:t>一方面，一部分</a:t>
            </a:r>
            <a:r>
              <a:rPr lang="en-US" altLang="zh-CN" sz="2400" b="1" dirty="0"/>
              <a:t>“</a:t>
            </a:r>
            <a:r>
              <a:rPr lang="zh-CN" altLang="zh-CN" sz="2400" b="1" dirty="0"/>
              <a:t>曲高和寡</a:t>
            </a:r>
            <a:r>
              <a:rPr lang="en-US" altLang="zh-CN" sz="2400" b="1" dirty="0"/>
              <a:t>”</a:t>
            </a:r>
            <a:r>
              <a:rPr lang="zh-CN" altLang="zh-CN" sz="2400" b="1" dirty="0"/>
              <a:t>的精英文化则陷入举步维艰的境地。</a:t>
            </a:r>
            <a:endParaRPr lang="zh-CN" altLang="zh-CN" sz="2400" dirty="0"/>
          </a:p>
          <a:p>
            <a:r>
              <a:rPr lang="en-US" altLang="zh-CN" sz="2400" b="1" dirty="0"/>
              <a:t>⑥</a:t>
            </a:r>
            <a:r>
              <a:rPr lang="zh-CN" altLang="zh-CN" sz="2400" b="1" dirty="0"/>
              <a:t>原因有多方面，其中之一就是文化的二重性。</a:t>
            </a:r>
            <a:endParaRPr lang="zh-CN" altLang="zh-CN" sz="2400" dirty="0"/>
          </a:p>
          <a:p>
            <a:r>
              <a:rPr lang="en-US" altLang="zh-CN" sz="2400" b="1" dirty="0"/>
              <a:t>A</a:t>
            </a:r>
            <a:r>
              <a:rPr lang="zh-CN" altLang="zh-CN" sz="2400" b="1" dirty="0"/>
              <a:t>．</a:t>
            </a:r>
            <a:r>
              <a:rPr lang="en-US" altLang="zh-CN" sz="2400" b="1" dirty="0"/>
              <a:t>⑥⑤①②③④  		B</a:t>
            </a:r>
            <a:r>
              <a:rPr lang="zh-CN" altLang="zh-CN" sz="2400" b="1" dirty="0"/>
              <a:t>．</a:t>
            </a:r>
            <a:r>
              <a:rPr lang="en-US" altLang="zh-CN" sz="2400" b="1" dirty="0"/>
              <a:t>④③⑤①②⑥</a:t>
            </a:r>
            <a:endParaRPr lang="zh-CN" altLang="zh-CN" sz="2400" dirty="0"/>
          </a:p>
          <a:p>
            <a:r>
              <a:rPr lang="en-US" altLang="zh-CN" sz="2400" b="1" dirty="0"/>
              <a:t>C</a:t>
            </a:r>
            <a:r>
              <a:rPr lang="zh-CN" altLang="zh-CN" sz="2400" b="1" dirty="0"/>
              <a:t>．</a:t>
            </a:r>
            <a:r>
              <a:rPr lang="en-US" altLang="zh-CN" sz="2400" b="1" dirty="0"/>
              <a:t>③①⑤④②⑥  		D</a:t>
            </a:r>
            <a:r>
              <a:rPr lang="zh-CN" altLang="zh-CN" sz="2400" b="1" dirty="0"/>
              <a:t>．</a:t>
            </a:r>
            <a:r>
              <a:rPr lang="en-US" altLang="zh-CN" sz="2400" b="1" dirty="0"/>
              <a:t>④②①⑤③⑥</a:t>
            </a:r>
            <a:endParaRPr lang="zh-CN" altLang="zh-CN" sz="2400" dirty="0"/>
          </a:p>
        </p:txBody>
      </p:sp>
      <p:sp>
        <p:nvSpPr>
          <p:cNvPr id="3" name="矩形 2"/>
          <p:cNvSpPr/>
          <p:nvPr/>
        </p:nvSpPr>
        <p:spPr>
          <a:xfrm>
            <a:off x="206624" y="3902284"/>
            <a:ext cx="8829872" cy="2862322"/>
          </a:xfrm>
          <a:prstGeom prst="rect">
            <a:avLst/>
          </a:prstGeom>
        </p:spPr>
        <p:txBody>
          <a:bodyPr wrap="square">
            <a:spAutoFit/>
          </a:bodyPr>
          <a:lstStyle/>
          <a:p>
            <a:r>
              <a:rPr lang="zh-CN" altLang="zh-CN" sz="2000" b="1" dirty="0"/>
              <a:t>做题首先要把握基本内容。不难看出，这是一段议论性的文字，中心句是②句。再初步分层归类。统观这几句，除①②⑤句外，③⑥两句也明显不适于作首句，因为分析问题总要有问题在先才行。这样，经过简单的定性与归类后，可以排除</a:t>
            </a:r>
            <a:r>
              <a:rPr lang="en-US" altLang="zh-CN" sz="2000" b="1" dirty="0"/>
              <a:t>A</a:t>
            </a:r>
            <a:r>
              <a:rPr lang="zh-CN" altLang="zh-CN" sz="2000" b="1" dirty="0"/>
              <a:t>、</a:t>
            </a:r>
            <a:r>
              <a:rPr lang="en-US" altLang="zh-CN" sz="2000" b="1" dirty="0"/>
              <a:t>C</a:t>
            </a:r>
            <a:r>
              <a:rPr lang="zh-CN" altLang="zh-CN" sz="2000" b="1" dirty="0"/>
              <a:t>两项。然后连缀排列顺序。根据②句中代词“此”和转折连词“却”，可以断定②必接于④后，即顺序为④②； 根据①和⑤两句中的关联词“则”，可断定这两句的顺序应是①⑤，并且应当在②后对②中“不同的景观”进行解说，然后③句过渡，⑥句指明原因。最后检查调整并确定。</a:t>
            </a:r>
            <a:r>
              <a:rPr lang="en-US" altLang="zh-CN" sz="2000" b="1" dirty="0"/>
              <a:t>D</a:t>
            </a:r>
            <a:r>
              <a:rPr lang="zh-CN" altLang="zh-CN" sz="2000" b="1" dirty="0"/>
              <a:t>项符合提出问题</a:t>
            </a:r>
            <a:r>
              <a:rPr lang="en-US" altLang="zh-CN" sz="2000" b="1" dirty="0"/>
              <a:t>(</a:t>
            </a:r>
            <a:r>
              <a:rPr lang="zh-CN" altLang="zh-CN" sz="2000" b="1" dirty="0"/>
              <a:t>④②</a:t>
            </a:r>
            <a:r>
              <a:rPr lang="en-US" altLang="zh-CN" sz="2000" b="1" dirty="0"/>
              <a:t>)</a:t>
            </a:r>
            <a:r>
              <a:rPr lang="zh-CN" altLang="zh-CN" sz="2000" b="1" dirty="0"/>
              <a:t>——列举现象</a:t>
            </a:r>
            <a:r>
              <a:rPr lang="en-US" altLang="zh-CN" sz="2000" b="1" dirty="0"/>
              <a:t>(</a:t>
            </a:r>
            <a:r>
              <a:rPr lang="zh-CN" altLang="zh-CN" sz="2000" b="1" dirty="0"/>
              <a:t>①⑤</a:t>
            </a:r>
            <a:r>
              <a:rPr lang="en-US" altLang="zh-CN" sz="2000" b="1" dirty="0"/>
              <a:t>)</a:t>
            </a:r>
            <a:r>
              <a:rPr lang="zh-CN" altLang="zh-CN" sz="2000" b="1" dirty="0"/>
              <a:t>——指明原因</a:t>
            </a:r>
            <a:r>
              <a:rPr lang="en-US" altLang="zh-CN" sz="2000" b="1" dirty="0"/>
              <a:t>(</a:t>
            </a:r>
            <a:r>
              <a:rPr lang="zh-CN" altLang="zh-CN" sz="2000" b="1" dirty="0"/>
              <a:t>③⑥</a:t>
            </a:r>
            <a:r>
              <a:rPr lang="en-US" altLang="zh-CN" sz="2000" b="1" dirty="0"/>
              <a:t>)</a:t>
            </a:r>
            <a:r>
              <a:rPr lang="zh-CN" altLang="zh-CN" sz="2000" b="1" dirty="0"/>
              <a:t>这一思路，因此，</a:t>
            </a:r>
            <a:r>
              <a:rPr lang="en-US" altLang="zh-CN" sz="2000" b="1" dirty="0"/>
              <a:t>D</a:t>
            </a:r>
            <a:r>
              <a:rPr lang="zh-CN" altLang="zh-CN" sz="2000" b="1" dirty="0"/>
              <a:t>项正确。</a:t>
            </a:r>
            <a:endParaRPr lang="zh-CN" altLang="zh-CN" sz="2000" dirty="0"/>
          </a:p>
        </p:txBody>
      </p:sp>
    </p:spTree>
    <p:extLst>
      <p:ext uri="{BB962C8B-B14F-4D97-AF65-F5344CB8AC3E}">
        <p14:creationId xmlns:p14="http://schemas.microsoft.com/office/powerpoint/2010/main" val="400718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7952" y="184666"/>
            <a:ext cx="9109620"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6388" fontAlgn="base">
              <a:spcBef>
                <a:spcPct val="0"/>
              </a:spcBef>
              <a:spcAft>
                <a:spcPct val="0"/>
              </a:spcAft>
              <a:defRPr>
                <a:solidFill>
                  <a:schemeClr val="tx1"/>
                </a:solidFill>
                <a:latin typeface="Arial" pitchFamily="34" charset="0"/>
                <a:ea typeface="宋体" pitchFamily="2" charset="-122"/>
              </a:defRPr>
            </a:lvl1pPr>
            <a:lvl2pPr fontAlgn="base">
              <a:spcBef>
                <a:spcPct val="0"/>
              </a:spcBef>
              <a:spcAft>
                <a:spcPct val="0"/>
              </a:spcAft>
              <a:defRPr>
                <a:solidFill>
                  <a:schemeClr val="tx1"/>
                </a:solidFill>
                <a:latin typeface="Arial" pitchFamily="34" charset="0"/>
                <a:ea typeface="宋体" pitchFamily="2" charset="-122"/>
              </a:defRPr>
            </a:lvl2pPr>
            <a:lvl3pPr fontAlgn="base">
              <a:spcBef>
                <a:spcPct val="0"/>
              </a:spcBef>
              <a:spcAft>
                <a:spcPct val="0"/>
              </a:spcAft>
              <a:defRPr>
                <a:solidFill>
                  <a:schemeClr val="tx1"/>
                </a:solidFill>
                <a:latin typeface="Arial" pitchFamily="34" charset="0"/>
                <a:ea typeface="宋体" pitchFamily="2" charset="-122"/>
              </a:defRPr>
            </a:lvl3pPr>
            <a:lvl4pPr fontAlgn="base">
              <a:spcBef>
                <a:spcPct val="0"/>
              </a:spcBef>
              <a:spcAft>
                <a:spcPct val="0"/>
              </a:spcAft>
              <a:defRPr>
                <a:solidFill>
                  <a:schemeClr val="tx1"/>
                </a:solidFill>
                <a:latin typeface="Arial" pitchFamily="34" charset="0"/>
                <a:ea typeface="宋体" pitchFamily="2" charset="-122"/>
              </a:defRPr>
            </a:lvl4pPr>
            <a:lvl5pPr fontAlgn="base">
              <a:spcBef>
                <a:spcPct val="0"/>
              </a:spcBef>
              <a:spcAft>
                <a:spcPct val="0"/>
              </a:spcAft>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marL="0" marR="0" lvl="0" indent="306388"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FF"/>
                </a:solidFill>
                <a:effectLst/>
                <a:latin typeface="黑体" pitchFamily="49" charset="-122"/>
                <a:ea typeface="黑体" pitchFamily="49" charset="-122"/>
                <a:cs typeface="Times New Roman" pitchFamily="18" charset="0"/>
              </a:rPr>
              <a:t>边练边悟</a:t>
            </a:r>
            <a:r>
              <a:rPr kumimoji="0" lang="en-US" altLang="zh-CN" sz="2400" b="1" i="0" u="none" strike="noStrike" cap="none" normalizeH="0" baseline="0" dirty="0" smtClean="0">
                <a:ln>
                  <a:noFill/>
                </a:ln>
                <a:solidFill>
                  <a:srgbClr val="0000FF"/>
                </a:solidFill>
                <a:effectLst/>
                <a:latin typeface="Times New Roman" pitchFamily="18" charset="0"/>
                <a:ea typeface="黑体" pitchFamily="49" charset="-122"/>
                <a:cs typeface="Times New Roman" pitchFamily="18" charset="0"/>
              </a:rPr>
              <a:t>2</a:t>
            </a:r>
            <a:r>
              <a:rPr kumimoji="0" lang="zh-CN" altLang="en-US" sz="2400" b="1" i="0" u="none" strike="noStrike" cap="none" normalizeH="0" baseline="0" dirty="0" smtClean="0">
                <a:ln>
                  <a:noFill/>
                </a:ln>
                <a:solidFill>
                  <a:schemeClr val="tx1"/>
                </a:solidFill>
                <a:effectLst/>
                <a:latin typeface="Times New Roman" pitchFamily="18" charset="0"/>
                <a:cs typeface="Times New Roman" pitchFamily="18" charset="0"/>
              </a:rPr>
              <a:t>　依次填入下面一段文字横线处的语句，衔接最恰当</a:t>
            </a:r>
            <a:endParaRPr kumimoji="0" lang="en-US" altLang="zh-CN" sz="24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306388"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cs typeface="Times New Roman" pitchFamily="18" charset="0"/>
              </a:rPr>
              <a:t>的一组是 </a:t>
            </a:r>
            <a:r>
              <a:rPr kumimoji="0" lang="en-US" altLang="zh-CN" sz="2400"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zh-CN" altLang="en-US" sz="24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altLang="zh-CN" sz="2400" b="1"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altLang="zh-CN" sz="2400" b="0" i="0" u="none" strike="noStrike" cap="none" normalizeH="0" baseline="0" dirty="0" smtClean="0">
              <a:ln>
                <a:noFill/>
              </a:ln>
              <a:solidFill>
                <a:schemeClr val="tx1"/>
              </a:solidFill>
              <a:effectLst/>
            </a:endParaRPr>
          </a:p>
          <a:p>
            <a:pPr marL="0" marR="0" lvl="0" indent="306388"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林语堂先生说，中国的诗歌通过对大自然的感情，医治人们心灵</a:t>
            </a:r>
            <a:endParaRPr kumimoji="0" lang="en-US" altLang="zh-CN"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endParaRPr>
          </a:p>
          <a:p>
            <a:pPr marL="0" marR="0" lvl="0" indent="306388"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的创痛。</a:t>
            </a:r>
            <a:r>
              <a:rPr kumimoji="0" lang="en-US" altLang="zh-CN"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______</a:t>
            </a:r>
            <a:r>
              <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a:t>
            </a:r>
            <a:r>
              <a:rPr kumimoji="0" lang="en-US" altLang="zh-CN"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______</a:t>
            </a:r>
            <a:r>
              <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a:t>
            </a:r>
            <a:r>
              <a:rPr kumimoji="0" lang="en-US" altLang="zh-CN"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_______</a:t>
            </a:r>
            <a:r>
              <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a:t>
            </a:r>
            <a:r>
              <a:rPr kumimoji="0" lang="en-US" altLang="zh-CN"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________</a:t>
            </a:r>
            <a:r>
              <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？年华如水静流，中国人是多情的、善感的。虽然我们不都是诗人，可总会在人生</a:t>
            </a:r>
            <a:endParaRPr kumimoji="0" lang="en-US" altLang="zh-CN"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endParaRPr>
          </a:p>
          <a:p>
            <a:pPr marL="0" marR="0" lvl="0" indent="306388"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的某种时刻，忽然间诗情上涌：</a:t>
            </a:r>
            <a:r>
              <a:rPr kumimoji="0" lang="en-US" altLang="zh-CN"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_____</a:t>
            </a:r>
            <a:r>
              <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a:t>
            </a:r>
            <a:r>
              <a:rPr kumimoji="0" lang="en-US" altLang="zh-CN"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_______</a:t>
            </a:r>
            <a:r>
              <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。那就让我们从</a:t>
            </a:r>
            <a:endParaRPr kumimoji="0" lang="en-US" altLang="zh-CN"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endParaRPr>
          </a:p>
          <a:p>
            <a:pPr marL="0" marR="0" lvl="0" indent="306388"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寻找中国诗歌的意象开始，从一草一木，从春花秋月开始起程，</a:t>
            </a:r>
            <a:endParaRPr kumimoji="0" lang="en-US" altLang="zh-CN"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endParaRPr>
          </a:p>
          <a:p>
            <a:pPr marL="0" marR="0" lvl="0" indent="306388"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沿着诗歌的通幽曲径，抵达我们的心灵深处。</a:t>
            </a:r>
            <a:endParaRPr kumimoji="0" lang="zh-CN" altLang="en-US" sz="2400" b="0" i="0" u="none" strike="noStrike" cap="none" normalizeH="0" baseline="0" dirty="0" smtClean="0">
              <a:ln>
                <a:noFill/>
              </a:ln>
              <a:solidFill>
                <a:schemeClr val="tx1"/>
              </a:solidFill>
              <a:effectLst/>
            </a:endParaRPr>
          </a:p>
          <a:p>
            <a:pPr marL="0" marR="0" lvl="0" indent="306388"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cs typeface="Times New Roman" pitchFamily="18" charset="0"/>
              </a:rPr>
              <a:t>①</a:t>
            </a:r>
            <a:r>
              <a:rPr kumimoji="0" lang="zh-CN" altLang="en-US" sz="2400" b="1" i="0" u="none" strike="noStrike" cap="none" normalizeH="0" baseline="0" dirty="0" smtClean="0">
                <a:ln>
                  <a:noFill/>
                </a:ln>
                <a:solidFill>
                  <a:schemeClr val="tx1"/>
                </a:solidFill>
                <a:effectLst/>
                <a:latin typeface="Times New Roman" pitchFamily="18" charset="0"/>
                <a:cs typeface="Times New Roman" pitchFamily="18" charset="0"/>
              </a:rPr>
              <a:t>总会有那样一个节点，我们品味人生，心绪万千</a:t>
            </a:r>
            <a:endParaRPr kumimoji="0" lang="zh-CN" altLang="en-US" sz="2400" b="0" i="0" u="none" strike="noStrike" cap="none" normalizeH="0" baseline="0" dirty="0" smtClean="0">
              <a:ln>
                <a:noFill/>
              </a:ln>
              <a:solidFill>
                <a:schemeClr val="tx1"/>
              </a:solidFill>
              <a:effectLst/>
            </a:endParaRPr>
          </a:p>
          <a:p>
            <a:pPr marL="0" marR="0" lvl="0" indent="306388"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cs typeface="Times New Roman" pitchFamily="18" charset="0"/>
              </a:rPr>
              <a:t>②</a:t>
            </a:r>
            <a:r>
              <a:rPr kumimoji="0" lang="zh-CN" altLang="en-US" sz="2400" b="1" i="0" u="none" strike="noStrike" cap="none" normalizeH="0" baseline="0" dirty="0" smtClean="0">
                <a:ln>
                  <a:noFill/>
                </a:ln>
                <a:solidFill>
                  <a:schemeClr val="tx1"/>
                </a:solidFill>
                <a:effectLst/>
                <a:latin typeface="Times New Roman" pitchFamily="18" charset="0"/>
                <a:cs typeface="Times New Roman" pitchFamily="18" charset="0"/>
              </a:rPr>
              <a:t>成年跌宕时，我们谁不曾在诗酒中流连</a:t>
            </a:r>
            <a:endParaRPr kumimoji="0" lang="zh-CN" altLang="en-US" sz="2400" b="0" i="0" u="none" strike="noStrike" cap="none" normalizeH="0" baseline="0" dirty="0" smtClean="0">
              <a:ln>
                <a:noFill/>
              </a:ln>
              <a:solidFill>
                <a:schemeClr val="tx1"/>
              </a:solidFill>
              <a:effectLst/>
            </a:endParaRPr>
          </a:p>
          <a:p>
            <a:pPr marL="0" marR="0" lvl="0" indent="306388"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cs typeface="Times New Roman" pitchFamily="18" charset="0"/>
              </a:rPr>
              <a:t>③</a:t>
            </a:r>
            <a:r>
              <a:rPr kumimoji="0" lang="zh-CN" altLang="en-US" sz="2400" b="1" i="0" u="none" strike="noStrike" cap="none" normalizeH="0" baseline="0" dirty="0" smtClean="0">
                <a:ln>
                  <a:noFill/>
                </a:ln>
                <a:solidFill>
                  <a:schemeClr val="tx1"/>
                </a:solidFill>
                <a:effectLst/>
                <a:latin typeface="Times New Roman" pitchFamily="18" charset="0"/>
                <a:cs typeface="Times New Roman" pitchFamily="18" charset="0"/>
              </a:rPr>
              <a:t>我们谁不曾登高看水阔山长？我们谁不曾渴望逃离喧嚣，</a:t>
            </a:r>
            <a:endParaRPr kumimoji="0" lang="en-US" altLang="zh-CN" sz="24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306388"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cs typeface="Times New Roman" pitchFamily="18" charset="0"/>
              </a:rPr>
              <a:t>   寻访 静谧的田园</a:t>
            </a:r>
            <a:endParaRPr kumimoji="0" lang="zh-CN" altLang="en-US" sz="2400" b="0" i="0" u="none" strike="noStrike" cap="none" normalizeH="0" baseline="0" dirty="0" smtClean="0">
              <a:ln>
                <a:noFill/>
              </a:ln>
              <a:solidFill>
                <a:schemeClr val="tx1"/>
              </a:solidFill>
              <a:effectLst/>
            </a:endParaRPr>
          </a:p>
          <a:p>
            <a:pPr marL="0" marR="0" lvl="0" indent="306388"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cs typeface="Times New Roman" pitchFamily="18" charset="0"/>
              </a:rPr>
              <a:t>④</a:t>
            </a:r>
            <a:r>
              <a:rPr kumimoji="0" lang="zh-CN" altLang="en-US" sz="2400" b="1" i="0" u="none" strike="noStrike" cap="none" normalizeH="0" baseline="0" dirty="0" smtClean="0">
                <a:ln>
                  <a:noFill/>
                </a:ln>
                <a:solidFill>
                  <a:schemeClr val="tx1"/>
                </a:solidFill>
                <a:effectLst/>
                <a:latin typeface="Times New Roman" pitchFamily="18" charset="0"/>
                <a:cs typeface="Times New Roman" pitchFamily="18" charset="0"/>
              </a:rPr>
              <a:t>我们谁没有经过春来秋往的涤荡？我们谁没有经历日月交叠</a:t>
            </a:r>
            <a:endParaRPr kumimoji="0" lang="en-US" altLang="zh-CN" sz="24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306388"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cs typeface="Times New Roman" pitchFamily="18" charset="0"/>
              </a:rPr>
              <a:t>的 轮转</a:t>
            </a:r>
            <a:endParaRPr kumimoji="0" lang="zh-CN" altLang="en-US" sz="2400" b="0" i="0" u="none" strike="noStrike" cap="none" normalizeH="0" baseline="0" dirty="0" smtClean="0">
              <a:ln>
                <a:noFill/>
              </a:ln>
              <a:solidFill>
                <a:schemeClr val="tx1"/>
              </a:solidFill>
              <a:effectLst/>
            </a:endParaRPr>
          </a:p>
          <a:p>
            <a:pPr marL="0" marR="0" lvl="0" indent="306388"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cs typeface="Times New Roman" pitchFamily="18" charset="0"/>
              </a:rPr>
              <a:t>⑤</a:t>
            </a:r>
            <a:r>
              <a:rPr kumimoji="0" lang="zh-CN" altLang="en-US" sz="2400" b="1" i="0" u="none" strike="noStrike" cap="none" normalizeH="0" baseline="0" dirty="0" smtClean="0">
                <a:ln>
                  <a:noFill/>
                </a:ln>
                <a:solidFill>
                  <a:schemeClr val="tx1"/>
                </a:solidFill>
                <a:effectLst/>
                <a:latin typeface="Times New Roman" pitchFamily="18" charset="0"/>
                <a:cs typeface="Times New Roman" pitchFamily="18" charset="0"/>
              </a:rPr>
              <a:t>总会有那么一个契机，我们想寻找真实的自己</a:t>
            </a:r>
            <a:endParaRPr kumimoji="0" lang="zh-CN" altLang="en-US" sz="2400" b="0" i="0" u="none" strike="noStrike" cap="none" normalizeH="0" baseline="0" dirty="0" smtClean="0">
              <a:ln>
                <a:noFill/>
              </a:ln>
              <a:solidFill>
                <a:schemeClr val="tx1"/>
              </a:solidFill>
              <a:effectLst/>
            </a:endParaRPr>
          </a:p>
          <a:p>
            <a:pPr marL="0" marR="0" lvl="0" indent="306388"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cs typeface="Times New Roman" pitchFamily="18" charset="0"/>
              </a:rPr>
              <a:t>⑥</a:t>
            </a:r>
            <a:r>
              <a:rPr kumimoji="0" lang="zh-CN" altLang="en-US" sz="2400" b="1" i="0" u="none" strike="noStrike" cap="none" normalizeH="0" baseline="0" dirty="0" smtClean="0">
                <a:ln>
                  <a:noFill/>
                </a:ln>
                <a:solidFill>
                  <a:schemeClr val="tx1"/>
                </a:solidFill>
                <a:effectLst/>
                <a:latin typeface="Times New Roman" pitchFamily="18" charset="0"/>
                <a:cs typeface="Times New Roman" pitchFamily="18" charset="0"/>
              </a:rPr>
              <a:t>少年飞扬时，我们谁不曾向往长剑狂歌的豪侠倜傥</a:t>
            </a:r>
            <a:endParaRPr kumimoji="0" lang="zh-CN" altLang="en-US" sz="2400" b="0" i="0" u="none" strike="noStrike" cap="none" normalizeH="0" baseline="0" dirty="0" smtClean="0">
              <a:ln>
                <a:noFill/>
              </a:ln>
              <a:solidFill>
                <a:schemeClr val="tx1"/>
              </a:solidFill>
              <a:effectLst/>
            </a:endParaRPr>
          </a:p>
          <a:p>
            <a:pPr marL="0" marR="0" lvl="0" indent="306388"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cs typeface="Times New Roman" pitchFamily="18" charset="0"/>
              </a:rPr>
              <a:t>A</a:t>
            </a:r>
            <a:r>
              <a:rPr kumimoji="0" lang="zh-CN" altLang="en-US" sz="2400"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zh-CN" altLang="en-US" sz="2400" b="1" i="0" u="none" strike="noStrike" cap="none" normalizeH="0" baseline="0" dirty="0" smtClean="0">
                <a:ln>
                  <a:noFill/>
                </a:ln>
                <a:solidFill>
                  <a:schemeClr val="tx1"/>
                </a:solidFill>
                <a:effectLst/>
                <a:cs typeface="Times New Roman" pitchFamily="18" charset="0"/>
              </a:rPr>
              <a:t>⑥②④③⑤①</a:t>
            </a:r>
            <a:r>
              <a:rPr kumimoji="0" lang="zh-CN" altLang="en-US" sz="24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altLang="zh-CN" sz="2400" b="1" i="0" u="none" strike="noStrike" cap="none" normalizeH="0" baseline="0" dirty="0" smtClean="0">
                <a:ln>
                  <a:noFill/>
                </a:ln>
                <a:solidFill>
                  <a:schemeClr val="tx1"/>
                </a:solidFill>
                <a:effectLst/>
                <a:latin typeface="Times New Roman" pitchFamily="18" charset="0"/>
                <a:cs typeface="Times New Roman" pitchFamily="18" charset="0"/>
              </a:rPr>
              <a:t>B</a:t>
            </a:r>
            <a:r>
              <a:rPr kumimoji="0" lang="zh-CN" altLang="en-US" sz="2400"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zh-CN" altLang="en-US" sz="2400" b="1" i="0" u="none" strike="noStrike" cap="none" normalizeH="0" baseline="0" dirty="0" smtClean="0">
                <a:ln>
                  <a:noFill/>
                </a:ln>
                <a:solidFill>
                  <a:schemeClr val="tx1"/>
                </a:solidFill>
                <a:effectLst/>
                <a:cs typeface="Times New Roman" pitchFamily="18" charset="0"/>
              </a:rPr>
              <a:t>⑥③②④①⑤  </a:t>
            </a:r>
            <a:endParaRPr kumimoji="0" lang="en-US" altLang="zh-CN" sz="2400" b="1" i="0" u="none" strike="noStrike" cap="none" normalizeH="0" baseline="0" dirty="0" smtClean="0">
              <a:ln>
                <a:noFill/>
              </a:ln>
              <a:solidFill>
                <a:schemeClr val="tx1"/>
              </a:solidFill>
              <a:effectLst/>
              <a:cs typeface="Times New Roman" pitchFamily="18" charset="0"/>
            </a:endParaRPr>
          </a:p>
          <a:p>
            <a:pPr marL="0" marR="0" lvl="0" indent="306388"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cs typeface="Courier New" pitchFamily="49" charset="0"/>
              </a:rPr>
              <a:t>C</a:t>
            </a:r>
            <a:r>
              <a:rPr kumimoji="0" lang="zh-CN" altLang="en-US" sz="2400" b="1" i="0" u="none" strike="noStrike" cap="none" normalizeH="0" baseline="0" dirty="0" smtClean="0">
                <a:ln>
                  <a:noFill/>
                </a:ln>
                <a:solidFill>
                  <a:schemeClr val="tx1"/>
                </a:solidFill>
                <a:effectLst/>
                <a:cs typeface="Courier New" pitchFamily="49" charset="0"/>
              </a:rPr>
              <a:t>．④②⑥③⑤①  </a:t>
            </a:r>
            <a:r>
              <a:rPr kumimoji="0" lang="en-US" altLang="zh-CN" sz="2400" b="1" i="0" u="none" strike="noStrike" cap="none" normalizeH="0" baseline="0" dirty="0" smtClean="0">
                <a:ln>
                  <a:noFill/>
                </a:ln>
                <a:solidFill>
                  <a:schemeClr val="tx1"/>
                </a:solidFill>
                <a:effectLst/>
                <a:cs typeface="Courier New" pitchFamily="49" charset="0"/>
              </a:rPr>
              <a:t>D</a:t>
            </a:r>
            <a:r>
              <a:rPr kumimoji="0" lang="zh-CN" altLang="en-US" sz="2400" b="1" i="0" u="none" strike="noStrike" cap="none" normalizeH="0" baseline="0" dirty="0" smtClean="0">
                <a:ln>
                  <a:noFill/>
                </a:ln>
                <a:solidFill>
                  <a:schemeClr val="tx1"/>
                </a:solidFill>
                <a:effectLst/>
                <a:cs typeface="Courier New" pitchFamily="49" charset="0"/>
              </a:rPr>
              <a:t>．④③⑥②①⑤</a:t>
            </a:r>
            <a:endParaRPr kumimoji="0" lang="zh-CN"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26789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96752"/>
            <a:ext cx="8352928" cy="2677656"/>
          </a:xfrm>
          <a:prstGeom prst="rect">
            <a:avLst/>
          </a:prstGeom>
        </p:spPr>
        <p:txBody>
          <a:bodyPr wrap="square">
            <a:spAutoFit/>
          </a:bodyPr>
          <a:lstStyle/>
          <a:p>
            <a:r>
              <a:rPr lang="en-US" altLang="zh-CN" sz="2400" b="1" dirty="0"/>
              <a:t>①⑤</a:t>
            </a:r>
            <a:r>
              <a:rPr lang="zh-CN" altLang="zh-CN" sz="2400" b="1" dirty="0"/>
              <a:t>为陈述句，可知是第二组句子，依据后文</a:t>
            </a:r>
            <a:r>
              <a:rPr lang="en-US" altLang="zh-CN" sz="2400" b="1" dirty="0"/>
              <a:t>“</a:t>
            </a:r>
            <a:r>
              <a:rPr lang="zh-CN" altLang="zh-CN" sz="2400" b="1" dirty="0"/>
              <a:t>那就让我们从寻找中国诗歌的意象开始</a:t>
            </a:r>
            <a:r>
              <a:rPr lang="en-US" altLang="zh-CN" sz="2400" b="1" dirty="0"/>
              <a:t>”</a:t>
            </a:r>
            <a:r>
              <a:rPr lang="zh-CN" altLang="zh-CN" sz="2400" b="1" dirty="0"/>
              <a:t>，抓住关键词</a:t>
            </a:r>
            <a:r>
              <a:rPr lang="en-US" altLang="zh-CN" sz="2400" b="1" dirty="0"/>
              <a:t>“</a:t>
            </a:r>
            <a:r>
              <a:rPr lang="zh-CN" altLang="zh-CN" sz="2400" b="1" dirty="0"/>
              <a:t>寻找</a:t>
            </a:r>
            <a:r>
              <a:rPr lang="en-US" altLang="zh-CN" sz="2400" b="1" dirty="0"/>
              <a:t>”</a:t>
            </a:r>
            <a:r>
              <a:rPr lang="zh-CN" altLang="zh-CN" sz="2400" b="1" dirty="0"/>
              <a:t>可知前文应为</a:t>
            </a:r>
            <a:r>
              <a:rPr lang="en-US" altLang="zh-CN" sz="2400" b="1" dirty="0"/>
              <a:t>①⑤</a:t>
            </a:r>
            <a:r>
              <a:rPr lang="zh-CN" altLang="zh-CN" sz="2400" b="1" dirty="0"/>
              <a:t>，故而排除</a:t>
            </a:r>
            <a:r>
              <a:rPr lang="en-US" altLang="zh-CN" sz="2400" b="1" dirty="0"/>
              <a:t>A</a:t>
            </a:r>
            <a:r>
              <a:rPr lang="zh-CN" altLang="zh-CN" sz="2400" b="1" dirty="0"/>
              <a:t>和</a:t>
            </a:r>
            <a:r>
              <a:rPr lang="en-US" altLang="zh-CN" sz="2400" b="1" dirty="0"/>
              <a:t>C</a:t>
            </a:r>
            <a:r>
              <a:rPr lang="zh-CN" altLang="zh-CN" sz="2400" b="1" dirty="0"/>
              <a:t>。第一组中，依据句式结构和时间</a:t>
            </a:r>
            <a:r>
              <a:rPr lang="en-US" altLang="zh-CN" sz="2400" b="1" dirty="0"/>
              <a:t>“</a:t>
            </a:r>
            <a:r>
              <a:rPr lang="zh-CN" altLang="zh-CN" sz="2400" b="1" dirty="0"/>
              <a:t>少年</a:t>
            </a:r>
            <a:r>
              <a:rPr lang="en-US" altLang="zh-CN" sz="2400" b="1" dirty="0"/>
              <a:t>”“</a:t>
            </a:r>
            <a:r>
              <a:rPr lang="zh-CN" altLang="zh-CN" sz="2400" b="1" dirty="0"/>
              <a:t>成年</a:t>
            </a:r>
            <a:r>
              <a:rPr lang="en-US" altLang="zh-CN" sz="2400" b="1" dirty="0"/>
              <a:t>”</a:t>
            </a:r>
            <a:r>
              <a:rPr lang="zh-CN" altLang="zh-CN" sz="2400" b="1" dirty="0"/>
              <a:t>应为</a:t>
            </a:r>
            <a:r>
              <a:rPr lang="en-US" altLang="zh-CN" sz="2400" b="1" dirty="0"/>
              <a:t>⑥②</a:t>
            </a:r>
            <a:r>
              <a:rPr lang="zh-CN" altLang="zh-CN" sz="2400" b="1" dirty="0"/>
              <a:t>，也可排除</a:t>
            </a:r>
            <a:r>
              <a:rPr lang="en-US" altLang="zh-CN" sz="2400" b="1" dirty="0"/>
              <a:t>C</a:t>
            </a:r>
            <a:r>
              <a:rPr lang="zh-CN" altLang="zh-CN" sz="2400" b="1" dirty="0"/>
              <a:t>；依据句式</a:t>
            </a:r>
            <a:r>
              <a:rPr lang="en-US" altLang="zh-CN" sz="2400" b="1" dirty="0"/>
              <a:t>“</a:t>
            </a:r>
            <a:r>
              <a:rPr lang="zh-CN" altLang="zh-CN" sz="2400" b="1" dirty="0"/>
              <a:t>谁不曾</a:t>
            </a:r>
            <a:r>
              <a:rPr lang="en-US" altLang="zh-CN" sz="2400" b="1" dirty="0"/>
              <a:t>”</a:t>
            </a:r>
            <a:r>
              <a:rPr lang="zh-CN" altLang="zh-CN" sz="2400" b="1" dirty="0"/>
              <a:t>可知</a:t>
            </a:r>
            <a:r>
              <a:rPr lang="en-US" altLang="zh-CN" sz="2400" b="1" dirty="0"/>
              <a:t>②③⑥</a:t>
            </a:r>
            <a:r>
              <a:rPr lang="zh-CN" altLang="zh-CN" sz="2400" b="1" dirty="0"/>
              <a:t>应相近，但</a:t>
            </a:r>
            <a:r>
              <a:rPr lang="en-US" altLang="zh-CN" sz="2400" b="1" dirty="0"/>
              <a:t>③</a:t>
            </a:r>
            <a:r>
              <a:rPr lang="zh-CN" altLang="zh-CN" sz="2400" b="1" dirty="0"/>
              <a:t>中的</a:t>
            </a:r>
            <a:r>
              <a:rPr lang="en-US" altLang="zh-CN" sz="2400" b="1" dirty="0"/>
              <a:t>“</a:t>
            </a:r>
            <a:r>
              <a:rPr lang="zh-CN" altLang="zh-CN" sz="2400" b="1" dirty="0"/>
              <a:t>寻访田园</a:t>
            </a:r>
            <a:r>
              <a:rPr lang="en-US" altLang="zh-CN" sz="2400" b="1" dirty="0"/>
              <a:t>”</a:t>
            </a:r>
            <a:r>
              <a:rPr lang="zh-CN" altLang="zh-CN" sz="2400" b="1" dirty="0"/>
              <a:t>不能在</a:t>
            </a:r>
            <a:r>
              <a:rPr lang="en-US" altLang="zh-CN" sz="2400" b="1" dirty="0"/>
              <a:t>⑥</a:t>
            </a:r>
            <a:r>
              <a:rPr lang="zh-CN" altLang="zh-CN" sz="2400" b="1" dirty="0"/>
              <a:t>的</a:t>
            </a:r>
            <a:r>
              <a:rPr lang="en-US" altLang="zh-CN" sz="2400" b="1" dirty="0"/>
              <a:t>“</a:t>
            </a:r>
            <a:r>
              <a:rPr lang="zh-CN" altLang="zh-CN" sz="2400" b="1" dirty="0"/>
              <a:t>少年</a:t>
            </a:r>
            <a:r>
              <a:rPr lang="en-US" altLang="zh-CN" sz="2400" b="1" dirty="0"/>
              <a:t>”</a:t>
            </a:r>
            <a:r>
              <a:rPr lang="zh-CN" altLang="zh-CN" sz="2400" b="1" dirty="0"/>
              <a:t>后，排除</a:t>
            </a:r>
            <a:r>
              <a:rPr lang="en-US" altLang="zh-CN" sz="2400" b="1" dirty="0"/>
              <a:t>B</a:t>
            </a:r>
            <a:r>
              <a:rPr lang="zh-CN" altLang="zh-CN" sz="2400" b="1" dirty="0"/>
              <a:t>；依据结构可知</a:t>
            </a:r>
            <a:r>
              <a:rPr lang="en-US" altLang="zh-CN" sz="2400" b="1" dirty="0"/>
              <a:t>④“</a:t>
            </a:r>
            <a:r>
              <a:rPr lang="zh-CN" altLang="zh-CN" sz="2400" b="1" dirty="0"/>
              <a:t>谁没有</a:t>
            </a:r>
            <a:r>
              <a:rPr lang="en-US" altLang="zh-CN" sz="2400" b="1" dirty="0"/>
              <a:t>”</a:t>
            </a:r>
            <a:r>
              <a:rPr lang="zh-CN" altLang="zh-CN" sz="2400" b="1" dirty="0"/>
              <a:t>置于最前，后接</a:t>
            </a:r>
            <a:r>
              <a:rPr lang="en-US" altLang="zh-CN" sz="2400" b="1" dirty="0"/>
              <a:t>“</a:t>
            </a:r>
            <a:r>
              <a:rPr lang="zh-CN" altLang="zh-CN" sz="2400" b="1" dirty="0"/>
              <a:t>谁不曾</a:t>
            </a:r>
            <a:r>
              <a:rPr lang="en-US" altLang="zh-CN" sz="2400" b="1" dirty="0"/>
              <a:t>”</a:t>
            </a:r>
            <a:r>
              <a:rPr lang="zh-CN" altLang="zh-CN" sz="2400" b="1" dirty="0"/>
              <a:t>，由后文</a:t>
            </a:r>
            <a:r>
              <a:rPr lang="en-US" altLang="zh-CN" sz="2400" b="1" dirty="0"/>
              <a:t>“</a:t>
            </a:r>
            <a:r>
              <a:rPr lang="zh-CN" altLang="zh-CN" sz="2400" b="1" dirty="0"/>
              <a:t>年华如水静流</a:t>
            </a:r>
            <a:r>
              <a:rPr lang="en-US" altLang="zh-CN" sz="2400" b="1" dirty="0"/>
              <a:t>”</a:t>
            </a:r>
            <a:r>
              <a:rPr lang="zh-CN" altLang="zh-CN" sz="2400" b="1" dirty="0"/>
              <a:t>可知</a:t>
            </a:r>
            <a:r>
              <a:rPr lang="en-US" altLang="zh-CN" sz="2400" b="1" dirty="0"/>
              <a:t>⑥②</a:t>
            </a:r>
            <a:r>
              <a:rPr lang="zh-CN" altLang="zh-CN" sz="2400" b="1" dirty="0"/>
              <a:t>应在前与之衔接，故答案为</a:t>
            </a:r>
            <a:r>
              <a:rPr lang="en-US" altLang="zh-CN" sz="2400" b="1" dirty="0"/>
              <a:t>D</a:t>
            </a:r>
            <a:r>
              <a:rPr lang="zh-CN" altLang="zh-CN" sz="2400" b="1" dirty="0"/>
              <a:t>。</a:t>
            </a:r>
            <a:endParaRPr lang="zh-CN" altLang="zh-CN" sz="2400" dirty="0"/>
          </a:p>
        </p:txBody>
      </p:sp>
    </p:spTree>
    <p:extLst>
      <p:ext uri="{BB962C8B-B14F-4D97-AF65-F5344CB8AC3E}">
        <p14:creationId xmlns:p14="http://schemas.microsoft.com/office/powerpoint/2010/main" val="377126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4364" y="188640"/>
            <a:ext cx="8999636" cy="4154984"/>
          </a:xfrm>
          <a:prstGeom prst="rect">
            <a:avLst/>
          </a:prstGeom>
        </p:spPr>
        <p:txBody>
          <a:bodyPr wrap="square">
            <a:spAutoFit/>
          </a:bodyPr>
          <a:lstStyle/>
          <a:p>
            <a:r>
              <a:rPr lang="zh-CN" altLang="zh-CN" sz="2400" b="1" dirty="0"/>
              <a:t>边练边悟</a:t>
            </a:r>
            <a:r>
              <a:rPr lang="en-US" altLang="zh-CN" sz="2400" b="1" dirty="0"/>
              <a:t>3</a:t>
            </a:r>
            <a:r>
              <a:rPr lang="zh-CN" altLang="zh-CN" sz="2400" b="1" dirty="0"/>
              <a:t>　</a:t>
            </a:r>
            <a:r>
              <a:rPr lang="en-US" altLang="zh-CN" sz="2400" b="1" dirty="0"/>
              <a:t>(</a:t>
            </a:r>
            <a:r>
              <a:rPr lang="zh-CN" altLang="zh-CN" sz="2400" b="1" dirty="0"/>
              <a:t>大纲全国</a:t>
            </a:r>
            <a:r>
              <a:rPr lang="en-US" altLang="zh-CN" sz="2400" b="1" dirty="0"/>
              <a:t>)</a:t>
            </a:r>
            <a:r>
              <a:rPr lang="zh-CN" altLang="zh-CN" sz="2400" b="1" dirty="0"/>
              <a:t>依次填入下面一段文字横线处的语句，衔接最恰当的一组是</a:t>
            </a:r>
            <a:r>
              <a:rPr lang="en-US" altLang="zh-CN" sz="2400" b="1" dirty="0"/>
              <a:t>             </a:t>
            </a:r>
            <a:r>
              <a:rPr lang="en-US" altLang="zh-CN" sz="2400" b="1" dirty="0" smtClean="0"/>
              <a:t>_____</a:t>
            </a:r>
            <a:r>
              <a:rPr lang="zh-CN" altLang="zh-CN" sz="2400" b="1" dirty="0"/>
              <a:t>。</a:t>
            </a:r>
            <a:r>
              <a:rPr lang="en-US" altLang="zh-CN" sz="2400" b="1" dirty="0" smtClean="0"/>
              <a:t>_____</a:t>
            </a:r>
            <a:r>
              <a:rPr lang="zh-CN" altLang="zh-CN" sz="2400" b="1" dirty="0"/>
              <a:t>。</a:t>
            </a:r>
            <a:r>
              <a:rPr lang="en-US" altLang="zh-CN" sz="2400" b="1" dirty="0" smtClean="0"/>
              <a:t>_____</a:t>
            </a:r>
            <a:r>
              <a:rPr lang="zh-CN" altLang="zh-CN" sz="2400" b="1" dirty="0"/>
              <a:t>。</a:t>
            </a:r>
            <a:r>
              <a:rPr lang="en-US" altLang="zh-CN" sz="2400" b="1" dirty="0" smtClean="0"/>
              <a:t>_____</a:t>
            </a:r>
            <a:r>
              <a:rPr lang="zh-CN" altLang="zh-CN" sz="2400" b="1" dirty="0"/>
              <a:t>。</a:t>
            </a:r>
            <a:r>
              <a:rPr lang="en-US" altLang="zh-CN" sz="2400" b="1" dirty="0" smtClean="0"/>
              <a:t>_____</a:t>
            </a:r>
            <a:r>
              <a:rPr lang="zh-CN" altLang="zh-CN" sz="2400" b="1" dirty="0"/>
              <a:t>。</a:t>
            </a:r>
            <a:r>
              <a:rPr lang="en-US" altLang="zh-CN" sz="2400" b="1" dirty="0" smtClean="0"/>
              <a:t>_____</a:t>
            </a:r>
            <a:r>
              <a:rPr lang="zh-CN" altLang="zh-CN" sz="2400" b="1" dirty="0"/>
              <a:t>。如在某些汉印中，就有</a:t>
            </a:r>
            <a:r>
              <a:rPr lang="en-US" altLang="zh-CN" sz="2400" b="1" dirty="0"/>
              <a:t>“</a:t>
            </a:r>
            <a:r>
              <a:rPr lang="zh-CN" altLang="zh-CN" sz="2400" b="1" dirty="0"/>
              <a:t>荼</a:t>
            </a:r>
            <a:r>
              <a:rPr lang="en-US" altLang="zh-CN" sz="2400" b="1" dirty="0"/>
              <a:t>”</a:t>
            </a:r>
            <a:r>
              <a:rPr lang="zh-CN" altLang="zh-CN" sz="2400" b="1" dirty="0"/>
              <a:t>字省作</a:t>
            </a:r>
            <a:r>
              <a:rPr lang="en-US" altLang="zh-CN" sz="2400" b="1" dirty="0"/>
              <a:t>“</a:t>
            </a:r>
            <a:r>
              <a:rPr lang="zh-CN" altLang="zh-CN" sz="2400" b="1" dirty="0"/>
              <a:t>茶</a:t>
            </a:r>
            <a:r>
              <a:rPr lang="en-US" altLang="zh-CN" sz="2400" b="1" dirty="0"/>
              <a:t>”</a:t>
            </a:r>
            <a:r>
              <a:rPr lang="zh-CN" altLang="zh-CN" sz="2400" b="1" dirty="0"/>
              <a:t>的写法。</a:t>
            </a:r>
            <a:endParaRPr lang="zh-CN" altLang="zh-CN" sz="2400" dirty="0"/>
          </a:p>
          <a:p>
            <a:r>
              <a:rPr lang="en-US" altLang="zh-CN" sz="2400" b="1" dirty="0"/>
              <a:t>①</a:t>
            </a:r>
            <a:r>
              <a:rPr lang="zh-CN" altLang="zh-CN" sz="2400" b="1" dirty="0"/>
              <a:t>民间的书写者出于某种考虑，将</a:t>
            </a:r>
            <a:r>
              <a:rPr lang="en-US" altLang="zh-CN" sz="2400" b="1" dirty="0"/>
              <a:t>“</a:t>
            </a:r>
            <a:r>
              <a:rPr lang="zh-CN" altLang="zh-CN" sz="2400" b="1" dirty="0"/>
              <a:t>荼</a:t>
            </a:r>
            <a:r>
              <a:rPr lang="en-US" altLang="zh-CN" sz="2400" b="1" dirty="0"/>
              <a:t>”</a:t>
            </a:r>
            <a:r>
              <a:rPr lang="zh-CN" altLang="zh-CN" sz="2400" b="1" dirty="0"/>
              <a:t>减去一笔，这就成了</a:t>
            </a:r>
            <a:r>
              <a:rPr lang="en-US" altLang="zh-CN" sz="2400" b="1" dirty="0"/>
              <a:t>“</a:t>
            </a:r>
            <a:r>
              <a:rPr lang="zh-CN" altLang="zh-CN" sz="2400" b="1" dirty="0"/>
              <a:t>茶</a:t>
            </a:r>
            <a:r>
              <a:rPr lang="en-US" altLang="zh-CN" sz="2400" b="1" dirty="0"/>
              <a:t>”</a:t>
            </a:r>
            <a:r>
              <a:rPr lang="zh-CN" altLang="zh-CN" sz="2400" b="1" dirty="0"/>
              <a:t>字</a:t>
            </a:r>
            <a:endParaRPr lang="zh-CN" altLang="zh-CN" sz="2400" dirty="0"/>
          </a:p>
          <a:p>
            <a:r>
              <a:rPr lang="en-US" altLang="zh-CN" sz="2400" b="1" dirty="0"/>
              <a:t>②</a:t>
            </a:r>
            <a:r>
              <a:rPr lang="zh-CN" altLang="zh-CN" sz="2400" b="1" dirty="0"/>
              <a:t>随着饮茶习俗的推广，</a:t>
            </a:r>
            <a:r>
              <a:rPr lang="en-US" altLang="zh-CN" sz="2400" b="1" dirty="0"/>
              <a:t>“</a:t>
            </a:r>
            <a:r>
              <a:rPr lang="zh-CN" altLang="zh-CN" sz="2400" b="1" dirty="0"/>
              <a:t>荼</a:t>
            </a:r>
            <a:r>
              <a:rPr lang="en-US" altLang="zh-CN" sz="2400" b="1" dirty="0"/>
              <a:t>”</a:t>
            </a:r>
            <a:r>
              <a:rPr lang="zh-CN" altLang="zh-CN" sz="2400" b="1" dirty="0"/>
              <a:t>字的使用频率越来越高</a:t>
            </a:r>
            <a:endParaRPr lang="zh-CN" altLang="zh-CN" sz="2400" dirty="0"/>
          </a:p>
          <a:p>
            <a:r>
              <a:rPr lang="en-US" altLang="zh-CN" sz="2400" b="1" dirty="0"/>
              <a:t>③“</a:t>
            </a:r>
            <a:r>
              <a:rPr lang="zh-CN" altLang="zh-CN" sz="2400" b="1" dirty="0"/>
              <a:t>荼</a:t>
            </a:r>
            <a:r>
              <a:rPr lang="en-US" altLang="zh-CN" sz="2400" b="1" dirty="0"/>
              <a:t>”</a:t>
            </a:r>
            <a:r>
              <a:rPr lang="zh-CN" altLang="zh-CN" sz="2400" b="1" dirty="0"/>
              <a:t>简写为</a:t>
            </a:r>
            <a:r>
              <a:rPr lang="en-US" altLang="zh-CN" sz="2400" b="1" dirty="0"/>
              <a:t>“</a:t>
            </a:r>
            <a:r>
              <a:rPr lang="zh-CN" altLang="zh-CN" sz="2400" b="1" dirty="0"/>
              <a:t>茶</a:t>
            </a:r>
            <a:r>
              <a:rPr lang="en-US" altLang="zh-CN" sz="2400" b="1" dirty="0"/>
              <a:t>”</a:t>
            </a:r>
            <a:r>
              <a:rPr lang="zh-CN" altLang="zh-CN" sz="2400" b="1" dirty="0"/>
              <a:t>，汉代已露端倪</a:t>
            </a:r>
            <a:endParaRPr lang="zh-CN" altLang="zh-CN" sz="2400" dirty="0"/>
          </a:p>
          <a:p>
            <a:r>
              <a:rPr lang="en-US" altLang="zh-CN" sz="2400" b="1" dirty="0"/>
              <a:t>④</a:t>
            </a:r>
            <a:r>
              <a:rPr lang="zh-CN" altLang="zh-CN" sz="2400" b="1" dirty="0"/>
              <a:t>在中唐之前</a:t>
            </a:r>
            <a:r>
              <a:rPr lang="en-US" altLang="zh-CN" sz="2400" b="1" dirty="0"/>
              <a:t>“</a:t>
            </a:r>
            <a:r>
              <a:rPr lang="zh-CN" altLang="zh-CN" sz="2400" b="1" dirty="0"/>
              <a:t>茶</a:t>
            </a:r>
            <a:r>
              <a:rPr lang="en-US" altLang="zh-CN" sz="2400" b="1" dirty="0"/>
              <a:t>”</a:t>
            </a:r>
            <a:r>
              <a:rPr lang="zh-CN" altLang="zh-CN" sz="2400" b="1" dirty="0"/>
              <a:t>字写作</a:t>
            </a:r>
            <a:r>
              <a:rPr lang="en-US" altLang="zh-CN" sz="2400" b="1" dirty="0"/>
              <a:t>“</a:t>
            </a:r>
            <a:r>
              <a:rPr lang="zh-CN" altLang="zh-CN" sz="2400" b="1" dirty="0"/>
              <a:t>荼</a:t>
            </a:r>
            <a:r>
              <a:rPr lang="en-US" altLang="zh-CN" sz="2400" b="1" dirty="0"/>
              <a:t>”</a:t>
            </a:r>
            <a:r>
              <a:rPr lang="zh-CN" altLang="zh-CN" sz="2400" b="1" dirty="0"/>
              <a:t>，这恐怕不是我们人人都知道的</a:t>
            </a:r>
            <a:endParaRPr lang="zh-CN" altLang="zh-CN" sz="2400" dirty="0"/>
          </a:p>
          <a:p>
            <a:r>
              <a:rPr lang="en-US" altLang="zh-CN" sz="2400" b="1" dirty="0"/>
              <a:t>⑤</a:t>
            </a:r>
            <a:r>
              <a:rPr lang="zh-CN" altLang="zh-CN" sz="2400" b="1" dirty="0"/>
              <a:t>茶作为饮品，我们都很熟悉</a:t>
            </a:r>
            <a:endParaRPr lang="zh-CN" altLang="zh-CN" sz="2400" dirty="0"/>
          </a:p>
          <a:p>
            <a:r>
              <a:rPr lang="en-US" altLang="zh-CN" sz="2400" b="1" dirty="0"/>
              <a:t>⑥“</a:t>
            </a:r>
            <a:r>
              <a:rPr lang="zh-CN" altLang="zh-CN" sz="2400" b="1" dirty="0"/>
              <a:t>荼</a:t>
            </a:r>
            <a:r>
              <a:rPr lang="en-US" altLang="zh-CN" sz="2400" b="1" dirty="0"/>
              <a:t>”</a:t>
            </a:r>
            <a:r>
              <a:rPr lang="zh-CN" altLang="zh-CN" sz="2400" b="1" dirty="0"/>
              <a:t>有多个义项，</a:t>
            </a:r>
            <a:r>
              <a:rPr lang="en-US" altLang="zh-CN" sz="2400" b="1" dirty="0"/>
              <a:t>“</a:t>
            </a:r>
            <a:r>
              <a:rPr lang="zh-CN" altLang="zh-CN" sz="2400" b="1" dirty="0"/>
              <a:t>茶叶</a:t>
            </a:r>
            <a:r>
              <a:rPr lang="en-US" altLang="zh-CN" sz="2400" b="1" dirty="0"/>
              <a:t>”</a:t>
            </a:r>
            <a:r>
              <a:rPr lang="zh-CN" altLang="zh-CN" sz="2400" b="1" dirty="0"/>
              <a:t>义是其中之一</a:t>
            </a:r>
            <a:endParaRPr lang="zh-CN" altLang="zh-CN" sz="2400" dirty="0"/>
          </a:p>
          <a:p>
            <a:r>
              <a:rPr lang="en-US" altLang="zh-CN" sz="2400" b="1" dirty="0"/>
              <a:t>A</a:t>
            </a:r>
            <a:r>
              <a:rPr lang="zh-CN" altLang="zh-CN" sz="2400" b="1" dirty="0"/>
              <a:t>．</a:t>
            </a:r>
            <a:r>
              <a:rPr lang="en-US" altLang="zh-CN" sz="2400" b="1" dirty="0"/>
              <a:t>④⑥⑤②①③  		B</a:t>
            </a:r>
            <a:r>
              <a:rPr lang="zh-CN" altLang="zh-CN" sz="2400" b="1" dirty="0"/>
              <a:t>．</a:t>
            </a:r>
            <a:r>
              <a:rPr lang="en-US" altLang="zh-CN" sz="2400" b="1" dirty="0"/>
              <a:t>⑥②①⑤④③</a:t>
            </a:r>
            <a:endParaRPr lang="zh-CN" altLang="zh-CN" sz="2400" dirty="0"/>
          </a:p>
          <a:p>
            <a:r>
              <a:rPr lang="en-US" altLang="zh-CN" sz="2400" b="1" dirty="0"/>
              <a:t>C</a:t>
            </a:r>
            <a:r>
              <a:rPr lang="zh-CN" altLang="zh-CN" sz="2400" b="1" dirty="0"/>
              <a:t>．</a:t>
            </a:r>
            <a:r>
              <a:rPr lang="en-US" altLang="zh-CN" sz="2400" b="1" dirty="0"/>
              <a:t>⑤④⑥②①③  		D</a:t>
            </a:r>
            <a:r>
              <a:rPr lang="zh-CN" altLang="zh-CN" sz="2400" b="1" dirty="0"/>
              <a:t>．</a:t>
            </a:r>
            <a:r>
              <a:rPr lang="en-US" altLang="zh-CN" sz="2400" b="1" dirty="0"/>
              <a:t>⑥④⑤②③①</a:t>
            </a:r>
            <a:endParaRPr lang="zh-CN" altLang="zh-CN" sz="2400" dirty="0"/>
          </a:p>
        </p:txBody>
      </p:sp>
      <p:sp>
        <p:nvSpPr>
          <p:cNvPr id="3" name="矩形 2"/>
          <p:cNvSpPr/>
          <p:nvPr/>
        </p:nvSpPr>
        <p:spPr>
          <a:xfrm>
            <a:off x="144364" y="4338519"/>
            <a:ext cx="8856302" cy="2400657"/>
          </a:xfrm>
          <a:prstGeom prst="rect">
            <a:avLst/>
          </a:prstGeom>
        </p:spPr>
        <p:txBody>
          <a:bodyPr wrap="square">
            <a:spAutoFit/>
          </a:bodyPr>
          <a:lstStyle/>
          <a:p>
            <a:pPr>
              <a:lnSpc>
                <a:spcPct val="150000"/>
              </a:lnSpc>
            </a:pPr>
            <a:r>
              <a:rPr lang="zh-CN" altLang="en-US" sz="2000" b="1" dirty="0">
                <a:latin typeface="仿宋_GB2312" pitchFamily="49" charset="-122"/>
                <a:ea typeface="仿宋_GB2312" pitchFamily="49" charset="-122"/>
              </a:rPr>
              <a:t>本题从排序的角度考查句子的连贯。第⑤句从饮品的角度，引出</a:t>
            </a:r>
            <a:r>
              <a:rPr lang="zh-CN" altLang="en-US" sz="2000" b="1" dirty="0">
                <a:latin typeface="Times New Roman"/>
                <a:ea typeface="仿宋_GB2312" pitchFamily="49" charset="-122"/>
              </a:rPr>
              <a:t>“</a:t>
            </a:r>
            <a:r>
              <a:rPr lang="zh-CN" altLang="en-US" sz="2000" b="1" dirty="0">
                <a:latin typeface="仿宋_GB2312" pitchFamily="49" charset="-122"/>
                <a:ea typeface="仿宋_GB2312" pitchFamily="49" charset="-122"/>
              </a:rPr>
              <a:t>茶</a:t>
            </a:r>
            <a:r>
              <a:rPr lang="zh-CN" altLang="en-US" sz="2000" b="1" dirty="0">
                <a:latin typeface="Times New Roman"/>
                <a:ea typeface="仿宋_GB2312" pitchFamily="49" charset="-122"/>
              </a:rPr>
              <a:t>”</a:t>
            </a:r>
            <a:r>
              <a:rPr lang="zh-CN" altLang="en-US" sz="2000" b="1" dirty="0">
                <a:latin typeface="仿宋_GB2312" pitchFamily="49" charset="-122"/>
                <a:ea typeface="仿宋_GB2312" pitchFamily="49" charset="-122"/>
              </a:rPr>
              <a:t>字；第④句提出</a:t>
            </a:r>
            <a:r>
              <a:rPr lang="zh-CN" altLang="en-US" sz="2000" b="1" dirty="0">
                <a:latin typeface="Times New Roman"/>
                <a:ea typeface="仿宋_GB2312" pitchFamily="49" charset="-122"/>
              </a:rPr>
              <a:t>“</a:t>
            </a:r>
            <a:r>
              <a:rPr lang="zh-CN" altLang="en-US" sz="2000" b="1" dirty="0">
                <a:latin typeface="仿宋_GB2312" pitchFamily="49" charset="-122"/>
                <a:ea typeface="仿宋_GB2312" pitchFamily="49" charset="-122"/>
              </a:rPr>
              <a:t>茶</a:t>
            </a:r>
            <a:r>
              <a:rPr lang="zh-CN" altLang="en-US" sz="2000" b="1" dirty="0">
                <a:latin typeface="Times New Roman"/>
                <a:ea typeface="仿宋_GB2312" pitchFamily="49" charset="-122"/>
              </a:rPr>
              <a:t>”</a:t>
            </a:r>
            <a:r>
              <a:rPr lang="zh-CN" altLang="en-US" sz="2000" b="1" dirty="0">
                <a:latin typeface="仿宋_GB2312" pitchFamily="49" charset="-122"/>
                <a:ea typeface="仿宋_GB2312" pitchFamily="49" charset="-122"/>
              </a:rPr>
              <a:t>字中唐以前的写法是</a:t>
            </a:r>
            <a:r>
              <a:rPr lang="zh-CN" altLang="en-US" sz="2000" b="1" dirty="0">
                <a:latin typeface="Times New Roman"/>
                <a:ea typeface="仿宋_GB2312" pitchFamily="49" charset="-122"/>
              </a:rPr>
              <a:t>“</a:t>
            </a:r>
            <a:r>
              <a:rPr lang="zh-CN" altLang="en-US" sz="2000" b="1" dirty="0">
                <a:latin typeface="仿宋_GB2312" pitchFamily="49" charset="-122"/>
                <a:ea typeface="仿宋_GB2312" pitchFamily="49" charset="-122"/>
              </a:rPr>
              <a:t>荼</a:t>
            </a:r>
            <a:r>
              <a:rPr lang="zh-CN" altLang="en-US" sz="2000" b="1" dirty="0">
                <a:latin typeface="Times New Roman"/>
                <a:ea typeface="仿宋_GB2312" pitchFamily="49" charset="-122"/>
              </a:rPr>
              <a:t>”</a:t>
            </a:r>
            <a:r>
              <a:rPr lang="zh-CN" altLang="en-US" sz="2000" b="1" dirty="0">
                <a:latin typeface="仿宋_GB2312" pitchFamily="49" charset="-122"/>
                <a:ea typeface="仿宋_GB2312" pitchFamily="49" charset="-122"/>
              </a:rPr>
              <a:t>。第⑥句、第②句和第①句解释</a:t>
            </a:r>
            <a:r>
              <a:rPr lang="zh-CN" altLang="en-US" sz="2000" b="1" dirty="0">
                <a:latin typeface="Times New Roman"/>
                <a:ea typeface="仿宋_GB2312" pitchFamily="49" charset="-122"/>
              </a:rPr>
              <a:t>“</a:t>
            </a:r>
            <a:r>
              <a:rPr lang="zh-CN" altLang="en-US" sz="2000" b="1" dirty="0">
                <a:latin typeface="仿宋_GB2312" pitchFamily="49" charset="-122"/>
                <a:ea typeface="仿宋_GB2312" pitchFamily="49" charset="-122"/>
              </a:rPr>
              <a:t>荼</a:t>
            </a:r>
            <a:r>
              <a:rPr lang="zh-CN" altLang="en-US" sz="2000" b="1" dirty="0">
                <a:latin typeface="Times New Roman"/>
                <a:ea typeface="仿宋_GB2312" pitchFamily="49" charset="-122"/>
              </a:rPr>
              <a:t>”</a:t>
            </a:r>
            <a:r>
              <a:rPr lang="zh-CN" altLang="en-US" sz="2000" b="1" dirty="0">
                <a:latin typeface="仿宋_GB2312" pitchFamily="49" charset="-122"/>
                <a:ea typeface="仿宋_GB2312" pitchFamily="49" charset="-122"/>
              </a:rPr>
              <a:t>字写成</a:t>
            </a:r>
            <a:r>
              <a:rPr lang="zh-CN" altLang="en-US" sz="2000" b="1" dirty="0">
                <a:latin typeface="Times New Roman"/>
                <a:ea typeface="仿宋_GB2312" pitchFamily="49" charset="-122"/>
              </a:rPr>
              <a:t>“</a:t>
            </a:r>
            <a:r>
              <a:rPr lang="zh-CN" altLang="en-US" sz="2000" b="1" dirty="0">
                <a:latin typeface="仿宋_GB2312" pitchFamily="49" charset="-122"/>
                <a:ea typeface="仿宋_GB2312" pitchFamily="49" charset="-122"/>
              </a:rPr>
              <a:t>茶</a:t>
            </a:r>
            <a:r>
              <a:rPr lang="zh-CN" altLang="en-US" sz="2000" b="1" dirty="0">
                <a:latin typeface="Times New Roman"/>
                <a:ea typeface="仿宋_GB2312" pitchFamily="49" charset="-122"/>
              </a:rPr>
              <a:t>”</a:t>
            </a:r>
            <a:r>
              <a:rPr lang="zh-CN" altLang="en-US" sz="2000" b="1" dirty="0">
                <a:latin typeface="仿宋_GB2312" pitchFamily="49" charset="-122"/>
                <a:ea typeface="仿宋_GB2312" pitchFamily="49" charset="-122"/>
              </a:rPr>
              <a:t>字的原因，第③句追溯简写的源流，并与后文</a:t>
            </a:r>
            <a:r>
              <a:rPr lang="zh-CN" altLang="en-US" sz="2000" b="1" dirty="0">
                <a:latin typeface="Times New Roman"/>
                <a:ea typeface="仿宋_GB2312" pitchFamily="49" charset="-122"/>
              </a:rPr>
              <a:t>“</a:t>
            </a:r>
            <a:r>
              <a:rPr lang="zh-CN" altLang="en-US" sz="2000" b="1" dirty="0">
                <a:latin typeface="仿宋_GB2312" pitchFamily="49" charset="-122"/>
                <a:ea typeface="仿宋_GB2312" pitchFamily="49" charset="-122"/>
              </a:rPr>
              <a:t>如在某些汉印中</a:t>
            </a:r>
            <a:r>
              <a:rPr lang="zh-CN" altLang="en-US" sz="2000" b="1" dirty="0">
                <a:latin typeface="Times New Roman"/>
                <a:ea typeface="仿宋_GB2312" pitchFamily="49" charset="-122"/>
              </a:rPr>
              <a:t>”</a:t>
            </a:r>
            <a:r>
              <a:rPr lang="zh-CN" altLang="en-US" sz="2000" b="1" dirty="0">
                <a:latin typeface="仿宋_GB2312" pitchFamily="49" charset="-122"/>
                <a:ea typeface="仿宋_GB2312" pitchFamily="49" charset="-122"/>
              </a:rPr>
              <a:t>紧密衔接。这样⑤④引出话题，⑥②①是解说，③是过渡句，据此排列出⑤④⑥②①③的顺序。 </a:t>
            </a:r>
          </a:p>
        </p:txBody>
      </p:sp>
    </p:spTree>
    <p:extLst>
      <p:ext uri="{BB962C8B-B14F-4D97-AF65-F5344CB8AC3E}">
        <p14:creationId xmlns:p14="http://schemas.microsoft.com/office/powerpoint/2010/main" val="78614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7780" y="908720"/>
            <a:ext cx="8640960" cy="1384995"/>
          </a:xfrm>
          <a:prstGeom prst="rect">
            <a:avLst/>
          </a:prstGeom>
        </p:spPr>
        <p:txBody>
          <a:bodyPr wrap="square">
            <a:spAutoFit/>
          </a:bodyPr>
          <a:lstStyle/>
          <a:p>
            <a:r>
              <a:rPr lang="zh-CN" altLang="zh-CN" sz="2800" b="1" dirty="0" smtClean="0"/>
              <a:t>语言</a:t>
            </a:r>
            <a:r>
              <a:rPr lang="zh-CN" altLang="zh-CN" sz="2800" b="1" dirty="0"/>
              <a:t>标志常常表现为：</a:t>
            </a:r>
            <a:endParaRPr lang="zh-CN" altLang="zh-CN" sz="2800" dirty="0"/>
          </a:p>
          <a:p>
            <a:r>
              <a:rPr lang="en-US" altLang="zh-CN" sz="2800" b="1" dirty="0"/>
              <a:t>(1)</a:t>
            </a:r>
            <a:r>
              <a:rPr lang="zh-CN" altLang="zh-CN" sz="2800" b="1" dirty="0">
                <a:solidFill>
                  <a:srgbClr val="7030A0"/>
                </a:solidFill>
                <a:effectLst>
                  <a:outerShdw blurRad="38100" dist="38100" dir="2700000" algn="tl">
                    <a:srgbClr val="000000">
                      <a:alpha val="43137"/>
                    </a:srgbClr>
                  </a:outerShdw>
                </a:effectLst>
              </a:rPr>
              <a:t>关联词语的呼应</a:t>
            </a:r>
            <a:r>
              <a:rPr lang="zh-CN" altLang="zh-CN" sz="2800" b="1" dirty="0"/>
              <a:t>。或</a:t>
            </a:r>
            <a:r>
              <a:rPr lang="zh-CN" altLang="zh-CN" sz="2800" b="1" dirty="0">
                <a:solidFill>
                  <a:srgbClr val="00B050"/>
                </a:solidFill>
                <a:effectLst>
                  <a:outerShdw blurRad="38100" dist="38100" dir="2700000" algn="tl">
                    <a:srgbClr val="000000">
                      <a:alpha val="43137"/>
                    </a:srgbClr>
                  </a:outerShdw>
                </a:effectLst>
              </a:rPr>
              <a:t>并列，或转折，或条件，或假设，或递进，或因果</a:t>
            </a:r>
            <a:r>
              <a:rPr lang="en-US" altLang="zh-CN" sz="2800" b="1" dirty="0">
                <a:solidFill>
                  <a:srgbClr val="00B050"/>
                </a:solidFill>
                <a:effectLst>
                  <a:outerShdw blurRad="38100" dist="38100" dir="2700000" algn="tl">
                    <a:srgbClr val="000000">
                      <a:alpha val="43137"/>
                    </a:srgbClr>
                  </a:outerShdw>
                </a:effectLst>
              </a:rPr>
              <a:t>…</a:t>
            </a:r>
            <a:endParaRPr lang="zh-CN" altLang="en-US" sz="2800" dirty="0">
              <a:solidFill>
                <a:srgbClr val="00B050"/>
              </a:solidFill>
              <a:effectLst>
                <a:outerShdw blurRad="38100" dist="38100" dir="2700000" algn="tl">
                  <a:srgbClr val="000000">
                    <a:alpha val="43137"/>
                  </a:srgbClr>
                </a:outerShdw>
              </a:effectLst>
            </a:endParaRPr>
          </a:p>
        </p:txBody>
      </p:sp>
      <p:sp>
        <p:nvSpPr>
          <p:cNvPr id="5" name="矩形 4"/>
          <p:cNvSpPr/>
          <p:nvPr/>
        </p:nvSpPr>
        <p:spPr>
          <a:xfrm>
            <a:off x="323528" y="116632"/>
            <a:ext cx="2040943" cy="584775"/>
          </a:xfrm>
          <a:prstGeom prst="rect">
            <a:avLst/>
          </a:prstGeom>
        </p:spPr>
        <p:txBody>
          <a:bodyPr wrap="none">
            <a:spAutoFit/>
          </a:bodyPr>
          <a:lstStyle/>
          <a:p>
            <a:r>
              <a:rPr lang="en-US" altLang="zh-CN" sz="3200" b="1" dirty="0">
                <a:solidFill>
                  <a:srgbClr val="FF0000"/>
                </a:solidFill>
                <a:effectLst>
                  <a:outerShdw blurRad="38100" dist="38100" dir="2700000" algn="tl">
                    <a:srgbClr val="000000">
                      <a:alpha val="43137"/>
                    </a:srgbClr>
                  </a:outerShdw>
                </a:effectLst>
              </a:rPr>
              <a:t>3</a:t>
            </a:r>
            <a:r>
              <a:rPr lang="zh-CN" altLang="zh-CN" sz="3200" b="1" dirty="0">
                <a:solidFill>
                  <a:srgbClr val="FF0000"/>
                </a:solidFill>
                <a:effectLst>
                  <a:outerShdw blurRad="38100" dist="38100" dir="2700000" algn="tl">
                    <a:srgbClr val="000000">
                      <a:alpha val="43137"/>
                    </a:srgbClr>
                  </a:outerShdw>
                </a:effectLst>
              </a:rPr>
              <a:t>．抓标志</a:t>
            </a:r>
            <a:endParaRPr lang="zh-CN" altLang="zh-CN" sz="3200" dirty="0">
              <a:solidFill>
                <a:srgbClr val="FF0000"/>
              </a:solidFill>
              <a:effectLst>
                <a:outerShdw blurRad="38100" dist="38100" dir="2700000" algn="tl">
                  <a:srgbClr val="000000">
                    <a:alpha val="43137"/>
                  </a:srgbClr>
                </a:outerShdw>
              </a:effectLst>
            </a:endParaRPr>
          </a:p>
        </p:txBody>
      </p:sp>
      <p:sp>
        <p:nvSpPr>
          <p:cNvPr id="6" name="矩形 5"/>
          <p:cNvSpPr/>
          <p:nvPr/>
        </p:nvSpPr>
        <p:spPr>
          <a:xfrm>
            <a:off x="239788" y="2492896"/>
            <a:ext cx="8496944" cy="3539430"/>
          </a:xfrm>
          <a:prstGeom prst="rect">
            <a:avLst/>
          </a:prstGeom>
        </p:spPr>
        <p:txBody>
          <a:bodyPr wrap="square">
            <a:spAutoFit/>
          </a:bodyPr>
          <a:lstStyle/>
          <a:p>
            <a:r>
              <a:rPr lang="en-US" altLang="zh-CN" sz="2800" b="1" dirty="0"/>
              <a:t>(2)</a:t>
            </a:r>
            <a:r>
              <a:rPr lang="zh-CN" altLang="zh-CN" sz="2800" b="1" dirty="0">
                <a:solidFill>
                  <a:srgbClr val="7030A0"/>
                </a:solidFill>
                <a:effectLst>
                  <a:outerShdw blurRad="38100" dist="38100" dir="2700000" algn="tl">
                    <a:srgbClr val="000000">
                      <a:alpha val="43137"/>
                    </a:srgbClr>
                  </a:outerShdw>
                </a:effectLst>
              </a:rPr>
              <a:t>暗示性词语</a:t>
            </a:r>
            <a:r>
              <a:rPr lang="zh-CN" altLang="zh-CN" sz="2800" b="1" dirty="0"/>
              <a:t>的使用。</a:t>
            </a:r>
            <a:r>
              <a:rPr lang="en-US" altLang="zh-CN" sz="2800" b="1" dirty="0"/>
              <a:t>“</a:t>
            </a:r>
            <a:r>
              <a:rPr lang="zh-CN" altLang="zh-CN" sz="2800" b="1" dirty="0">
                <a:solidFill>
                  <a:srgbClr val="00B0F0"/>
                </a:solidFill>
              </a:rPr>
              <a:t>换句话说</a:t>
            </a:r>
            <a:r>
              <a:rPr lang="en-US" altLang="zh-CN" sz="2800" b="1" dirty="0"/>
              <a:t>”</a:t>
            </a:r>
            <a:r>
              <a:rPr lang="zh-CN" altLang="zh-CN" sz="2800" b="1" dirty="0"/>
              <a:t>，表示</a:t>
            </a:r>
            <a:r>
              <a:rPr lang="zh-CN" altLang="zh-CN" sz="2800" b="1" dirty="0">
                <a:solidFill>
                  <a:srgbClr val="00B050"/>
                </a:solidFill>
                <a:effectLst>
                  <a:outerShdw blurRad="38100" dist="38100" dir="2700000" algn="tl">
                    <a:srgbClr val="000000">
                      <a:alpha val="43137"/>
                    </a:srgbClr>
                  </a:outerShdw>
                </a:effectLst>
              </a:rPr>
              <a:t>等同</a:t>
            </a:r>
            <a:r>
              <a:rPr lang="zh-CN" altLang="zh-CN" sz="2800" b="1" dirty="0"/>
              <a:t>关系；</a:t>
            </a:r>
            <a:r>
              <a:rPr lang="en-US" altLang="zh-CN" sz="2800" b="1" dirty="0"/>
              <a:t>“</a:t>
            </a:r>
            <a:r>
              <a:rPr lang="zh-CN" altLang="zh-CN" sz="2800" b="1" dirty="0">
                <a:solidFill>
                  <a:srgbClr val="00B0F0"/>
                </a:solidFill>
              </a:rPr>
              <a:t>与此同时</a:t>
            </a:r>
            <a:r>
              <a:rPr lang="en-US" altLang="zh-CN" sz="2800" b="1" dirty="0"/>
              <a:t>”</a:t>
            </a:r>
            <a:r>
              <a:rPr lang="zh-CN" altLang="zh-CN" sz="2800" b="1" dirty="0"/>
              <a:t>，表示</a:t>
            </a:r>
            <a:r>
              <a:rPr lang="zh-CN" altLang="zh-CN" sz="2800" b="1" dirty="0">
                <a:solidFill>
                  <a:srgbClr val="00B050"/>
                </a:solidFill>
                <a:effectLst>
                  <a:outerShdw blurRad="38100" dist="38100" dir="2700000" algn="tl">
                    <a:srgbClr val="000000">
                      <a:alpha val="43137"/>
                    </a:srgbClr>
                  </a:outerShdw>
                </a:effectLst>
              </a:rPr>
              <a:t>相承</a:t>
            </a:r>
            <a:r>
              <a:rPr lang="zh-CN" altLang="zh-CN" sz="2800" b="1" dirty="0"/>
              <a:t>关系；</a:t>
            </a:r>
            <a:r>
              <a:rPr lang="en-US" altLang="zh-CN" sz="2800" b="1" dirty="0"/>
              <a:t>“</a:t>
            </a:r>
            <a:r>
              <a:rPr lang="zh-CN" altLang="zh-CN" sz="2800" b="1" dirty="0">
                <a:solidFill>
                  <a:srgbClr val="00B0F0"/>
                </a:solidFill>
                <a:effectLst>
                  <a:outerShdw blurRad="38100" dist="38100" dir="2700000" algn="tl">
                    <a:srgbClr val="000000">
                      <a:alpha val="43137"/>
                    </a:srgbClr>
                  </a:outerShdw>
                </a:effectLst>
              </a:rPr>
              <a:t>与此相反</a:t>
            </a:r>
            <a:r>
              <a:rPr lang="en-US" altLang="zh-CN" sz="2800" b="1" dirty="0">
                <a:solidFill>
                  <a:srgbClr val="00B0F0"/>
                </a:solidFill>
                <a:effectLst>
                  <a:outerShdw blurRad="38100" dist="38100" dir="2700000" algn="tl">
                    <a:srgbClr val="000000">
                      <a:alpha val="43137"/>
                    </a:srgbClr>
                  </a:outerShdw>
                </a:effectLst>
              </a:rPr>
              <a:t>”“</a:t>
            </a:r>
            <a:r>
              <a:rPr lang="zh-CN" altLang="zh-CN" sz="2800" b="1" dirty="0">
                <a:solidFill>
                  <a:srgbClr val="00B0F0"/>
                </a:solidFill>
                <a:effectLst>
                  <a:outerShdw blurRad="38100" dist="38100" dir="2700000" algn="tl">
                    <a:srgbClr val="000000">
                      <a:alpha val="43137"/>
                    </a:srgbClr>
                  </a:outerShdw>
                </a:effectLst>
              </a:rPr>
              <a:t>反过来说</a:t>
            </a:r>
            <a:r>
              <a:rPr lang="en-US" altLang="zh-CN" sz="2800" b="1" dirty="0"/>
              <a:t>”</a:t>
            </a:r>
            <a:r>
              <a:rPr lang="zh-CN" altLang="zh-CN" sz="2800" b="1" dirty="0"/>
              <a:t>，表示</a:t>
            </a:r>
            <a:r>
              <a:rPr lang="zh-CN" altLang="zh-CN" sz="2800" b="1" dirty="0">
                <a:solidFill>
                  <a:srgbClr val="00B050"/>
                </a:solidFill>
                <a:effectLst>
                  <a:outerShdw blurRad="38100" dist="38100" dir="2700000" algn="tl">
                    <a:srgbClr val="000000">
                      <a:alpha val="43137"/>
                    </a:srgbClr>
                  </a:outerShdw>
                </a:effectLst>
              </a:rPr>
              <a:t>相反、相对</a:t>
            </a:r>
            <a:r>
              <a:rPr lang="zh-CN" altLang="zh-CN" sz="2800" b="1" dirty="0"/>
              <a:t>关系，</a:t>
            </a:r>
            <a:r>
              <a:rPr lang="zh-CN" altLang="zh-CN" sz="2800" b="1" dirty="0">
                <a:solidFill>
                  <a:srgbClr val="FF0000"/>
                </a:solidFill>
                <a:effectLst>
                  <a:outerShdw blurRad="38100" dist="38100" dir="2700000" algn="tl">
                    <a:srgbClr val="000000">
                      <a:alpha val="43137"/>
                    </a:srgbClr>
                  </a:outerShdw>
                </a:effectLst>
              </a:rPr>
              <a:t>中间不可插入别的词语</a:t>
            </a:r>
            <a:r>
              <a:rPr lang="zh-CN" altLang="zh-CN" sz="2800" b="1" dirty="0"/>
              <a:t>；</a:t>
            </a:r>
            <a:r>
              <a:rPr lang="en-US" altLang="zh-CN" sz="2800" b="1" dirty="0"/>
              <a:t>“</a:t>
            </a:r>
            <a:r>
              <a:rPr lang="zh-CN" altLang="zh-CN" sz="2800" b="1" dirty="0">
                <a:solidFill>
                  <a:srgbClr val="00B0F0"/>
                </a:solidFill>
                <a:effectLst>
                  <a:outerShdw blurRad="38100" dist="38100" dir="2700000" algn="tl">
                    <a:srgbClr val="000000">
                      <a:alpha val="43137"/>
                    </a:srgbClr>
                  </a:outerShdw>
                </a:effectLst>
              </a:rPr>
              <a:t>首先</a:t>
            </a:r>
            <a:r>
              <a:rPr lang="en-US" altLang="zh-CN" sz="2800" b="1" dirty="0">
                <a:solidFill>
                  <a:srgbClr val="00B0F0"/>
                </a:solidFill>
                <a:effectLst>
                  <a:outerShdw blurRad="38100" dist="38100" dir="2700000" algn="tl">
                    <a:srgbClr val="000000">
                      <a:alpha val="43137"/>
                    </a:srgbClr>
                  </a:outerShdw>
                </a:effectLst>
              </a:rPr>
              <a:t>”“</a:t>
            </a:r>
            <a:r>
              <a:rPr lang="zh-CN" altLang="zh-CN" sz="2800" b="1" dirty="0">
                <a:solidFill>
                  <a:srgbClr val="00B0F0"/>
                </a:solidFill>
                <a:effectLst>
                  <a:outerShdw blurRad="38100" dist="38100" dir="2700000" algn="tl">
                    <a:srgbClr val="000000">
                      <a:alpha val="43137"/>
                    </a:srgbClr>
                  </a:outerShdw>
                </a:effectLst>
              </a:rPr>
              <a:t>其次</a:t>
            </a:r>
            <a:r>
              <a:rPr lang="en-US" altLang="zh-CN" sz="2800" b="1" dirty="0">
                <a:solidFill>
                  <a:srgbClr val="00B0F0"/>
                </a:solidFill>
                <a:effectLst>
                  <a:outerShdw blurRad="38100" dist="38100" dir="2700000" algn="tl">
                    <a:srgbClr val="000000">
                      <a:alpha val="43137"/>
                    </a:srgbClr>
                  </a:outerShdw>
                </a:effectLst>
              </a:rPr>
              <a:t>”“</a:t>
            </a:r>
            <a:r>
              <a:rPr lang="zh-CN" altLang="zh-CN" sz="2800" b="1" dirty="0">
                <a:solidFill>
                  <a:srgbClr val="00B0F0"/>
                </a:solidFill>
                <a:effectLst>
                  <a:outerShdw blurRad="38100" dist="38100" dir="2700000" algn="tl">
                    <a:srgbClr val="000000">
                      <a:alpha val="43137"/>
                    </a:srgbClr>
                  </a:outerShdw>
                </a:effectLst>
              </a:rPr>
              <a:t>再次</a:t>
            </a:r>
            <a:r>
              <a:rPr lang="en-US" altLang="zh-CN" sz="2800" b="1" dirty="0"/>
              <a:t>”</a:t>
            </a:r>
            <a:r>
              <a:rPr lang="zh-CN" altLang="zh-CN" sz="2800" b="1" dirty="0"/>
              <a:t>，表示</a:t>
            </a:r>
            <a:r>
              <a:rPr lang="zh-CN" altLang="zh-CN" sz="2800" b="1" dirty="0">
                <a:solidFill>
                  <a:srgbClr val="00B050"/>
                </a:solidFill>
                <a:effectLst>
                  <a:outerShdw blurRad="38100" dist="38100" dir="2700000" algn="tl">
                    <a:srgbClr val="000000">
                      <a:alpha val="43137"/>
                    </a:srgbClr>
                  </a:outerShdw>
                </a:effectLst>
              </a:rPr>
              <a:t>主次轻重的顺序</a:t>
            </a:r>
            <a:r>
              <a:rPr lang="zh-CN" altLang="zh-CN" sz="2800" b="1" dirty="0"/>
              <a:t>，</a:t>
            </a:r>
            <a:r>
              <a:rPr lang="zh-CN" altLang="zh-CN" sz="2800" b="1" dirty="0">
                <a:solidFill>
                  <a:srgbClr val="FF0000"/>
                </a:solidFill>
                <a:effectLst>
                  <a:outerShdw blurRad="38100" dist="38100" dir="2700000" algn="tl">
                    <a:srgbClr val="000000">
                      <a:alpha val="43137"/>
                    </a:srgbClr>
                  </a:outerShdw>
                </a:effectLst>
              </a:rPr>
              <a:t>不可倒置</a:t>
            </a:r>
            <a:r>
              <a:rPr lang="zh-CN" altLang="zh-CN" sz="2800" b="1" dirty="0"/>
              <a:t>；</a:t>
            </a:r>
            <a:r>
              <a:rPr lang="en-US" altLang="zh-CN" sz="2800" b="1" dirty="0"/>
              <a:t>“</a:t>
            </a:r>
            <a:r>
              <a:rPr lang="zh-CN" altLang="zh-CN" sz="2800" b="1" dirty="0">
                <a:solidFill>
                  <a:srgbClr val="00B0F0"/>
                </a:solidFill>
                <a:effectLst>
                  <a:outerShdw blurRad="38100" dist="38100" dir="2700000" algn="tl">
                    <a:srgbClr val="000000">
                      <a:alpha val="43137"/>
                    </a:srgbClr>
                  </a:outerShdw>
                </a:effectLst>
              </a:rPr>
              <a:t>先前</a:t>
            </a:r>
            <a:r>
              <a:rPr lang="en-US" altLang="zh-CN" sz="2800" b="1" dirty="0">
                <a:solidFill>
                  <a:srgbClr val="00B0F0"/>
                </a:solidFill>
                <a:effectLst>
                  <a:outerShdw blurRad="38100" dist="38100" dir="2700000" algn="tl">
                    <a:srgbClr val="000000">
                      <a:alpha val="43137"/>
                    </a:srgbClr>
                  </a:outerShdw>
                </a:effectLst>
              </a:rPr>
              <a:t>”</a:t>
            </a:r>
            <a:r>
              <a:rPr lang="zh-CN" altLang="zh-CN" sz="2800" b="1" dirty="0">
                <a:solidFill>
                  <a:srgbClr val="00B0F0"/>
                </a:solidFill>
                <a:effectLst>
                  <a:outerShdw blurRad="38100" dist="38100" dir="2700000" algn="tl">
                    <a:srgbClr val="000000">
                      <a:alpha val="43137"/>
                    </a:srgbClr>
                  </a:outerShdw>
                </a:effectLst>
              </a:rPr>
              <a:t>与</a:t>
            </a:r>
            <a:r>
              <a:rPr lang="en-US" altLang="zh-CN" sz="2800" b="1" dirty="0">
                <a:solidFill>
                  <a:srgbClr val="00B0F0"/>
                </a:solidFill>
                <a:effectLst>
                  <a:outerShdw blurRad="38100" dist="38100" dir="2700000" algn="tl">
                    <a:srgbClr val="000000">
                      <a:alpha val="43137"/>
                    </a:srgbClr>
                  </a:outerShdw>
                </a:effectLst>
              </a:rPr>
              <a:t>“</a:t>
            </a:r>
            <a:r>
              <a:rPr lang="zh-CN" altLang="zh-CN" sz="2800" b="1" dirty="0">
                <a:solidFill>
                  <a:srgbClr val="00B0F0"/>
                </a:solidFill>
                <a:effectLst>
                  <a:outerShdw blurRad="38100" dist="38100" dir="2700000" algn="tl">
                    <a:srgbClr val="000000">
                      <a:alpha val="43137"/>
                    </a:srgbClr>
                  </a:outerShdw>
                </a:effectLst>
              </a:rPr>
              <a:t>后来</a:t>
            </a:r>
            <a:r>
              <a:rPr lang="en-US" altLang="zh-CN" sz="2800" b="1" dirty="0">
                <a:solidFill>
                  <a:srgbClr val="00B0F0"/>
                </a:solidFill>
                <a:effectLst>
                  <a:outerShdw blurRad="38100" dist="38100" dir="2700000" algn="tl">
                    <a:srgbClr val="000000">
                      <a:alpha val="43137"/>
                    </a:srgbClr>
                  </a:outerShdw>
                </a:effectLst>
              </a:rPr>
              <a:t>”</a:t>
            </a:r>
            <a:r>
              <a:rPr lang="zh-CN" altLang="zh-CN" sz="2800" b="1" dirty="0">
                <a:solidFill>
                  <a:srgbClr val="00B0F0"/>
                </a:solidFill>
                <a:effectLst>
                  <a:outerShdw blurRad="38100" dist="38100" dir="2700000" algn="tl">
                    <a:srgbClr val="000000">
                      <a:alpha val="43137"/>
                    </a:srgbClr>
                  </a:outerShdw>
                </a:effectLst>
              </a:rPr>
              <a:t>，</a:t>
            </a:r>
            <a:r>
              <a:rPr lang="en-US" altLang="zh-CN" sz="2800" b="1" dirty="0">
                <a:solidFill>
                  <a:srgbClr val="00B0F0"/>
                </a:solidFill>
                <a:effectLst>
                  <a:outerShdw blurRad="38100" dist="38100" dir="2700000" algn="tl">
                    <a:srgbClr val="000000">
                      <a:alpha val="43137"/>
                    </a:srgbClr>
                  </a:outerShdw>
                </a:effectLst>
              </a:rPr>
              <a:t>“</a:t>
            </a:r>
            <a:r>
              <a:rPr lang="zh-CN" altLang="zh-CN" sz="2800" b="1" dirty="0">
                <a:solidFill>
                  <a:srgbClr val="00B0F0"/>
                </a:solidFill>
                <a:effectLst>
                  <a:outerShdw blurRad="38100" dist="38100" dir="2700000" algn="tl">
                    <a:srgbClr val="000000">
                      <a:alpha val="43137"/>
                    </a:srgbClr>
                  </a:outerShdw>
                </a:effectLst>
              </a:rPr>
              <a:t>过去</a:t>
            </a:r>
            <a:r>
              <a:rPr lang="en-US" altLang="zh-CN" sz="2800" b="1" dirty="0">
                <a:solidFill>
                  <a:srgbClr val="00B0F0"/>
                </a:solidFill>
                <a:effectLst>
                  <a:outerShdw blurRad="38100" dist="38100" dir="2700000" algn="tl">
                    <a:srgbClr val="000000">
                      <a:alpha val="43137"/>
                    </a:srgbClr>
                  </a:outerShdw>
                </a:effectLst>
              </a:rPr>
              <a:t>”“</a:t>
            </a:r>
            <a:r>
              <a:rPr lang="zh-CN" altLang="zh-CN" sz="2800" b="1" dirty="0">
                <a:solidFill>
                  <a:srgbClr val="00B0F0"/>
                </a:solidFill>
                <a:effectLst>
                  <a:outerShdw blurRad="38100" dist="38100" dir="2700000" algn="tl">
                    <a:srgbClr val="000000">
                      <a:alpha val="43137"/>
                    </a:srgbClr>
                  </a:outerShdw>
                </a:effectLst>
              </a:rPr>
              <a:t>现在</a:t>
            </a:r>
            <a:r>
              <a:rPr lang="en-US" altLang="zh-CN" sz="2800" b="1" dirty="0">
                <a:solidFill>
                  <a:srgbClr val="00B0F0"/>
                </a:solidFill>
                <a:effectLst>
                  <a:outerShdw blurRad="38100" dist="38100" dir="2700000" algn="tl">
                    <a:srgbClr val="000000">
                      <a:alpha val="43137"/>
                    </a:srgbClr>
                  </a:outerShdw>
                </a:effectLst>
              </a:rPr>
              <a:t>”</a:t>
            </a:r>
            <a:r>
              <a:rPr lang="zh-CN" altLang="zh-CN" sz="2800" b="1" dirty="0">
                <a:solidFill>
                  <a:srgbClr val="00B0F0"/>
                </a:solidFill>
                <a:effectLst>
                  <a:outerShdw blurRad="38100" dist="38100" dir="2700000" algn="tl">
                    <a:srgbClr val="000000">
                      <a:alpha val="43137"/>
                    </a:srgbClr>
                  </a:outerShdw>
                </a:effectLst>
              </a:rPr>
              <a:t>与</a:t>
            </a:r>
            <a:r>
              <a:rPr lang="en-US" altLang="zh-CN" sz="2800" b="1" dirty="0">
                <a:solidFill>
                  <a:srgbClr val="00B0F0"/>
                </a:solidFill>
                <a:effectLst>
                  <a:outerShdw blurRad="38100" dist="38100" dir="2700000" algn="tl">
                    <a:srgbClr val="000000">
                      <a:alpha val="43137"/>
                    </a:srgbClr>
                  </a:outerShdw>
                </a:effectLst>
              </a:rPr>
              <a:t>“</a:t>
            </a:r>
            <a:r>
              <a:rPr lang="zh-CN" altLang="zh-CN" sz="2800" b="1" dirty="0">
                <a:solidFill>
                  <a:srgbClr val="00B0F0"/>
                </a:solidFill>
                <a:effectLst>
                  <a:outerShdw blurRad="38100" dist="38100" dir="2700000" algn="tl">
                    <a:srgbClr val="000000">
                      <a:alpha val="43137"/>
                    </a:srgbClr>
                  </a:outerShdw>
                </a:effectLst>
              </a:rPr>
              <a:t>将来</a:t>
            </a:r>
            <a:r>
              <a:rPr lang="en-US" altLang="zh-CN" sz="2800" b="1" dirty="0"/>
              <a:t>”</a:t>
            </a:r>
            <a:r>
              <a:rPr lang="zh-CN" altLang="zh-CN" sz="2800" b="1" dirty="0"/>
              <a:t>，表示</a:t>
            </a:r>
            <a:r>
              <a:rPr lang="zh-CN" altLang="zh-CN" sz="2800" b="1" dirty="0">
                <a:solidFill>
                  <a:srgbClr val="00B050"/>
                </a:solidFill>
                <a:effectLst>
                  <a:outerShdw blurRad="38100" dist="38100" dir="2700000" algn="tl">
                    <a:srgbClr val="000000">
                      <a:alpha val="43137"/>
                    </a:srgbClr>
                  </a:outerShdw>
                </a:effectLst>
              </a:rPr>
              <a:t>时间先后</a:t>
            </a:r>
            <a:r>
              <a:rPr lang="zh-CN" altLang="zh-CN" sz="2800" b="1" dirty="0"/>
              <a:t>；</a:t>
            </a:r>
            <a:r>
              <a:rPr lang="en-US" altLang="zh-CN" sz="2800" b="1" dirty="0"/>
              <a:t>“</a:t>
            </a:r>
            <a:r>
              <a:rPr lang="zh-CN" altLang="zh-CN" sz="2800" b="1" dirty="0">
                <a:solidFill>
                  <a:srgbClr val="00B0F0"/>
                </a:solidFill>
                <a:effectLst>
                  <a:outerShdw blurRad="38100" dist="38100" dir="2700000" algn="tl">
                    <a:srgbClr val="000000">
                      <a:alpha val="43137"/>
                    </a:srgbClr>
                  </a:outerShdw>
                </a:effectLst>
              </a:rPr>
              <a:t>总之</a:t>
            </a:r>
            <a:r>
              <a:rPr lang="en-US" altLang="zh-CN" sz="2800" b="1" dirty="0">
                <a:solidFill>
                  <a:srgbClr val="00B0F0"/>
                </a:solidFill>
                <a:effectLst>
                  <a:outerShdw blurRad="38100" dist="38100" dir="2700000" algn="tl">
                    <a:srgbClr val="000000">
                      <a:alpha val="43137"/>
                    </a:srgbClr>
                  </a:outerShdw>
                </a:effectLst>
              </a:rPr>
              <a:t>”“</a:t>
            </a:r>
            <a:r>
              <a:rPr lang="zh-CN" altLang="zh-CN" sz="2800" b="1" dirty="0">
                <a:solidFill>
                  <a:srgbClr val="00B0F0"/>
                </a:solidFill>
                <a:effectLst>
                  <a:outerShdw blurRad="38100" dist="38100" dir="2700000" algn="tl">
                    <a:srgbClr val="000000">
                      <a:alpha val="43137"/>
                    </a:srgbClr>
                  </a:outerShdw>
                </a:effectLst>
              </a:rPr>
              <a:t>综上所述</a:t>
            </a:r>
            <a:r>
              <a:rPr lang="en-US" altLang="zh-CN" sz="2800" b="1" dirty="0">
                <a:solidFill>
                  <a:srgbClr val="00B0F0"/>
                </a:solidFill>
                <a:effectLst>
                  <a:outerShdw blurRad="38100" dist="38100" dir="2700000" algn="tl">
                    <a:srgbClr val="000000">
                      <a:alpha val="43137"/>
                    </a:srgbClr>
                  </a:outerShdw>
                </a:effectLst>
              </a:rPr>
              <a:t>”“</a:t>
            </a:r>
            <a:r>
              <a:rPr lang="zh-CN" altLang="zh-CN" sz="2800" b="1" dirty="0">
                <a:solidFill>
                  <a:srgbClr val="00B0F0"/>
                </a:solidFill>
                <a:effectLst>
                  <a:outerShdw blurRad="38100" dist="38100" dir="2700000" algn="tl">
                    <a:srgbClr val="000000">
                      <a:alpha val="43137"/>
                    </a:srgbClr>
                  </a:outerShdw>
                </a:effectLst>
              </a:rPr>
              <a:t>由此看来</a:t>
            </a:r>
            <a:r>
              <a:rPr lang="en-US" altLang="zh-CN" sz="2800" b="1" dirty="0"/>
              <a:t>”</a:t>
            </a:r>
            <a:r>
              <a:rPr lang="zh-CN" altLang="zh-CN" sz="2800" b="1" dirty="0"/>
              <a:t>，表示要</a:t>
            </a:r>
            <a:r>
              <a:rPr lang="zh-CN" altLang="zh-CN" sz="2800" b="1" dirty="0">
                <a:solidFill>
                  <a:srgbClr val="00B050"/>
                </a:solidFill>
                <a:effectLst>
                  <a:outerShdw blurRad="38100" dist="38100" dir="2700000" algn="tl">
                    <a:srgbClr val="000000">
                      <a:alpha val="43137"/>
                    </a:srgbClr>
                  </a:outerShdw>
                </a:effectLst>
              </a:rPr>
              <a:t>提出结论</a:t>
            </a:r>
            <a:r>
              <a:rPr lang="zh-CN" altLang="zh-CN" sz="2800" b="1" dirty="0">
                <a:solidFill>
                  <a:srgbClr val="7030A0"/>
                </a:solidFill>
                <a:effectLst>
                  <a:outerShdw blurRad="38100" dist="38100" dir="2700000" algn="tl">
                    <a:srgbClr val="000000">
                      <a:alpha val="43137"/>
                    </a:srgbClr>
                  </a:outerShdw>
                </a:effectLst>
              </a:rPr>
              <a:t>；</a:t>
            </a:r>
            <a:r>
              <a:rPr lang="en-US" altLang="zh-CN" sz="2800" b="1" dirty="0"/>
              <a:t>“</a:t>
            </a:r>
            <a:r>
              <a:rPr lang="zh-CN" altLang="zh-CN" sz="2800" b="1" dirty="0">
                <a:solidFill>
                  <a:srgbClr val="00B0F0"/>
                </a:solidFill>
                <a:effectLst>
                  <a:outerShdw blurRad="38100" dist="38100" dir="2700000" algn="tl">
                    <a:srgbClr val="000000">
                      <a:alpha val="43137"/>
                    </a:srgbClr>
                  </a:outerShdw>
                </a:effectLst>
              </a:rPr>
              <a:t>诸如此类</a:t>
            </a:r>
            <a:r>
              <a:rPr lang="en-US" altLang="zh-CN" sz="2800" b="1" dirty="0"/>
              <a:t>”</a:t>
            </a:r>
            <a:r>
              <a:rPr lang="zh-CN" altLang="zh-CN" sz="2800" b="1" dirty="0"/>
              <a:t>，表示</a:t>
            </a:r>
            <a:r>
              <a:rPr lang="zh-CN" altLang="zh-CN" sz="2800" b="1" dirty="0">
                <a:solidFill>
                  <a:srgbClr val="00B050"/>
                </a:solidFill>
                <a:effectLst>
                  <a:outerShdw blurRad="38100" dist="38100" dir="2700000" algn="tl">
                    <a:srgbClr val="000000">
                      <a:alpha val="43137"/>
                    </a:srgbClr>
                  </a:outerShdw>
                </a:effectLst>
              </a:rPr>
              <a:t>综合</a:t>
            </a:r>
            <a:r>
              <a:rPr lang="zh-CN" altLang="zh-CN" sz="2800" b="1" dirty="0"/>
              <a:t>；</a:t>
            </a:r>
            <a:r>
              <a:rPr lang="en-US" altLang="zh-CN" sz="2800" b="1" dirty="0"/>
              <a:t>“</a:t>
            </a:r>
            <a:r>
              <a:rPr lang="zh-CN" altLang="zh-CN" sz="2800" b="1" dirty="0">
                <a:solidFill>
                  <a:srgbClr val="00B0F0"/>
                </a:solidFill>
                <a:effectLst>
                  <a:outerShdw blurRad="38100" dist="38100" dir="2700000" algn="tl">
                    <a:srgbClr val="000000">
                      <a:alpha val="43137"/>
                    </a:srgbClr>
                  </a:outerShdw>
                </a:effectLst>
              </a:rPr>
              <a:t>所谓</a:t>
            </a:r>
            <a:r>
              <a:rPr lang="en-US" altLang="zh-CN" sz="2800" b="1" dirty="0"/>
              <a:t>”</a:t>
            </a:r>
            <a:r>
              <a:rPr lang="zh-CN" altLang="zh-CN" sz="2800" b="1" dirty="0"/>
              <a:t>表示</a:t>
            </a:r>
            <a:r>
              <a:rPr lang="zh-CN" altLang="zh-CN" sz="2800" b="1" dirty="0">
                <a:solidFill>
                  <a:srgbClr val="00B050"/>
                </a:solidFill>
                <a:effectLst>
                  <a:outerShdw blurRad="38100" dist="38100" dir="2700000" algn="tl">
                    <a:srgbClr val="000000">
                      <a:alpha val="43137"/>
                    </a:srgbClr>
                  </a:outerShdw>
                </a:effectLst>
              </a:rPr>
              <a:t>有所解释</a:t>
            </a:r>
            <a:r>
              <a:rPr lang="zh-CN" altLang="zh-CN" sz="2800" b="1" dirty="0"/>
              <a:t>；</a:t>
            </a:r>
            <a:r>
              <a:rPr lang="en-US" altLang="zh-CN" sz="2800" b="1" dirty="0"/>
              <a:t>“</a:t>
            </a:r>
            <a:r>
              <a:rPr lang="zh-CN" altLang="zh-CN" sz="2800" b="1" dirty="0">
                <a:solidFill>
                  <a:srgbClr val="00B0F0"/>
                </a:solidFill>
                <a:effectLst>
                  <a:outerShdw blurRad="38100" dist="38100" dir="2700000" algn="tl">
                    <a:srgbClr val="000000">
                      <a:alpha val="43137"/>
                    </a:srgbClr>
                  </a:outerShdw>
                </a:effectLst>
              </a:rPr>
              <a:t>例如</a:t>
            </a:r>
            <a:r>
              <a:rPr lang="en-US" altLang="zh-CN" sz="2800" b="1" dirty="0"/>
              <a:t>”</a:t>
            </a:r>
            <a:r>
              <a:rPr lang="zh-CN" altLang="zh-CN" sz="2800" b="1" dirty="0"/>
              <a:t>表示</a:t>
            </a:r>
            <a:r>
              <a:rPr lang="zh-CN" altLang="zh-CN" sz="2800" b="1" dirty="0">
                <a:solidFill>
                  <a:srgbClr val="00B050"/>
                </a:solidFill>
                <a:effectLst>
                  <a:outerShdw blurRad="38100" dist="38100" dir="2700000" algn="tl">
                    <a:srgbClr val="000000">
                      <a:alpha val="43137"/>
                    </a:srgbClr>
                  </a:outerShdw>
                </a:effectLst>
              </a:rPr>
              <a:t>举例</a:t>
            </a:r>
            <a:r>
              <a:rPr lang="en-US" altLang="zh-CN" sz="2800" b="1" dirty="0"/>
              <a:t>……</a:t>
            </a:r>
            <a:endParaRPr lang="zh-CN" altLang="zh-CN" sz="2800" dirty="0"/>
          </a:p>
        </p:txBody>
      </p:sp>
    </p:spTree>
    <p:extLst>
      <p:ext uri="{BB962C8B-B14F-4D97-AF65-F5344CB8AC3E}">
        <p14:creationId xmlns:p14="http://schemas.microsoft.com/office/powerpoint/2010/main" val="414566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5276" y="4628703"/>
            <a:ext cx="2040943" cy="584775"/>
          </a:xfrm>
          <a:prstGeom prst="rect">
            <a:avLst/>
          </a:prstGeom>
        </p:spPr>
        <p:txBody>
          <a:bodyPr wrap="none">
            <a:spAutoFit/>
          </a:bodyPr>
          <a:lstStyle/>
          <a:p>
            <a:r>
              <a:rPr lang="en-US" altLang="zh-CN" sz="3200" b="1" dirty="0">
                <a:solidFill>
                  <a:srgbClr val="FF0000"/>
                </a:solidFill>
                <a:effectLst>
                  <a:outerShdw blurRad="38100" dist="38100" dir="2700000" algn="tl">
                    <a:srgbClr val="000000">
                      <a:alpha val="43137"/>
                    </a:srgbClr>
                  </a:outerShdw>
                </a:effectLst>
              </a:rPr>
              <a:t>4</a:t>
            </a:r>
            <a:r>
              <a:rPr lang="zh-CN" altLang="zh-CN" sz="3200" b="1" dirty="0">
                <a:solidFill>
                  <a:srgbClr val="FF0000"/>
                </a:solidFill>
                <a:effectLst>
                  <a:outerShdw blurRad="38100" dist="38100" dir="2700000" algn="tl">
                    <a:srgbClr val="000000">
                      <a:alpha val="43137"/>
                    </a:srgbClr>
                  </a:outerShdw>
                </a:effectLst>
              </a:rPr>
              <a:t>．抓语境</a:t>
            </a:r>
            <a:endParaRPr lang="zh-CN" altLang="zh-CN" sz="3200" dirty="0">
              <a:solidFill>
                <a:srgbClr val="FF0000"/>
              </a:solidFill>
              <a:effectLst>
                <a:outerShdw blurRad="38100" dist="38100" dir="2700000" algn="tl">
                  <a:srgbClr val="000000">
                    <a:alpha val="43137"/>
                  </a:srgbClr>
                </a:outerShdw>
              </a:effectLst>
            </a:endParaRPr>
          </a:p>
        </p:txBody>
      </p:sp>
      <p:sp>
        <p:nvSpPr>
          <p:cNvPr id="3" name="矩形 2"/>
          <p:cNvSpPr/>
          <p:nvPr/>
        </p:nvSpPr>
        <p:spPr>
          <a:xfrm>
            <a:off x="412304" y="5693389"/>
            <a:ext cx="8208912" cy="523220"/>
          </a:xfrm>
          <a:prstGeom prst="rect">
            <a:avLst/>
          </a:prstGeom>
        </p:spPr>
        <p:txBody>
          <a:bodyPr wrap="square">
            <a:spAutoFit/>
          </a:bodyPr>
          <a:lstStyle/>
          <a:p>
            <a:r>
              <a:rPr lang="zh-CN" altLang="zh-CN" sz="2800" b="1" dirty="0" smtClean="0">
                <a:solidFill>
                  <a:srgbClr val="00B050"/>
                </a:solidFill>
                <a:effectLst>
                  <a:outerShdw blurRad="38100" dist="38100" dir="2700000" algn="tl">
                    <a:srgbClr val="000000">
                      <a:alpha val="43137"/>
                    </a:srgbClr>
                  </a:outerShdw>
                </a:effectLst>
              </a:rPr>
              <a:t>嵌入式</a:t>
            </a:r>
            <a:r>
              <a:rPr lang="zh-CN" altLang="zh-CN" sz="2800" b="1" dirty="0">
                <a:solidFill>
                  <a:srgbClr val="00B050"/>
                </a:solidFill>
                <a:effectLst>
                  <a:outerShdw blurRad="38100" dist="38100" dir="2700000" algn="tl">
                    <a:srgbClr val="000000">
                      <a:alpha val="43137"/>
                    </a:srgbClr>
                  </a:outerShdw>
                </a:effectLst>
              </a:rPr>
              <a:t>排序、承接式排序</a:t>
            </a:r>
            <a:r>
              <a:rPr lang="zh-CN" altLang="zh-CN" sz="2800" b="1" dirty="0"/>
              <a:t>，还要注意所提供的</a:t>
            </a:r>
            <a:r>
              <a:rPr lang="zh-CN" altLang="zh-CN" sz="2800" b="1" dirty="0">
                <a:solidFill>
                  <a:srgbClr val="FF0000"/>
                </a:solidFill>
                <a:effectLst>
                  <a:outerShdw blurRad="38100" dist="38100" dir="2700000" algn="tl">
                    <a:srgbClr val="000000">
                      <a:alpha val="43137"/>
                    </a:srgbClr>
                  </a:outerShdw>
                </a:effectLst>
              </a:rPr>
              <a:t>语境</a:t>
            </a:r>
            <a:r>
              <a:rPr lang="zh-CN" altLang="zh-CN" sz="2800" b="1" dirty="0"/>
              <a:t>。</a:t>
            </a:r>
            <a:endParaRPr lang="zh-CN" altLang="zh-CN" sz="2800" dirty="0"/>
          </a:p>
        </p:txBody>
      </p:sp>
      <p:sp>
        <p:nvSpPr>
          <p:cNvPr id="4" name="矩形 3"/>
          <p:cNvSpPr/>
          <p:nvPr/>
        </p:nvSpPr>
        <p:spPr>
          <a:xfrm>
            <a:off x="323528" y="3789040"/>
            <a:ext cx="8496944" cy="523220"/>
          </a:xfrm>
          <a:prstGeom prst="rect">
            <a:avLst/>
          </a:prstGeom>
        </p:spPr>
        <p:txBody>
          <a:bodyPr wrap="square">
            <a:spAutoFit/>
          </a:bodyPr>
          <a:lstStyle/>
          <a:p>
            <a:r>
              <a:rPr lang="en-US" altLang="zh-CN" sz="2800" b="1" dirty="0" smtClean="0"/>
              <a:t>(</a:t>
            </a:r>
            <a:r>
              <a:rPr lang="en-US" altLang="zh-CN" sz="2800" b="1" dirty="0"/>
              <a:t>5)</a:t>
            </a:r>
            <a:r>
              <a:rPr lang="zh-CN" altLang="zh-CN" sz="2800" b="1" dirty="0">
                <a:solidFill>
                  <a:srgbClr val="00B0F0"/>
                </a:solidFill>
                <a:effectLst>
                  <a:outerShdw blurRad="38100" dist="38100" dir="2700000" algn="tl">
                    <a:srgbClr val="000000">
                      <a:alpha val="43137"/>
                    </a:srgbClr>
                  </a:outerShdw>
                </a:effectLst>
              </a:rPr>
              <a:t>陈述对象</a:t>
            </a:r>
            <a:r>
              <a:rPr lang="zh-CN" altLang="zh-CN" sz="2800" b="1" dirty="0"/>
              <a:t>前后一致，</a:t>
            </a:r>
            <a:r>
              <a:rPr lang="zh-CN" altLang="zh-CN" sz="2800" b="1" dirty="0">
                <a:solidFill>
                  <a:srgbClr val="00B050"/>
                </a:solidFill>
                <a:effectLst>
                  <a:outerShdw blurRad="38100" dist="38100" dir="2700000" algn="tl">
                    <a:srgbClr val="000000">
                      <a:alpha val="43137"/>
                    </a:srgbClr>
                  </a:outerShdw>
                </a:effectLst>
              </a:rPr>
              <a:t>议论角度</a:t>
            </a:r>
            <a:r>
              <a:rPr lang="zh-CN" altLang="zh-CN" sz="2800" b="1" dirty="0"/>
              <a:t>一致。</a:t>
            </a:r>
            <a:endParaRPr lang="zh-CN" altLang="zh-CN" sz="2800" dirty="0"/>
          </a:p>
        </p:txBody>
      </p:sp>
      <p:sp>
        <p:nvSpPr>
          <p:cNvPr id="5" name="矩形 4"/>
          <p:cNvSpPr/>
          <p:nvPr/>
        </p:nvSpPr>
        <p:spPr>
          <a:xfrm>
            <a:off x="319212" y="2373268"/>
            <a:ext cx="8463780" cy="954107"/>
          </a:xfrm>
          <a:prstGeom prst="rect">
            <a:avLst/>
          </a:prstGeom>
        </p:spPr>
        <p:txBody>
          <a:bodyPr wrap="square">
            <a:spAutoFit/>
          </a:bodyPr>
          <a:lstStyle/>
          <a:p>
            <a:r>
              <a:rPr lang="en-US" altLang="zh-CN" sz="2800" b="1" dirty="0"/>
              <a:t>(4)</a:t>
            </a:r>
            <a:r>
              <a:rPr lang="zh-CN" altLang="zh-CN" sz="2800" b="1" dirty="0"/>
              <a:t>句子之间的对应关系</a:t>
            </a:r>
            <a:r>
              <a:rPr lang="en-US" altLang="zh-CN" sz="2800" b="1" dirty="0"/>
              <a:t>(</a:t>
            </a:r>
            <a:r>
              <a:rPr lang="zh-CN" altLang="zh-CN" sz="2800" b="1" dirty="0"/>
              <a:t>内容上、形式上</a:t>
            </a:r>
            <a:r>
              <a:rPr lang="en-US" altLang="zh-CN" sz="2800" b="1" dirty="0"/>
              <a:t>)</a:t>
            </a:r>
            <a:r>
              <a:rPr lang="zh-CN" altLang="zh-CN" sz="2800" b="1" dirty="0"/>
              <a:t>，也往往体现</a:t>
            </a:r>
            <a:r>
              <a:rPr lang="zh-CN" altLang="zh-CN" sz="2800" b="1" dirty="0">
                <a:solidFill>
                  <a:srgbClr val="7030A0"/>
                </a:solidFill>
                <a:effectLst>
                  <a:outerShdw blurRad="38100" dist="38100" dir="2700000" algn="tl">
                    <a:srgbClr val="000000">
                      <a:alpha val="43137"/>
                    </a:srgbClr>
                  </a:outerShdw>
                </a:effectLst>
              </a:rPr>
              <a:t>语言顺序的一致性</a:t>
            </a:r>
            <a:r>
              <a:rPr lang="zh-CN" altLang="zh-CN" sz="2800" b="1" dirty="0"/>
              <a:t>，</a:t>
            </a:r>
            <a:r>
              <a:rPr lang="zh-CN" altLang="zh-CN" sz="2800" b="1" dirty="0">
                <a:solidFill>
                  <a:srgbClr val="00B0F0"/>
                </a:solidFill>
                <a:effectLst>
                  <a:outerShdw blurRad="38100" dist="38100" dir="2700000" algn="tl">
                    <a:srgbClr val="000000">
                      <a:alpha val="43137"/>
                    </a:srgbClr>
                  </a:outerShdw>
                </a:effectLst>
              </a:rPr>
              <a:t>肯定、否定的一致性</a:t>
            </a:r>
            <a:r>
              <a:rPr lang="zh-CN" altLang="zh-CN" sz="2800" b="1" dirty="0"/>
              <a:t>。</a:t>
            </a:r>
            <a:endParaRPr lang="zh-CN" altLang="zh-CN" sz="2800" dirty="0"/>
          </a:p>
        </p:txBody>
      </p:sp>
      <p:sp>
        <p:nvSpPr>
          <p:cNvPr id="6" name="矩形 5"/>
          <p:cNvSpPr/>
          <p:nvPr/>
        </p:nvSpPr>
        <p:spPr>
          <a:xfrm>
            <a:off x="250528" y="1340768"/>
            <a:ext cx="8532464" cy="523220"/>
          </a:xfrm>
          <a:prstGeom prst="rect">
            <a:avLst/>
          </a:prstGeom>
        </p:spPr>
        <p:txBody>
          <a:bodyPr wrap="square">
            <a:spAutoFit/>
          </a:bodyPr>
          <a:lstStyle/>
          <a:p>
            <a:r>
              <a:rPr lang="en-US" altLang="zh-CN" sz="2800" b="1" dirty="0"/>
              <a:t>(3)</a:t>
            </a:r>
            <a:r>
              <a:rPr lang="zh-CN" altLang="zh-CN" sz="2800" b="1" dirty="0">
                <a:solidFill>
                  <a:srgbClr val="7030A0"/>
                </a:solidFill>
                <a:effectLst>
                  <a:outerShdw blurRad="38100" dist="38100" dir="2700000" algn="tl">
                    <a:srgbClr val="000000">
                      <a:alpha val="43137"/>
                    </a:srgbClr>
                  </a:outerShdw>
                </a:effectLst>
              </a:rPr>
              <a:t>关键词语</a:t>
            </a:r>
            <a:r>
              <a:rPr lang="zh-CN" altLang="zh-CN" sz="2800" b="1" dirty="0"/>
              <a:t>的</a:t>
            </a:r>
            <a:r>
              <a:rPr lang="zh-CN" altLang="zh-CN" sz="2800" b="1" dirty="0">
                <a:solidFill>
                  <a:srgbClr val="00B050"/>
                </a:solidFill>
                <a:effectLst>
                  <a:outerShdw blurRad="38100" dist="38100" dir="2700000" algn="tl">
                    <a:srgbClr val="000000">
                      <a:alpha val="43137"/>
                    </a:srgbClr>
                  </a:outerShdw>
                </a:effectLst>
              </a:rPr>
              <a:t>重复出现</a:t>
            </a:r>
            <a:r>
              <a:rPr lang="zh-CN" altLang="zh-CN" sz="2800" b="1" dirty="0"/>
              <a:t>，相同的</a:t>
            </a:r>
            <a:r>
              <a:rPr lang="zh-CN" altLang="zh-CN" sz="2800" b="1" dirty="0">
                <a:solidFill>
                  <a:srgbClr val="7030A0"/>
                </a:solidFill>
                <a:effectLst>
                  <a:outerShdw blurRad="38100" dist="38100" dir="2700000" algn="tl">
                    <a:srgbClr val="000000">
                      <a:alpha val="43137"/>
                    </a:srgbClr>
                  </a:outerShdw>
                </a:effectLst>
              </a:rPr>
              <a:t>句式</a:t>
            </a:r>
            <a:r>
              <a:rPr lang="zh-CN" altLang="zh-CN" sz="2800" b="1" dirty="0">
                <a:solidFill>
                  <a:srgbClr val="00B050"/>
                </a:solidFill>
                <a:effectLst>
                  <a:outerShdw blurRad="38100" dist="38100" dir="2700000" algn="tl">
                    <a:srgbClr val="000000">
                      <a:alpha val="43137"/>
                    </a:srgbClr>
                  </a:outerShdw>
                </a:effectLst>
              </a:rPr>
              <a:t>重复出现</a:t>
            </a:r>
            <a:r>
              <a:rPr lang="zh-CN" altLang="zh-CN" sz="2800" b="1" dirty="0"/>
              <a:t>。</a:t>
            </a:r>
            <a:endParaRPr lang="zh-CN" altLang="zh-CN" sz="2800" dirty="0"/>
          </a:p>
        </p:txBody>
      </p:sp>
      <p:sp>
        <p:nvSpPr>
          <p:cNvPr id="7" name="矩形 6"/>
          <p:cNvSpPr/>
          <p:nvPr/>
        </p:nvSpPr>
        <p:spPr>
          <a:xfrm>
            <a:off x="467544" y="324396"/>
            <a:ext cx="2040943" cy="584775"/>
          </a:xfrm>
          <a:prstGeom prst="rect">
            <a:avLst/>
          </a:prstGeom>
        </p:spPr>
        <p:txBody>
          <a:bodyPr wrap="none">
            <a:spAutoFit/>
          </a:bodyPr>
          <a:lstStyle/>
          <a:p>
            <a:r>
              <a:rPr lang="en-US" altLang="zh-CN" sz="3200" b="1" dirty="0">
                <a:solidFill>
                  <a:srgbClr val="FF0000"/>
                </a:solidFill>
                <a:effectLst>
                  <a:outerShdw blurRad="38100" dist="38100" dir="2700000" algn="tl">
                    <a:srgbClr val="000000">
                      <a:alpha val="43137"/>
                    </a:srgbClr>
                  </a:outerShdw>
                </a:effectLst>
              </a:rPr>
              <a:t>3</a:t>
            </a:r>
            <a:r>
              <a:rPr lang="zh-CN" altLang="zh-CN" sz="3200" b="1" dirty="0">
                <a:solidFill>
                  <a:srgbClr val="FF0000"/>
                </a:solidFill>
                <a:effectLst>
                  <a:outerShdw blurRad="38100" dist="38100" dir="2700000" algn="tl">
                    <a:srgbClr val="000000">
                      <a:alpha val="43137"/>
                    </a:srgbClr>
                  </a:outerShdw>
                </a:effectLst>
              </a:rPr>
              <a:t>．抓标志</a:t>
            </a:r>
            <a:endParaRPr lang="zh-CN" altLang="zh-CN" sz="32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0643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7064" y="188640"/>
            <a:ext cx="8986936" cy="4154984"/>
          </a:xfrm>
          <a:prstGeom prst="rect">
            <a:avLst/>
          </a:prstGeom>
        </p:spPr>
        <p:txBody>
          <a:bodyPr wrap="square">
            <a:spAutoFit/>
          </a:bodyPr>
          <a:lstStyle/>
          <a:p>
            <a:r>
              <a:rPr lang="zh-CN" altLang="zh-CN" sz="2400" b="1" dirty="0"/>
              <a:t>边练边悟</a:t>
            </a:r>
            <a:r>
              <a:rPr lang="en-US" altLang="zh-CN" sz="2400" b="1" dirty="0"/>
              <a:t>4</a:t>
            </a:r>
            <a:r>
              <a:rPr lang="zh-CN" altLang="zh-CN" sz="2400" b="1" dirty="0"/>
              <a:t>　</a:t>
            </a:r>
            <a:r>
              <a:rPr lang="en-US" altLang="zh-CN" sz="2400" b="1" dirty="0"/>
              <a:t>(</a:t>
            </a:r>
            <a:r>
              <a:rPr lang="zh-CN" altLang="zh-CN" sz="2400" b="1" dirty="0"/>
              <a:t>大纲全国</a:t>
            </a:r>
            <a:r>
              <a:rPr lang="en-US" altLang="zh-CN" sz="2400" b="1" dirty="0"/>
              <a:t>)</a:t>
            </a:r>
            <a:r>
              <a:rPr lang="zh-CN" altLang="zh-CN" sz="2400" b="1" dirty="0"/>
              <a:t>依次填入下面一段文字横线处的语句，衔接最恰当的一组是</a:t>
            </a:r>
            <a:r>
              <a:rPr lang="en-US" altLang="zh-CN" sz="2400" b="1" dirty="0"/>
              <a:t>                                            (</a:t>
            </a:r>
            <a:r>
              <a:rPr lang="zh-CN" altLang="zh-CN" sz="2400" b="1" dirty="0"/>
              <a:t>　　</a:t>
            </a:r>
            <a:r>
              <a:rPr lang="en-US" altLang="zh-CN" sz="2400" b="1" dirty="0"/>
              <a:t>)</a:t>
            </a:r>
            <a:endParaRPr lang="zh-CN" altLang="zh-CN" sz="2400" dirty="0"/>
          </a:p>
          <a:p>
            <a:r>
              <a:rPr lang="zh-CN" altLang="zh-CN" sz="2400" b="1" dirty="0"/>
              <a:t>岳麓书院已有一千多年的历史，</a:t>
            </a:r>
            <a:r>
              <a:rPr lang="en-US" altLang="zh-CN" sz="2400" b="1" dirty="0" smtClean="0"/>
              <a:t>___</a:t>
            </a:r>
            <a:r>
              <a:rPr lang="zh-CN" altLang="zh-CN" sz="2400" b="1" dirty="0" smtClean="0"/>
              <a:t>，</a:t>
            </a:r>
            <a:r>
              <a:rPr lang="en-US" altLang="zh-CN" sz="2400" b="1" dirty="0" smtClean="0"/>
              <a:t>___</a:t>
            </a:r>
            <a:r>
              <a:rPr lang="zh-CN" altLang="zh-CN" sz="2400" b="1" dirty="0"/>
              <a:t>，</a:t>
            </a:r>
            <a:r>
              <a:rPr lang="en-US" altLang="zh-CN" sz="2400" b="1" dirty="0" smtClean="0"/>
              <a:t>____</a:t>
            </a:r>
            <a:r>
              <a:rPr lang="zh-CN" altLang="zh-CN" sz="2400" b="1" dirty="0"/>
              <a:t>，</a:t>
            </a:r>
            <a:r>
              <a:rPr lang="en-US" altLang="zh-CN" sz="2400" b="1" dirty="0" smtClean="0"/>
              <a:t>____</a:t>
            </a:r>
            <a:r>
              <a:rPr lang="zh-CN" altLang="zh-CN" sz="2400" b="1" dirty="0"/>
              <a:t>，</a:t>
            </a:r>
            <a:r>
              <a:rPr lang="en-US" altLang="zh-CN" sz="2400" b="1" dirty="0" smtClean="0"/>
              <a:t>_____</a:t>
            </a:r>
            <a:r>
              <a:rPr lang="zh-CN" altLang="zh-CN" sz="2400" b="1" dirty="0" smtClean="0"/>
              <a:t>，</a:t>
            </a:r>
            <a:r>
              <a:rPr lang="en-US" altLang="zh-CN" sz="2400" b="1" dirty="0" smtClean="0"/>
              <a:t>____</a:t>
            </a:r>
            <a:r>
              <a:rPr lang="zh-CN" altLang="zh-CN" sz="2400" b="1" dirty="0"/>
              <a:t>，特别是各处悬挂的历代楹联，散发出浓郁的文化气息。</a:t>
            </a:r>
            <a:endParaRPr lang="zh-CN" altLang="zh-CN" sz="2400" dirty="0"/>
          </a:p>
          <a:p>
            <a:r>
              <a:rPr lang="en-US" altLang="zh-CN" sz="2400" b="1" dirty="0"/>
              <a:t>①</a:t>
            </a:r>
            <a:r>
              <a:rPr lang="zh-CN" altLang="zh-CN" sz="2400" b="1" dirty="0"/>
              <a:t>院落格局中轴对称、层层递进　</a:t>
            </a:r>
            <a:r>
              <a:rPr lang="en-US" altLang="zh-CN" sz="2400" b="1" dirty="0"/>
              <a:t>②</a:t>
            </a:r>
            <a:r>
              <a:rPr lang="zh-CN" altLang="zh-CN" sz="2400" b="1" dirty="0"/>
              <a:t>给人一种庄严、幽远的厚重感　</a:t>
            </a:r>
            <a:r>
              <a:rPr lang="en-US" altLang="zh-CN" sz="2400" b="1" dirty="0"/>
              <a:t>③</a:t>
            </a:r>
            <a:r>
              <a:rPr lang="zh-CN" altLang="zh-CN" sz="2400" b="1" dirty="0"/>
              <a:t>它集教学、藏书、祭祀于一体　</a:t>
            </a:r>
            <a:r>
              <a:rPr lang="en-US" altLang="zh-CN" sz="2400" b="1" dirty="0"/>
              <a:t>④</a:t>
            </a:r>
            <a:r>
              <a:rPr lang="zh-CN" altLang="zh-CN" sz="2400" b="1" dirty="0"/>
              <a:t>主体建筑头门、大门、二门、讲堂、御书楼集中于中轴线上　</a:t>
            </a:r>
            <a:r>
              <a:rPr lang="en-US" altLang="zh-CN" sz="2400" b="1" dirty="0"/>
              <a:t>⑤</a:t>
            </a:r>
            <a:r>
              <a:rPr lang="zh-CN" altLang="zh-CN" sz="2400" b="1" dirty="0"/>
              <a:t>门、堂、斋、轩、楼，每一处建筑都很古朴　</a:t>
            </a:r>
            <a:r>
              <a:rPr lang="en-US" altLang="zh-CN" sz="2400" b="1" dirty="0"/>
              <a:t>⑥</a:t>
            </a:r>
            <a:r>
              <a:rPr lang="zh-CN" altLang="zh-CN" sz="2400" b="1" dirty="0"/>
              <a:t>讲堂布置在中轴线的中央，斋舍、专祠等排列于两旁</a:t>
            </a:r>
            <a:endParaRPr lang="zh-CN" altLang="zh-CN" sz="2400" dirty="0"/>
          </a:p>
          <a:p>
            <a:r>
              <a:rPr lang="en-US" altLang="zh-CN" sz="2400" b="1" dirty="0"/>
              <a:t>A</a:t>
            </a:r>
            <a:r>
              <a:rPr lang="zh-CN" altLang="zh-CN" sz="2400" b="1" dirty="0"/>
              <a:t>．</a:t>
            </a:r>
            <a:r>
              <a:rPr lang="en-US" altLang="zh-CN" sz="2400" b="1" dirty="0"/>
              <a:t>②③④⑥⑤①  	</a:t>
            </a:r>
            <a:r>
              <a:rPr lang="en-US" altLang="zh-CN" sz="2400" b="1" dirty="0" smtClean="0"/>
              <a:t>B</a:t>
            </a:r>
            <a:r>
              <a:rPr lang="zh-CN" altLang="zh-CN" sz="2400" b="1" dirty="0" smtClean="0"/>
              <a:t>．</a:t>
            </a:r>
            <a:r>
              <a:rPr lang="en-US" altLang="zh-CN" sz="2400" b="1" dirty="0" smtClean="0"/>
              <a:t>②⑥④①⑤③</a:t>
            </a:r>
            <a:endParaRPr lang="zh-CN" altLang="zh-CN" sz="2400" dirty="0"/>
          </a:p>
          <a:p>
            <a:r>
              <a:rPr lang="en-US" altLang="zh-CN" sz="2400" b="1" dirty="0"/>
              <a:t>C</a:t>
            </a:r>
            <a:r>
              <a:rPr lang="zh-CN" altLang="zh-CN" sz="2400" b="1" dirty="0"/>
              <a:t>．</a:t>
            </a:r>
            <a:r>
              <a:rPr lang="en-US" altLang="zh-CN" sz="2400" b="1" dirty="0"/>
              <a:t>③①④⑥⑤②  </a:t>
            </a:r>
            <a:r>
              <a:rPr lang="en-US" altLang="zh-CN" sz="2400" b="1" dirty="0" smtClean="0"/>
              <a:t>   D</a:t>
            </a:r>
            <a:r>
              <a:rPr lang="zh-CN" altLang="zh-CN" sz="2400" b="1" dirty="0"/>
              <a:t>．</a:t>
            </a:r>
            <a:r>
              <a:rPr lang="en-US" altLang="zh-CN" sz="2400" b="1" dirty="0"/>
              <a:t>③②⑥④①⑤</a:t>
            </a:r>
            <a:endParaRPr lang="zh-CN" altLang="zh-CN" sz="2400" dirty="0"/>
          </a:p>
        </p:txBody>
      </p:sp>
      <p:sp>
        <p:nvSpPr>
          <p:cNvPr id="3" name="矩形 2"/>
          <p:cNvSpPr/>
          <p:nvPr/>
        </p:nvSpPr>
        <p:spPr>
          <a:xfrm>
            <a:off x="267048" y="4343624"/>
            <a:ext cx="8474496" cy="2308324"/>
          </a:xfrm>
          <a:prstGeom prst="rect">
            <a:avLst/>
          </a:prstGeom>
        </p:spPr>
        <p:txBody>
          <a:bodyPr wrap="square">
            <a:spAutoFit/>
          </a:bodyPr>
          <a:lstStyle/>
          <a:p>
            <a:r>
              <a:rPr lang="zh-CN" altLang="zh-CN" sz="2400" b="1" dirty="0"/>
              <a:t>本题从排序的角度考查语言表达的连贯。解答本题应立足于岳麓书院历史文化的</a:t>
            </a:r>
            <a:r>
              <a:rPr lang="en-US" altLang="zh-CN" sz="2400" b="1" dirty="0"/>
              <a:t>	</a:t>
            </a:r>
            <a:r>
              <a:rPr lang="zh-CN" altLang="zh-CN" sz="2400" b="1" dirty="0"/>
              <a:t>厚重和建筑的特征，注意两者的衔接。③句</a:t>
            </a:r>
            <a:r>
              <a:rPr lang="zh-CN" altLang="zh-CN" sz="2400" b="1" dirty="0">
                <a:solidFill>
                  <a:srgbClr val="00B050"/>
                </a:solidFill>
                <a:effectLst>
                  <a:outerShdw blurRad="38100" dist="38100" dir="2700000" algn="tl">
                    <a:srgbClr val="000000">
                      <a:alpha val="43137"/>
                    </a:srgbClr>
                  </a:outerShdw>
                </a:effectLst>
              </a:rPr>
              <a:t>总讲</a:t>
            </a:r>
            <a:r>
              <a:rPr lang="zh-CN" altLang="zh-CN" sz="2400" b="1" dirty="0"/>
              <a:t>岳麓书院的功用；①④⑥</a:t>
            </a:r>
            <a:r>
              <a:rPr lang="zh-CN" altLang="zh-CN" sz="2400" b="1" dirty="0">
                <a:solidFill>
                  <a:srgbClr val="00B050"/>
                </a:solidFill>
                <a:effectLst>
                  <a:outerShdw blurRad="38100" dist="38100" dir="2700000" algn="tl">
                    <a:srgbClr val="000000">
                      <a:alpha val="43137"/>
                    </a:srgbClr>
                  </a:outerShdw>
                </a:effectLst>
              </a:rPr>
              <a:t>具体写</a:t>
            </a:r>
            <a:r>
              <a:rPr lang="zh-CN" altLang="zh-CN" sz="2400" b="1" dirty="0"/>
              <a:t>岳麓书</a:t>
            </a:r>
            <a:r>
              <a:rPr lang="en-US" altLang="zh-CN" sz="2400" b="1" dirty="0"/>
              <a:t>	</a:t>
            </a:r>
            <a:r>
              <a:rPr lang="zh-CN" altLang="zh-CN" sz="2400" b="1" dirty="0"/>
              <a:t>院的建筑布局，先点明“中轴对称”的特征，再写明位于中轴线上的建筑，再具体写“讲堂”；⑤②写出了岳麓书院的历史文化的厚重感，与所提供文段中的最后一句话紧密相连。</a:t>
            </a:r>
            <a:endParaRPr lang="zh-CN" altLang="zh-CN" sz="2400" dirty="0"/>
          </a:p>
        </p:txBody>
      </p:sp>
      <p:grpSp>
        <p:nvGrpSpPr>
          <p:cNvPr id="4" name="Group 7"/>
          <p:cNvGrpSpPr>
            <a:grpSpLocks/>
          </p:cNvGrpSpPr>
          <p:nvPr/>
        </p:nvGrpSpPr>
        <p:grpSpPr bwMode="auto">
          <a:xfrm>
            <a:off x="6516216" y="3573016"/>
            <a:ext cx="1695450" cy="488950"/>
            <a:chOff x="113" y="3367"/>
            <a:chExt cx="1068" cy="308"/>
          </a:xfrm>
        </p:grpSpPr>
        <p:sp>
          <p:nvSpPr>
            <p:cNvPr id="5" name="Text Box 8"/>
            <p:cNvSpPr txBox="1">
              <a:spLocks noChangeArrowheads="1"/>
            </p:cNvSpPr>
            <p:nvPr/>
          </p:nvSpPr>
          <p:spPr bwMode="auto">
            <a:xfrm>
              <a:off x="113" y="3377"/>
              <a:ext cx="598" cy="288"/>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b="1">
                  <a:solidFill>
                    <a:schemeClr val="bg1"/>
                  </a:solidFill>
                  <a:latin typeface="Calibri" pitchFamily="34" charset="0"/>
                  <a:ea typeface="黑体" pitchFamily="2" charset="-122"/>
                </a:rPr>
                <a:t> </a:t>
              </a:r>
              <a:r>
                <a:rPr lang="zh-CN" altLang="en-US" b="1">
                  <a:solidFill>
                    <a:schemeClr val="bg1"/>
                  </a:solidFill>
                  <a:latin typeface="Calibri" pitchFamily="34" charset="0"/>
                  <a:ea typeface="黑体" pitchFamily="2" charset="-122"/>
                </a:rPr>
                <a:t>答案</a:t>
              </a:r>
            </a:p>
          </p:txBody>
        </p:sp>
        <p:sp>
          <p:nvSpPr>
            <p:cNvPr id="6" name="Rectangle 9"/>
            <p:cNvSpPr>
              <a:spLocks noChangeArrowheads="1"/>
            </p:cNvSpPr>
            <p:nvPr/>
          </p:nvSpPr>
          <p:spPr bwMode="auto">
            <a:xfrm>
              <a:off x="863" y="3367"/>
              <a:ext cx="31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600" b="1" dirty="0">
                  <a:ea typeface="仿宋_GB2312" pitchFamily="49" charset="-122"/>
                </a:rPr>
                <a:t>C</a:t>
              </a:r>
              <a:r>
                <a:rPr lang="en-US" altLang="zh-CN" sz="2600" b="1" dirty="0">
                  <a:solidFill>
                    <a:srgbClr val="FF5050"/>
                  </a:solidFill>
                  <a:ea typeface="仿宋_GB2312" pitchFamily="49" charset="-122"/>
                </a:rPr>
                <a:t> </a:t>
              </a:r>
            </a:p>
          </p:txBody>
        </p:sp>
      </p:grpSp>
    </p:spTree>
    <p:extLst>
      <p:ext uri="{BB962C8B-B14F-4D97-AF65-F5344CB8AC3E}">
        <p14:creationId xmlns:p14="http://schemas.microsoft.com/office/powerpoint/2010/main" val="311103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0352" y="260648"/>
            <a:ext cx="8712968" cy="3785652"/>
          </a:xfrm>
          <a:prstGeom prst="rect">
            <a:avLst/>
          </a:prstGeom>
        </p:spPr>
        <p:txBody>
          <a:bodyPr wrap="square">
            <a:spAutoFit/>
          </a:bodyPr>
          <a:lstStyle/>
          <a:p>
            <a:r>
              <a:rPr lang="zh-CN" altLang="zh-CN" sz="2400" b="1" dirty="0"/>
              <a:t>边练边悟</a:t>
            </a:r>
            <a:r>
              <a:rPr lang="en-US" altLang="zh-CN" sz="2400" b="1" dirty="0"/>
              <a:t>5</a:t>
            </a:r>
            <a:r>
              <a:rPr lang="zh-CN" altLang="zh-CN" sz="2400" b="1" dirty="0"/>
              <a:t>　</a:t>
            </a:r>
            <a:r>
              <a:rPr lang="en-US" altLang="zh-CN" sz="2400" b="1" dirty="0"/>
              <a:t>(</a:t>
            </a:r>
            <a:r>
              <a:rPr lang="zh-CN" altLang="zh-CN" sz="2400" b="1" dirty="0"/>
              <a:t>北京</a:t>
            </a:r>
            <a:r>
              <a:rPr lang="en-US" altLang="zh-CN" sz="2400" b="1" dirty="0"/>
              <a:t>)</a:t>
            </a:r>
            <a:r>
              <a:rPr lang="zh-CN" altLang="zh-CN" sz="2400" b="1" dirty="0"/>
              <a:t>给下面语句排序，衔接恰当的一项</a:t>
            </a:r>
            <a:r>
              <a:rPr lang="zh-CN" altLang="zh-CN" sz="2400" b="1" dirty="0" smtClean="0"/>
              <a:t>是</a:t>
            </a:r>
            <a:endParaRPr lang="en-US" altLang="zh-CN" sz="2400" b="1" dirty="0"/>
          </a:p>
          <a:p>
            <a:r>
              <a:rPr lang="en-US" altLang="zh-CN" sz="2400" b="1" dirty="0" smtClean="0"/>
              <a:t>①</a:t>
            </a:r>
            <a:r>
              <a:rPr lang="zh-CN" altLang="zh-CN" sz="2400" b="1" dirty="0"/>
              <a:t>因为较弱的电磁辐射，也会对人的神经系统与心血管系统产生一定的干扰。</a:t>
            </a:r>
            <a:endParaRPr lang="zh-CN" altLang="zh-CN" sz="2400" dirty="0"/>
          </a:p>
          <a:p>
            <a:r>
              <a:rPr lang="en-US" altLang="zh-CN" sz="2400" b="1" dirty="0"/>
              <a:t>②</a:t>
            </a:r>
            <a:r>
              <a:rPr lang="zh-CN" altLang="zh-CN" sz="2400" b="1" dirty="0"/>
              <a:t>人的大脑和神经会产生微弱的电磁波，当周围电器发出比它强数百万倍的电磁波时，人的神经活动就会受到严重干扰。</a:t>
            </a:r>
            <a:endParaRPr lang="zh-CN" altLang="zh-CN" sz="2400" dirty="0"/>
          </a:p>
          <a:p>
            <a:r>
              <a:rPr lang="en-US" altLang="zh-CN" sz="2400" b="1" dirty="0"/>
              <a:t>③</a:t>
            </a:r>
            <a:r>
              <a:rPr lang="zh-CN" altLang="zh-CN" sz="2400" b="1" dirty="0"/>
              <a:t>即使在不太强的电磁场环境中工作和生活，人也会受到影响。</a:t>
            </a:r>
            <a:endParaRPr lang="zh-CN" altLang="zh-CN" sz="2400" dirty="0"/>
          </a:p>
          <a:p>
            <a:r>
              <a:rPr lang="en-US" altLang="zh-CN" sz="2400" b="1" dirty="0"/>
              <a:t>④</a:t>
            </a:r>
            <a:r>
              <a:rPr lang="zh-CN" altLang="zh-CN" sz="2400" b="1" dirty="0"/>
              <a:t>如果长时间处于这种强电磁波的环境中，人会出现头痛、注意力不集中、嗜睡等症状，强电磁辐射会使心血管疾病加重、神经系统功能失调。</a:t>
            </a:r>
            <a:endParaRPr lang="zh-CN" altLang="zh-CN" sz="2400" dirty="0"/>
          </a:p>
          <a:p>
            <a:r>
              <a:rPr lang="en-US" altLang="zh-CN" sz="2400" b="1" dirty="0"/>
              <a:t>A</a:t>
            </a:r>
            <a:r>
              <a:rPr lang="zh-CN" altLang="zh-CN" sz="2400" b="1" dirty="0"/>
              <a:t>．</a:t>
            </a:r>
            <a:r>
              <a:rPr lang="en-US" altLang="zh-CN" sz="2400" b="1" dirty="0"/>
              <a:t>④①②③  </a:t>
            </a:r>
            <a:r>
              <a:rPr lang="en-US" altLang="zh-CN" sz="2400" b="1" dirty="0" smtClean="0"/>
              <a:t>   B</a:t>
            </a:r>
            <a:r>
              <a:rPr lang="zh-CN" altLang="zh-CN" sz="2400" b="1" dirty="0"/>
              <a:t>．</a:t>
            </a:r>
            <a:r>
              <a:rPr lang="en-US" altLang="zh-CN" sz="2400" b="1" dirty="0" smtClean="0"/>
              <a:t>②③①④        C</a:t>
            </a:r>
            <a:r>
              <a:rPr lang="zh-CN" altLang="zh-CN" sz="2400" b="1" dirty="0"/>
              <a:t>．</a:t>
            </a:r>
            <a:r>
              <a:rPr lang="en-US" altLang="zh-CN" sz="2400" b="1" dirty="0"/>
              <a:t>④③②①  </a:t>
            </a:r>
            <a:r>
              <a:rPr lang="en-US" altLang="zh-CN" sz="2400" b="1" dirty="0" smtClean="0"/>
              <a:t>  </a:t>
            </a:r>
            <a:r>
              <a:rPr lang="en-US" altLang="zh-CN" sz="2400" b="1" dirty="0"/>
              <a:t>	D</a:t>
            </a:r>
            <a:r>
              <a:rPr lang="zh-CN" altLang="zh-CN" sz="2400" b="1" dirty="0"/>
              <a:t>．</a:t>
            </a:r>
            <a:r>
              <a:rPr lang="en-US" altLang="zh-CN" sz="2400" b="1" dirty="0"/>
              <a:t>②④③①</a:t>
            </a:r>
            <a:endParaRPr lang="zh-CN" altLang="zh-CN" sz="2400" dirty="0"/>
          </a:p>
        </p:txBody>
      </p:sp>
      <p:sp>
        <p:nvSpPr>
          <p:cNvPr id="3" name="矩形 2"/>
          <p:cNvSpPr/>
          <p:nvPr/>
        </p:nvSpPr>
        <p:spPr>
          <a:xfrm>
            <a:off x="223268" y="4046300"/>
            <a:ext cx="8867972" cy="2677656"/>
          </a:xfrm>
          <a:prstGeom prst="rect">
            <a:avLst/>
          </a:prstGeom>
        </p:spPr>
        <p:txBody>
          <a:bodyPr wrap="square">
            <a:spAutoFit/>
          </a:bodyPr>
          <a:lstStyle/>
          <a:p>
            <a:r>
              <a:rPr lang="zh-CN" altLang="zh-CN" sz="2400" b="1" dirty="0"/>
              <a:t>本题从排序的角度考查语言的连贯。从总体上看，</a:t>
            </a:r>
            <a:r>
              <a:rPr lang="en-US" altLang="zh-CN" sz="2400" b="1" dirty="0"/>
              <a:t>②</a:t>
            </a:r>
            <a:r>
              <a:rPr lang="zh-CN" altLang="zh-CN" sz="2400" b="1" dirty="0"/>
              <a:t>、</a:t>
            </a:r>
            <a:r>
              <a:rPr lang="en-US" altLang="zh-CN" sz="2400" b="1" dirty="0"/>
              <a:t>④</a:t>
            </a:r>
            <a:r>
              <a:rPr lang="zh-CN" altLang="zh-CN" sz="2400" b="1" dirty="0"/>
              <a:t>围绕在强电磁波的环境中人的神经活动会受到干扰展开论述，</a:t>
            </a:r>
            <a:r>
              <a:rPr lang="en-US" altLang="zh-CN" sz="2400" b="1" dirty="0"/>
              <a:t>①</a:t>
            </a:r>
            <a:r>
              <a:rPr lang="zh-CN" altLang="zh-CN" sz="2400" b="1" dirty="0"/>
              <a:t>、</a:t>
            </a:r>
            <a:r>
              <a:rPr lang="en-US" altLang="zh-CN" sz="2400" b="1" dirty="0"/>
              <a:t>③</a:t>
            </a:r>
            <a:r>
              <a:rPr lang="zh-CN" altLang="zh-CN" sz="2400" b="1" dirty="0"/>
              <a:t>围绕在较弱的电磁波环境中人的神经活动也会受干扰展开论述。进一步分析句子间的联系可以看出，</a:t>
            </a:r>
            <a:r>
              <a:rPr lang="en-US" altLang="zh-CN" sz="2400" b="1" dirty="0"/>
              <a:t>②</a:t>
            </a:r>
            <a:r>
              <a:rPr lang="zh-CN" altLang="zh-CN" sz="2400" b="1" dirty="0"/>
              <a:t>提出在强电磁波的环境中人的神经活动会受到干扰这种现象，</a:t>
            </a:r>
            <a:r>
              <a:rPr lang="en-US" altLang="zh-CN" sz="2400" b="1" dirty="0"/>
              <a:t>④</a:t>
            </a:r>
            <a:r>
              <a:rPr lang="zh-CN" altLang="zh-CN" sz="2400" b="1" dirty="0"/>
              <a:t>为人长时间处于强电磁波的环境中出现的症状，所以应为</a:t>
            </a:r>
            <a:r>
              <a:rPr lang="en-US" altLang="zh-CN" sz="2400" b="1" dirty="0"/>
              <a:t>②④</a:t>
            </a:r>
            <a:r>
              <a:rPr lang="zh-CN" altLang="zh-CN" sz="2400" b="1" dirty="0"/>
              <a:t>；</a:t>
            </a:r>
            <a:r>
              <a:rPr lang="en-US" altLang="zh-CN" sz="2400" b="1" dirty="0"/>
              <a:t>③</a:t>
            </a:r>
            <a:r>
              <a:rPr lang="zh-CN" altLang="zh-CN" sz="2400" b="1" dirty="0"/>
              <a:t>提出在较弱电磁波环境中人也会受到影响，</a:t>
            </a:r>
            <a:r>
              <a:rPr lang="en-US" altLang="zh-CN" sz="2400" b="1" dirty="0"/>
              <a:t>①</a:t>
            </a:r>
            <a:r>
              <a:rPr lang="zh-CN" altLang="zh-CN" sz="2400" b="1" dirty="0"/>
              <a:t>解释原因，所以排列为</a:t>
            </a:r>
            <a:r>
              <a:rPr lang="en-US" altLang="zh-CN" sz="2400" b="1" dirty="0"/>
              <a:t>③①</a:t>
            </a:r>
            <a:r>
              <a:rPr lang="zh-CN" altLang="zh-CN" sz="2400" b="1" dirty="0"/>
              <a:t>。</a:t>
            </a:r>
            <a:endParaRPr lang="zh-CN" altLang="zh-CN" sz="2400" dirty="0"/>
          </a:p>
        </p:txBody>
      </p:sp>
      <p:grpSp>
        <p:nvGrpSpPr>
          <p:cNvPr id="4" name="Group 6"/>
          <p:cNvGrpSpPr>
            <a:grpSpLocks/>
          </p:cNvGrpSpPr>
          <p:nvPr/>
        </p:nvGrpSpPr>
        <p:grpSpPr bwMode="auto">
          <a:xfrm>
            <a:off x="7118388" y="6252468"/>
            <a:ext cx="1695450" cy="488950"/>
            <a:chOff x="113" y="3367"/>
            <a:chExt cx="1068" cy="308"/>
          </a:xfrm>
        </p:grpSpPr>
        <p:sp>
          <p:nvSpPr>
            <p:cNvPr id="5" name="Text Box 7"/>
            <p:cNvSpPr txBox="1">
              <a:spLocks noChangeArrowheads="1"/>
            </p:cNvSpPr>
            <p:nvPr/>
          </p:nvSpPr>
          <p:spPr bwMode="auto">
            <a:xfrm>
              <a:off x="113" y="3377"/>
              <a:ext cx="598" cy="288"/>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b="1">
                  <a:solidFill>
                    <a:schemeClr val="bg1"/>
                  </a:solidFill>
                  <a:latin typeface="Calibri" pitchFamily="34" charset="0"/>
                  <a:ea typeface="黑体" pitchFamily="2" charset="-122"/>
                </a:rPr>
                <a:t> </a:t>
              </a:r>
              <a:r>
                <a:rPr lang="zh-CN" altLang="en-US" b="1">
                  <a:solidFill>
                    <a:schemeClr val="bg1"/>
                  </a:solidFill>
                  <a:latin typeface="Calibri" pitchFamily="34" charset="0"/>
                  <a:ea typeface="黑体" pitchFamily="2" charset="-122"/>
                </a:rPr>
                <a:t>答案</a:t>
              </a:r>
            </a:p>
          </p:txBody>
        </p:sp>
        <p:sp>
          <p:nvSpPr>
            <p:cNvPr id="6" name="Rectangle 8"/>
            <p:cNvSpPr>
              <a:spLocks noChangeArrowheads="1"/>
            </p:cNvSpPr>
            <p:nvPr/>
          </p:nvSpPr>
          <p:spPr bwMode="auto">
            <a:xfrm>
              <a:off x="863" y="3367"/>
              <a:ext cx="31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600" b="1" dirty="0">
                  <a:ea typeface="仿宋_GB2312" pitchFamily="49" charset="-122"/>
                </a:rPr>
                <a:t>D</a:t>
              </a:r>
              <a:r>
                <a:rPr lang="en-US" altLang="zh-CN" sz="2600" b="1" dirty="0">
                  <a:solidFill>
                    <a:srgbClr val="FF5050"/>
                  </a:solidFill>
                  <a:ea typeface="仿宋_GB2312" pitchFamily="49" charset="-122"/>
                </a:rPr>
                <a:t> </a:t>
              </a:r>
            </a:p>
          </p:txBody>
        </p:sp>
      </p:grpSp>
    </p:spTree>
    <p:extLst>
      <p:ext uri="{BB962C8B-B14F-4D97-AF65-F5344CB8AC3E}">
        <p14:creationId xmlns:p14="http://schemas.microsoft.com/office/powerpoint/2010/main" val="43578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628800"/>
            <a:ext cx="8640960" cy="2677656"/>
          </a:xfrm>
          <a:prstGeom prst="rect">
            <a:avLst/>
          </a:prstGeom>
        </p:spPr>
        <p:txBody>
          <a:bodyPr wrap="square">
            <a:spAutoFit/>
          </a:bodyPr>
          <a:lstStyle/>
          <a:p>
            <a:r>
              <a:rPr lang="zh-CN" altLang="zh-CN" sz="2400" b="1" dirty="0" smtClean="0"/>
              <a:t>一</a:t>
            </a:r>
            <a:r>
              <a:rPr lang="zh-CN" altLang="zh-CN" sz="2400" b="1" dirty="0"/>
              <a:t>、用三步四排法解答嵌入式排序题</a:t>
            </a:r>
            <a:endParaRPr lang="zh-CN" altLang="zh-CN" sz="2400" dirty="0"/>
          </a:p>
          <a:p>
            <a:r>
              <a:rPr lang="zh-CN" altLang="zh-CN" sz="2400" b="1" dirty="0"/>
              <a:t>【方法简介】</a:t>
            </a:r>
            <a:endParaRPr lang="zh-CN" altLang="zh-CN" sz="2400" dirty="0"/>
          </a:p>
          <a:p>
            <a:r>
              <a:rPr lang="zh-CN" altLang="zh-CN" sz="2400" b="1" dirty="0"/>
              <a:t>嵌入式排序题给出上下文，要求排序的几个句子处于语段的中间位置，该位置所留空格内有几个句子就有几条横线，每条横线后均有标点。要求考生联系上下文，在四个选项中选择衔接最恰当的一项。</a:t>
            </a:r>
            <a:endParaRPr lang="zh-CN" altLang="zh-CN" sz="2400" dirty="0"/>
          </a:p>
          <a:p>
            <a:r>
              <a:rPr lang="zh-CN" altLang="zh-CN" sz="2400" b="1" dirty="0"/>
              <a:t>考生可使用三步四排法解答嵌入式排序题，解题过程如下</a:t>
            </a:r>
            <a:r>
              <a:rPr lang="zh-CN" altLang="zh-CN" sz="2400" b="1" dirty="0" smtClean="0"/>
              <a:t>。</a:t>
            </a:r>
            <a:endParaRPr lang="zh-CN" altLang="zh-CN" sz="2400" dirty="0"/>
          </a:p>
        </p:txBody>
      </p:sp>
      <p:sp>
        <p:nvSpPr>
          <p:cNvPr id="3" name="矩形 2"/>
          <p:cNvSpPr/>
          <p:nvPr/>
        </p:nvSpPr>
        <p:spPr>
          <a:xfrm>
            <a:off x="284808" y="332656"/>
            <a:ext cx="8607672" cy="1200329"/>
          </a:xfrm>
          <a:prstGeom prst="rect">
            <a:avLst/>
          </a:prstGeom>
        </p:spPr>
        <p:txBody>
          <a:bodyPr wrap="square">
            <a:spAutoFit/>
          </a:bodyPr>
          <a:lstStyle/>
          <a:p>
            <a:r>
              <a:rPr lang="zh-CN" altLang="zh-CN" sz="2400" b="1" dirty="0"/>
              <a:t>全国大部分省市考查语言连贯，大都采用的是语句排序题，其题型有两种：</a:t>
            </a:r>
            <a:r>
              <a:rPr lang="zh-CN" altLang="zh-CN" sz="2400" b="1" dirty="0">
                <a:solidFill>
                  <a:srgbClr val="00B0F0"/>
                </a:solidFill>
                <a:effectLst>
                  <a:outerShdw blurRad="38100" dist="38100" dir="2700000" algn="tl">
                    <a:srgbClr val="000000">
                      <a:alpha val="43137"/>
                    </a:srgbClr>
                  </a:outerShdw>
                </a:effectLst>
              </a:rPr>
              <a:t>嵌入式排序</a:t>
            </a:r>
            <a:r>
              <a:rPr lang="zh-CN" altLang="zh-CN" sz="2400" b="1" dirty="0"/>
              <a:t>和</a:t>
            </a:r>
            <a:r>
              <a:rPr lang="zh-CN" altLang="zh-CN" sz="2400" b="1" dirty="0">
                <a:solidFill>
                  <a:srgbClr val="00B0F0"/>
                </a:solidFill>
                <a:effectLst>
                  <a:outerShdw blurRad="38100" dist="38100" dir="2700000" algn="tl">
                    <a:srgbClr val="000000">
                      <a:alpha val="43137"/>
                    </a:srgbClr>
                  </a:outerShdw>
                </a:effectLst>
              </a:rPr>
              <a:t>无语境排序</a:t>
            </a:r>
            <a:r>
              <a:rPr lang="zh-CN" altLang="zh-CN" sz="2400" b="1" dirty="0"/>
              <a:t>。如何做好这两类试题呢？这里介绍一种解题方法</a:t>
            </a:r>
            <a:r>
              <a:rPr lang="en-US" altLang="zh-CN" sz="2400" b="1" dirty="0"/>
              <a:t>——</a:t>
            </a:r>
            <a:r>
              <a:rPr lang="zh-CN" altLang="zh-CN" sz="2400" b="1" dirty="0">
                <a:solidFill>
                  <a:srgbClr val="FF0000"/>
                </a:solidFill>
                <a:effectLst>
                  <a:outerShdw blurRad="38100" dist="38100" dir="2700000" algn="tl">
                    <a:srgbClr val="000000">
                      <a:alpha val="43137"/>
                    </a:srgbClr>
                  </a:outerShdw>
                </a:effectLst>
              </a:rPr>
              <a:t>三步四排法</a:t>
            </a:r>
            <a:r>
              <a:rPr lang="zh-CN" altLang="zh-CN" sz="2400" b="1" dirty="0"/>
              <a:t>。</a:t>
            </a:r>
            <a:endParaRPr lang="zh-CN" altLang="zh-CN" sz="2400" dirty="0"/>
          </a:p>
        </p:txBody>
      </p:sp>
      <p:sp>
        <p:nvSpPr>
          <p:cNvPr id="4" name="矩形 3"/>
          <p:cNvSpPr/>
          <p:nvPr/>
        </p:nvSpPr>
        <p:spPr>
          <a:xfrm>
            <a:off x="284808" y="4869160"/>
            <a:ext cx="8424936" cy="1569660"/>
          </a:xfrm>
          <a:prstGeom prst="rect">
            <a:avLst/>
          </a:prstGeom>
        </p:spPr>
        <p:txBody>
          <a:bodyPr wrap="square">
            <a:spAutoFit/>
          </a:bodyPr>
          <a:lstStyle/>
          <a:p>
            <a:r>
              <a:rPr lang="zh-CN" altLang="zh-CN" sz="2400" b="1" dirty="0"/>
              <a:t>第一步：根据横线前的内容确定第一句。先观察四个选项，判断排在第一句的句子可能是哪几句，然后</a:t>
            </a:r>
            <a:r>
              <a:rPr lang="zh-CN" altLang="zh-CN" sz="2400" b="1" dirty="0">
                <a:solidFill>
                  <a:srgbClr val="FF0000"/>
                </a:solidFill>
                <a:effectLst>
                  <a:outerShdw blurRad="38100" dist="38100" dir="2700000" algn="tl">
                    <a:srgbClr val="000000">
                      <a:alpha val="43137"/>
                    </a:srgbClr>
                  </a:outerShdw>
                </a:effectLst>
              </a:rPr>
              <a:t>将横线前的内容分别与排在第一句的句子连起来读</a:t>
            </a:r>
            <a:r>
              <a:rPr lang="zh-CN" altLang="zh-CN" sz="2400" b="1" dirty="0"/>
              <a:t>，确定联系紧密的一句为第一句。确定第一句后一般可排除两个选项。</a:t>
            </a:r>
            <a:endParaRPr lang="zh-CN" altLang="zh-CN" sz="2400" dirty="0"/>
          </a:p>
        </p:txBody>
      </p:sp>
    </p:spTree>
    <p:extLst>
      <p:ext uri="{BB962C8B-B14F-4D97-AF65-F5344CB8AC3E}">
        <p14:creationId xmlns:p14="http://schemas.microsoft.com/office/powerpoint/2010/main" val="13289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3424" y="3794264"/>
            <a:ext cx="8712968" cy="3046988"/>
          </a:xfrm>
          <a:prstGeom prst="rect">
            <a:avLst/>
          </a:prstGeom>
        </p:spPr>
        <p:txBody>
          <a:bodyPr wrap="square">
            <a:spAutoFit/>
          </a:bodyPr>
          <a:lstStyle/>
          <a:p>
            <a:r>
              <a:rPr lang="zh-CN" altLang="zh-CN" sz="2400" b="1" dirty="0" smtClean="0"/>
              <a:t>大多数</a:t>
            </a:r>
            <a:r>
              <a:rPr lang="zh-CN" altLang="zh-CN" sz="2400" b="1" dirty="0"/>
              <a:t>的语言连贯题，使用</a:t>
            </a:r>
            <a:r>
              <a:rPr lang="zh-CN" altLang="zh-CN" sz="2400" b="1" dirty="0">
                <a:solidFill>
                  <a:srgbClr val="FF0000"/>
                </a:solidFill>
              </a:rPr>
              <a:t>前两步</a:t>
            </a:r>
            <a:r>
              <a:rPr lang="zh-CN" altLang="zh-CN" sz="2400" b="1" dirty="0"/>
              <a:t>就可得出答案。有的语言连贯题，在观察四个选项排列的句序后，仅使用第二步</a:t>
            </a:r>
            <a:r>
              <a:rPr lang="en-US" altLang="zh-CN" sz="2400" b="1" dirty="0"/>
              <a:t>(</a:t>
            </a:r>
            <a:r>
              <a:rPr lang="zh-CN" altLang="zh-CN" sz="2400" b="1" dirty="0"/>
              <a:t>找出必须紧紧相连的两句</a:t>
            </a:r>
            <a:r>
              <a:rPr lang="en-US" altLang="zh-CN" sz="2400" b="1" dirty="0"/>
              <a:t>)</a:t>
            </a:r>
            <a:r>
              <a:rPr lang="zh-CN" altLang="zh-CN" sz="2400" b="1" dirty="0"/>
              <a:t>，或仅使用第三步</a:t>
            </a:r>
            <a:r>
              <a:rPr lang="en-US" altLang="zh-CN" sz="2400" b="1" dirty="0"/>
              <a:t>(</a:t>
            </a:r>
            <a:r>
              <a:rPr lang="zh-CN" altLang="zh-CN" sz="2400" b="1" dirty="0"/>
              <a:t>根据横线后的内容确定最后一句</a:t>
            </a:r>
            <a:r>
              <a:rPr lang="en-US" altLang="zh-CN" sz="2400" b="1" dirty="0"/>
              <a:t>)</a:t>
            </a:r>
            <a:r>
              <a:rPr lang="zh-CN" altLang="zh-CN" sz="2400" b="1" dirty="0"/>
              <a:t>，即可得出正确答案。</a:t>
            </a:r>
            <a:endParaRPr lang="zh-CN" altLang="zh-CN" sz="2400" dirty="0"/>
          </a:p>
          <a:p>
            <a:r>
              <a:rPr lang="zh-CN" altLang="zh-CN" sz="2400" b="1" dirty="0"/>
              <a:t>在上述解题过程中，要确定哪一句和横线前的内容相连接，要确定横线中所给的句子哪两句必须连在一起，要确定哪一句和横线后的内容语意衔接，也就是说，都需要找出在不同位置要连在一起的两句话。</a:t>
            </a:r>
            <a:endParaRPr lang="zh-CN" altLang="zh-CN" sz="2400" dirty="0"/>
          </a:p>
        </p:txBody>
      </p:sp>
      <p:sp>
        <p:nvSpPr>
          <p:cNvPr id="3" name="矩形 2"/>
          <p:cNvSpPr/>
          <p:nvPr/>
        </p:nvSpPr>
        <p:spPr>
          <a:xfrm>
            <a:off x="203424" y="116632"/>
            <a:ext cx="8617048" cy="1938992"/>
          </a:xfrm>
          <a:prstGeom prst="rect">
            <a:avLst/>
          </a:prstGeom>
        </p:spPr>
        <p:txBody>
          <a:bodyPr wrap="square">
            <a:spAutoFit/>
          </a:bodyPr>
          <a:lstStyle/>
          <a:p>
            <a:r>
              <a:rPr lang="zh-CN" altLang="zh-CN" sz="2400" b="1" dirty="0"/>
              <a:t>第二步：找出必须</a:t>
            </a:r>
            <a:r>
              <a:rPr lang="zh-CN" altLang="zh-CN" sz="2400" b="1" dirty="0">
                <a:solidFill>
                  <a:srgbClr val="FF0000"/>
                </a:solidFill>
                <a:effectLst>
                  <a:outerShdw blurRad="38100" dist="38100" dir="2700000" algn="tl">
                    <a:srgbClr val="000000">
                      <a:alpha val="43137"/>
                    </a:srgbClr>
                  </a:outerShdw>
                </a:effectLst>
              </a:rPr>
              <a:t>紧紧相连的两句</a:t>
            </a:r>
            <a:r>
              <a:rPr lang="zh-CN" altLang="zh-CN" sz="2400" b="1" dirty="0"/>
              <a:t>。在题目给出的句子中，找出必须紧紧相连的两句，然后在剩余两个选项中把这两句排在一起的选项找出来，即为答案。如果两个选项都将这两个句子排在一起，可</a:t>
            </a:r>
            <a:r>
              <a:rPr lang="zh-CN" altLang="zh-CN" sz="2400" b="1" dirty="0">
                <a:solidFill>
                  <a:srgbClr val="FF0000"/>
                </a:solidFill>
                <a:effectLst>
                  <a:outerShdw blurRad="38100" dist="38100" dir="2700000" algn="tl">
                    <a:srgbClr val="000000">
                      <a:alpha val="43137"/>
                    </a:srgbClr>
                  </a:outerShdw>
                </a:effectLst>
              </a:rPr>
              <a:t>再找出</a:t>
            </a:r>
            <a:r>
              <a:rPr lang="zh-CN" altLang="zh-CN" sz="2400" b="1" dirty="0">
                <a:solidFill>
                  <a:srgbClr val="7030A0"/>
                </a:solidFill>
                <a:effectLst>
                  <a:outerShdw blurRad="38100" dist="38100" dir="2700000" algn="tl">
                    <a:srgbClr val="000000">
                      <a:alpha val="43137"/>
                    </a:srgbClr>
                  </a:outerShdw>
                </a:effectLst>
              </a:rPr>
              <a:t>必须紧紧相连</a:t>
            </a:r>
            <a:r>
              <a:rPr lang="zh-CN" altLang="zh-CN" sz="2400" b="1" dirty="0"/>
              <a:t>的</a:t>
            </a:r>
            <a:r>
              <a:rPr lang="zh-CN" altLang="zh-CN" sz="2400" b="1" dirty="0">
                <a:solidFill>
                  <a:srgbClr val="FF0000"/>
                </a:solidFill>
                <a:effectLst>
                  <a:outerShdw blurRad="38100" dist="38100" dir="2700000" algn="tl">
                    <a:srgbClr val="000000">
                      <a:alpha val="43137"/>
                    </a:srgbClr>
                  </a:outerShdw>
                </a:effectLst>
              </a:rPr>
              <a:t>另外两个句子</a:t>
            </a:r>
            <a:r>
              <a:rPr lang="zh-CN" altLang="zh-CN" sz="2400" b="1" dirty="0"/>
              <a:t>，即可得出答案。</a:t>
            </a:r>
            <a:endParaRPr lang="zh-CN" altLang="zh-CN" sz="2400" dirty="0"/>
          </a:p>
        </p:txBody>
      </p:sp>
      <p:sp>
        <p:nvSpPr>
          <p:cNvPr id="4" name="矩形 3"/>
          <p:cNvSpPr/>
          <p:nvPr/>
        </p:nvSpPr>
        <p:spPr>
          <a:xfrm>
            <a:off x="203424" y="2077026"/>
            <a:ext cx="8617048" cy="1569660"/>
          </a:xfrm>
          <a:prstGeom prst="rect">
            <a:avLst/>
          </a:prstGeom>
        </p:spPr>
        <p:txBody>
          <a:bodyPr wrap="square">
            <a:spAutoFit/>
          </a:bodyPr>
          <a:lstStyle/>
          <a:p>
            <a:r>
              <a:rPr lang="zh-CN" altLang="zh-CN" sz="2400" b="1" dirty="0"/>
              <a:t>第三步：根据</a:t>
            </a:r>
            <a:r>
              <a:rPr lang="zh-CN" altLang="zh-CN" sz="2400" b="1" dirty="0">
                <a:solidFill>
                  <a:srgbClr val="FF0000"/>
                </a:solidFill>
                <a:effectLst>
                  <a:outerShdw blurRad="38100" dist="38100" dir="2700000" algn="tl">
                    <a:srgbClr val="000000">
                      <a:alpha val="43137"/>
                    </a:srgbClr>
                  </a:outerShdw>
                </a:effectLst>
              </a:rPr>
              <a:t>横线后</a:t>
            </a:r>
            <a:r>
              <a:rPr lang="zh-CN" altLang="zh-CN" sz="2400" b="1" dirty="0"/>
              <a:t>的内容确定</a:t>
            </a:r>
            <a:r>
              <a:rPr lang="zh-CN" altLang="zh-CN" sz="2400" b="1" dirty="0">
                <a:solidFill>
                  <a:srgbClr val="FF0000"/>
                </a:solidFill>
                <a:effectLst>
                  <a:outerShdw blurRad="38100" dist="38100" dir="2700000" algn="tl">
                    <a:srgbClr val="000000">
                      <a:alpha val="43137"/>
                    </a:srgbClr>
                  </a:outerShdw>
                </a:effectLst>
              </a:rPr>
              <a:t>最后一句</a:t>
            </a:r>
            <a:r>
              <a:rPr lang="zh-CN" altLang="zh-CN" sz="2400" b="1" dirty="0"/>
              <a:t>。如果经过上述两步还不能确定答案，再将剩余两个选项中排在最后的句子，分别与横线后的内容连起来读。通过确定与横线后的内容语意衔接的句子，来确定该句子为最后一句的选项为正确答案。</a:t>
            </a:r>
            <a:endParaRPr lang="zh-CN" altLang="zh-CN" sz="2400" dirty="0"/>
          </a:p>
        </p:txBody>
      </p:sp>
    </p:spTree>
    <p:extLst>
      <p:ext uri="{BB962C8B-B14F-4D97-AF65-F5344CB8AC3E}">
        <p14:creationId xmlns:p14="http://schemas.microsoft.com/office/powerpoint/2010/main" val="174821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920</TotalTime>
  <Words>5618</Words>
  <Application>Microsoft Office PowerPoint</Application>
  <PresentationFormat>全屏显示(4:3)</PresentationFormat>
  <Paragraphs>285</Paragraphs>
  <Slides>39</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41"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32</cp:revision>
  <dcterms:created xsi:type="dcterms:W3CDTF">2016-03-25T02:14:00Z</dcterms:created>
  <dcterms:modified xsi:type="dcterms:W3CDTF">2016-04-05T02:05:30Z</dcterms:modified>
</cp:coreProperties>
</file>