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65" r:id="rId3"/>
    <p:sldId id="262" r:id="rId4"/>
    <p:sldId id="296" r:id="rId5"/>
    <p:sldId id="298" r:id="rId6"/>
    <p:sldId id="299" r:id="rId7"/>
    <p:sldId id="300" r:id="rId8"/>
    <p:sldId id="326" r:id="rId9"/>
    <p:sldId id="301" r:id="rId10"/>
    <p:sldId id="330" r:id="rId11"/>
    <p:sldId id="327" r:id="rId12"/>
    <p:sldId id="328" r:id="rId13"/>
    <p:sldId id="303" r:id="rId14"/>
    <p:sldId id="347" r:id="rId15"/>
    <p:sldId id="355" r:id="rId16"/>
    <p:sldId id="369" r:id="rId17"/>
    <p:sldId id="370" r:id="rId18"/>
    <p:sldId id="371" r:id="rId19"/>
    <p:sldId id="356" r:id="rId20"/>
    <p:sldId id="319" r:id="rId21"/>
    <p:sldId id="357" r:id="rId22"/>
    <p:sldId id="359" r:id="rId23"/>
    <p:sldId id="360" r:id="rId24"/>
    <p:sldId id="361" r:id="rId25"/>
    <p:sldId id="367" r:id="rId26"/>
    <p:sldId id="25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FC6204"/>
    <a:srgbClr val="0066FF"/>
    <a:srgbClr val="FFFFFF"/>
    <a:srgbClr val="FF9600"/>
    <a:srgbClr val="9B9B9B"/>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1914" y="-942"/>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46C9AA-A432-45C0-8822-E346F6B48C67}" type="datetimeFigureOut">
              <a:rPr lang="zh-CN" altLang="en-US" smtClean="0"/>
              <a:t>2015/3/23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C287DC-4620-473C-B045-C49B9298BEDF}" type="slidenum">
              <a:rPr lang="zh-CN" altLang="en-US" smtClean="0"/>
              <a:t>‹#›</a:t>
            </a:fld>
            <a:endParaRPr lang="zh-CN" altLang="en-US"/>
          </a:p>
        </p:txBody>
      </p:sp>
    </p:spTree>
    <p:extLst>
      <p:ext uri="{BB962C8B-B14F-4D97-AF65-F5344CB8AC3E}">
        <p14:creationId xmlns:p14="http://schemas.microsoft.com/office/powerpoint/2010/main" val="4195570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D2FC-B7E4-4F22-829A-1951A70536BA}" type="datetimeFigureOut">
              <a:rPr lang="zh-CN" altLang="en-US" smtClean="0"/>
              <a:t>2015/3/23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06D26-EB15-4881-94CD-B86EEBA9904A}" type="slidenum">
              <a:rPr lang="zh-CN" altLang="en-US" smtClean="0"/>
              <a:t>‹#›</a:t>
            </a:fld>
            <a:endParaRPr lang="zh-CN" altLang="en-US"/>
          </a:p>
        </p:txBody>
      </p:sp>
    </p:spTree>
    <p:extLst>
      <p:ext uri="{BB962C8B-B14F-4D97-AF65-F5344CB8AC3E}">
        <p14:creationId xmlns:p14="http://schemas.microsoft.com/office/powerpoint/2010/main" val="211054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52030"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21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5" name="矩形 4"/>
          <p:cNvSpPr/>
          <p:nvPr userDrawn="1"/>
        </p:nvSpPr>
        <p:spPr>
          <a:xfrm>
            <a:off x="0" y="694928"/>
            <a:ext cx="12192000" cy="1195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14802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10"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2</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湘夫人</a:t>
            </a:r>
          </a:p>
        </p:txBody>
      </p:sp>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3" y="63445"/>
            <a:ext cx="1204665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温馨晨读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鸡声茅店月，人迹板桥霜</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918681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19958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自主积累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博观而约取，厚积而薄发</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5"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2</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湘夫人</a:t>
            </a:r>
          </a:p>
        </p:txBody>
      </p:sp>
    </p:spTree>
    <p:extLst>
      <p:ext uri="{BB962C8B-B14F-4D97-AF65-F5344CB8AC3E}">
        <p14:creationId xmlns:p14="http://schemas.microsoft.com/office/powerpoint/2010/main" val="1243851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20085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合作探究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奇文共欣赏，疑义相与析</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5"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2</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湘夫人</a:t>
            </a:r>
          </a:p>
        </p:txBody>
      </p:sp>
    </p:spTree>
    <p:extLst>
      <p:ext uri="{BB962C8B-B14F-4D97-AF65-F5344CB8AC3E}">
        <p14:creationId xmlns:p14="http://schemas.microsoft.com/office/powerpoint/2010/main" val="12438518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19958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文本拓展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掬水月在手，弄花香满衣 </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5"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2</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湘夫人</a:t>
            </a:r>
          </a:p>
        </p:txBody>
      </p:sp>
    </p:spTree>
    <p:extLst>
      <p:ext uri="{BB962C8B-B14F-4D97-AF65-F5344CB8AC3E}">
        <p14:creationId xmlns:p14="http://schemas.microsoft.com/office/powerpoint/2010/main" val="13841024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9" name="TextBox 8"/>
          <p:cNvSpPr txBox="1"/>
          <p:nvPr userDrawn="1"/>
        </p:nvSpPr>
        <p:spPr>
          <a:xfrm>
            <a:off x="1003300" y="6394815"/>
            <a:ext cx="48641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2</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湘夫人</a:t>
            </a:r>
          </a:p>
        </p:txBody>
      </p:sp>
    </p:spTree>
    <p:extLst>
      <p:ext uri="{BB962C8B-B14F-4D97-AF65-F5344CB8AC3E}">
        <p14:creationId xmlns:p14="http://schemas.microsoft.com/office/powerpoint/2010/main" val="2477863246"/>
      </p:ext>
    </p:extLst>
  </p:cSld>
  <p:clrMapOvr>
    <a:masterClrMapping/>
  </p:clrMapOvr>
  <p:transition>
    <p:newsfla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8"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0" name="矩形 9"/>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24435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6*min(max(#ppt_w*#ppt_h,.3),1)-7.4)/-.7*#ppt_w"/>
                                          </p:val>
                                        </p:tav>
                                        <p:tav tm="100000">
                                          <p:val>
                                            <p:strVal val="#ppt_w"/>
                                          </p:val>
                                        </p:tav>
                                      </p:tavLst>
                                    </p:anim>
                                    <p:anim calcmode="lin" valueType="num">
                                      <p:cBhvr>
                                        <p:cTn id="8" dur="500" fill="hold"/>
                                        <p:tgtEl>
                                          <p:spTgt spid="9"/>
                                        </p:tgtEl>
                                        <p:attrNameLst>
                                          <p:attrName>ppt_h</p:attrName>
                                        </p:attrNameLst>
                                      </p:cBhvr>
                                      <p:tavLst>
                                        <p:tav tm="0">
                                          <p:val>
                                            <p:strVal val="(6*min(max(#ppt_w*#ppt_h,.3),1)-7.4)/-.7*#ppt_h"/>
                                          </p:val>
                                        </p:tav>
                                        <p:tav tm="100000">
                                          <p:val>
                                            <p:strVal val="#ppt_h"/>
                                          </p:val>
                                        </p:tav>
                                      </p:tavLst>
                                    </p:anim>
                                    <p:anim calcmode="lin" valueType="num">
                                      <p:cBhvr>
                                        <p:cTn id="9" dur="500" fill="hold"/>
                                        <p:tgtEl>
                                          <p:spTgt spid="9"/>
                                        </p:tgtEl>
                                        <p:attrNameLst>
                                          <p:attrName>ppt_x</p:attrName>
                                        </p:attrNameLst>
                                      </p:cBhvr>
                                      <p:tavLst>
                                        <p:tav tm="0">
                                          <p:val>
                                            <p:fltVal val="0.5"/>
                                          </p:val>
                                        </p:tav>
                                        <p:tav tm="100000">
                                          <p:val>
                                            <p:strVal val="#ppt_x"/>
                                          </p:val>
                                        </p:tav>
                                      </p:tavLst>
                                    </p:anim>
                                    <p:anim calcmode="lin" valueType="num">
                                      <p:cBhvr>
                                        <p:cTn id="10"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10">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579047866"/>
      </p:ext>
    </p:extLst>
  </p:cSld>
  <p:clrMap bg1="lt1" tx1="dk1" bg2="lt2" tx2="dk2" accent1="accent1" accent2="accent2" accent3="accent3" accent4="accent4" accent5="accent5" accent6="accent6" hlink="hlink" folHlink="folHlink"/>
  <p:sldLayoutIdLst>
    <p:sldLayoutId id="2147483661" r:id="rId1"/>
    <p:sldLayoutId id="2147483652" r:id="rId2"/>
    <p:sldLayoutId id="2147483663" r:id="rId3"/>
    <p:sldLayoutId id="2147483664" r:id="rId4"/>
    <p:sldLayoutId id="2147483665" r:id="rId5"/>
    <p:sldLayoutId id="2147483666" r:id="rId6"/>
    <p:sldLayoutId id="2147483649" r:id="rId7"/>
    <p:sldLayoutId id="2147483651"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package" Target="../embeddings/Microsoft_Word___1.doc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slide" Target="slide13.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file:///F:\2015&#36213;&#29770;\&#21516;&#27493;\&#35821;&#25991;\&#21019;&#26032;%20&#20013;&#22269;&#21476;&#20195;&#35799;&#27468;&#25955;&#25991;&#27427;&#36175;\word\Y2.TIF"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2645" y="2583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第一单元</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3" name="TextBox 3"/>
          <p:cNvSpPr txBox="1"/>
          <p:nvPr/>
        </p:nvSpPr>
        <p:spPr>
          <a:xfrm>
            <a:off x="595593" y="3257769"/>
            <a:ext cx="7494307" cy="1061829"/>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6300" b="1" dirty="0" smtClean="0">
                <a:solidFill>
                  <a:srgbClr val="CD1F06"/>
                </a:solidFill>
                <a:latin typeface="微软雅黑" pitchFamily="34" charset="-122"/>
                <a:ea typeface="微软雅黑" pitchFamily="34" charset="-122"/>
              </a:rPr>
              <a:t>以意逆志  </a:t>
            </a:r>
            <a:r>
              <a:rPr lang="zh-CN" altLang="en-US" sz="6300" b="1" dirty="0" smtClean="0">
                <a:solidFill>
                  <a:srgbClr val="00B050"/>
                </a:solidFill>
                <a:latin typeface="微软雅黑" pitchFamily="34" charset="-122"/>
                <a:ea typeface="微软雅黑" pitchFamily="34" charset="-122"/>
              </a:rPr>
              <a:t>知人论世</a:t>
            </a:r>
            <a:endParaRPr lang="zh-CN" altLang="en-US" sz="6300" b="1" dirty="0">
              <a:solidFill>
                <a:srgbClr val="00B050"/>
              </a:solidFill>
              <a:latin typeface="微软雅黑" pitchFamily="34" charset="-122"/>
              <a:ea typeface="微软雅黑" pitchFamily="34" charset="-122"/>
            </a:endParaRPr>
          </a:p>
        </p:txBody>
      </p:sp>
    </p:spTree>
    <p:extLst>
      <p:ext uri="{BB962C8B-B14F-4D97-AF65-F5344CB8AC3E}">
        <p14:creationId xmlns:p14="http://schemas.microsoft.com/office/powerpoint/2010/main" val="2276381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6*min(max(#ppt_w*#ppt_h,.3),1)-7.4)/-.7*#ppt_w"/>
                                          </p:val>
                                        </p:tav>
                                        <p:tav tm="100000">
                                          <p:val>
                                            <p:strVal val="#ppt_w"/>
                                          </p:val>
                                        </p:tav>
                                      </p:tavLst>
                                    </p:anim>
                                    <p:anim calcmode="lin" valueType="num">
                                      <p:cBhvr>
                                        <p:cTn id="13" dur="500" fill="hold"/>
                                        <p:tgtEl>
                                          <p:spTgt spid="3"/>
                                        </p:tgtEl>
                                        <p:attrNameLst>
                                          <p:attrName>ppt_h</p:attrName>
                                        </p:attrNameLst>
                                      </p:cBhvr>
                                      <p:tavLst>
                                        <p:tav tm="0">
                                          <p:val>
                                            <p:strVal val="(6*min(max(#ppt_w*#ppt_h,.3),1)-7.4)/-.7*#ppt_h"/>
                                          </p:val>
                                        </p:tav>
                                        <p:tav tm="100000">
                                          <p:val>
                                            <p:strVal val="#ppt_h"/>
                                          </p:val>
                                        </p:tav>
                                      </p:tavLst>
                                    </p:anim>
                                    <p:anim calcmode="lin" valueType="num">
                                      <p:cBhvr>
                                        <p:cTn id="14" dur="500" fill="hold"/>
                                        <p:tgtEl>
                                          <p:spTgt spid="3"/>
                                        </p:tgtEl>
                                        <p:attrNameLst>
                                          <p:attrName>ppt_x</p:attrName>
                                        </p:attrNameLst>
                                      </p:cBhvr>
                                      <p:tavLst>
                                        <p:tav tm="0">
                                          <p:val>
                                            <p:fltVal val="0.5"/>
                                          </p:val>
                                        </p:tav>
                                        <p:tav tm="100000">
                                          <p:val>
                                            <p:strVal val="#ppt_x"/>
                                          </p:val>
                                        </p:tav>
                                      </p:tavLst>
                                    </p:anim>
                                    <p:anim calcmode="lin" valueType="num">
                                      <p:cBhvr>
                                        <p:cTn id="15" dur="500" fill="hold"/>
                                        <p:tgtEl>
                                          <p:spTgt spid="3"/>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362985606"/>
              </p:ext>
            </p:extLst>
          </p:nvPr>
        </p:nvGraphicFramePr>
        <p:xfrm>
          <a:off x="1714500" y="965200"/>
          <a:ext cx="8750300" cy="4851400"/>
        </p:xfrm>
        <a:graphic>
          <a:graphicData uri="http://schemas.openxmlformats.org/presentationml/2006/ole">
            <mc:AlternateContent xmlns:mc="http://schemas.openxmlformats.org/markup-compatibility/2006">
              <mc:Choice xmlns:v="urn:schemas-microsoft-com:vml" Requires="v">
                <p:oleObj spid="_x0000_s4417" name="文档" r:id="rId4" imgW="8760270" imgH="4853437" progId="Word.Document.12">
                  <p:embed/>
                </p:oleObj>
              </mc:Choice>
              <mc:Fallback>
                <p:oleObj name="文档" r:id="rId4" imgW="8760270" imgH="4853437" progId="Word.Document.12">
                  <p:embed/>
                  <p:pic>
                    <p:nvPicPr>
                      <p:cNvPr id="0" name=""/>
                      <p:cNvPicPr/>
                      <p:nvPr/>
                    </p:nvPicPr>
                    <p:blipFill>
                      <a:blip r:embed="rId5"/>
                      <a:stretch>
                        <a:fillRect/>
                      </a:stretch>
                    </p:blipFill>
                    <p:spPr>
                      <a:xfrm>
                        <a:off x="1714500" y="965200"/>
                        <a:ext cx="8750300" cy="4851400"/>
                      </a:xfrm>
                      <a:prstGeom prst="rect">
                        <a:avLst/>
                      </a:prstGeom>
                    </p:spPr>
                  </p:pic>
                </p:oleObj>
              </mc:Fallback>
            </mc:AlternateContent>
          </a:graphicData>
        </a:graphic>
      </p:graphicFrame>
      <p:sp>
        <p:nvSpPr>
          <p:cNvPr id="5" name="矩形 4"/>
          <p:cNvSpPr/>
          <p:nvPr/>
        </p:nvSpPr>
        <p:spPr>
          <a:xfrm>
            <a:off x="2597150" y="1887190"/>
            <a:ext cx="1606550" cy="1384995"/>
          </a:xfrm>
          <a:prstGeom prst="rect">
            <a:avLst/>
          </a:prstGeom>
        </p:spPr>
        <p:txBody>
          <a:bodyPr wrap="square">
            <a:spAutoFit/>
          </a:bodyPr>
          <a:lstStyle/>
          <a:p>
            <a:pPr lvl="0" algn="just">
              <a:lnSpc>
                <a:spcPct val="150000"/>
              </a:lnSpc>
              <a:tabLst>
                <a:tab pos="2070735" algn="l"/>
              </a:tabLst>
            </a:pPr>
            <a:r>
              <a:rPr lang="zh-CN" altLang="zh-CN" sz="2800" kern="100" dirty="0">
                <a:solidFill>
                  <a:srgbClr val="F79646">
                    <a:lumMod val="75000"/>
                  </a:srgbClr>
                </a:solidFill>
                <a:latin typeface="Times New Roman"/>
                <a:ea typeface="微软雅黑"/>
                <a:cs typeface="Times New Roman"/>
              </a:rPr>
              <a:t>驰骋</a:t>
            </a:r>
            <a:endParaRPr lang="en-US" altLang="zh-CN" sz="2800" kern="100" dirty="0">
              <a:solidFill>
                <a:srgbClr val="F79646">
                  <a:lumMod val="75000"/>
                </a:srgbClr>
              </a:solidFill>
              <a:latin typeface="Times New Roman"/>
              <a:ea typeface="微软雅黑"/>
              <a:cs typeface="Times New Roman"/>
            </a:endParaRPr>
          </a:p>
          <a:p>
            <a:pPr lvl="0" algn="just">
              <a:lnSpc>
                <a:spcPct val="150000"/>
              </a:lnSpc>
              <a:tabLst>
                <a:tab pos="2070735" algn="l"/>
              </a:tabLst>
            </a:pPr>
            <a:r>
              <a:rPr lang="zh-CN" altLang="zh-CN" sz="2800" kern="100" dirty="0">
                <a:solidFill>
                  <a:srgbClr val="F79646">
                    <a:lumMod val="75000"/>
                  </a:srgbClr>
                </a:solidFill>
                <a:latin typeface="Times New Roman"/>
                <a:ea typeface="微软雅黑"/>
                <a:cs typeface="Times New Roman"/>
              </a:rPr>
              <a:t>聘请</a:t>
            </a:r>
            <a:endParaRPr lang="zh-CN" altLang="en-US" dirty="0"/>
          </a:p>
        </p:txBody>
      </p:sp>
      <p:sp>
        <p:nvSpPr>
          <p:cNvPr id="6" name="矩形 5"/>
          <p:cNvSpPr/>
          <p:nvPr/>
        </p:nvSpPr>
        <p:spPr>
          <a:xfrm>
            <a:off x="5512385" y="1882775"/>
            <a:ext cx="1435100" cy="1384995"/>
          </a:xfrm>
          <a:prstGeom prst="rect">
            <a:avLst/>
          </a:prstGeom>
        </p:spPr>
        <p:txBody>
          <a:bodyPr wrap="square">
            <a:spAutoFit/>
          </a:bodyPr>
          <a:lstStyle/>
          <a:p>
            <a:pPr lvl="0" algn="just">
              <a:lnSpc>
                <a:spcPct val="150000"/>
              </a:lnSpc>
              <a:tabLst>
                <a:tab pos="2070735" algn="l"/>
              </a:tabLst>
            </a:pPr>
            <a:r>
              <a:rPr lang="zh-CN" altLang="zh-CN" sz="2800" kern="100" dirty="0">
                <a:solidFill>
                  <a:srgbClr val="F79646">
                    <a:lumMod val="75000"/>
                  </a:srgbClr>
                </a:solidFill>
                <a:latin typeface="Times New Roman"/>
                <a:ea typeface="微软雅黑"/>
                <a:cs typeface="Times New Roman"/>
              </a:rPr>
              <a:t>袅娜</a:t>
            </a:r>
            <a:endParaRPr lang="en-US" altLang="zh-CN" sz="2800" kern="100" dirty="0">
              <a:solidFill>
                <a:srgbClr val="F79646">
                  <a:lumMod val="75000"/>
                </a:srgbClr>
              </a:solidFill>
              <a:latin typeface="Times New Roman"/>
              <a:ea typeface="微软雅黑"/>
              <a:cs typeface="Times New Roman"/>
            </a:endParaRPr>
          </a:p>
          <a:p>
            <a:pPr lvl="0" algn="just">
              <a:lnSpc>
                <a:spcPct val="150000"/>
              </a:lnSpc>
              <a:tabLst>
                <a:tab pos="2070735" algn="l"/>
              </a:tabLst>
            </a:pPr>
            <a:r>
              <a:rPr lang="zh-CN" altLang="zh-CN" sz="2800" kern="100" dirty="0">
                <a:solidFill>
                  <a:srgbClr val="F79646">
                    <a:lumMod val="75000"/>
                  </a:srgbClr>
                </a:solidFill>
                <a:latin typeface="Times New Roman"/>
                <a:ea typeface="微软雅黑"/>
                <a:cs typeface="Times New Roman"/>
              </a:rPr>
              <a:t>凫水</a:t>
            </a:r>
            <a:endParaRPr lang="zh-CN" altLang="en-US" dirty="0"/>
          </a:p>
        </p:txBody>
      </p:sp>
      <p:sp>
        <p:nvSpPr>
          <p:cNvPr id="7" name="矩形 6"/>
          <p:cNvSpPr/>
          <p:nvPr/>
        </p:nvSpPr>
        <p:spPr>
          <a:xfrm>
            <a:off x="8446085" y="1882775"/>
            <a:ext cx="902811" cy="1316194"/>
          </a:xfrm>
          <a:prstGeom prst="rect">
            <a:avLst/>
          </a:prstGeom>
        </p:spPr>
        <p:txBody>
          <a:bodyPr wrap="none">
            <a:spAutoFit/>
          </a:bodyPr>
          <a:lstStyle/>
          <a:p>
            <a:pPr>
              <a:lnSpc>
                <a:spcPct val="150000"/>
              </a:lnSpc>
            </a:pPr>
            <a:r>
              <a:rPr lang="zh-CN" altLang="zh-CN" sz="2800" kern="100" dirty="0" smtClean="0">
                <a:solidFill>
                  <a:srgbClr val="F79646">
                    <a:lumMod val="75000"/>
                  </a:srgbClr>
                </a:solidFill>
                <a:latin typeface="Times New Roman"/>
                <a:ea typeface="微软雅黑"/>
                <a:cs typeface="Times New Roman"/>
              </a:rPr>
              <a:t>修葺</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鹿茸</a:t>
            </a:r>
            <a:endParaRPr lang="zh-CN" altLang="en-US" dirty="0"/>
          </a:p>
        </p:txBody>
      </p:sp>
      <p:sp>
        <p:nvSpPr>
          <p:cNvPr id="8" name="矩形 7"/>
          <p:cNvSpPr/>
          <p:nvPr/>
        </p:nvSpPr>
        <p:spPr>
          <a:xfrm>
            <a:off x="2599214" y="3600778"/>
            <a:ext cx="902811" cy="1316194"/>
          </a:xfrm>
          <a:prstGeom prst="rect">
            <a:avLst/>
          </a:prstGeom>
        </p:spPr>
        <p:txBody>
          <a:bodyPr wrap="none">
            <a:spAutoFit/>
          </a:bodyPr>
          <a:lstStyle/>
          <a:p>
            <a:pPr>
              <a:lnSpc>
                <a:spcPct val="150000"/>
              </a:lnSpc>
            </a:pPr>
            <a:r>
              <a:rPr lang="zh-CN" altLang="zh-CN" sz="2800" kern="100" dirty="0" smtClean="0">
                <a:solidFill>
                  <a:srgbClr val="F79646">
                    <a:lumMod val="75000"/>
                  </a:srgbClr>
                </a:solidFill>
                <a:latin typeface="Times New Roman"/>
                <a:ea typeface="微软雅黑"/>
                <a:cs typeface="Times New Roman"/>
              </a:rPr>
              <a:t>孱弱</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潺</a:t>
            </a:r>
            <a:r>
              <a:rPr lang="zh-CN" altLang="zh-CN" sz="2800" kern="100" dirty="0">
                <a:solidFill>
                  <a:srgbClr val="F79646">
                    <a:lumMod val="75000"/>
                  </a:srgbClr>
                </a:solidFill>
                <a:latin typeface="Times New Roman"/>
                <a:ea typeface="微软雅黑"/>
                <a:cs typeface="Times New Roman"/>
              </a:rPr>
              <a:t>湲</a:t>
            </a:r>
            <a:endParaRPr lang="zh-CN" altLang="en-US" dirty="0"/>
          </a:p>
        </p:txBody>
      </p:sp>
      <p:sp>
        <p:nvSpPr>
          <p:cNvPr id="9" name="矩形 8"/>
          <p:cNvSpPr/>
          <p:nvPr/>
        </p:nvSpPr>
        <p:spPr>
          <a:xfrm>
            <a:off x="5525085" y="3600778"/>
            <a:ext cx="902811" cy="1316194"/>
          </a:xfrm>
          <a:prstGeom prst="rect">
            <a:avLst/>
          </a:prstGeom>
        </p:spPr>
        <p:txBody>
          <a:bodyPr wrap="none">
            <a:spAutoFit/>
          </a:bodyPr>
          <a:lstStyle/>
          <a:p>
            <a:pPr>
              <a:lnSpc>
                <a:spcPct val="150000"/>
              </a:lnSpc>
            </a:pPr>
            <a:r>
              <a:rPr lang="zh-CN" altLang="zh-CN" sz="2800" kern="100" dirty="0" smtClean="0">
                <a:solidFill>
                  <a:srgbClr val="F79646">
                    <a:lumMod val="75000"/>
                  </a:srgbClr>
                </a:solidFill>
                <a:latin typeface="Times New Roman"/>
                <a:ea typeface="微软雅黑"/>
                <a:cs typeface="Times New Roman"/>
              </a:rPr>
              <a:t>和谐</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偕老</a:t>
            </a:r>
            <a:endParaRPr lang="zh-CN" altLang="en-US" dirty="0"/>
          </a:p>
        </p:txBody>
      </p:sp>
      <p:sp>
        <p:nvSpPr>
          <p:cNvPr id="10" name="矩形 9"/>
          <p:cNvSpPr/>
          <p:nvPr/>
        </p:nvSpPr>
        <p:spPr>
          <a:xfrm>
            <a:off x="8446084" y="3602850"/>
            <a:ext cx="902811" cy="1316194"/>
          </a:xfrm>
          <a:prstGeom prst="rect">
            <a:avLst/>
          </a:prstGeom>
        </p:spPr>
        <p:txBody>
          <a:bodyPr wrap="none">
            <a:spAutoFit/>
          </a:bodyPr>
          <a:lstStyle/>
          <a:p>
            <a:pPr>
              <a:lnSpc>
                <a:spcPct val="150000"/>
              </a:lnSpc>
            </a:pPr>
            <a:r>
              <a:rPr lang="zh-CN" altLang="zh-CN" sz="2800" kern="100" dirty="0" smtClean="0">
                <a:solidFill>
                  <a:srgbClr val="F79646">
                    <a:lumMod val="75000"/>
                  </a:srgbClr>
                </a:solidFill>
                <a:latin typeface="Times New Roman"/>
                <a:ea typeface="微软雅黑"/>
                <a:cs typeface="Times New Roman"/>
              </a:rPr>
              <a:t>怅惘</a:t>
            </a:r>
            <a:endParaRPr lang="en-US" altLang="zh-CN" sz="2800" kern="100" dirty="0" smtClean="0">
              <a:solidFill>
                <a:srgbClr val="F79646">
                  <a:lumMod val="75000"/>
                </a:srgbClr>
              </a:solidFill>
              <a:latin typeface="Times New Roman"/>
              <a:ea typeface="微软雅黑"/>
              <a:cs typeface="Times New Roman"/>
            </a:endParaRPr>
          </a:p>
          <a:p>
            <a:pPr>
              <a:lnSpc>
                <a:spcPct val="150000"/>
              </a:lnSpc>
            </a:pPr>
            <a:r>
              <a:rPr lang="zh-CN" altLang="zh-CN" sz="2800" kern="100" dirty="0" smtClean="0">
                <a:solidFill>
                  <a:srgbClr val="F79646">
                    <a:lumMod val="75000"/>
                  </a:srgbClr>
                </a:solidFill>
                <a:latin typeface="Times New Roman"/>
                <a:ea typeface="微软雅黑"/>
                <a:cs typeface="Times New Roman"/>
              </a:rPr>
              <a:t>罔</a:t>
            </a:r>
            <a:r>
              <a:rPr lang="zh-CN" altLang="zh-CN" sz="2800" kern="100" dirty="0">
                <a:solidFill>
                  <a:srgbClr val="F79646">
                    <a:lumMod val="75000"/>
                  </a:srgbClr>
                </a:solidFill>
                <a:latin typeface="Times New Roman"/>
                <a:ea typeface="微软雅黑"/>
                <a:cs typeface="Times New Roman"/>
              </a:rPr>
              <a:t>民</a:t>
            </a:r>
            <a:endParaRPr lang="zh-CN" altLang="en-US" dirty="0"/>
          </a:p>
        </p:txBody>
      </p:sp>
    </p:spTree>
    <p:extLst>
      <p:ext uri="{BB962C8B-B14F-4D97-AF65-F5344CB8AC3E}">
        <p14:creationId xmlns:p14="http://schemas.microsoft.com/office/powerpoint/2010/main" val="3386601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1551112" y="221585"/>
            <a:ext cx="8989888" cy="5909310"/>
          </a:xfrm>
          <a:prstGeom prst="rect">
            <a:avLst/>
          </a:prstGeom>
          <a:noFill/>
        </p:spPr>
        <p:txBody>
          <a:bodyPr wrap="square" rtlCol="0">
            <a:spAutoFit/>
          </a:bodyPr>
          <a:lstStyle/>
          <a:p>
            <a:pPr algn="just">
              <a:lnSpc>
                <a:spcPct val="15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3</a:t>
            </a:r>
            <a:r>
              <a:rPr lang="zh-CN" altLang="zh-CN" sz="2800" b="1" kern="100" dirty="0">
                <a:solidFill>
                  <a:schemeClr val="bg1">
                    <a:lumMod val="50000"/>
                  </a:schemeClr>
                </a:solidFill>
                <a:latin typeface="Times New Roman"/>
                <a:ea typeface="微软雅黑"/>
                <a:cs typeface="Times New Roman"/>
              </a:rPr>
              <a:t>．词语解释</a:t>
            </a:r>
            <a:endParaRPr lang="zh-CN" altLang="zh-CN" sz="28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目</a:t>
            </a:r>
            <a:r>
              <a:rPr lang="zh-CN" altLang="zh-CN" sz="2800" kern="100" dirty="0">
                <a:solidFill>
                  <a:srgbClr val="00B0F0"/>
                </a:solidFill>
                <a:latin typeface="Times New Roman"/>
                <a:ea typeface="微软雅黑"/>
                <a:cs typeface="Times New Roman"/>
              </a:rPr>
              <a:t>眇眇</a:t>
            </a:r>
            <a:r>
              <a:rPr lang="zh-CN" altLang="zh-CN" sz="2800" kern="100" dirty="0">
                <a:latin typeface="Times New Roman"/>
                <a:ea typeface="微软雅黑"/>
                <a:cs typeface="Times New Roman"/>
              </a:rPr>
              <a:t>兮愁予：</a:t>
            </a:r>
            <a:r>
              <a:rPr lang="en-US" altLang="zh-CN" sz="2800" kern="100" dirty="0" smtClean="0">
                <a:latin typeface="Times New Roman"/>
                <a:ea typeface="微软雅黑"/>
                <a:cs typeface="Courier New"/>
              </a:rPr>
              <a:t>______________________________</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②</a:t>
            </a:r>
            <a:r>
              <a:rPr lang="zh-CN" altLang="zh-CN" sz="2800" kern="100" dirty="0">
                <a:latin typeface="Times New Roman"/>
                <a:ea typeface="微软雅黑"/>
                <a:cs typeface="Times New Roman"/>
              </a:rPr>
              <a:t>观流水兮</a:t>
            </a:r>
            <a:r>
              <a:rPr lang="zh-CN" altLang="zh-CN" sz="2800" kern="100" dirty="0">
                <a:solidFill>
                  <a:srgbClr val="00B0F0"/>
                </a:solidFill>
                <a:latin typeface="Times New Roman"/>
                <a:ea typeface="微软雅黑"/>
                <a:cs typeface="Times New Roman"/>
              </a:rPr>
              <a:t>潺湲</a:t>
            </a:r>
            <a:r>
              <a:rPr lang="zh-CN" altLang="zh-CN" sz="2800" kern="100" dirty="0">
                <a:latin typeface="Times New Roman"/>
                <a:ea typeface="微软雅黑"/>
                <a:cs typeface="Times New Roman"/>
              </a:rPr>
              <a:t>：</a:t>
            </a:r>
            <a:r>
              <a:rPr lang="en-US" altLang="zh-CN" sz="2800" kern="100" dirty="0" smtClean="0">
                <a:latin typeface="Times New Roman"/>
                <a:ea typeface="微软雅黑"/>
                <a:cs typeface="Courier New"/>
              </a:rPr>
              <a:t>______________________________</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③</a:t>
            </a:r>
            <a:r>
              <a:rPr lang="zh-CN" altLang="zh-CN" sz="2800" kern="100" dirty="0">
                <a:solidFill>
                  <a:srgbClr val="00B0F0"/>
                </a:solidFill>
                <a:latin typeface="Times New Roman"/>
                <a:ea typeface="微软雅黑"/>
                <a:cs typeface="Times New Roman"/>
              </a:rPr>
              <a:t>葺</a:t>
            </a:r>
            <a:r>
              <a:rPr lang="zh-CN" altLang="zh-CN" sz="2800" kern="100" dirty="0">
                <a:latin typeface="Times New Roman"/>
                <a:ea typeface="微软雅黑"/>
                <a:cs typeface="Times New Roman"/>
              </a:rPr>
              <a:t>之兮荷盖：</a:t>
            </a:r>
            <a:r>
              <a:rPr lang="en-US" altLang="zh-CN" sz="2800" kern="100" dirty="0" smtClean="0">
                <a:latin typeface="Times New Roman"/>
                <a:ea typeface="微软雅黑"/>
                <a:cs typeface="Courier New"/>
              </a:rPr>
              <a:t>________________________________</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④</a:t>
            </a:r>
            <a:r>
              <a:rPr lang="zh-CN" altLang="zh-CN" sz="2800" kern="100" dirty="0">
                <a:latin typeface="Times New Roman"/>
                <a:ea typeface="微软雅黑"/>
                <a:cs typeface="Times New Roman"/>
              </a:rPr>
              <a:t>聊逍遥兮</a:t>
            </a:r>
            <a:r>
              <a:rPr lang="zh-CN" altLang="zh-CN" sz="2800" kern="100" dirty="0">
                <a:solidFill>
                  <a:srgbClr val="00B0F0"/>
                </a:solidFill>
                <a:latin typeface="Times New Roman"/>
                <a:ea typeface="微软雅黑"/>
                <a:cs typeface="Times New Roman"/>
              </a:rPr>
              <a:t>容与</a:t>
            </a:r>
            <a:r>
              <a:rPr lang="zh-CN" altLang="zh-CN" sz="2800" kern="100" dirty="0">
                <a:latin typeface="Times New Roman"/>
                <a:ea typeface="微软雅黑"/>
                <a:cs typeface="Times New Roman"/>
              </a:rPr>
              <a:t>：</a:t>
            </a:r>
            <a:r>
              <a:rPr lang="en-US" altLang="zh-CN" sz="2800" kern="100" dirty="0" smtClean="0">
                <a:latin typeface="Times New Roman"/>
                <a:ea typeface="微软雅黑"/>
                <a:cs typeface="Courier New"/>
              </a:rPr>
              <a:t>______________________________</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⑤</a:t>
            </a:r>
            <a:r>
              <a:rPr lang="zh-CN" altLang="zh-CN" sz="2800" kern="100" dirty="0">
                <a:solidFill>
                  <a:srgbClr val="00B0F0"/>
                </a:solidFill>
                <a:latin typeface="Times New Roman"/>
                <a:ea typeface="微软雅黑"/>
                <a:cs typeface="Times New Roman"/>
              </a:rPr>
              <a:t>荒忽</a:t>
            </a:r>
            <a:r>
              <a:rPr lang="zh-CN" altLang="zh-CN" sz="2800" kern="100" dirty="0">
                <a:latin typeface="Times New Roman"/>
                <a:ea typeface="微软雅黑"/>
                <a:cs typeface="Times New Roman"/>
              </a:rPr>
              <a:t>兮远望：</a:t>
            </a:r>
            <a:r>
              <a:rPr lang="en-US" altLang="zh-CN" sz="2800" kern="100" dirty="0" smtClean="0">
                <a:latin typeface="Times New Roman"/>
                <a:ea typeface="微软雅黑"/>
                <a:cs typeface="Courier New"/>
              </a:rPr>
              <a:t>________________________________</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⑥</a:t>
            </a:r>
            <a:r>
              <a:rPr lang="zh-CN" altLang="zh-CN" sz="2800" kern="100" dirty="0">
                <a:latin typeface="Times New Roman"/>
                <a:ea typeface="微软雅黑"/>
                <a:cs typeface="Times New Roman"/>
              </a:rPr>
              <a:t>蛟何为兮</a:t>
            </a:r>
            <a:r>
              <a:rPr lang="zh-CN" altLang="zh-CN" sz="2800" kern="100" dirty="0">
                <a:solidFill>
                  <a:srgbClr val="00B0F0"/>
                </a:solidFill>
                <a:latin typeface="Times New Roman"/>
                <a:ea typeface="微软雅黑"/>
                <a:cs typeface="Times New Roman"/>
              </a:rPr>
              <a:t>水裔</a:t>
            </a:r>
            <a:r>
              <a:rPr lang="zh-CN" altLang="zh-CN" sz="2800" kern="100" dirty="0">
                <a:latin typeface="Times New Roman"/>
                <a:ea typeface="微软雅黑"/>
                <a:cs typeface="Times New Roman"/>
              </a:rPr>
              <a:t>：</a:t>
            </a:r>
            <a:r>
              <a:rPr lang="en-US" altLang="zh-CN" sz="2800" kern="100" dirty="0" smtClean="0">
                <a:latin typeface="Times New Roman"/>
                <a:ea typeface="微软雅黑"/>
                <a:cs typeface="Courier New"/>
              </a:rPr>
              <a:t>______________________________</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⑦</a:t>
            </a:r>
            <a:r>
              <a:rPr lang="zh-CN" altLang="zh-CN" sz="2800" kern="100" dirty="0">
                <a:latin typeface="Times New Roman"/>
                <a:ea typeface="微软雅黑"/>
                <a:cs typeface="Times New Roman"/>
              </a:rPr>
              <a:t>将腾驾兮</a:t>
            </a:r>
            <a:r>
              <a:rPr lang="zh-CN" altLang="zh-CN" sz="2800" kern="100" dirty="0">
                <a:solidFill>
                  <a:srgbClr val="00B0F0"/>
                </a:solidFill>
                <a:latin typeface="Times New Roman"/>
                <a:ea typeface="微软雅黑"/>
                <a:cs typeface="Times New Roman"/>
              </a:rPr>
              <a:t>偕逝</a:t>
            </a:r>
            <a:r>
              <a:rPr lang="zh-CN" altLang="zh-CN" sz="2800" kern="100" dirty="0">
                <a:latin typeface="Times New Roman"/>
                <a:ea typeface="微软雅黑"/>
                <a:cs typeface="Times New Roman"/>
              </a:rPr>
              <a:t>：</a:t>
            </a:r>
            <a:r>
              <a:rPr lang="en-US" altLang="zh-CN" sz="2800" kern="100" dirty="0" smtClean="0">
                <a:latin typeface="Times New Roman"/>
                <a:ea typeface="微软雅黑"/>
                <a:cs typeface="Courier New"/>
              </a:rPr>
              <a:t>______________________________</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微软雅黑"/>
                <a:cs typeface="Times New Roman"/>
              </a:rPr>
              <a:t>⑧</a:t>
            </a:r>
            <a:r>
              <a:rPr lang="zh-CN" altLang="zh-CN" sz="2800" kern="100" dirty="0">
                <a:latin typeface="Times New Roman"/>
                <a:ea typeface="微软雅黑"/>
                <a:cs typeface="Times New Roman"/>
              </a:rPr>
              <a:t>罔</a:t>
            </a:r>
            <a:r>
              <a:rPr lang="zh-CN" altLang="zh-CN" sz="2800" kern="100" dirty="0">
                <a:solidFill>
                  <a:srgbClr val="00B0F0"/>
                </a:solidFill>
                <a:latin typeface="Times New Roman"/>
                <a:ea typeface="微软雅黑"/>
                <a:cs typeface="Times New Roman"/>
              </a:rPr>
              <a:t>薜荔</a:t>
            </a:r>
            <a:r>
              <a:rPr lang="zh-CN" altLang="zh-CN" sz="2800" kern="100" dirty="0">
                <a:latin typeface="Times New Roman"/>
                <a:ea typeface="微软雅黑"/>
                <a:cs typeface="Times New Roman"/>
              </a:rPr>
              <a:t>兮为帷：</a:t>
            </a:r>
            <a:r>
              <a:rPr lang="en-US" altLang="zh-CN" sz="2800" kern="100" dirty="0" smtClean="0">
                <a:latin typeface="Times New Roman"/>
                <a:ea typeface="微软雅黑"/>
                <a:cs typeface="Courier New"/>
              </a:rPr>
              <a:t>______________________________</a:t>
            </a:r>
            <a:endParaRPr lang="zh-CN" altLang="zh-CN" sz="2800" kern="100" dirty="0">
              <a:effectLst/>
              <a:latin typeface="宋体"/>
              <a:cs typeface="Courier New"/>
            </a:endParaRPr>
          </a:p>
        </p:txBody>
      </p:sp>
      <p:sp>
        <p:nvSpPr>
          <p:cNvPr id="4" name="矩形 3"/>
          <p:cNvSpPr/>
          <p:nvPr/>
        </p:nvSpPr>
        <p:spPr>
          <a:xfrm>
            <a:off x="4254500" y="829186"/>
            <a:ext cx="4241800" cy="5262979"/>
          </a:xfrm>
          <a:prstGeom prst="rect">
            <a:avLst/>
          </a:prstGeom>
        </p:spPr>
        <p:txBody>
          <a:bodyPr wrap="square">
            <a:spAutoFit/>
          </a:bodyPr>
          <a:lstStyle/>
          <a:p>
            <a:pPr algn="just">
              <a:lnSpc>
                <a:spcPct val="15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向远</a:t>
            </a:r>
            <a:r>
              <a:rPr lang="zh-CN" altLang="zh-CN" sz="2800" kern="100" dirty="0">
                <a:solidFill>
                  <a:schemeClr val="accent6">
                    <a:lumMod val="75000"/>
                  </a:schemeClr>
                </a:solidFill>
                <a:latin typeface="Times New Roman"/>
                <a:ea typeface="微软雅黑"/>
                <a:cs typeface="Times New Roman"/>
              </a:rPr>
              <a:t>看的</a:t>
            </a:r>
            <a:r>
              <a:rPr lang="zh-CN" altLang="zh-CN" sz="2800" kern="100" dirty="0" smtClean="0">
                <a:solidFill>
                  <a:schemeClr val="accent6">
                    <a:lumMod val="75000"/>
                  </a:schemeClr>
                </a:solidFill>
                <a:latin typeface="Times New Roman"/>
                <a:ea typeface="微软雅黑"/>
                <a:cs typeface="Times New Roman"/>
              </a:rPr>
              <a:t>样子</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水</a:t>
            </a:r>
            <a:r>
              <a:rPr lang="zh-CN" altLang="zh-CN" sz="2800" kern="100" dirty="0">
                <a:solidFill>
                  <a:schemeClr val="accent6">
                    <a:lumMod val="75000"/>
                  </a:schemeClr>
                </a:solidFill>
                <a:latin typeface="Times New Roman"/>
                <a:ea typeface="微软雅黑"/>
                <a:cs typeface="Times New Roman"/>
              </a:rPr>
              <a:t>慢慢流动的</a:t>
            </a:r>
            <a:r>
              <a:rPr lang="zh-CN" altLang="zh-CN" sz="2800" kern="100" dirty="0" smtClean="0">
                <a:solidFill>
                  <a:schemeClr val="accent6">
                    <a:lumMod val="75000"/>
                  </a:schemeClr>
                </a:solidFill>
                <a:latin typeface="Times New Roman"/>
                <a:ea typeface="微软雅黑"/>
                <a:cs typeface="Times New Roman"/>
              </a:rPr>
              <a:t>样子</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编</a:t>
            </a:r>
            <a:r>
              <a:rPr lang="zh-CN" altLang="zh-CN" sz="2800" kern="100" dirty="0">
                <a:solidFill>
                  <a:schemeClr val="accent6">
                    <a:lumMod val="75000"/>
                  </a:schemeClr>
                </a:solidFill>
                <a:latin typeface="Times New Roman"/>
                <a:ea typeface="微软雅黑"/>
                <a:cs typeface="Times New Roman"/>
              </a:rPr>
              <a:t>草</a:t>
            </a:r>
            <a:r>
              <a:rPr lang="zh-CN" altLang="zh-CN" sz="2800" kern="100" dirty="0" smtClean="0">
                <a:solidFill>
                  <a:schemeClr val="accent6">
                    <a:lumMod val="75000"/>
                  </a:schemeClr>
                </a:solidFill>
                <a:latin typeface="Times New Roman"/>
                <a:ea typeface="微软雅黑"/>
                <a:cs typeface="Times New Roman"/>
              </a:rPr>
              <a:t>盖房子</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从容</a:t>
            </a:r>
            <a:r>
              <a:rPr lang="zh-CN" altLang="zh-CN" sz="2800" kern="100" dirty="0">
                <a:solidFill>
                  <a:schemeClr val="accent6">
                    <a:lumMod val="75000"/>
                  </a:schemeClr>
                </a:solidFill>
                <a:latin typeface="Times New Roman"/>
                <a:ea typeface="微软雅黑"/>
                <a:cs typeface="Times New Roman"/>
              </a:rPr>
              <a:t>自在的</a:t>
            </a:r>
            <a:r>
              <a:rPr lang="zh-CN" altLang="zh-CN" sz="2800" kern="100" dirty="0" smtClean="0">
                <a:solidFill>
                  <a:schemeClr val="accent6">
                    <a:lumMod val="75000"/>
                  </a:schemeClr>
                </a:solidFill>
                <a:latin typeface="Times New Roman"/>
                <a:ea typeface="微软雅黑"/>
                <a:cs typeface="Times New Roman"/>
              </a:rPr>
              <a:t>样子</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迷迷糊糊</a:t>
            </a:r>
            <a:r>
              <a:rPr lang="zh-CN" altLang="zh-CN" sz="2800" kern="100" dirty="0">
                <a:solidFill>
                  <a:schemeClr val="accent6">
                    <a:lumMod val="75000"/>
                  </a:schemeClr>
                </a:solidFill>
                <a:latin typeface="Times New Roman"/>
                <a:ea typeface="微软雅黑"/>
                <a:cs typeface="Times New Roman"/>
              </a:rPr>
              <a:t>的</a:t>
            </a:r>
            <a:r>
              <a:rPr lang="zh-CN" altLang="zh-CN" sz="2800" kern="100" dirty="0" smtClean="0">
                <a:solidFill>
                  <a:schemeClr val="accent6">
                    <a:lumMod val="75000"/>
                  </a:schemeClr>
                </a:solidFill>
                <a:latin typeface="Times New Roman"/>
                <a:ea typeface="微软雅黑"/>
                <a:cs typeface="Times New Roman"/>
              </a:rPr>
              <a:t>样子</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水边</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同去</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香草</a:t>
            </a:r>
            <a:r>
              <a:rPr lang="zh-CN" altLang="zh-CN" sz="2800" kern="100" dirty="0">
                <a:solidFill>
                  <a:schemeClr val="accent6">
                    <a:lumMod val="75000"/>
                  </a:schemeClr>
                </a:solidFill>
                <a:latin typeface="Times New Roman"/>
                <a:ea typeface="微软雅黑"/>
                <a:cs typeface="Times New Roman"/>
              </a:rPr>
              <a:t>名</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806141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9912" y="24551"/>
            <a:ext cx="7656388" cy="6124754"/>
          </a:xfrm>
          <a:prstGeom prst="rect">
            <a:avLst/>
          </a:prstGeom>
          <a:noFill/>
        </p:spPr>
        <p:txBody>
          <a:bodyPr wrap="square" rtlCol="0">
            <a:spAutoFit/>
          </a:bodyPr>
          <a:lstStyle/>
          <a:p>
            <a:pPr algn="just">
              <a:lnSpc>
                <a:spcPct val="20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4</a:t>
            </a:r>
            <a:r>
              <a:rPr lang="zh-CN" altLang="zh-CN" sz="2800" b="1" kern="100" dirty="0">
                <a:solidFill>
                  <a:schemeClr val="bg1">
                    <a:lumMod val="50000"/>
                  </a:schemeClr>
                </a:solidFill>
                <a:latin typeface="Times New Roman"/>
                <a:ea typeface="微软雅黑"/>
                <a:cs typeface="Times New Roman"/>
              </a:rPr>
              <a:t>．名句默写</a:t>
            </a:r>
            <a:endParaRPr lang="zh-CN" altLang="zh-CN" sz="2800" b="1" kern="100" dirty="0">
              <a:solidFill>
                <a:schemeClr val="bg1">
                  <a:lumMod val="50000"/>
                </a:schemeClr>
              </a:solidFill>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帝子降兮北渚，</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②</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，擗蕙櫋兮既张。</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③</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，建芳馨兮庑门。</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④</a:t>
            </a:r>
            <a:r>
              <a:rPr lang="zh-CN" altLang="zh-CN" sz="2800" kern="100" dirty="0">
                <a:latin typeface="Times New Roman"/>
                <a:ea typeface="微软雅黑"/>
                <a:cs typeface="Times New Roman"/>
              </a:rPr>
              <a:t>捐余袂兮江中，</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⑤</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，夕济兮西澨。</a:t>
            </a:r>
            <a:endParaRPr lang="zh-CN" altLang="zh-CN" sz="2800" kern="100" dirty="0">
              <a:latin typeface="宋体"/>
              <a:cs typeface="Courier New"/>
            </a:endParaRPr>
          </a:p>
          <a:p>
            <a:pPr algn="just">
              <a:lnSpc>
                <a:spcPct val="200000"/>
              </a:lnSpc>
              <a:spcAft>
                <a:spcPts val="0"/>
              </a:spcAft>
              <a:tabLst>
                <a:tab pos="2070735" algn="l"/>
              </a:tabLst>
            </a:pPr>
            <a:r>
              <a:rPr lang="en-US" altLang="zh-CN" sz="2800" kern="100" dirty="0">
                <a:latin typeface="宋体"/>
                <a:ea typeface="微软雅黑"/>
                <a:cs typeface="Times New Roman"/>
              </a:rPr>
              <a:t>⑥</a:t>
            </a:r>
            <a:r>
              <a:rPr lang="zh-CN" altLang="zh-CN" sz="2800" kern="100" dirty="0">
                <a:latin typeface="Times New Roman"/>
                <a:ea typeface="微软雅黑"/>
                <a:cs typeface="Times New Roman"/>
              </a:rPr>
              <a:t>时不可兮骤得，</a:t>
            </a:r>
            <a:r>
              <a:rPr lang="en-US" altLang="zh-CN" sz="2800" kern="100" dirty="0">
                <a:latin typeface="Times New Roman"/>
                <a:ea typeface="微软雅黑"/>
                <a:cs typeface="Courier New"/>
              </a:rPr>
              <a:t>________________</a:t>
            </a:r>
            <a:r>
              <a:rPr lang="zh-CN" altLang="zh-CN" sz="2800" kern="100" dirty="0">
                <a:latin typeface="Times New Roman"/>
                <a:ea typeface="微软雅黑"/>
                <a:cs typeface="Times New Roman"/>
              </a:rPr>
              <a:t>。</a:t>
            </a:r>
            <a:endParaRPr lang="zh-CN" altLang="zh-CN" sz="2800" kern="100" dirty="0">
              <a:effectLst/>
              <a:latin typeface="宋体"/>
              <a:cs typeface="Courier New"/>
            </a:endParaRPr>
          </a:p>
        </p:txBody>
      </p:sp>
      <p:grpSp>
        <p:nvGrpSpPr>
          <p:cNvPr id="22" name="组合 21"/>
          <p:cNvGrpSpPr/>
          <p:nvPr/>
        </p:nvGrpSpPr>
        <p:grpSpPr>
          <a:xfrm rot="5400000">
            <a:off x="11453134" y="5661566"/>
            <a:ext cx="549128" cy="549414"/>
            <a:chOff x="11226607" y="6533712"/>
            <a:chExt cx="360000" cy="360000"/>
          </a:xfrm>
        </p:grpSpPr>
        <p:sp>
          <p:nvSpPr>
            <p:cNvPr id="23" name="椭圆 22">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4" name="燕尾形 23">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6" name="矩形 5"/>
          <p:cNvSpPr/>
          <p:nvPr/>
        </p:nvSpPr>
        <p:spPr>
          <a:xfrm>
            <a:off x="2527300" y="839434"/>
            <a:ext cx="6096000" cy="5128327"/>
          </a:xfrm>
          <a:prstGeom prst="rect">
            <a:avLst/>
          </a:prstGeom>
        </p:spPr>
        <p:txBody>
          <a:bodyPr>
            <a:spAutoFit/>
          </a:bodyPr>
          <a:lstStyle/>
          <a:p>
            <a:pPr algn="just">
              <a:lnSpc>
                <a:spcPct val="20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目</a:t>
            </a:r>
            <a:r>
              <a:rPr lang="zh-CN" altLang="zh-CN" sz="2800" kern="100" dirty="0">
                <a:solidFill>
                  <a:schemeClr val="accent6">
                    <a:lumMod val="75000"/>
                  </a:schemeClr>
                </a:solidFill>
                <a:latin typeface="Times New Roman"/>
                <a:ea typeface="微软雅黑"/>
                <a:cs typeface="Times New Roman"/>
              </a:rPr>
              <a:t>眇眇兮愁</a:t>
            </a:r>
            <a:r>
              <a:rPr lang="zh-CN" altLang="zh-CN" sz="2800" kern="100" dirty="0" smtClean="0">
                <a:solidFill>
                  <a:schemeClr val="accent6">
                    <a:lumMod val="75000"/>
                  </a:schemeClr>
                </a:solidFill>
                <a:latin typeface="Times New Roman"/>
                <a:ea typeface="微软雅黑"/>
                <a:cs typeface="Times New Roman"/>
              </a:rPr>
              <a:t>予</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罔</a:t>
            </a:r>
            <a:r>
              <a:rPr lang="zh-CN" altLang="zh-CN" sz="2800" kern="100" dirty="0">
                <a:solidFill>
                  <a:schemeClr val="accent6">
                    <a:lumMod val="75000"/>
                  </a:schemeClr>
                </a:solidFill>
                <a:latin typeface="Times New Roman"/>
                <a:ea typeface="微软雅黑"/>
                <a:cs typeface="Times New Roman"/>
              </a:rPr>
              <a:t>薜荔兮为</a:t>
            </a:r>
            <a:r>
              <a:rPr lang="zh-CN" altLang="zh-CN" sz="2800" kern="100" dirty="0" smtClean="0">
                <a:solidFill>
                  <a:schemeClr val="accent6">
                    <a:lumMod val="75000"/>
                  </a:schemeClr>
                </a:solidFill>
                <a:latin typeface="Times New Roman"/>
                <a:ea typeface="微软雅黑"/>
                <a:cs typeface="Times New Roman"/>
              </a:rPr>
              <a:t>帷</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合</a:t>
            </a:r>
            <a:r>
              <a:rPr lang="zh-CN" altLang="zh-CN" sz="2800" kern="100" dirty="0">
                <a:solidFill>
                  <a:schemeClr val="accent6">
                    <a:lumMod val="75000"/>
                  </a:schemeClr>
                </a:solidFill>
                <a:latin typeface="Times New Roman"/>
                <a:ea typeface="微软雅黑"/>
                <a:cs typeface="Times New Roman"/>
              </a:rPr>
              <a:t>百草兮实</a:t>
            </a:r>
            <a:r>
              <a:rPr lang="zh-CN" altLang="zh-CN" sz="2800" kern="100" dirty="0" smtClean="0">
                <a:solidFill>
                  <a:schemeClr val="accent6">
                    <a:lumMod val="75000"/>
                  </a:schemeClr>
                </a:solidFill>
                <a:latin typeface="Times New Roman"/>
                <a:ea typeface="微软雅黑"/>
                <a:cs typeface="Times New Roman"/>
              </a:rPr>
              <a:t>庭</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遗</a:t>
            </a:r>
            <a:r>
              <a:rPr lang="zh-CN" altLang="zh-CN" sz="2800" kern="100" dirty="0">
                <a:solidFill>
                  <a:schemeClr val="accent6">
                    <a:lumMod val="75000"/>
                  </a:schemeClr>
                </a:solidFill>
                <a:latin typeface="Times New Roman"/>
                <a:ea typeface="微软雅黑"/>
                <a:cs typeface="Times New Roman"/>
              </a:rPr>
              <a:t>余褋兮澧</a:t>
            </a:r>
            <a:r>
              <a:rPr lang="zh-CN" altLang="zh-CN" sz="2800" kern="100" dirty="0" smtClean="0">
                <a:solidFill>
                  <a:schemeClr val="accent6">
                    <a:lumMod val="75000"/>
                  </a:schemeClr>
                </a:solidFill>
                <a:latin typeface="Times New Roman"/>
                <a:ea typeface="微软雅黑"/>
                <a:cs typeface="Times New Roman"/>
              </a:rPr>
              <a:t>浦</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zh-CN" altLang="zh-CN" sz="2800" kern="100" dirty="0" smtClean="0">
                <a:solidFill>
                  <a:schemeClr val="accent6">
                    <a:lumMod val="75000"/>
                  </a:schemeClr>
                </a:solidFill>
                <a:latin typeface="Times New Roman"/>
                <a:ea typeface="微软雅黑"/>
                <a:cs typeface="Times New Roman"/>
              </a:rPr>
              <a:t>朝</a:t>
            </a:r>
            <a:r>
              <a:rPr lang="zh-CN" altLang="zh-CN" sz="2800" kern="100" dirty="0">
                <a:solidFill>
                  <a:schemeClr val="accent6">
                    <a:lumMod val="75000"/>
                  </a:schemeClr>
                </a:solidFill>
                <a:latin typeface="Times New Roman"/>
                <a:ea typeface="微软雅黑"/>
                <a:cs typeface="Times New Roman"/>
              </a:rPr>
              <a:t>驰余马兮江</a:t>
            </a:r>
            <a:r>
              <a:rPr lang="zh-CN" altLang="zh-CN" sz="2800" kern="100" dirty="0" smtClean="0">
                <a:solidFill>
                  <a:schemeClr val="accent6">
                    <a:lumMod val="75000"/>
                  </a:schemeClr>
                </a:solidFill>
                <a:latin typeface="Times New Roman"/>
                <a:ea typeface="微软雅黑"/>
                <a:cs typeface="Times New Roman"/>
              </a:rPr>
              <a:t>皋</a:t>
            </a:r>
            <a:endParaRPr lang="en-US" altLang="zh-CN" sz="2800" kern="100" dirty="0" smtClean="0">
              <a:solidFill>
                <a:schemeClr val="accent6">
                  <a:lumMod val="75000"/>
                </a:schemeClr>
              </a:solidFill>
              <a:latin typeface="Times New Roman"/>
              <a:ea typeface="微软雅黑"/>
              <a:cs typeface="Times New Roman"/>
            </a:endParaRPr>
          </a:p>
          <a:p>
            <a:pPr algn="just">
              <a:lnSpc>
                <a:spcPct val="20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聊</a:t>
            </a:r>
            <a:r>
              <a:rPr lang="zh-CN" altLang="zh-CN" sz="2800" kern="100" dirty="0">
                <a:solidFill>
                  <a:schemeClr val="accent6">
                    <a:lumMod val="75000"/>
                  </a:schemeClr>
                </a:solidFill>
                <a:latin typeface="Times New Roman"/>
                <a:ea typeface="微软雅黑"/>
                <a:cs typeface="Times New Roman"/>
              </a:rPr>
              <a:t>逍遥兮容与</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017880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4763" y="736144"/>
            <a:ext cx="7878637" cy="5262979"/>
          </a:xfrm>
          <a:prstGeom prst="rect">
            <a:avLst/>
          </a:prstGeom>
          <a:noFill/>
        </p:spPr>
        <p:txBody>
          <a:bodyPr wrap="square" rtlCol="0">
            <a:spAutoFit/>
          </a:bodyPr>
          <a:lstStyle/>
          <a:p>
            <a:pPr>
              <a:lnSpc>
                <a:spcPct val="200000"/>
              </a:lnSpc>
              <a:spcBef>
                <a:spcPts val="600"/>
              </a:spcBef>
              <a:spcAft>
                <a:spcPts val="0"/>
              </a:spcAft>
            </a:pPr>
            <a:r>
              <a:rPr lang="zh-CN" altLang="zh-CN" sz="2800" b="1" dirty="0" smtClean="0">
                <a:solidFill>
                  <a:schemeClr val="bg1">
                    <a:lumMod val="50000"/>
                  </a:schemeClr>
                </a:solidFill>
                <a:latin typeface="微软雅黑" pitchFamily="34" charset="-122"/>
                <a:ea typeface="微软雅黑" pitchFamily="34" charset="-122"/>
              </a:rPr>
              <a:t>文本</a:t>
            </a:r>
            <a:r>
              <a:rPr lang="zh-CN" altLang="zh-CN" sz="2800" b="1" dirty="0">
                <a:solidFill>
                  <a:schemeClr val="bg1">
                    <a:lumMod val="50000"/>
                  </a:schemeClr>
                </a:solidFill>
                <a:latin typeface="微软雅黑" pitchFamily="34" charset="-122"/>
                <a:ea typeface="微软雅黑" pitchFamily="34" charset="-122"/>
              </a:rPr>
              <a:t>助</a:t>
            </a:r>
            <a:r>
              <a:rPr lang="zh-CN" altLang="zh-CN" sz="2800" b="1" dirty="0" smtClean="0">
                <a:solidFill>
                  <a:schemeClr val="bg1">
                    <a:lumMod val="50000"/>
                  </a:schemeClr>
                </a:solidFill>
                <a:latin typeface="微软雅黑" pitchFamily="34" charset="-122"/>
                <a:ea typeface="微软雅黑" pitchFamily="34" charset="-122"/>
              </a:rPr>
              <a:t>读</a:t>
            </a:r>
            <a:endParaRPr lang="en-US" altLang="zh-CN" sz="2800" b="1" dirty="0" smtClean="0">
              <a:solidFill>
                <a:schemeClr val="bg1">
                  <a:lumMod val="50000"/>
                </a:schemeClr>
              </a:solidFill>
              <a:latin typeface="微软雅黑" pitchFamily="34" charset="-122"/>
              <a:ea typeface="微软雅黑" pitchFamily="34" charset="-122"/>
            </a:endParaRPr>
          </a:p>
          <a:p>
            <a:pPr algn="just">
              <a:lnSpc>
                <a:spcPct val="200000"/>
              </a:lnSpc>
              <a:spcAft>
                <a:spcPts val="0"/>
              </a:spcAft>
              <a:tabLst>
                <a:tab pos="2070735" algn="l"/>
              </a:tabLst>
            </a:pPr>
            <a:r>
              <a:rPr lang="zh-CN" altLang="zh-CN" sz="2800" dirty="0">
                <a:latin typeface="Times New Roman"/>
                <a:ea typeface="微软雅黑"/>
                <a:cs typeface="Times New Roman"/>
              </a:rPr>
              <a:t>本诗以男女水神等候对方为线索，表现了他们因思而不见而在不断的彷徨迷惘中产生的深长的幽思之情，但仍对爱情坚贞不渝的主题！诗歌反映了当时人民的真实感情和美好愿望，也渗透了诗人屈原执着追求理想的情愫。</a:t>
            </a:r>
            <a:endParaRPr lang="zh-CN" altLang="zh-CN" sz="2800" kern="100" dirty="0">
              <a:effectLst/>
              <a:latin typeface="宋体"/>
              <a:cs typeface="Courier New"/>
            </a:endParaRPr>
          </a:p>
        </p:txBody>
      </p:sp>
      <p:pic>
        <p:nvPicPr>
          <p:cNvPr id="6146" name="Picture 2" descr="C:\Users\Administrator\Desktop\语文图\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7563" y="2002382"/>
            <a:ext cx="3500437" cy="3658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468" y="260586"/>
            <a:ext cx="11764932" cy="5300682"/>
          </a:xfrm>
          <a:prstGeom prst="rect">
            <a:avLst/>
          </a:prstGeom>
          <a:noFill/>
        </p:spPr>
        <p:txBody>
          <a:bodyPr wrap="square" rtlCol="0">
            <a:spAutoFit/>
          </a:bodyPr>
          <a:lstStyle/>
          <a:p>
            <a:pPr algn="ctr">
              <a:lnSpc>
                <a:spcPct val="170000"/>
              </a:lnSpc>
              <a:spcAft>
                <a:spcPts val="0"/>
              </a:spcAft>
              <a:tabLst>
                <a:tab pos="2070735" algn="l"/>
              </a:tabLst>
            </a:pPr>
            <a:r>
              <a:rPr lang="zh-CN" altLang="zh-CN" sz="3500" b="1" kern="100" dirty="0">
                <a:solidFill>
                  <a:srgbClr val="00B050"/>
                </a:solidFill>
                <a:latin typeface="Times New Roman"/>
                <a:ea typeface="微软雅黑"/>
                <a:cs typeface="Times New Roman"/>
              </a:rPr>
              <a:t>重点突破</a:t>
            </a:r>
            <a:endParaRPr lang="zh-CN" altLang="zh-CN" sz="3500" b="1" kern="100" dirty="0">
              <a:solidFill>
                <a:srgbClr val="00B050"/>
              </a:solidFill>
              <a:latin typeface="宋体"/>
              <a:cs typeface="Courier New"/>
            </a:endParaRPr>
          </a:p>
          <a:p>
            <a:pPr algn="just">
              <a:lnSpc>
                <a:spcPct val="170000"/>
              </a:lnSpc>
              <a:spcAft>
                <a:spcPts val="0"/>
              </a:spcAft>
              <a:tabLst>
                <a:tab pos="2070735" algn="l"/>
              </a:tabLst>
            </a:pPr>
            <a:r>
              <a:rPr lang="zh-CN" altLang="zh-CN" sz="2800" b="1" kern="100" dirty="0">
                <a:solidFill>
                  <a:schemeClr val="bg1">
                    <a:lumMod val="50000"/>
                  </a:schemeClr>
                </a:solidFill>
                <a:latin typeface="Times New Roman"/>
                <a:ea typeface="微软雅黑"/>
                <a:cs typeface="Times New Roman"/>
              </a:rPr>
              <a:t>一、诗的开头几句所渲染的气氛对全诗有什么作用？</a:t>
            </a:r>
            <a:endParaRPr lang="zh-CN" altLang="zh-CN" sz="2800" b="1" kern="100" dirty="0">
              <a:solidFill>
                <a:schemeClr val="bg1">
                  <a:lumMod val="50000"/>
                </a:schemeClr>
              </a:solidFill>
              <a:latin typeface="宋体"/>
              <a:cs typeface="Courier New"/>
            </a:endParaRPr>
          </a:p>
          <a:p>
            <a:pPr algn="just">
              <a:lnSpc>
                <a:spcPct val="170000"/>
              </a:lnSpc>
              <a:spcAft>
                <a:spcPts val="0"/>
              </a:spcAft>
              <a:tabLst>
                <a:tab pos="2070735" algn="l"/>
              </a:tabLst>
            </a:pPr>
            <a:r>
              <a:rPr lang="zh-CN" altLang="zh-CN" sz="2800" b="1" kern="100" dirty="0">
                <a:solidFill>
                  <a:schemeClr val="accent6">
                    <a:lumMod val="75000"/>
                  </a:schemeClr>
                </a:solidFill>
                <a:latin typeface="Times New Roman"/>
                <a:ea typeface="微软雅黑"/>
                <a:cs typeface="Times New Roman"/>
              </a:rPr>
              <a:t>提示</a:t>
            </a:r>
            <a:r>
              <a:rPr lang="zh-CN" altLang="zh-CN" sz="2800" kern="100" dirty="0">
                <a:latin typeface="Times New Roman"/>
                <a:ea typeface="微软雅黑"/>
                <a:cs typeface="Times New Roman"/>
              </a:rPr>
              <a:t>　这首诗的开头四句，写湘君眺望洞庭，仿佛湘夫人飘然而降，但又倏忽不见，心中充满愁思。以景物衬托情思，以幻境刻画痴情人的心理，尤其动人。第三、四句写沅湘秋景，清丽如画。开头四句渲染的环境气氛与人物心理交融在一起，这凄凉、冷落的景色，正衬托出人物的惆怅、幽怨之情。这种环境气氛贯穿全诗，为全诗奠定了感情的基调。</a:t>
            </a:r>
            <a:endParaRPr lang="zh-CN" altLang="zh-CN" sz="2800" kern="100" dirty="0">
              <a:effectLst/>
              <a:latin typeface="宋体"/>
              <a:cs typeface="Courier New"/>
            </a:endParaRPr>
          </a:p>
        </p:txBody>
      </p:sp>
    </p:spTree>
    <p:extLst>
      <p:ext uri="{BB962C8B-B14F-4D97-AF65-F5344CB8AC3E}">
        <p14:creationId xmlns:p14="http://schemas.microsoft.com/office/powerpoint/2010/main" val="363331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9140"/>
            <a:ext cx="11847388" cy="5720540"/>
          </a:xfrm>
          <a:prstGeom prst="rect">
            <a:avLst/>
          </a:prstGeom>
          <a:noFill/>
        </p:spPr>
        <p:txBody>
          <a:bodyPr wrap="square" rtlCol="0">
            <a:spAutoFit/>
          </a:bodyPr>
          <a:lstStyle/>
          <a:p>
            <a:pPr algn="ctr">
              <a:lnSpc>
                <a:spcPct val="137000"/>
              </a:lnSpc>
              <a:spcAft>
                <a:spcPts val="0"/>
              </a:spcAft>
              <a:tabLst>
                <a:tab pos="2070735" algn="l"/>
              </a:tabLst>
            </a:pPr>
            <a:r>
              <a:rPr lang="zh-CN" altLang="zh-CN" sz="2700" b="1" kern="100" dirty="0">
                <a:solidFill>
                  <a:srgbClr val="00B050"/>
                </a:solidFill>
                <a:latin typeface="Times New Roman"/>
                <a:ea typeface="微软雅黑"/>
                <a:cs typeface="Times New Roman"/>
              </a:rPr>
              <a:t>诗歌的意象、意境</a:t>
            </a:r>
            <a:endParaRPr lang="zh-CN" altLang="zh-CN" sz="2700" b="1" kern="100" dirty="0">
              <a:solidFill>
                <a:srgbClr val="00B050"/>
              </a:solidFill>
              <a:latin typeface="宋体"/>
              <a:cs typeface="Courier New"/>
            </a:endParaRPr>
          </a:p>
          <a:p>
            <a:pPr algn="just">
              <a:lnSpc>
                <a:spcPct val="137000"/>
              </a:lnSpc>
              <a:spcAft>
                <a:spcPts val="0"/>
              </a:spcAft>
              <a:tabLst>
                <a:tab pos="2070735" algn="l"/>
              </a:tabLst>
            </a:pPr>
            <a:r>
              <a:rPr lang="zh-CN" altLang="zh-CN" sz="2700" b="1" kern="100" dirty="0">
                <a:solidFill>
                  <a:schemeClr val="accent6">
                    <a:lumMod val="75000"/>
                  </a:schemeClr>
                </a:solidFill>
                <a:latin typeface="Times New Roman"/>
                <a:ea typeface="微软雅黑"/>
                <a:cs typeface="Times New Roman"/>
              </a:rPr>
              <a:t>解读：</a:t>
            </a:r>
            <a:r>
              <a:rPr lang="zh-CN" altLang="zh-CN" sz="2700" kern="100" dirty="0">
                <a:latin typeface="Times New Roman"/>
                <a:ea typeface="微软雅黑"/>
                <a:cs typeface="Times New Roman"/>
              </a:rPr>
              <a:t>掌握鉴赏古诗词中的意象和意境，是提高学生对古诗词鉴赏能力的重要环节。</a:t>
            </a:r>
            <a:endParaRPr lang="zh-CN" altLang="zh-CN" sz="2700" kern="100" dirty="0">
              <a:latin typeface="宋体"/>
              <a:cs typeface="Courier New"/>
            </a:endParaRPr>
          </a:p>
          <a:p>
            <a:pPr algn="just">
              <a:lnSpc>
                <a:spcPct val="137000"/>
              </a:lnSpc>
              <a:spcAft>
                <a:spcPts val="0"/>
              </a:spcAft>
              <a:tabLst>
                <a:tab pos="2070735" algn="l"/>
              </a:tabLst>
            </a:pPr>
            <a:r>
              <a:rPr lang="en-US" altLang="zh-CN" sz="2700" kern="100" dirty="0">
                <a:latin typeface="Times New Roman"/>
                <a:ea typeface="微软雅黑"/>
                <a:cs typeface="Courier New"/>
              </a:rPr>
              <a:t>(1)</a:t>
            </a:r>
            <a:r>
              <a:rPr lang="zh-CN" altLang="zh-CN" sz="2700" kern="100" dirty="0">
                <a:latin typeface="Times New Roman"/>
                <a:ea typeface="微软雅黑"/>
                <a:cs typeface="Times New Roman"/>
              </a:rPr>
              <a:t>意象，是指诗歌中熔铸了作者主观感情的客观物象，是作者内在的思想情感与外在的客观物象的统一。也就是</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借景抒情</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中的</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景</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或</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托物言志</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中的</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物</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a:t>
            </a:r>
            <a:endParaRPr lang="zh-CN" altLang="zh-CN" sz="2700" kern="100" dirty="0">
              <a:latin typeface="宋体"/>
              <a:cs typeface="Courier New"/>
            </a:endParaRPr>
          </a:p>
          <a:p>
            <a:pPr algn="just">
              <a:lnSpc>
                <a:spcPct val="137000"/>
              </a:lnSpc>
              <a:spcAft>
                <a:spcPts val="0"/>
              </a:spcAft>
              <a:tabLst>
                <a:tab pos="2070735" algn="l"/>
              </a:tabLst>
            </a:pPr>
            <a:r>
              <a:rPr lang="en-US" altLang="zh-CN" sz="2700" kern="100" dirty="0">
                <a:latin typeface="Times New Roman"/>
                <a:ea typeface="微软雅黑"/>
                <a:cs typeface="Courier New"/>
              </a:rPr>
              <a:t>(2)</a:t>
            </a:r>
            <a:r>
              <a:rPr lang="zh-CN" altLang="zh-CN" sz="2700" kern="100" dirty="0">
                <a:latin typeface="Times New Roman"/>
                <a:ea typeface="微软雅黑"/>
                <a:cs typeface="Times New Roman"/>
              </a:rPr>
              <a:t>意境，是指诗人的主观感情和客观事物相互融合而形成的一种艺术境界，是一种情景交融而又虚实相生的艺术境界，是作者的创作与读者的想象共同创造的结果</a:t>
            </a:r>
            <a:r>
              <a:rPr lang="zh-CN" altLang="zh-CN" sz="2700" kern="100" spc="-700" dirty="0">
                <a:latin typeface="Times New Roman"/>
                <a:ea typeface="微软雅黑"/>
                <a:cs typeface="Times New Roman"/>
              </a:rPr>
              <a:t>。</a:t>
            </a:r>
            <a:r>
              <a:rPr lang="zh-CN" altLang="zh-CN" sz="2700" kern="100" spc="-50" dirty="0">
                <a:latin typeface="Times New Roman"/>
                <a:ea typeface="微软雅黑"/>
                <a:cs typeface="Times New Roman"/>
              </a:rPr>
              <a:t>诗人常通过一系列相关意象的组合</a:t>
            </a:r>
            <a:r>
              <a:rPr lang="zh-CN" altLang="zh-CN" sz="2700" kern="100" spc="-700" dirty="0">
                <a:latin typeface="Times New Roman"/>
                <a:ea typeface="微软雅黑"/>
                <a:cs typeface="Times New Roman"/>
              </a:rPr>
              <a:t>，</a:t>
            </a:r>
            <a:r>
              <a:rPr lang="zh-CN" altLang="zh-CN" sz="2700" kern="100" spc="-50" dirty="0">
                <a:latin typeface="Times New Roman"/>
                <a:ea typeface="微软雅黑"/>
                <a:cs typeface="Times New Roman"/>
              </a:rPr>
              <a:t>构成具有特定意义的意境</a:t>
            </a:r>
            <a:r>
              <a:rPr lang="zh-CN" altLang="zh-CN" sz="2700" kern="100" spc="-700" dirty="0">
                <a:latin typeface="Times New Roman"/>
                <a:ea typeface="微软雅黑"/>
                <a:cs typeface="Times New Roman"/>
              </a:rPr>
              <a:t>。</a:t>
            </a:r>
            <a:r>
              <a:rPr lang="zh-CN" altLang="zh-CN" sz="2700" kern="100" dirty="0">
                <a:latin typeface="Times New Roman"/>
                <a:ea typeface="微软雅黑"/>
                <a:cs typeface="Times New Roman"/>
              </a:rPr>
              <a:t>鉴赏意境就要从作者所描绘的风物</a:t>
            </a:r>
            <a:r>
              <a:rPr lang="zh-CN" altLang="zh-CN" sz="2700" kern="100" spc="-700" dirty="0">
                <a:latin typeface="Times New Roman"/>
                <a:ea typeface="微软雅黑"/>
                <a:cs typeface="Times New Roman"/>
              </a:rPr>
              <a:t>、</a:t>
            </a:r>
            <a:r>
              <a:rPr lang="zh-CN" altLang="zh-CN" sz="2700" kern="100" dirty="0">
                <a:latin typeface="Times New Roman"/>
                <a:ea typeface="微软雅黑"/>
                <a:cs typeface="Times New Roman"/>
              </a:rPr>
              <a:t>景象入手</a:t>
            </a:r>
            <a:r>
              <a:rPr lang="zh-CN" altLang="zh-CN" sz="2700" kern="100" spc="-700" dirty="0">
                <a:latin typeface="Times New Roman"/>
                <a:ea typeface="微软雅黑"/>
                <a:cs typeface="Times New Roman"/>
              </a:rPr>
              <a:t>，</a:t>
            </a:r>
            <a:r>
              <a:rPr lang="zh-CN" altLang="zh-CN" sz="2700" kern="100" dirty="0">
                <a:latin typeface="Times New Roman"/>
                <a:ea typeface="微软雅黑"/>
                <a:cs typeface="Times New Roman"/>
              </a:rPr>
              <a:t>把握作者贯穿其中的思想感情。</a:t>
            </a:r>
            <a:endParaRPr lang="zh-CN" altLang="zh-CN" sz="2700" kern="100" dirty="0">
              <a:effectLst/>
              <a:latin typeface="宋体"/>
              <a:cs typeface="Courier New"/>
            </a:endParaRPr>
          </a:p>
        </p:txBody>
      </p:sp>
      <p:sp>
        <p:nvSpPr>
          <p:cNvPr id="5" name="TextBox 4"/>
          <p:cNvSpPr txBox="1"/>
          <p:nvPr/>
        </p:nvSpPr>
        <p:spPr>
          <a:xfrm>
            <a:off x="179512" y="157611"/>
            <a:ext cx="2280602" cy="500119"/>
          </a:xfrm>
          <a:prstGeom prst="rect">
            <a:avLst/>
          </a:prstGeom>
          <a:noFill/>
          <a:ln>
            <a:noFill/>
          </a:ln>
        </p:spPr>
        <p:txBody>
          <a:bodyPr wrap="square" lIns="68562" tIns="34281" rIns="68562" bIns="34281" rtlCol="0">
            <a:spAutoFit/>
          </a:bodyPr>
          <a:lstStyle/>
          <a:p>
            <a:r>
              <a:rPr lang="zh-CN" altLang="en-US" sz="2700" b="1" dirty="0" smtClean="0">
                <a:solidFill>
                  <a:schemeClr val="bg1">
                    <a:lumMod val="50000"/>
                  </a:schemeClr>
                </a:solidFill>
                <a:latin typeface="微软雅黑" pitchFamily="34" charset="-122"/>
                <a:ea typeface="微软雅黑" pitchFamily="34" charset="-122"/>
              </a:rPr>
              <a:t>高考考点链接</a:t>
            </a:r>
            <a:endParaRPr lang="zh-CN" altLang="zh-CN" sz="27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499945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368" y="108186"/>
            <a:ext cx="11853832" cy="6140142"/>
          </a:xfrm>
          <a:prstGeom prst="rect">
            <a:avLst/>
          </a:prstGeom>
          <a:noFill/>
        </p:spPr>
        <p:txBody>
          <a:bodyPr wrap="square" rtlCol="0">
            <a:spAutoFit/>
          </a:bodyPr>
          <a:lstStyle/>
          <a:p>
            <a:pPr algn="just">
              <a:lnSpc>
                <a:spcPct val="150000"/>
              </a:lnSpc>
              <a:spcAft>
                <a:spcPts val="0"/>
              </a:spcAft>
              <a:tabLst>
                <a:tab pos="2070735" algn="l"/>
              </a:tabLst>
            </a:pPr>
            <a:r>
              <a:rPr lang="en-US" altLang="zh-CN" sz="2600" kern="100" dirty="0">
                <a:latin typeface="Times New Roman"/>
                <a:ea typeface="微软雅黑"/>
                <a:cs typeface="Courier New"/>
              </a:rPr>
              <a:t>(3)</a:t>
            </a:r>
            <a:r>
              <a:rPr lang="zh-CN" altLang="zh-CN" sz="2600" kern="100" dirty="0">
                <a:latin typeface="Times New Roman"/>
                <a:ea typeface="微软雅黑"/>
                <a:cs typeface="Times New Roman"/>
              </a:rPr>
              <a:t>抓住意象，概括诗歌的意境，常用这样一些术语：雄浑壮阔，雄奇瑰丽，恢弘高远，浩瀚辽阔，博大新奇，深邃奇崛，朦胧渺远，空灵高远，空蒙迷茫，苍凉悲壮，优美迷人，清新明丽，清净幽远，宁静恬淡，恬静优美，清净悠闲，宁静幽深，清远含蓄，冷森幽僻，凄清冷落，萧瑟悲凉，孤独凄凉，孤寂冷清等。</a:t>
            </a:r>
            <a:endParaRPr lang="zh-CN" altLang="zh-CN" sz="2600" kern="100" dirty="0">
              <a:latin typeface="宋体"/>
              <a:cs typeface="Courier New"/>
            </a:endParaRPr>
          </a:p>
          <a:p>
            <a:pPr algn="just">
              <a:lnSpc>
                <a:spcPct val="150000"/>
              </a:lnSpc>
              <a:spcAft>
                <a:spcPts val="0"/>
              </a:spcAft>
              <a:tabLst>
                <a:tab pos="2070735" algn="l"/>
              </a:tabLst>
            </a:pPr>
            <a:r>
              <a:rPr lang="zh-CN" altLang="zh-CN" sz="2600" b="1" kern="100" dirty="0">
                <a:solidFill>
                  <a:schemeClr val="accent6">
                    <a:lumMod val="75000"/>
                  </a:schemeClr>
                </a:solidFill>
                <a:latin typeface="Times New Roman"/>
                <a:ea typeface="微软雅黑"/>
                <a:cs typeface="Times New Roman"/>
              </a:rPr>
              <a:t>指津：</a:t>
            </a:r>
            <a:r>
              <a:rPr lang="zh-CN" altLang="zh-CN" sz="2600" kern="100" dirty="0">
                <a:latin typeface="Times New Roman"/>
                <a:ea typeface="微软雅黑"/>
                <a:cs typeface="Times New Roman"/>
              </a:rPr>
              <a:t>高考诗歌意境鉴赏题的提问方式：</a:t>
            </a:r>
            <a:r>
              <a:rPr lang="en-US" altLang="zh-CN" sz="2600" kern="100" dirty="0">
                <a:latin typeface="Times New Roman"/>
                <a:ea typeface="微软雅黑"/>
                <a:cs typeface="Courier New"/>
              </a:rPr>
              <a:t>(1)</a:t>
            </a:r>
            <a:r>
              <a:rPr lang="zh-CN" altLang="zh-CN" sz="2600" kern="100" spc="-70" dirty="0">
                <a:latin typeface="Times New Roman"/>
                <a:ea typeface="微软雅黑"/>
                <a:cs typeface="Times New Roman"/>
              </a:rPr>
              <a:t>这首诗描写了什么样的景物</a:t>
            </a:r>
            <a:r>
              <a:rPr lang="zh-CN" altLang="zh-CN" sz="2600" kern="100" dirty="0">
                <a:latin typeface="Times New Roman"/>
                <a:ea typeface="微软雅黑"/>
                <a:cs typeface="Times New Roman"/>
              </a:rPr>
              <a:t>？</a:t>
            </a: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这首诗为我们展现了一幅怎样的画面？</a:t>
            </a:r>
            <a:r>
              <a:rPr lang="en-US" altLang="zh-CN" sz="2600" kern="100" dirty="0">
                <a:latin typeface="Times New Roman"/>
                <a:ea typeface="微软雅黑"/>
                <a:cs typeface="Courier New"/>
              </a:rPr>
              <a:t>(3)</a:t>
            </a:r>
            <a:r>
              <a:rPr lang="zh-CN" altLang="zh-CN" sz="2600" kern="100" dirty="0">
                <a:latin typeface="Times New Roman"/>
                <a:ea typeface="微软雅黑"/>
                <a:cs typeface="Times New Roman"/>
              </a:rPr>
              <a:t>这首诗营造了一个怎样的意境氛围？</a:t>
            </a:r>
            <a:endParaRPr lang="zh-CN" altLang="zh-CN" sz="2600" kern="100" dirty="0">
              <a:latin typeface="宋体"/>
              <a:cs typeface="Courier New"/>
            </a:endParaRPr>
          </a:p>
          <a:p>
            <a:pPr algn="just">
              <a:lnSpc>
                <a:spcPct val="150000"/>
              </a:lnSpc>
              <a:spcAft>
                <a:spcPts val="0"/>
              </a:spcAft>
              <a:tabLst>
                <a:tab pos="2070735" algn="l"/>
              </a:tabLst>
            </a:pPr>
            <a:r>
              <a:rPr lang="zh-CN" altLang="zh-CN" sz="2600" kern="100" dirty="0">
                <a:latin typeface="Times New Roman"/>
                <a:ea typeface="微软雅黑"/>
                <a:cs typeface="Times New Roman"/>
              </a:rPr>
              <a:t>答题步骤与要点：</a:t>
            </a:r>
            <a:r>
              <a:rPr lang="en-US" altLang="zh-CN" sz="2600" kern="100" dirty="0">
                <a:latin typeface="Times New Roman"/>
                <a:ea typeface="微软雅黑"/>
                <a:cs typeface="Courier New"/>
              </a:rPr>
              <a:t>(1)</a:t>
            </a:r>
            <a:r>
              <a:rPr lang="zh-CN" altLang="zh-CN" sz="2600" kern="100" dirty="0">
                <a:latin typeface="Times New Roman"/>
                <a:ea typeface="微软雅黑"/>
                <a:cs typeface="Times New Roman"/>
              </a:rPr>
              <a:t>抓住诗中的主要景物，并运用自己的语言描绘诗中展现的图景画面；</a:t>
            </a:r>
            <a:r>
              <a:rPr lang="en-US" altLang="zh-CN" sz="2600" kern="100" dirty="0">
                <a:latin typeface="Times New Roman"/>
                <a:ea typeface="微软雅黑"/>
                <a:cs typeface="Courier New"/>
              </a:rPr>
              <a:t>(2)</a:t>
            </a:r>
            <a:r>
              <a:rPr lang="zh-CN" altLang="zh-CN" sz="2600" kern="100" dirty="0">
                <a:latin typeface="Times New Roman"/>
                <a:ea typeface="微软雅黑"/>
                <a:cs typeface="Times New Roman"/>
              </a:rPr>
              <a:t>用一句简练的话概括这些景物所营造的情景氛围特点；</a:t>
            </a:r>
            <a:r>
              <a:rPr lang="en-US" altLang="zh-CN" sz="2600" kern="100" dirty="0">
                <a:latin typeface="Times New Roman"/>
                <a:ea typeface="微软雅黑"/>
                <a:cs typeface="Courier New"/>
              </a:rPr>
              <a:t>(3)</a:t>
            </a:r>
            <a:r>
              <a:rPr lang="zh-CN" altLang="zh-CN" sz="2600" kern="100" dirty="0">
                <a:latin typeface="Times New Roman"/>
                <a:ea typeface="微软雅黑"/>
                <a:cs typeface="Times New Roman"/>
              </a:rPr>
              <a:t>根据意境氛围特点来分析作者的思想感情；</a:t>
            </a:r>
            <a:r>
              <a:rPr lang="en-US" altLang="zh-CN" sz="2600" kern="100" dirty="0">
                <a:latin typeface="Times New Roman"/>
                <a:ea typeface="微软雅黑"/>
                <a:cs typeface="Courier New"/>
              </a:rPr>
              <a:t>(4)</a:t>
            </a:r>
            <a:r>
              <a:rPr lang="zh-CN" altLang="zh-CN" sz="2600" kern="100" dirty="0">
                <a:latin typeface="Times New Roman"/>
                <a:ea typeface="微软雅黑"/>
                <a:cs typeface="Times New Roman"/>
              </a:rPr>
              <a:t>紧扣要求，整理思路，形成答案。</a:t>
            </a:r>
            <a:endParaRPr lang="zh-CN" altLang="zh-CN" sz="2600" kern="100" dirty="0">
              <a:latin typeface="宋体"/>
              <a:cs typeface="Courier New"/>
            </a:endParaRPr>
          </a:p>
          <a:p>
            <a:pPr algn="just">
              <a:lnSpc>
                <a:spcPct val="150000"/>
              </a:lnSpc>
              <a:spcAft>
                <a:spcPts val="0"/>
              </a:spcAft>
              <a:tabLst>
                <a:tab pos="2070735" algn="l"/>
              </a:tabLst>
            </a:pPr>
            <a:r>
              <a:rPr lang="zh-CN" altLang="zh-CN" sz="2600" b="1" kern="100" dirty="0">
                <a:solidFill>
                  <a:schemeClr val="accent6">
                    <a:lumMod val="75000"/>
                  </a:schemeClr>
                </a:solidFill>
                <a:latin typeface="Times New Roman"/>
                <a:ea typeface="微软雅黑"/>
                <a:cs typeface="Times New Roman"/>
              </a:rPr>
              <a:t>应用：</a:t>
            </a:r>
            <a:r>
              <a:rPr lang="zh-CN" altLang="zh-CN" sz="2600" kern="100" dirty="0">
                <a:latin typeface="Times New Roman"/>
                <a:ea typeface="微软雅黑"/>
                <a:cs typeface="Times New Roman"/>
              </a:rPr>
              <a:t>请你根据本处的提示，解答</a:t>
            </a:r>
            <a:r>
              <a:rPr lang="en-US" altLang="zh-CN" sz="2600" kern="100" dirty="0">
                <a:latin typeface="IPAPANNEW"/>
                <a:ea typeface="微软雅黑"/>
                <a:cs typeface="Times New Roman"/>
              </a:rPr>
              <a:t>[</a:t>
            </a:r>
            <a:r>
              <a:rPr lang="zh-CN" altLang="zh-CN" sz="2600" kern="100" dirty="0">
                <a:latin typeface="IPAPANNEW"/>
                <a:ea typeface="微软雅黑"/>
                <a:cs typeface="Times New Roman"/>
              </a:rPr>
              <a:t>分层训练</a:t>
            </a:r>
            <a:r>
              <a:rPr lang="en-US" altLang="zh-CN" sz="2600" kern="100" dirty="0">
                <a:latin typeface="IPAPANNEW"/>
                <a:ea typeface="微软雅黑"/>
                <a:cs typeface="Times New Roman"/>
              </a:rPr>
              <a:t>]</a:t>
            </a:r>
            <a:r>
              <a:rPr lang="zh-CN" altLang="zh-CN" sz="2600" kern="100" dirty="0">
                <a:latin typeface="Times New Roman"/>
                <a:ea typeface="微软雅黑"/>
                <a:cs typeface="Times New Roman"/>
              </a:rPr>
              <a:t>中的第</a:t>
            </a:r>
            <a:r>
              <a:rPr lang="en-US" altLang="zh-CN" sz="2600" kern="100" dirty="0">
                <a:latin typeface="Times New Roman"/>
                <a:ea typeface="微软雅黑"/>
                <a:cs typeface="Courier New"/>
              </a:rPr>
              <a:t>14</a:t>
            </a:r>
            <a:r>
              <a:rPr lang="zh-CN" altLang="zh-CN" sz="2600" kern="100" dirty="0">
                <a:latin typeface="Times New Roman"/>
                <a:ea typeface="微软雅黑"/>
                <a:cs typeface="Times New Roman"/>
              </a:rPr>
              <a:t>题。</a:t>
            </a:r>
            <a:endParaRPr lang="zh-CN" altLang="zh-CN" sz="2600" kern="100" dirty="0">
              <a:effectLst/>
              <a:latin typeface="宋体"/>
              <a:cs typeface="Courier New"/>
            </a:endParaRPr>
          </a:p>
        </p:txBody>
      </p:sp>
    </p:spTree>
    <p:extLst>
      <p:ext uri="{BB962C8B-B14F-4D97-AF65-F5344CB8AC3E}">
        <p14:creationId xmlns:p14="http://schemas.microsoft.com/office/powerpoint/2010/main" val="464028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368" y="95486"/>
            <a:ext cx="11853832" cy="6186309"/>
          </a:xfrm>
          <a:prstGeom prst="rect">
            <a:avLst/>
          </a:prstGeom>
          <a:noFill/>
        </p:spPr>
        <p:txBody>
          <a:bodyPr wrap="square" rtlCol="0">
            <a:spAutoFit/>
          </a:bodyPr>
          <a:lstStyle/>
          <a:p>
            <a:pPr algn="just">
              <a:lnSpc>
                <a:spcPct val="150000"/>
              </a:lnSpc>
              <a:spcAft>
                <a:spcPts val="0"/>
              </a:spcAft>
              <a:tabLst>
                <a:tab pos="2070735" algn="l"/>
              </a:tabLst>
            </a:pPr>
            <a:r>
              <a:rPr lang="zh-CN" altLang="zh-CN" sz="2400" b="1" kern="100" dirty="0">
                <a:solidFill>
                  <a:schemeClr val="bg1">
                    <a:lumMod val="50000"/>
                  </a:schemeClr>
                </a:solidFill>
                <a:latin typeface="Times New Roman"/>
                <a:ea typeface="微软雅黑"/>
                <a:cs typeface="Times New Roman"/>
              </a:rPr>
              <a:t>二、这首诗具有鲜明的楚国地方特色，试举例加以说明，并尝试归纳楚辞的特点</a:t>
            </a:r>
            <a:r>
              <a:rPr lang="zh-CN" altLang="zh-CN" sz="2400" b="1" kern="100" dirty="0" smtClean="0">
                <a:solidFill>
                  <a:schemeClr val="bg1">
                    <a:lumMod val="50000"/>
                  </a:schemeClr>
                </a:solidFill>
                <a:latin typeface="Times New Roman"/>
                <a:ea typeface="微软雅黑"/>
                <a:cs typeface="Times New Roman"/>
              </a:rPr>
              <a:t>。</a:t>
            </a:r>
            <a:endParaRPr lang="en-US" altLang="zh-CN" sz="2400" b="1" kern="100" dirty="0" smtClean="0">
              <a:solidFill>
                <a:schemeClr val="bg1">
                  <a:lumMod val="50000"/>
                </a:schemeClr>
              </a:solidFill>
              <a:latin typeface="Times New Roman"/>
              <a:ea typeface="微软雅黑"/>
              <a:cs typeface="Times New Roman"/>
            </a:endParaRPr>
          </a:p>
          <a:p>
            <a:pPr algn="just">
              <a:lnSpc>
                <a:spcPct val="150000"/>
              </a:lnSpc>
              <a:spcAft>
                <a:spcPts val="0"/>
              </a:spcAft>
              <a:tabLst>
                <a:tab pos="2070735" algn="l"/>
              </a:tabLst>
            </a:pPr>
            <a:endParaRPr lang="en-US" altLang="zh-CN" sz="2400" b="1" kern="100" dirty="0">
              <a:solidFill>
                <a:schemeClr val="bg1">
                  <a:lumMod val="50000"/>
                </a:schemeClr>
              </a:solidFill>
              <a:latin typeface="Times New Roman"/>
              <a:ea typeface="微软雅黑"/>
              <a:cs typeface="Times New Roman"/>
            </a:endParaRPr>
          </a:p>
          <a:p>
            <a:pPr algn="just">
              <a:lnSpc>
                <a:spcPct val="150000"/>
              </a:lnSpc>
              <a:spcAft>
                <a:spcPts val="0"/>
              </a:spcAft>
              <a:tabLst>
                <a:tab pos="2070735" algn="l"/>
              </a:tabLst>
            </a:pPr>
            <a:endParaRPr lang="en-US" altLang="zh-CN" sz="2400" b="1" kern="100" dirty="0" smtClean="0">
              <a:solidFill>
                <a:schemeClr val="bg1">
                  <a:lumMod val="50000"/>
                </a:schemeClr>
              </a:solidFill>
              <a:latin typeface="Times New Roman"/>
              <a:ea typeface="微软雅黑"/>
              <a:cs typeface="Times New Roman"/>
            </a:endParaRPr>
          </a:p>
          <a:p>
            <a:pPr algn="just">
              <a:lnSpc>
                <a:spcPct val="150000"/>
              </a:lnSpc>
              <a:spcAft>
                <a:spcPts val="0"/>
              </a:spcAft>
              <a:tabLst>
                <a:tab pos="2070735" algn="l"/>
              </a:tabLst>
            </a:pPr>
            <a:endParaRPr lang="en-US" altLang="zh-CN" sz="2400" b="1" kern="100" dirty="0" smtClean="0">
              <a:solidFill>
                <a:schemeClr val="bg1">
                  <a:lumMod val="50000"/>
                </a:schemeClr>
              </a:solidFill>
              <a:latin typeface="Times New Roman"/>
              <a:ea typeface="微软雅黑"/>
              <a:cs typeface="Times New Roman"/>
            </a:endParaRPr>
          </a:p>
          <a:p>
            <a:pPr algn="just">
              <a:lnSpc>
                <a:spcPct val="150000"/>
              </a:lnSpc>
              <a:spcAft>
                <a:spcPts val="0"/>
              </a:spcAft>
              <a:tabLst>
                <a:tab pos="2070735" algn="l"/>
              </a:tabLst>
            </a:pPr>
            <a:endParaRPr lang="en-US" altLang="zh-CN" sz="2400" b="1" kern="100" dirty="0">
              <a:solidFill>
                <a:schemeClr val="bg1">
                  <a:lumMod val="50000"/>
                </a:schemeClr>
              </a:solidFill>
              <a:latin typeface="Times New Roman"/>
              <a:ea typeface="微软雅黑"/>
              <a:cs typeface="Times New Roman"/>
            </a:endParaRPr>
          </a:p>
          <a:p>
            <a:pPr algn="just">
              <a:lnSpc>
                <a:spcPct val="150000"/>
              </a:lnSpc>
              <a:spcAft>
                <a:spcPts val="0"/>
              </a:spcAft>
              <a:tabLst>
                <a:tab pos="2070735" algn="l"/>
              </a:tabLst>
            </a:pPr>
            <a:endParaRPr lang="en-US" altLang="zh-CN" sz="2400" b="1" kern="100" dirty="0" smtClean="0">
              <a:solidFill>
                <a:schemeClr val="bg1">
                  <a:lumMod val="50000"/>
                </a:schemeClr>
              </a:solidFill>
              <a:latin typeface="Times New Roman"/>
              <a:ea typeface="微软雅黑"/>
              <a:cs typeface="Times New Roman"/>
            </a:endParaRPr>
          </a:p>
          <a:p>
            <a:pPr algn="just">
              <a:lnSpc>
                <a:spcPct val="150000"/>
              </a:lnSpc>
              <a:spcAft>
                <a:spcPts val="0"/>
              </a:spcAft>
              <a:tabLst>
                <a:tab pos="2070735" algn="l"/>
              </a:tabLst>
            </a:pPr>
            <a:endParaRPr lang="en-US" altLang="zh-CN" sz="2400" b="1" kern="100" dirty="0">
              <a:solidFill>
                <a:schemeClr val="bg1">
                  <a:lumMod val="50000"/>
                </a:schemeClr>
              </a:solidFill>
              <a:latin typeface="Times New Roman"/>
              <a:ea typeface="微软雅黑"/>
              <a:cs typeface="Times New Roman"/>
            </a:endParaRPr>
          </a:p>
          <a:p>
            <a:pPr algn="just">
              <a:lnSpc>
                <a:spcPct val="150000"/>
              </a:lnSpc>
              <a:spcAft>
                <a:spcPts val="0"/>
              </a:spcAft>
              <a:tabLst>
                <a:tab pos="2070735" algn="l"/>
              </a:tabLst>
            </a:pPr>
            <a:endParaRPr lang="en-US" altLang="zh-CN" sz="2400" b="1" kern="100" dirty="0" smtClean="0">
              <a:solidFill>
                <a:schemeClr val="bg1">
                  <a:lumMod val="50000"/>
                </a:schemeClr>
              </a:solidFill>
              <a:latin typeface="Times New Roman"/>
              <a:ea typeface="微软雅黑"/>
              <a:cs typeface="Times New Roman"/>
            </a:endParaRPr>
          </a:p>
          <a:p>
            <a:pPr algn="just">
              <a:lnSpc>
                <a:spcPct val="150000"/>
              </a:lnSpc>
              <a:spcAft>
                <a:spcPts val="0"/>
              </a:spcAft>
              <a:tabLst>
                <a:tab pos="2070735" algn="l"/>
              </a:tabLst>
            </a:pPr>
            <a:r>
              <a:rPr lang="zh-CN" altLang="zh-CN" sz="2400" b="1" kern="100" dirty="0">
                <a:solidFill>
                  <a:schemeClr val="accent6">
                    <a:lumMod val="75000"/>
                  </a:schemeClr>
                </a:solidFill>
                <a:latin typeface="Times New Roman"/>
                <a:ea typeface="微软雅黑"/>
                <a:cs typeface="Times New Roman"/>
              </a:rPr>
              <a:t>提示</a:t>
            </a:r>
            <a:r>
              <a:rPr lang="zh-CN" altLang="zh-CN" sz="2400" kern="100" dirty="0">
                <a:latin typeface="Times New Roman"/>
                <a:ea typeface="微软雅黑"/>
                <a:cs typeface="Times New Roman"/>
              </a:rPr>
              <a:t>　</a:t>
            </a:r>
            <a:r>
              <a:rPr lang="en-US" altLang="zh-CN" sz="2400" kern="100" dirty="0">
                <a:latin typeface="宋体"/>
                <a:ea typeface="微软雅黑"/>
                <a:cs typeface="Times New Roman"/>
              </a:rPr>
              <a:t>①</a:t>
            </a:r>
            <a:r>
              <a:rPr lang="zh-CN" altLang="zh-CN" sz="2400" kern="100" dirty="0">
                <a:latin typeface="Times New Roman"/>
                <a:ea typeface="微软雅黑"/>
                <a:cs typeface="Times New Roman"/>
              </a:rPr>
              <a:t>沅水、湘水、澧水、洞庭湖、九嶷等　</a:t>
            </a:r>
            <a:r>
              <a:rPr lang="en-US" altLang="zh-CN" sz="2400" kern="100" dirty="0">
                <a:latin typeface="宋体"/>
                <a:ea typeface="微软雅黑"/>
                <a:cs typeface="Times New Roman"/>
              </a:rPr>
              <a:t>②“</a:t>
            </a:r>
            <a:r>
              <a:rPr lang="zh-CN" altLang="zh-CN" sz="2400" kern="100" dirty="0">
                <a:latin typeface="Times New Roman"/>
                <a:ea typeface="微软雅黑"/>
                <a:cs typeface="Times New Roman"/>
              </a:rPr>
              <a:t>搴</a:t>
            </a:r>
            <a:r>
              <a:rPr lang="en-US" altLang="zh-CN" sz="2400" kern="100" dirty="0">
                <a:latin typeface="宋体"/>
                <a:ea typeface="微软雅黑"/>
                <a:cs typeface="Times New Roman"/>
              </a:rPr>
              <a:t>”</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动词</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袂</a:t>
            </a:r>
            <a:r>
              <a:rPr lang="en-US" altLang="zh-CN" sz="2400" kern="100" dirty="0">
                <a:latin typeface="宋体"/>
                <a:ea typeface="微软雅黑"/>
                <a:cs typeface="Times New Roman"/>
              </a:rPr>
              <a:t>”“</a:t>
            </a:r>
            <a:r>
              <a:rPr lang="zh-CN" altLang="zh-CN" sz="2400" kern="100" dirty="0">
                <a:latin typeface="宋体"/>
                <a:ea typeface="微软雅黑"/>
                <a:cs typeface="宋体"/>
              </a:rPr>
              <a:t>褋</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兮</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等　</a:t>
            </a:r>
            <a:r>
              <a:rPr lang="en-US" altLang="zh-CN" sz="2400" kern="100" dirty="0">
                <a:latin typeface="宋体"/>
                <a:ea typeface="微软雅黑"/>
                <a:cs typeface="Times New Roman"/>
              </a:rPr>
              <a:t>③</a:t>
            </a:r>
            <a:r>
              <a:rPr lang="zh-CN" altLang="zh-CN" sz="2400" kern="100" dirty="0">
                <a:latin typeface="Times New Roman"/>
                <a:ea typeface="微软雅黑"/>
                <a:cs typeface="Times New Roman"/>
              </a:rPr>
              <a:t>具有浓郁的地方色彩</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记楚地，名楚物</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a:latin typeface="宋体"/>
                <a:ea typeface="微软雅黑"/>
                <a:cs typeface="Times New Roman"/>
              </a:rPr>
              <a:t>④</a:t>
            </a:r>
            <a:r>
              <a:rPr lang="zh-CN" altLang="zh-CN" sz="2400" kern="100" dirty="0">
                <a:latin typeface="Times New Roman"/>
                <a:ea typeface="微软雅黑"/>
                <a:cs typeface="Times New Roman"/>
              </a:rPr>
              <a:t>富有浪漫主义色彩</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想象丰富、文辞华美、风格绚丽</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　</a:t>
            </a:r>
            <a:r>
              <a:rPr lang="en-US" altLang="zh-CN" sz="2400" kern="100" dirty="0">
                <a:latin typeface="宋体"/>
                <a:ea typeface="微软雅黑"/>
                <a:cs typeface="Times New Roman"/>
              </a:rPr>
              <a:t>⑤</a:t>
            </a:r>
            <a:r>
              <a:rPr lang="zh-CN" altLang="zh-CN" sz="2400" kern="100" dirty="0">
                <a:latin typeface="Times New Roman"/>
                <a:ea typeface="微软雅黑"/>
                <a:cs typeface="Times New Roman"/>
              </a:rPr>
              <a:t>语句参差，富有变化，常用语助词</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兮</a:t>
            </a:r>
            <a:r>
              <a:rPr lang="en-US" altLang="zh-CN" sz="2400" kern="100" dirty="0">
                <a:latin typeface="宋体"/>
                <a:ea typeface="微软雅黑"/>
                <a:cs typeface="Times New Roman"/>
              </a:rPr>
              <a:t>”</a:t>
            </a:r>
            <a:r>
              <a:rPr lang="zh-CN" altLang="zh-CN" sz="2400" kern="100" dirty="0" smtClean="0">
                <a:latin typeface="Times New Roman"/>
                <a:ea typeface="微软雅黑"/>
                <a:cs typeface="Times New Roman"/>
              </a:rPr>
              <a:t>等</a:t>
            </a:r>
            <a:endParaRPr lang="zh-CN" altLang="zh-CN" sz="2400" kern="100" dirty="0">
              <a:latin typeface="宋体"/>
              <a:cs typeface="Courier New"/>
            </a:endParaRPr>
          </a:p>
        </p:txBody>
      </p:sp>
      <p:graphicFrame>
        <p:nvGraphicFramePr>
          <p:cNvPr id="5" name="表格 4"/>
          <p:cNvGraphicFramePr>
            <a:graphicFrameLocks noGrp="1"/>
          </p:cNvGraphicFramePr>
          <p:nvPr>
            <p:extLst>
              <p:ext uri="{D42A27DB-BD31-4B8C-83A1-F6EECF244321}">
                <p14:modId xmlns:p14="http://schemas.microsoft.com/office/powerpoint/2010/main" val="2689754934"/>
              </p:ext>
            </p:extLst>
          </p:nvPr>
        </p:nvGraphicFramePr>
        <p:xfrm>
          <a:off x="268286" y="833405"/>
          <a:ext cx="11593514" cy="3437586"/>
        </p:xfrm>
        <a:graphic>
          <a:graphicData uri="http://schemas.openxmlformats.org/drawingml/2006/table">
            <a:tbl>
              <a:tblPr>
                <a:tableStyleId>{16D9F66E-5EB9-4882-86FB-DCBF35E3C3E4}</a:tableStyleId>
              </a:tblPr>
              <a:tblGrid>
                <a:gridCol w="3681414"/>
                <a:gridCol w="5029200"/>
                <a:gridCol w="2882900"/>
              </a:tblGrid>
              <a:tr h="414342">
                <a:tc>
                  <a:txBody>
                    <a:bodyPr/>
                    <a:lstStyle/>
                    <a:p>
                      <a:pPr algn="ctr">
                        <a:lnSpc>
                          <a:spcPct val="150000"/>
                        </a:lnSpc>
                        <a:spcAft>
                          <a:spcPts val="0"/>
                        </a:spcAft>
                        <a:tabLst>
                          <a:tab pos="2070735" algn="l"/>
                        </a:tabLst>
                      </a:pPr>
                      <a:r>
                        <a:rPr lang="zh-CN" sz="2400" kern="100" dirty="0">
                          <a:effectLst/>
                          <a:latin typeface="Times New Roman" pitchFamily="18" charset="0"/>
                          <a:ea typeface="微软雅黑" pitchFamily="34" charset="-122"/>
                          <a:cs typeface="Times New Roman" pitchFamily="18" charset="0"/>
                        </a:rPr>
                        <a:t>概括项目</a:t>
                      </a:r>
                    </a:p>
                  </a:txBody>
                  <a:tcPr marL="68580" marR="68580" marT="0" marB="0" anchor="ctr"/>
                </a:tc>
                <a:tc>
                  <a:txBody>
                    <a:bodyPr/>
                    <a:lstStyle/>
                    <a:p>
                      <a:pPr algn="ctr">
                        <a:lnSpc>
                          <a:spcPct val="150000"/>
                        </a:lnSpc>
                        <a:spcAft>
                          <a:spcPts val="0"/>
                        </a:spcAft>
                        <a:tabLst>
                          <a:tab pos="2070735" algn="l"/>
                        </a:tabLst>
                      </a:pPr>
                      <a:r>
                        <a:rPr lang="zh-CN" sz="2400" kern="100">
                          <a:effectLst/>
                          <a:latin typeface="Times New Roman" pitchFamily="18" charset="0"/>
                          <a:ea typeface="微软雅黑" pitchFamily="34" charset="-122"/>
                          <a:cs typeface="Times New Roman" pitchFamily="18" charset="0"/>
                        </a:rPr>
                        <a:t>课文举例</a:t>
                      </a:r>
                    </a:p>
                  </a:txBody>
                  <a:tcPr marL="68580" marR="68580" marT="0" marB="0" anchor="ctr"/>
                </a:tc>
                <a:tc>
                  <a:txBody>
                    <a:bodyPr/>
                    <a:lstStyle/>
                    <a:p>
                      <a:pPr algn="ctr">
                        <a:lnSpc>
                          <a:spcPct val="150000"/>
                        </a:lnSpc>
                        <a:spcAft>
                          <a:spcPts val="0"/>
                        </a:spcAft>
                        <a:tabLst>
                          <a:tab pos="2070735" algn="l"/>
                        </a:tabLst>
                      </a:pPr>
                      <a:r>
                        <a:rPr lang="zh-CN" sz="2400" kern="100">
                          <a:effectLst/>
                          <a:latin typeface="Times New Roman" pitchFamily="18" charset="0"/>
                          <a:ea typeface="微软雅黑" pitchFamily="34" charset="-122"/>
                          <a:cs typeface="Times New Roman" pitchFamily="18" charset="0"/>
                        </a:rPr>
                        <a:t>楚辞特点</a:t>
                      </a:r>
                    </a:p>
                  </a:txBody>
                  <a:tcPr marL="68580" marR="68580" marT="0" marB="0" anchor="ctr"/>
                </a:tc>
              </a:tr>
              <a:tr h="414342">
                <a:tc>
                  <a:txBody>
                    <a:bodyPr/>
                    <a:lstStyle/>
                    <a:p>
                      <a:pPr algn="ctr">
                        <a:lnSpc>
                          <a:spcPct val="150000"/>
                        </a:lnSpc>
                        <a:spcAft>
                          <a:spcPts val="0"/>
                        </a:spcAft>
                        <a:tabLst>
                          <a:tab pos="2070735" algn="l"/>
                        </a:tabLst>
                      </a:pPr>
                      <a:r>
                        <a:rPr lang="zh-CN" sz="2400" kern="100">
                          <a:effectLst/>
                          <a:latin typeface="Times New Roman" pitchFamily="18" charset="0"/>
                          <a:ea typeface="微软雅黑" pitchFamily="34" charset="-122"/>
                          <a:cs typeface="Times New Roman" pitchFamily="18" charset="0"/>
                        </a:rPr>
                        <a:t>楚国地方特色</a:t>
                      </a:r>
                    </a:p>
                  </a:txBody>
                  <a:tcPr marL="68580" marR="68580" marT="0" marB="0" anchor="ctr"/>
                </a:tc>
                <a:tc>
                  <a:txBody>
                    <a:bodyPr/>
                    <a:lstStyle/>
                    <a:p>
                      <a:pPr algn="just">
                        <a:lnSpc>
                          <a:spcPct val="150000"/>
                        </a:lnSpc>
                        <a:spcAft>
                          <a:spcPts val="0"/>
                        </a:spcAft>
                        <a:tabLst>
                          <a:tab pos="2070735" algn="l"/>
                        </a:tabLst>
                      </a:pPr>
                      <a:r>
                        <a:rPr lang="en-US" sz="2400" kern="100">
                          <a:effectLst/>
                          <a:latin typeface="Times New Roman" pitchFamily="18" charset="0"/>
                          <a:ea typeface="Times New Roman" pitchFamily="18" charset="0"/>
                          <a:cs typeface="Times New Roman" pitchFamily="18" charset="0"/>
                        </a:rPr>
                        <a:t>①</a:t>
                      </a:r>
                      <a:endParaRPr lang="zh-CN" sz="2400" kern="100">
                        <a:effectLst/>
                        <a:latin typeface="Times New Roman" pitchFamily="18" charset="0"/>
                        <a:ea typeface="微软雅黑" pitchFamily="34" charset="-122"/>
                        <a:cs typeface="Times New Roman" pitchFamily="18" charset="0"/>
                      </a:endParaRPr>
                    </a:p>
                  </a:txBody>
                  <a:tcPr marL="68580" marR="68580" marT="0" marB="0" anchor="ctr"/>
                </a:tc>
                <a:tc>
                  <a:txBody>
                    <a:bodyPr/>
                    <a:lstStyle/>
                    <a:p>
                      <a:pPr algn="l">
                        <a:lnSpc>
                          <a:spcPct val="150000"/>
                        </a:lnSpc>
                        <a:spcAft>
                          <a:spcPts val="0"/>
                        </a:spcAft>
                        <a:tabLst>
                          <a:tab pos="2070735" algn="l"/>
                        </a:tabLst>
                      </a:pPr>
                      <a:r>
                        <a:rPr lang="en-US" sz="2400" kern="100">
                          <a:effectLst/>
                          <a:latin typeface="Times New Roman" pitchFamily="18" charset="0"/>
                          <a:ea typeface="Times New Roman" pitchFamily="18" charset="0"/>
                          <a:cs typeface="Times New Roman" pitchFamily="18" charset="0"/>
                        </a:rPr>
                        <a:t>③</a:t>
                      </a:r>
                      <a:endParaRPr lang="zh-CN" sz="2400" kern="100">
                        <a:effectLst/>
                        <a:latin typeface="Times New Roman" pitchFamily="18" charset="0"/>
                        <a:ea typeface="微软雅黑" pitchFamily="34" charset="-122"/>
                        <a:cs typeface="Times New Roman" pitchFamily="18" charset="0"/>
                      </a:endParaRPr>
                    </a:p>
                  </a:txBody>
                  <a:tcPr marL="68580" marR="68580" marT="0" marB="0" anchor="ctr"/>
                </a:tc>
              </a:tr>
              <a:tr h="414342">
                <a:tc>
                  <a:txBody>
                    <a:bodyPr/>
                    <a:lstStyle/>
                    <a:p>
                      <a:pPr algn="ctr">
                        <a:lnSpc>
                          <a:spcPct val="150000"/>
                        </a:lnSpc>
                        <a:spcAft>
                          <a:spcPts val="0"/>
                        </a:spcAft>
                        <a:tabLst>
                          <a:tab pos="2070735" algn="l"/>
                        </a:tabLst>
                      </a:pPr>
                      <a:r>
                        <a:rPr lang="zh-CN" sz="2400" kern="100" spc="-90" baseline="0" dirty="0">
                          <a:effectLst/>
                          <a:latin typeface="Times New Roman" pitchFamily="18" charset="0"/>
                          <a:ea typeface="微软雅黑" pitchFamily="34" charset="-122"/>
                          <a:cs typeface="Times New Roman" pitchFamily="18" charset="0"/>
                        </a:rPr>
                        <a:t>楚地的民情风俗</a:t>
                      </a:r>
                      <a:r>
                        <a:rPr lang="zh-CN" sz="2400" kern="100" spc="-900" baseline="0" dirty="0">
                          <a:effectLst/>
                          <a:latin typeface="Times New Roman" pitchFamily="18" charset="0"/>
                          <a:ea typeface="微软雅黑" pitchFamily="34" charset="-122"/>
                          <a:cs typeface="Times New Roman" pitchFamily="18" charset="0"/>
                        </a:rPr>
                        <a:t>、</a:t>
                      </a:r>
                      <a:r>
                        <a:rPr lang="zh-CN" sz="2400" kern="100" spc="-90" baseline="0" dirty="0">
                          <a:effectLst/>
                          <a:latin typeface="Times New Roman" pitchFamily="18" charset="0"/>
                          <a:ea typeface="微软雅黑" pitchFamily="34" charset="-122"/>
                          <a:cs typeface="Times New Roman" pitchFamily="18" charset="0"/>
                        </a:rPr>
                        <a:t>神话传说</a:t>
                      </a:r>
                    </a:p>
                  </a:txBody>
                  <a:tcPr marL="68580" marR="68580" marT="0" marB="0" anchor="ctr"/>
                </a:tc>
                <a:tc>
                  <a:txBody>
                    <a:bodyPr/>
                    <a:lstStyle/>
                    <a:p>
                      <a:pPr algn="l">
                        <a:lnSpc>
                          <a:spcPct val="150000"/>
                        </a:lnSpc>
                        <a:spcAft>
                          <a:spcPts val="0"/>
                        </a:spcAft>
                        <a:tabLst>
                          <a:tab pos="2070735" algn="l"/>
                        </a:tabLst>
                      </a:pPr>
                      <a:r>
                        <a:rPr lang="zh-CN" sz="2400" kern="100" spc="-90" baseline="0" dirty="0" smtClean="0">
                          <a:effectLst/>
                          <a:latin typeface="Times New Roman" pitchFamily="18" charset="0"/>
                          <a:ea typeface="微软雅黑" pitchFamily="34" charset="-122"/>
                          <a:cs typeface="Times New Roman" pitchFamily="18" charset="0"/>
                        </a:rPr>
                        <a:t>湘</a:t>
                      </a:r>
                      <a:r>
                        <a:rPr lang="zh-CN" sz="2400" kern="100" spc="-90" baseline="0" dirty="0">
                          <a:effectLst/>
                          <a:latin typeface="Times New Roman" pitchFamily="18" charset="0"/>
                          <a:ea typeface="微软雅黑" pitchFamily="34" charset="-122"/>
                          <a:cs typeface="Times New Roman" pitchFamily="18" charset="0"/>
                        </a:rPr>
                        <a:t>夫人神话传说</a:t>
                      </a:r>
                      <a:r>
                        <a:rPr lang="zh-CN" sz="2400" kern="100" spc="-900" baseline="0" dirty="0">
                          <a:effectLst/>
                          <a:latin typeface="Times New Roman" pitchFamily="18" charset="0"/>
                          <a:ea typeface="微软雅黑" pitchFamily="34" charset="-122"/>
                          <a:cs typeface="Times New Roman" pitchFamily="18" charset="0"/>
                        </a:rPr>
                        <a:t>、</a:t>
                      </a:r>
                      <a:r>
                        <a:rPr lang="zh-CN" sz="2400" kern="100" spc="-90" baseline="0" dirty="0">
                          <a:effectLst/>
                          <a:latin typeface="Times New Roman" pitchFamily="18" charset="0"/>
                          <a:ea typeface="微软雅黑" pitchFamily="34" charset="-122"/>
                          <a:cs typeface="Times New Roman" pitchFamily="18" charset="0"/>
                        </a:rPr>
                        <a:t>灵</a:t>
                      </a:r>
                      <a:r>
                        <a:rPr lang="en-US" sz="2400" kern="100" spc="-90" baseline="0" dirty="0">
                          <a:effectLst/>
                          <a:latin typeface="Times New Roman" pitchFamily="18" charset="0"/>
                          <a:ea typeface="Times New Roman" pitchFamily="18" charset="0"/>
                          <a:cs typeface="Times New Roman" pitchFamily="18" charset="0"/>
                        </a:rPr>
                        <a:t>(</a:t>
                      </a:r>
                      <a:r>
                        <a:rPr lang="zh-CN" sz="2400" kern="100" spc="-90" baseline="0" dirty="0">
                          <a:effectLst/>
                          <a:latin typeface="Times New Roman" pitchFamily="18" charset="0"/>
                          <a:ea typeface="微软雅黑" pitchFamily="34" charset="-122"/>
                          <a:cs typeface="Times New Roman" pitchFamily="18" charset="0"/>
                        </a:rPr>
                        <a:t>九嶷山上的众神</a:t>
                      </a:r>
                      <a:r>
                        <a:rPr lang="en-US" sz="2400" kern="100" spc="-90" baseline="0" dirty="0">
                          <a:effectLst/>
                          <a:latin typeface="Times New Roman" pitchFamily="18" charset="0"/>
                          <a:ea typeface="Times New Roman" pitchFamily="18" charset="0"/>
                          <a:cs typeface="Times New Roman" pitchFamily="18" charset="0"/>
                        </a:rPr>
                        <a:t>)</a:t>
                      </a:r>
                      <a:endParaRPr lang="zh-CN" sz="2400" kern="100" spc="-90" baseline="0" dirty="0">
                        <a:effectLst/>
                        <a:latin typeface="Times New Roman" pitchFamily="18" charset="0"/>
                        <a:ea typeface="微软雅黑" pitchFamily="34" charset="-122"/>
                        <a:cs typeface="Times New Roman" pitchFamily="18" charset="0"/>
                      </a:endParaRPr>
                    </a:p>
                  </a:txBody>
                  <a:tcPr marL="68580" marR="68580" marT="0" marB="0" anchor="ctr"/>
                </a:tc>
                <a:tc>
                  <a:txBody>
                    <a:bodyPr/>
                    <a:lstStyle/>
                    <a:p>
                      <a:pPr algn="just">
                        <a:lnSpc>
                          <a:spcPct val="150000"/>
                        </a:lnSpc>
                        <a:spcAft>
                          <a:spcPts val="0"/>
                        </a:spcAft>
                        <a:tabLst>
                          <a:tab pos="2070735" algn="l"/>
                        </a:tabLst>
                      </a:pPr>
                      <a:r>
                        <a:rPr lang="en-US" sz="2400" kern="100" dirty="0">
                          <a:effectLst/>
                          <a:latin typeface="Times New Roman" pitchFamily="18" charset="0"/>
                          <a:ea typeface="Times New Roman" pitchFamily="18" charset="0"/>
                          <a:cs typeface="Times New Roman" pitchFamily="18" charset="0"/>
                        </a:rPr>
                        <a:t>④</a:t>
                      </a:r>
                      <a:endParaRPr lang="zh-CN" sz="2400" kern="100" dirty="0">
                        <a:effectLst/>
                        <a:latin typeface="Times New Roman" pitchFamily="18" charset="0"/>
                        <a:ea typeface="微软雅黑" pitchFamily="34" charset="-122"/>
                        <a:cs typeface="Times New Roman" pitchFamily="18" charset="0"/>
                      </a:endParaRPr>
                    </a:p>
                  </a:txBody>
                  <a:tcPr marL="68580" marR="68580" marT="0" marB="0" anchor="ctr"/>
                </a:tc>
              </a:tr>
              <a:tr h="414342">
                <a:tc>
                  <a:txBody>
                    <a:bodyPr/>
                    <a:lstStyle/>
                    <a:p>
                      <a:pPr algn="ctr">
                        <a:lnSpc>
                          <a:spcPct val="150000"/>
                        </a:lnSpc>
                        <a:spcAft>
                          <a:spcPts val="0"/>
                        </a:spcAft>
                        <a:tabLst>
                          <a:tab pos="2070735" algn="l"/>
                        </a:tabLst>
                      </a:pPr>
                      <a:r>
                        <a:rPr lang="zh-CN" sz="2400" kern="100">
                          <a:effectLst/>
                          <a:latin typeface="Times New Roman" pitchFamily="18" charset="0"/>
                          <a:ea typeface="微软雅黑" pitchFamily="34" charset="-122"/>
                          <a:cs typeface="Times New Roman" pitchFamily="18" charset="0"/>
                        </a:rPr>
                        <a:t>语言上也有楚化的特点</a:t>
                      </a:r>
                    </a:p>
                  </a:txBody>
                  <a:tcPr marL="68580" marR="68580" marT="0" marB="0" anchor="ctr"/>
                </a:tc>
                <a:tc>
                  <a:txBody>
                    <a:bodyPr/>
                    <a:lstStyle/>
                    <a:p>
                      <a:pPr algn="just">
                        <a:lnSpc>
                          <a:spcPct val="150000"/>
                        </a:lnSpc>
                        <a:spcAft>
                          <a:spcPts val="0"/>
                        </a:spcAft>
                        <a:tabLst>
                          <a:tab pos="2070735" algn="l"/>
                        </a:tabLst>
                      </a:pPr>
                      <a:r>
                        <a:rPr lang="en-US" sz="2400" kern="100">
                          <a:effectLst/>
                          <a:latin typeface="Times New Roman" pitchFamily="18" charset="0"/>
                          <a:ea typeface="Times New Roman" pitchFamily="18" charset="0"/>
                          <a:cs typeface="Times New Roman" pitchFamily="18" charset="0"/>
                        </a:rPr>
                        <a:t>②</a:t>
                      </a:r>
                      <a:endParaRPr lang="zh-CN" sz="2400" kern="100">
                        <a:effectLst/>
                        <a:latin typeface="Times New Roman" pitchFamily="18" charset="0"/>
                        <a:ea typeface="微软雅黑" pitchFamily="34" charset="-122"/>
                        <a:cs typeface="Times New Roman" pitchFamily="18" charset="0"/>
                      </a:endParaRPr>
                    </a:p>
                  </a:txBody>
                  <a:tcPr marL="68580" marR="68580" marT="0" marB="0" anchor="ctr"/>
                </a:tc>
                <a:tc>
                  <a:txBody>
                    <a:bodyPr/>
                    <a:lstStyle/>
                    <a:p>
                      <a:pPr algn="just">
                        <a:lnSpc>
                          <a:spcPct val="150000"/>
                        </a:lnSpc>
                        <a:spcAft>
                          <a:spcPts val="0"/>
                        </a:spcAft>
                        <a:tabLst>
                          <a:tab pos="2070735" algn="l"/>
                        </a:tabLst>
                      </a:pPr>
                      <a:r>
                        <a:rPr lang="en-US" sz="2400" kern="100">
                          <a:effectLst/>
                          <a:latin typeface="Times New Roman" pitchFamily="18" charset="0"/>
                          <a:ea typeface="Times New Roman" pitchFamily="18" charset="0"/>
                          <a:cs typeface="Times New Roman" pitchFamily="18" charset="0"/>
                        </a:rPr>
                        <a:t>⑤</a:t>
                      </a:r>
                      <a:endParaRPr lang="zh-CN" sz="2400" kern="100">
                        <a:effectLst/>
                        <a:latin typeface="Times New Roman" pitchFamily="18" charset="0"/>
                        <a:ea typeface="微软雅黑" pitchFamily="34" charset="-122"/>
                        <a:cs typeface="Times New Roman" pitchFamily="18" charset="0"/>
                      </a:endParaRPr>
                    </a:p>
                  </a:txBody>
                  <a:tcPr marL="68580" marR="68580" marT="0" marB="0" anchor="ctr"/>
                </a:tc>
              </a:tr>
              <a:tr h="1243026">
                <a:tc>
                  <a:txBody>
                    <a:bodyPr/>
                    <a:lstStyle/>
                    <a:p>
                      <a:pPr algn="ctr">
                        <a:lnSpc>
                          <a:spcPct val="150000"/>
                        </a:lnSpc>
                        <a:spcAft>
                          <a:spcPts val="0"/>
                        </a:spcAft>
                        <a:tabLst>
                          <a:tab pos="2070735" algn="l"/>
                        </a:tabLst>
                      </a:pPr>
                      <a:r>
                        <a:rPr lang="zh-CN" sz="2400" kern="100">
                          <a:effectLst/>
                          <a:latin typeface="Times New Roman" pitchFamily="18" charset="0"/>
                          <a:ea typeface="微软雅黑" pitchFamily="34" charset="-122"/>
                          <a:cs typeface="Times New Roman" pitchFamily="18" charset="0"/>
                        </a:rPr>
                        <a:t>篇幅特点</a:t>
                      </a:r>
                    </a:p>
                  </a:txBody>
                  <a:tcPr marL="68580" marR="68580" marT="0" marB="0" anchor="ctr"/>
                </a:tc>
                <a:tc>
                  <a:txBody>
                    <a:bodyPr/>
                    <a:lstStyle/>
                    <a:p>
                      <a:pPr algn="l">
                        <a:lnSpc>
                          <a:spcPct val="150000"/>
                        </a:lnSpc>
                        <a:spcAft>
                          <a:spcPts val="0"/>
                        </a:spcAft>
                        <a:tabLst>
                          <a:tab pos="2070735" algn="l"/>
                        </a:tabLst>
                      </a:pPr>
                      <a:r>
                        <a:rPr lang="zh-CN" sz="2400" kern="100">
                          <a:effectLst/>
                          <a:latin typeface="Times New Roman" pitchFamily="18" charset="0"/>
                          <a:ea typeface="微软雅黑" pitchFamily="34" charset="-122"/>
                          <a:cs typeface="Times New Roman" pitchFamily="18" charset="0"/>
                        </a:rPr>
                        <a:t>整篇共有</a:t>
                      </a:r>
                      <a:r>
                        <a:rPr lang="en-US" sz="2400" kern="100">
                          <a:effectLst/>
                          <a:latin typeface="Times New Roman" pitchFamily="18" charset="0"/>
                          <a:ea typeface="Times New Roman" pitchFamily="18" charset="0"/>
                          <a:cs typeface="Times New Roman" pitchFamily="18" charset="0"/>
                        </a:rPr>
                        <a:t>40</a:t>
                      </a:r>
                      <a:r>
                        <a:rPr lang="zh-CN" sz="2400" kern="100">
                          <a:effectLst/>
                          <a:latin typeface="Times New Roman" pitchFamily="18" charset="0"/>
                          <a:ea typeface="微软雅黑" pitchFamily="34" charset="-122"/>
                          <a:cs typeface="Times New Roman" pitchFamily="18" charset="0"/>
                        </a:rPr>
                        <a:t>句</a:t>
                      </a:r>
                      <a:r>
                        <a:rPr lang="en-US" sz="2400" kern="100">
                          <a:effectLst/>
                          <a:latin typeface="Times New Roman" pitchFamily="18" charset="0"/>
                          <a:ea typeface="Times New Roman" pitchFamily="18" charset="0"/>
                          <a:cs typeface="Times New Roman" pitchFamily="18" charset="0"/>
                        </a:rPr>
                        <a:t>274</a:t>
                      </a:r>
                      <a:r>
                        <a:rPr lang="zh-CN" sz="2400" kern="100">
                          <a:effectLst/>
                          <a:latin typeface="Times New Roman" pitchFamily="18" charset="0"/>
                          <a:ea typeface="微软雅黑" pitchFamily="34" charset="-122"/>
                          <a:cs typeface="Times New Roman" pitchFamily="18" charset="0"/>
                        </a:rPr>
                        <a:t>字，以方言为主，兼有五七言，句式变化灵活</a:t>
                      </a:r>
                    </a:p>
                  </a:txBody>
                  <a:tcPr marL="68580" marR="68580" marT="0" marB="0" anchor="ctr"/>
                </a:tc>
                <a:tc>
                  <a:txBody>
                    <a:bodyPr/>
                    <a:lstStyle/>
                    <a:p>
                      <a:pPr algn="l">
                        <a:lnSpc>
                          <a:spcPct val="150000"/>
                        </a:lnSpc>
                        <a:spcAft>
                          <a:spcPts val="0"/>
                        </a:spcAft>
                        <a:tabLst>
                          <a:tab pos="2070735" algn="l"/>
                        </a:tabLst>
                      </a:pPr>
                      <a:r>
                        <a:rPr lang="zh-CN" sz="2400" kern="100" dirty="0">
                          <a:effectLst/>
                          <a:latin typeface="Times New Roman" pitchFamily="18" charset="0"/>
                          <a:ea typeface="微软雅黑" pitchFamily="34" charset="-122"/>
                          <a:cs typeface="Times New Roman" pitchFamily="18" charset="0"/>
                        </a:rPr>
                        <a:t>结构一般比较宏大，篇幅一般比较长</a:t>
                      </a:r>
                    </a:p>
                  </a:txBody>
                  <a:tcPr marL="68580" marR="68580" marT="0" marB="0" anchor="ctr"/>
                </a:tc>
              </a:tr>
            </a:tbl>
          </a:graphicData>
        </a:graphic>
      </p:graphicFrame>
    </p:spTree>
    <p:extLst>
      <p:ext uri="{BB962C8B-B14F-4D97-AF65-F5344CB8AC3E}">
        <p14:creationId xmlns:p14="http://schemas.microsoft.com/office/powerpoint/2010/main" val="189961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animEffect transition="in" filter="blinds(horizontal)">
                                      <p:cBhvr>
                                        <p:cTn id="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7612" y="437540"/>
            <a:ext cx="11733088" cy="5863144"/>
          </a:xfrm>
          <a:prstGeom prst="rect">
            <a:avLst/>
          </a:prstGeom>
          <a:noFill/>
        </p:spPr>
        <p:txBody>
          <a:bodyPr wrap="square" rtlCol="0">
            <a:spAutoFit/>
          </a:bodyPr>
          <a:lstStyle/>
          <a:p>
            <a:pPr algn="ctr">
              <a:lnSpc>
                <a:spcPct val="150000"/>
              </a:lnSpc>
              <a:spcAft>
                <a:spcPts val="0"/>
              </a:spcAft>
              <a:tabLst>
                <a:tab pos="2070735" algn="l"/>
              </a:tabLst>
            </a:pPr>
            <a:r>
              <a:rPr lang="zh-CN" altLang="zh-CN" sz="2500" b="1" kern="100" dirty="0" smtClean="0">
                <a:solidFill>
                  <a:srgbClr val="00B050"/>
                </a:solidFill>
                <a:latin typeface="Times New Roman"/>
                <a:ea typeface="微软雅黑"/>
                <a:cs typeface="Times New Roman"/>
              </a:rPr>
              <a:t>楚辞体</a:t>
            </a:r>
            <a:endParaRPr lang="zh-CN" altLang="zh-CN" sz="2500" b="1" kern="100" dirty="0" smtClean="0">
              <a:solidFill>
                <a:srgbClr val="00B050"/>
              </a:solidFill>
              <a:latin typeface="宋体"/>
              <a:cs typeface="Courier New"/>
            </a:endParaRPr>
          </a:p>
          <a:p>
            <a:pPr algn="just">
              <a:lnSpc>
                <a:spcPct val="150000"/>
              </a:lnSpc>
              <a:spcAft>
                <a:spcPts val="0"/>
              </a:spcAft>
              <a:tabLst>
                <a:tab pos="2070735" algn="l"/>
              </a:tabLst>
            </a:pP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楚辞</a:t>
            </a:r>
            <a:r>
              <a:rPr lang="zh-CN" altLang="zh-CN" sz="2500" kern="100" dirty="0">
                <a:latin typeface="Times New Roman"/>
                <a:ea typeface="微软雅黑"/>
                <a:cs typeface="Times New Roman"/>
              </a:rPr>
              <a:t>体是战国中晚期产生于南方长江流域楚地、由楚国的诗人吸收南方民歌的精华、融合上古神话传说创造出的一种新诗体。楚辞体打破了《诗经》四字一句的死板格式，采取三言至八言参差不齐的句式，篇幅和容量可根据需要而任意扩充。形式上的活泼多样使楚辞更适宜于抒写复杂的社会生活和表达丰富的思想感情。</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楚辞</a:t>
            </a:r>
            <a:r>
              <a:rPr lang="zh-CN" altLang="zh-CN" sz="2500" kern="100" dirty="0">
                <a:latin typeface="Times New Roman"/>
                <a:ea typeface="微软雅黑"/>
                <a:cs typeface="Times New Roman"/>
              </a:rPr>
              <a:t>体的特点是结构宏伟、想象丰富、句式灵活，以屈原、宋玉等为代表作家，代表作品包括屈原的《离骚》《九歌》《九章》等。</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这</a:t>
            </a:r>
            <a:r>
              <a:rPr lang="zh-CN" altLang="zh-CN" sz="2500" kern="100" dirty="0">
                <a:latin typeface="Times New Roman"/>
                <a:ea typeface="微软雅黑"/>
                <a:cs typeface="Times New Roman"/>
              </a:rPr>
              <a:t>类作品，富于抒情成分和浪漫气息；篇幅、字句较长，形式也较自由，并多用</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兮</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字以助语势。因其运用楚地的文学样式、方言声韵，叙写楚地风土物产等，具有浓厚的地方色彩，后世称此种文体为</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楚辞体</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，又名</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骚体</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a:t>
            </a:r>
            <a:endParaRPr lang="zh-CN" altLang="zh-CN" sz="2500" kern="100" dirty="0">
              <a:effectLst/>
              <a:latin typeface="宋体"/>
              <a:cs typeface="Courier New"/>
            </a:endParaRPr>
          </a:p>
        </p:txBody>
      </p:sp>
      <p:sp>
        <p:nvSpPr>
          <p:cNvPr id="5" name="TextBox 4"/>
          <p:cNvSpPr txBox="1"/>
          <p:nvPr/>
        </p:nvSpPr>
        <p:spPr>
          <a:xfrm>
            <a:off x="217612" y="170311"/>
            <a:ext cx="2280602" cy="469341"/>
          </a:xfrm>
          <a:prstGeom prst="rect">
            <a:avLst/>
          </a:prstGeom>
          <a:noFill/>
          <a:ln>
            <a:noFill/>
          </a:ln>
        </p:spPr>
        <p:txBody>
          <a:bodyPr wrap="square" lIns="68562" tIns="34281" rIns="68562" bIns="34281" rtlCol="0">
            <a:spAutoFit/>
          </a:bodyPr>
          <a:lstStyle/>
          <a:p>
            <a:r>
              <a:rPr lang="zh-CN" altLang="en-US" sz="2500" b="1" dirty="0" smtClean="0">
                <a:solidFill>
                  <a:schemeClr val="bg1">
                    <a:lumMod val="50000"/>
                  </a:schemeClr>
                </a:solidFill>
                <a:latin typeface="微软雅黑" pitchFamily="34" charset="-122"/>
                <a:ea typeface="微软雅黑" pitchFamily="34" charset="-122"/>
              </a:rPr>
              <a:t>高考考点链接</a:t>
            </a:r>
            <a:endParaRPr lang="zh-CN" altLang="zh-CN" sz="25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188431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711" y="89099"/>
            <a:ext cx="11629246" cy="6186309"/>
          </a:xfrm>
          <a:prstGeom prst="rect">
            <a:avLst/>
          </a:prstGeom>
          <a:noFill/>
        </p:spPr>
        <p:txBody>
          <a:bodyPr wrap="square" rtlCol="0">
            <a:spAutoFit/>
          </a:bodyPr>
          <a:lstStyle/>
          <a:p>
            <a:pPr algn="just">
              <a:lnSpc>
                <a:spcPct val="150000"/>
              </a:lnSpc>
              <a:spcAft>
                <a:spcPts val="0"/>
              </a:spcAft>
              <a:tabLst>
                <a:tab pos="2070735" algn="l"/>
              </a:tabLst>
            </a:pPr>
            <a:r>
              <a:rPr lang="zh-CN" altLang="zh-CN" sz="2400" b="1" kern="100" dirty="0">
                <a:solidFill>
                  <a:schemeClr val="bg1">
                    <a:lumMod val="50000"/>
                  </a:schemeClr>
                </a:solidFill>
                <a:latin typeface="Times New Roman"/>
                <a:ea typeface="微软雅黑"/>
                <a:cs typeface="Times New Roman"/>
              </a:rPr>
              <a:t>三、举例说明诗中的多种抒情方法</a:t>
            </a:r>
            <a:r>
              <a:rPr lang="zh-CN" altLang="zh-CN" sz="2400" b="1" kern="100" dirty="0" smtClean="0">
                <a:solidFill>
                  <a:schemeClr val="bg1">
                    <a:lumMod val="50000"/>
                  </a:schemeClr>
                </a:solidFill>
                <a:latin typeface="Times New Roman"/>
                <a:ea typeface="微软雅黑"/>
                <a:cs typeface="Times New Roman"/>
              </a:rPr>
              <a:t>。</a:t>
            </a:r>
            <a:endParaRPr lang="en-US" altLang="zh-CN" sz="2400" b="1" kern="100" dirty="0" smtClean="0">
              <a:solidFill>
                <a:schemeClr val="bg1">
                  <a:lumMod val="50000"/>
                </a:schemeClr>
              </a:solidFill>
              <a:latin typeface="Times New Roman"/>
              <a:ea typeface="微软雅黑"/>
              <a:cs typeface="Times New Roman"/>
            </a:endParaRPr>
          </a:p>
          <a:p>
            <a:pPr algn="just">
              <a:lnSpc>
                <a:spcPct val="150000"/>
              </a:lnSpc>
              <a:spcAft>
                <a:spcPts val="0"/>
              </a:spcAft>
              <a:tabLst>
                <a:tab pos="2070735" algn="l"/>
              </a:tabLst>
            </a:pPr>
            <a:endParaRPr lang="en-US" altLang="zh-CN" sz="2400" b="1" kern="100" dirty="0">
              <a:solidFill>
                <a:schemeClr val="bg1">
                  <a:lumMod val="50000"/>
                </a:schemeClr>
              </a:solidFill>
              <a:latin typeface="Times New Roman"/>
              <a:ea typeface="微软雅黑"/>
              <a:cs typeface="Times New Roman"/>
            </a:endParaRPr>
          </a:p>
          <a:p>
            <a:pPr algn="just">
              <a:lnSpc>
                <a:spcPct val="150000"/>
              </a:lnSpc>
              <a:spcAft>
                <a:spcPts val="0"/>
              </a:spcAft>
              <a:tabLst>
                <a:tab pos="2070735" algn="l"/>
              </a:tabLst>
            </a:pPr>
            <a:endParaRPr lang="en-US" altLang="zh-CN" sz="2400" b="1" kern="100" dirty="0" smtClean="0">
              <a:solidFill>
                <a:schemeClr val="bg1">
                  <a:lumMod val="50000"/>
                </a:schemeClr>
              </a:solidFill>
              <a:latin typeface="Times New Roman"/>
              <a:ea typeface="微软雅黑"/>
              <a:cs typeface="Times New Roman"/>
            </a:endParaRPr>
          </a:p>
          <a:p>
            <a:pPr algn="just">
              <a:lnSpc>
                <a:spcPct val="150000"/>
              </a:lnSpc>
              <a:spcAft>
                <a:spcPts val="0"/>
              </a:spcAft>
              <a:tabLst>
                <a:tab pos="2070735" algn="l"/>
              </a:tabLst>
            </a:pPr>
            <a:endParaRPr lang="en-US" altLang="zh-CN" sz="2400" b="1" kern="100" dirty="0">
              <a:solidFill>
                <a:schemeClr val="bg1">
                  <a:lumMod val="50000"/>
                </a:schemeClr>
              </a:solidFill>
              <a:latin typeface="Times New Roman"/>
              <a:ea typeface="微软雅黑"/>
              <a:cs typeface="Times New Roman"/>
            </a:endParaRPr>
          </a:p>
          <a:p>
            <a:pPr algn="just">
              <a:lnSpc>
                <a:spcPct val="150000"/>
              </a:lnSpc>
              <a:spcAft>
                <a:spcPts val="0"/>
              </a:spcAft>
              <a:tabLst>
                <a:tab pos="2070735" algn="l"/>
              </a:tabLst>
            </a:pPr>
            <a:endParaRPr lang="en-US" altLang="zh-CN" sz="2400" b="1" kern="100" dirty="0" smtClean="0">
              <a:solidFill>
                <a:schemeClr val="bg1">
                  <a:lumMod val="50000"/>
                </a:schemeClr>
              </a:solidFill>
              <a:latin typeface="Times New Roman"/>
              <a:ea typeface="微软雅黑"/>
              <a:cs typeface="Times New Roman"/>
            </a:endParaRPr>
          </a:p>
          <a:p>
            <a:pPr algn="just">
              <a:lnSpc>
                <a:spcPct val="150000"/>
              </a:lnSpc>
              <a:spcAft>
                <a:spcPts val="0"/>
              </a:spcAft>
              <a:tabLst>
                <a:tab pos="2070735" algn="l"/>
              </a:tabLst>
            </a:pPr>
            <a:endParaRPr lang="en-US" altLang="zh-CN" sz="2400" b="1" kern="100" dirty="0">
              <a:solidFill>
                <a:schemeClr val="bg1">
                  <a:lumMod val="50000"/>
                </a:schemeClr>
              </a:solidFill>
              <a:latin typeface="Times New Roman"/>
              <a:ea typeface="微软雅黑"/>
              <a:cs typeface="Times New Roman"/>
            </a:endParaRPr>
          </a:p>
          <a:p>
            <a:pPr algn="just">
              <a:lnSpc>
                <a:spcPct val="150000"/>
              </a:lnSpc>
              <a:spcAft>
                <a:spcPts val="0"/>
              </a:spcAft>
              <a:tabLst>
                <a:tab pos="2070735" algn="l"/>
              </a:tabLst>
            </a:pPr>
            <a:endParaRPr lang="en-US" altLang="zh-CN" sz="2400" b="1" kern="100" dirty="0" smtClean="0">
              <a:solidFill>
                <a:schemeClr val="bg1">
                  <a:lumMod val="50000"/>
                </a:schemeClr>
              </a:solidFill>
              <a:latin typeface="Times New Roman"/>
              <a:ea typeface="微软雅黑"/>
              <a:cs typeface="Times New Roman"/>
            </a:endParaRPr>
          </a:p>
          <a:p>
            <a:pPr algn="just">
              <a:lnSpc>
                <a:spcPct val="150000"/>
              </a:lnSpc>
              <a:spcAft>
                <a:spcPts val="0"/>
              </a:spcAft>
              <a:tabLst>
                <a:tab pos="2070735" algn="l"/>
              </a:tabLst>
            </a:pPr>
            <a:endParaRPr lang="en-US" altLang="zh-CN" sz="2400" b="1" kern="100" dirty="0" smtClean="0">
              <a:solidFill>
                <a:schemeClr val="bg1">
                  <a:lumMod val="50000"/>
                </a:schemeClr>
              </a:solidFill>
              <a:latin typeface="Times New Roman"/>
              <a:ea typeface="微软雅黑"/>
              <a:cs typeface="Times New Roman"/>
            </a:endParaRPr>
          </a:p>
          <a:p>
            <a:pPr algn="just">
              <a:lnSpc>
                <a:spcPct val="150000"/>
              </a:lnSpc>
              <a:spcAft>
                <a:spcPts val="0"/>
              </a:spcAft>
              <a:tabLst>
                <a:tab pos="2070735" algn="l"/>
              </a:tabLst>
            </a:pPr>
            <a:r>
              <a:rPr lang="zh-CN" altLang="zh-CN" sz="2400" b="1" kern="100" dirty="0">
                <a:solidFill>
                  <a:schemeClr val="accent6">
                    <a:lumMod val="75000"/>
                  </a:schemeClr>
                </a:solidFill>
                <a:latin typeface="Times New Roman"/>
                <a:ea typeface="微软雅黑"/>
                <a:cs typeface="Times New Roman"/>
              </a:rPr>
              <a:t>提示</a:t>
            </a:r>
            <a:r>
              <a:rPr lang="zh-CN" altLang="zh-CN" sz="2400" kern="100" dirty="0">
                <a:latin typeface="Times New Roman"/>
                <a:ea typeface="微软雅黑"/>
                <a:cs typeface="Times New Roman"/>
              </a:rPr>
              <a:t>　</a:t>
            </a:r>
            <a:r>
              <a:rPr lang="en-US" altLang="zh-CN" sz="2400" kern="100" dirty="0">
                <a:latin typeface="宋体"/>
                <a:ea typeface="微软雅黑"/>
                <a:cs typeface="Times New Roman"/>
              </a:rPr>
              <a:t>①“</a:t>
            </a:r>
            <a:r>
              <a:rPr lang="zh-CN" altLang="zh-CN" sz="2400" kern="100" dirty="0">
                <a:latin typeface="Times New Roman"/>
                <a:ea typeface="微软雅黑"/>
                <a:cs typeface="Times New Roman"/>
              </a:rPr>
              <a:t>目眇眇兮愁予</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思公子兮未敢言</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　</a:t>
            </a:r>
            <a:r>
              <a:rPr lang="en-US" altLang="zh-CN" sz="2400" kern="100" dirty="0">
                <a:latin typeface="宋体"/>
                <a:ea typeface="微软雅黑"/>
                <a:cs typeface="Times New Roman"/>
              </a:rPr>
              <a:t>②“</a:t>
            </a:r>
            <a:r>
              <a:rPr lang="zh-CN" altLang="zh-CN" sz="2400" kern="100" dirty="0">
                <a:latin typeface="Times New Roman"/>
                <a:ea typeface="微软雅黑"/>
                <a:cs typeface="Times New Roman"/>
              </a:rPr>
              <a:t>登白</a:t>
            </a:r>
            <a:r>
              <a:rPr lang="en-US" altLang="zh-CN" sz="2400" kern="100" dirty="0">
                <a:latin typeface="Times New Roman"/>
                <a:ea typeface="微软雅黑"/>
                <a:cs typeface="Courier New"/>
              </a:rPr>
              <a:t> </a:t>
            </a:r>
            <a:r>
              <a:rPr lang="zh-CN" altLang="zh-CN" sz="2400" kern="100" dirty="0">
                <a:latin typeface="Times New Roman"/>
                <a:ea typeface="微软雅黑"/>
                <a:cs typeface="Times New Roman"/>
              </a:rPr>
              <a:t>兮骋望</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捐余袂兮江中</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　</a:t>
            </a:r>
            <a:r>
              <a:rPr lang="en-US" altLang="zh-CN" sz="2400" kern="100" dirty="0">
                <a:latin typeface="宋体"/>
                <a:ea typeface="微软雅黑"/>
                <a:cs typeface="Times New Roman"/>
              </a:rPr>
              <a:t>③“</a:t>
            </a:r>
            <a:r>
              <a:rPr lang="zh-CN" altLang="zh-CN" sz="2400" kern="100" dirty="0">
                <a:latin typeface="Times New Roman"/>
                <a:ea typeface="微软雅黑"/>
                <a:cs typeface="Times New Roman"/>
              </a:rPr>
              <a:t>袅袅兮秋风，洞庭波兮木叶下</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　</a:t>
            </a:r>
            <a:r>
              <a:rPr lang="en-US" altLang="zh-CN" sz="2400" kern="100" dirty="0">
                <a:latin typeface="宋体"/>
                <a:ea typeface="微软雅黑"/>
                <a:cs typeface="Times New Roman"/>
              </a:rPr>
              <a:t>④“</a:t>
            </a:r>
            <a:r>
              <a:rPr lang="zh-CN" altLang="zh-CN" sz="2400" kern="100" dirty="0">
                <a:latin typeface="Times New Roman"/>
                <a:ea typeface="微软雅黑"/>
                <a:cs typeface="Times New Roman"/>
              </a:rPr>
              <a:t>鸟何萃兮</a:t>
            </a:r>
            <a:r>
              <a:rPr lang="en-US" altLang="zh-CN" sz="2400" kern="100" dirty="0">
                <a:latin typeface="Times New Roman"/>
                <a:ea typeface="微软雅黑"/>
                <a:cs typeface="Courier New"/>
              </a:rPr>
              <a:t> </a:t>
            </a:r>
            <a:r>
              <a:rPr lang="zh-CN" altLang="zh-CN" sz="2400" kern="100" dirty="0">
                <a:latin typeface="Times New Roman"/>
                <a:ea typeface="微软雅黑"/>
                <a:cs typeface="Times New Roman"/>
              </a:rPr>
              <a:t>中</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罾何为兮木上</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麋何食兮庭中</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蛟何为兮水裔</a:t>
            </a:r>
            <a:r>
              <a:rPr lang="en-US" altLang="zh-CN" sz="2400" kern="100" dirty="0" smtClean="0">
                <a:latin typeface="宋体"/>
                <a:ea typeface="微软雅黑"/>
                <a:cs typeface="Times New Roman"/>
              </a:rPr>
              <a:t>”</a:t>
            </a:r>
            <a:endParaRPr lang="zh-CN" altLang="zh-CN" sz="2400" kern="100" dirty="0">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824469376"/>
              </p:ext>
            </p:extLst>
          </p:nvPr>
        </p:nvGraphicFramePr>
        <p:xfrm>
          <a:off x="306511" y="752218"/>
          <a:ext cx="11567989" cy="3610229"/>
        </p:xfrm>
        <a:graphic>
          <a:graphicData uri="http://schemas.openxmlformats.org/drawingml/2006/table">
            <a:tbl>
              <a:tblPr>
                <a:tableStyleId>{16D9F66E-5EB9-4882-86FB-DCBF35E3C3E4}</a:tableStyleId>
              </a:tblPr>
              <a:tblGrid>
                <a:gridCol w="3870960"/>
                <a:gridCol w="7697029"/>
              </a:tblGrid>
              <a:tr h="331597">
                <a:tc>
                  <a:txBody>
                    <a:bodyPr/>
                    <a:lstStyle/>
                    <a:p>
                      <a:pPr algn="ctr">
                        <a:lnSpc>
                          <a:spcPct val="141000"/>
                        </a:lnSpc>
                        <a:spcAft>
                          <a:spcPts val="0"/>
                        </a:spcAft>
                        <a:tabLst>
                          <a:tab pos="2070735" algn="l"/>
                        </a:tabLst>
                      </a:pPr>
                      <a:r>
                        <a:rPr lang="zh-CN" sz="2400" kern="100" dirty="0">
                          <a:effectLst/>
                          <a:latin typeface="Times New Roman" pitchFamily="18" charset="0"/>
                          <a:ea typeface="微软雅黑" pitchFamily="34" charset="-122"/>
                          <a:cs typeface="Times New Roman" pitchFamily="18" charset="0"/>
                        </a:rPr>
                        <a:t>抒情方法</a:t>
                      </a:r>
                    </a:p>
                  </a:txBody>
                  <a:tcPr marL="68580" marR="68580" marT="0" marB="0" anchor="ctr"/>
                </a:tc>
                <a:tc>
                  <a:txBody>
                    <a:bodyPr/>
                    <a:lstStyle/>
                    <a:p>
                      <a:pPr algn="ctr">
                        <a:lnSpc>
                          <a:spcPct val="141000"/>
                        </a:lnSpc>
                        <a:spcAft>
                          <a:spcPts val="0"/>
                        </a:spcAft>
                        <a:tabLst>
                          <a:tab pos="2070735" algn="l"/>
                        </a:tabLst>
                      </a:pPr>
                      <a:r>
                        <a:rPr lang="zh-CN" sz="2400" kern="100">
                          <a:effectLst/>
                          <a:latin typeface="Times New Roman" pitchFamily="18" charset="0"/>
                          <a:ea typeface="微软雅黑" pitchFamily="34" charset="-122"/>
                          <a:cs typeface="Times New Roman" pitchFamily="18" charset="0"/>
                        </a:rPr>
                        <a:t>课文例句</a:t>
                      </a:r>
                    </a:p>
                  </a:txBody>
                  <a:tcPr marL="68580" marR="68580" marT="0" marB="0" anchor="ctr"/>
                </a:tc>
              </a:tr>
              <a:tr h="331597">
                <a:tc>
                  <a:txBody>
                    <a:bodyPr/>
                    <a:lstStyle/>
                    <a:p>
                      <a:pPr algn="ctr">
                        <a:lnSpc>
                          <a:spcPct val="141000"/>
                        </a:lnSpc>
                        <a:spcAft>
                          <a:spcPts val="0"/>
                        </a:spcAft>
                        <a:tabLst>
                          <a:tab pos="2070735" algn="l"/>
                        </a:tabLst>
                      </a:pPr>
                      <a:r>
                        <a:rPr lang="zh-CN" sz="2400" kern="100">
                          <a:effectLst/>
                          <a:latin typeface="Times New Roman" pitchFamily="18" charset="0"/>
                          <a:ea typeface="微软雅黑" pitchFamily="34" charset="-122"/>
                          <a:cs typeface="Times New Roman" pitchFamily="18" charset="0"/>
                        </a:rPr>
                        <a:t>直抒胸臆</a:t>
                      </a:r>
                    </a:p>
                  </a:txBody>
                  <a:tcPr marL="68580" marR="68580" marT="0" marB="0" anchor="ctr"/>
                </a:tc>
                <a:tc>
                  <a:txBody>
                    <a:bodyPr/>
                    <a:lstStyle/>
                    <a:p>
                      <a:pPr algn="just">
                        <a:lnSpc>
                          <a:spcPct val="141000"/>
                        </a:lnSpc>
                        <a:spcAft>
                          <a:spcPts val="0"/>
                        </a:spcAft>
                        <a:tabLst>
                          <a:tab pos="2070735" algn="l"/>
                        </a:tabLst>
                      </a:pPr>
                      <a:r>
                        <a:rPr lang="en-US" sz="2400" kern="100">
                          <a:effectLst/>
                          <a:latin typeface="Times New Roman" pitchFamily="18" charset="0"/>
                          <a:ea typeface="Times New Roman" pitchFamily="18" charset="0"/>
                          <a:cs typeface="Times New Roman" pitchFamily="18" charset="0"/>
                        </a:rPr>
                        <a:t>①</a:t>
                      </a:r>
                      <a:endParaRPr lang="zh-CN" sz="2400" kern="100">
                        <a:effectLst/>
                        <a:latin typeface="Times New Roman" pitchFamily="18" charset="0"/>
                        <a:ea typeface="微软雅黑" pitchFamily="34" charset="-122"/>
                        <a:cs typeface="Times New Roman" pitchFamily="18" charset="0"/>
                      </a:endParaRPr>
                    </a:p>
                  </a:txBody>
                  <a:tcPr marL="68580" marR="68580" marT="0" marB="0" anchor="ctr"/>
                </a:tc>
              </a:tr>
              <a:tr h="331597">
                <a:tc>
                  <a:txBody>
                    <a:bodyPr/>
                    <a:lstStyle/>
                    <a:p>
                      <a:pPr algn="ctr">
                        <a:lnSpc>
                          <a:spcPct val="141000"/>
                        </a:lnSpc>
                        <a:spcAft>
                          <a:spcPts val="0"/>
                        </a:spcAft>
                        <a:tabLst>
                          <a:tab pos="2070735" algn="l"/>
                        </a:tabLst>
                      </a:pPr>
                      <a:r>
                        <a:rPr lang="zh-CN" sz="2400" kern="100" spc="0" baseline="0" dirty="0">
                          <a:effectLst/>
                          <a:latin typeface="Times New Roman" pitchFamily="18" charset="0"/>
                          <a:ea typeface="微软雅黑" pitchFamily="34" charset="-122"/>
                          <a:cs typeface="Times New Roman" pitchFamily="18" charset="0"/>
                        </a:rPr>
                        <a:t>举止神态表现人物内心活动</a:t>
                      </a:r>
                    </a:p>
                  </a:txBody>
                  <a:tcPr marL="68580" marR="68580" marT="0" marB="0" anchor="ctr"/>
                </a:tc>
                <a:tc>
                  <a:txBody>
                    <a:bodyPr/>
                    <a:lstStyle/>
                    <a:p>
                      <a:pPr algn="just">
                        <a:lnSpc>
                          <a:spcPct val="141000"/>
                        </a:lnSpc>
                        <a:spcAft>
                          <a:spcPts val="0"/>
                        </a:spcAft>
                        <a:tabLst>
                          <a:tab pos="2070735" algn="l"/>
                        </a:tabLst>
                      </a:pPr>
                      <a:r>
                        <a:rPr lang="en-US" sz="2400" kern="100">
                          <a:effectLst/>
                          <a:latin typeface="Times New Roman" pitchFamily="18" charset="0"/>
                          <a:ea typeface="Times New Roman" pitchFamily="18" charset="0"/>
                          <a:cs typeface="Times New Roman" pitchFamily="18" charset="0"/>
                        </a:rPr>
                        <a:t>②</a:t>
                      </a:r>
                      <a:endParaRPr lang="zh-CN" sz="2400" kern="100">
                        <a:effectLst/>
                        <a:latin typeface="Times New Roman" pitchFamily="18" charset="0"/>
                        <a:ea typeface="微软雅黑" pitchFamily="34" charset="-122"/>
                        <a:cs typeface="Times New Roman" pitchFamily="18" charset="0"/>
                      </a:endParaRPr>
                    </a:p>
                  </a:txBody>
                  <a:tcPr marL="68580" marR="68580" marT="0" marB="0" anchor="ctr"/>
                </a:tc>
              </a:tr>
              <a:tr h="331597">
                <a:tc>
                  <a:txBody>
                    <a:bodyPr/>
                    <a:lstStyle/>
                    <a:p>
                      <a:pPr algn="ctr">
                        <a:lnSpc>
                          <a:spcPct val="141000"/>
                        </a:lnSpc>
                        <a:spcAft>
                          <a:spcPts val="0"/>
                        </a:spcAft>
                        <a:tabLst>
                          <a:tab pos="2070735" algn="l"/>
                        </a:tabLst>
                      </a:pPr>
                      <a:r>
                        <a:rPr lang="zh-CN" sz="2400" kern="100">
                          <a:effectLst/>
                          <a:latin typeface="Times New Roman" pitchFamily="18" charset="0"/>
                          <a:ea typeface="微软雅黑" pitchFamily="34" charset="-122"/>
                          <a:cs typeface="Times New Roman" pitchFamily="18" charset="0"/>
                        </a:rPr>
                        <a:t>融情入景，以景染情</a:t>
                      </a:r>
                    </a:p>
                  </a:txBody>
                  <a:tcPr marL="68580" marR="68580" marT="0" marB="0" anchor="ctr"/>
                </a:tc>
                <a:tc>
                  <a:txBody>
                    <a:bodyPr/>
                    <a:lstStyle/>
                    <a:p>
                      <a:pPr algn="just">
                        <a:lnSpc>
                          <a:spcPct val="141000"/>
                        </a:lnSpc>
                        <a:spcAft>
                          <a:spcPts val="0"/>
                        </a:spcAft>
                        <a:tabLst>
                          <a:tab pos="2070735" algn="l"/>
                        </a:tabLst>
                      </a:pPr>
                      <a:r>
                        <a:rPr lang="en-US" sz="2400" kern="100">
                          <a:effectLst/>
                          <a:latin typeface="Times New Roman" pitchFamily="18" charset="0"/>
                          <a:ea typeface="Times New Roman" pitchFamily="18" charset="0"/>
                          <a:cs typeface="Times New Roman" pitchFamily="18" charset="0"/>
                        </a:rPr>
                        <a:t>③</a:t>
                      </a:r>
                      <a:endParaRPr lang="zh-CN" sz="2400" kern="100">
                        <a:effectLst/>
                        <a:latin typeface="Times New Roman" pitchFamily="18" charset="0"/>
                        <a:ea typeface="微软雅黑" pitchFamily="34" charset="-122"/>
                        <a:cs typeface="Times New Roman" pitchFamily="18" charset="0"/>
                      </a:endParaRPr>
                    </a:p>
                  </a:txBody>
                  <a:tcPr marL="68580" marR="68580" marT="0" marB="0" anchor="ctr"/>
                </a:tc>
              </a:tr>
              <a:tr h="331597">
                <a:tc>
                  <a:txBody>
                    <a:bodyPr/>
                    <a:lstStyle/>
                    <a:p>
                      <a:pPr algn="ctr">
                        <a:lnSpc>
                          <a:spcPct val="141000"/>
                        </a:lnSpc>
                        <a:spcAft>
                          <a:spcPts val="0"/>
                        </a:spcAft>
                        <a:tabLst>
                          <a:tab pos="2070735" algn="l"/>
                        </a:tabLst>
                      </a:pPr>
                      <a:r>
                        <a:rPr lang="zh-CN" sz="2400" kern="100" dirty="0">
                          <a:effectLst/>
                          <a:latin typeface="Times New Roman" pitchFamily="18" charset="0"/>
                          <a:ea typeface="微软雅黑" pitchFamily="34" charset="-122"/>
                          <a:cs typeface="Times New Roman" pitchFamily="18" charset="0"/>
                        </a:rPr>
                        <a:t>因情造景，象征寓意</a:t>
                      </a:r>
                    </a:p>
                  </a:txBody>
                  <a:tcPr marL="68580" marR="68580" marT="0" marB="0" anchor="ctr"/>
                </a:tc>
                <a:tc>
                  <a:txBody>
                    <a:bodyPr/>
                    <a:lstStyle/>
                    <a:p>
                      <a:pPr algn="just">
                        <a:lnSpc>
                          <a:spcPct val="141000"/>
                        </a:lnSpc>
                        <a:spcAft>
                          <a:spcPts val="0"/>
                        </a:spcAft>
                        <a:tabLst>
                          <a:tab pos="2070735" algn="l"/>
                        </a:tabLst>
                      </a:pPr>
                      <a:r>
                        <a:rPr lang="en-US" sz="2400" kern="100" dirty="0">
                          <a:effectLst/>
                          <a:latin typeface="Times New Roman" pitchFamily="18" charset="0"/>
                          <a:ea typeface="Times New Roman" pitchFamily="18" charset="0"/>
                          <a:cs typeface="Times New Roman" pitchFamily="18" charset="0"/>
                        </a:rPr>
                        <a:t>④</a:t>
                      </a:r>
                      <a:endParaRPr lang="zh-CN" sz="2400" kern="100" dirty="0">
                        <a:effectLst/>
                        <a:latin typeface="Times New Roman" pitchFamily="18" charset="0"/>
                        <a:ea typeface="微软雅黑" pitchFamily="34" charset="-122"/>
                        <a:cs typeface="Times New Roman" pitchFamily="18" charset="0"/>
                      </a:endParaRPr>
                    </a:p>
                  </a:txBody>
                  <a:tcPr marL="68580" marR="68580" marT="0" marB="0" anchor="ctr"/>
                </a:tc>
              </a:tr>
              <a:tr h="663195">
                <a:tc>
                  <a:txBody>
                    <a:bodyPr/>
                    <a:lstStyle/>
                    <a:p>
                      <a:pPr algn="ctr">
                        <a:lnSpc>
                          <a:spcPct val="141000"/>
                        </a:lnSpc>
                        <a:spcAft>
                          <a:spcPts val="0"/>
                        </a:spcAft>
                        <a:tabLst>
                          <a:tab pos="2070735" algn="l"/>
                        </a:tabLst>
                      </a:pPr>
                      <a:r>
                        <a:rPr lang="zh-CN" sz="2400" kern="100">
                          <a:effectLst/>
                          <a:latin typeface="Times New Roman" pitchFamily="18" charset="0"/>
                          <a:ea typeface="微软雅黑" pitchFamily="34" charset="-122"/>
                          <a:cs typeface="Times New Roman" pitchFamily="18" charset="0"/>
                        </a:rPr>
                        <a:t>铺陈手法</a:t>
                      </a:r>
                    </a:p>
                  </a:txBody>
                  <a:tcPr marL="68580" marR="68580" marT="0" marB="0" anchor="ctr"/>
                </a:tc>
                <a:tc>
                  <a:txBody>
                    <a:bodyPr/>
                    <a:lstStyle/>
                    <a:p>
                      <a:pPr algn="just">
                        <a:lnSpc>
                          <a:spcPct val="141000"/>
                        </a:lnSpc>
                        <a:spcAft>
                          <a:spcPts val="0"/>
                        </a:spcAft>
                        <a:tabLst>
                          <a:tab pos="2070735" algn="l"/>
                        </a:tabLst>
                      </a:pPr>
                      <a:r>
                        <a:rPr lang="en-US" sz="2400" kern="100" dirty="0">
                          <a:effectLst/>
                          <a:latin typeface="Times New Roman" pitchFamily="18" charset="0"/>
                          <a:ea typeface="Times New Roman" pitchFamily="18" charset="0"/>
                          <a:cs typeface="Times New Roman" pitchFamily="18" charset="0"/>
                        </a:rPr>
                        <a:t>“</a:t>
                      </a:r>
                      <a:r>
                        <a:rPr lang="zh-CN" sz="2400" kern="100" dirty="0">
                          <a:effectLst/>
                          <a:latin typeface="Times New Roman" pitchFamily="18" charset="0"/>
                          <a:ea typeface="微软雅黑" pitchFamily="34" charset="-122"/>
                          <a:cs typeface="Times New Roman" pitchFamily="18" charset="0"/>
                        </a:rPr>
                        <a:t>荪壁兮紫坛，播芳椒兮成堂</a:t>
                      </a:r>
                      <a:r>
                        <a:rPr lang="en-US" sz="2400" kern="100" dirty="0">
                          <a:effectLst/>
                          <a:latin typeface="Times New Roman" pitchFamily="18" charset="0"/>
                          <a:ea typeface="Times New Roman" pitchFamily="18" charset="0"/>
                          <a:cs typeface="Times New Roman" pitchFamily="18" charset="0"/>
                        </a:rPr>
                        <a:t>”</a:t>
                      </a:r>
                      <a:r>
                        <a:rPr lang="zh-CN" sz="2400" kern="100" dirty="0">
                          <a:effectLst/>
                          <a:latin typeface="Times New Roman" pitchFamily="18" charset="0"/>
                          <a:ea typeface="微软雅黑" pitchFamily="34" charset="-122"/>
                          <a:cs typeface="Times New Roman" pitchFamily="18" charset="0"/>
                        </a:rPr>
                        <a:t>至</a:t>
                      </a:r>
                      <a:r>
                        <a:rPr lang="en-US" sz="2400" kern="100" dirty="0">
                          <a:effectLst/>
                          <a:latin typeface="Times New Roman" pitchFamily="18" charset="0"/>
                          <a:ea typeface="Times New Roman" pitchFamily="18" charset="0"/>
                          <a:cs typeface="Times New Roman" pitchFamily="18" charset="0"/>
                        </a:rPr>
                        <a:t>“</a:t>
                      </a:r>
                      <a:r>
                        <a:rPr lang="zh-CN" sz="2400" kern="100" dirty="0">
                          <a:effectLst/>
                          <a:latin typeface="Times New Roman" pitchFamily="18" charset="0"/>
                          <a:ea typeface="微软雅黑" pitchFamily="34" charset="-122"/>
                          <a:cs typeface="Times New Roman" pitchFamily="18" charset="0"/>
                        </a:rPr>
                        <a:t>合百草兮实庭，建芳馨兮庑门</a:t>
                      </a:r>
                      <a:r>
                        <a:rPr lang="en-US" sz="2400" kern="100" dirty="0">
                          <a:effectLst/>
                          <a:latin typeface="Times New Roman" pitchFamily="18" charset="0"/>
                          <a:ea typeface="Times New Roman" pitchFamily="18" charset="0"/>
                          <a:cs typeface="Times New Roman" pitchFamily="18" charset="0"/>
                        </a:rPr>
                        <a:t>”12</a:t>
                      </a:r>
                      <a:r>
                        <a:rPr lang="zh-CN" sz="2400" kern="100" dirty="0">
                          <a:effectLst/>
                          <a:latin typeface="Times New Roman" pitchFamily="18" charset="0"/>
                          <a:ea typeface="微软雅黑" pitchFamily="34" charset="-122"/>
                          <a:cs typeface="Times New Roman" pitchFamily="18" charset="0"/>
                        </a:rPr>
                        <a:t>句。</a:t>
                      </a:r>
                    </a:p>
                  </a:txBody>
                  <a:tcPr marL="68580" marR="68580" marT="0" marB="0" anchor="ctr"/>
                </a:tc>
              </a:tr>
            </a:tbl>
          </a:graphicData>
        </a:graphic>
      </p:graphicFrame>
      <p:grpSp>
        <p:nvGrpSpPr>
          <p:cNvPr id="7" name="组合 6"/>
          <p:cNvGrpSpPr/>
          <p:nvPr/>
        </p:nvGrpSpPr>
        <p:grpSpPr>
          <a:xfrm rot="5400000">
            <a:off x="11453134" y="5661566"/>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燕尾形 8">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378343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animEffect transition="in" filter="blinds(horizontal)">
                                      <p:cBhvr>
                                        <p:cTn id="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51599" y="2451636"/>
            <a:ext cx="7238314" cy="523221"/>
            <a:chOff x="3779912" y="1732305"/>
            <a:chExt cx="7510491" cy="540049"/>
          </a:xfrm>
        </p:grpSpPr>
        <p:sp>
          <p:nvSpPr>
            <p:cNvPr id="4" name="矩形 3"/>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5" name="矩形 4">
              <a:hlinkClick r:id="rId2"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6" name="TextBox 37">
              <a:hlinkClick r:id="rId2" action="ppaction://hlinksldjump"/>
            </p:cNvPr>
            <p:cNvSpPr txBox="1"/>
            <p:nvPr/>
          </p:nvSpPr>
          <p:spPr>
            <a:xfrm>
              <a:off x="4231470" y="1732305"/>
              <a:ext cx="7058933" cy="540049"/>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温馨晨读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鸡声茅店月，人迹板桥霜</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8" name="组合 7"/>
          <p:cNvGrpSpPr/>
          <p:nvPr/>
        </p:nvGrpSpPr>
        <p:grpSpPr>
          <a:xfrm>
            <a:off x="2559018" y="3417191"/>
            <a:ext cx="7223801" cy="523220"/>
            <a:chOff x="3779912" y="1734172"/>
            <a:chExt cx="7495432" cy="523220"/>
          </a:xfrm>
        </p:grpSpPr>
        <p:sp>
          <p:nvSpPr>
            <p:cNvPr id="9" name="矩形 8"/>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0" name="矩形 9">
              <a:hlinkClick r:id="rId3"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1"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自主积累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博观而约取，厚积而薄发</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12" name="组合 11"/>
          <p:cNvGrpSpPr/>
          <p:nvPr/>
        </p:nvGrpSpPr>
        <p:grpSpPr>
          <a:xfrm>
            <a:off x="2566437" y="4375997"/>
            <a:ext cx="7223801" cy="523220"/>
            <a:chOff x="3779912" y="1734172"/>
            <a:chExt cx="7495432" cy="523220"/>
          </a:xfrm>
        </p:grpSpPr>
        <p:sp>
          <p:nvSpPr>
            <p:cNvPr id="13" name="矩形 12"/>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4" name="矩形 13">
              <a:hlinkClick r:id="rId4"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5" name="TextBox 37">
              <a:hlinkClick r:id="rId4"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合作探究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奇文共欣赏，疑义相与析</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16" name="组合 15"/>
          <p:cNvGrpSpPr/>
          <p:nvPr/>
        </p:nvGrpSpPr>
        <p:grpSpPr>
          <a:xfrm>
            <a:off x="2580608" y="5331175"/>
            <a:ext cx="7238314" cy="523220"/>
            <a:chOff x="3779912" y="1719658"/>
            <a:chExt cx="7510491" cy="523220"/>
          </a:xfrm>
        </p:grpSpPr>
        <p:sp>
          <p:nvSpPr>
            <p:cNvPr id="17" name="矩形 16"/>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8" name="矩形 17">
              <a:hlinkClick r:id="rId5"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9" name="TextBox 37">
              <a:hlinkClick r:id="rId5" action="ppaction://hlinksldjump"/>
            </p:cNvPr>
            <p:cNvSpPr txBox="1"/>
            <p:nvPr/>
          </p:nvSpPr>
          <p:spPr>
            <a:xfrm>
              <a:off x="4231470" y="1719658"/>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文本拓展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掬水月在手，弄花香满衣</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sp>
        <p:nvSpPr>
          <p:cNvPr id="20" name="文本占位符 3"/>
          <p:cNvSpPr txBox="1">
            <a:spLocks/>
          </p:cNvSpPr>
          <p:nvPr/>
        </p:nvSpPr>
        <p:spPr>
          <a:xfrm>
            <a:off x="2625483" y="961601"/>
            <a:ext cx="7033754" cy="749273"/>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4500" dirty="0">
                <a:solidFill>
                  <a:srgbClr val="FC6204"/>
                </a:solidFill>
                <a:latin typeface="Times New Roman" pitchFamily="18" charset="0"/>
                <a:ea typeface="微软雅黑" pitchFamily="34" charset="-122"/>
                <a:cs typeface="Times New Roman" pitchFamily="18" charset="0"/>
              </a:rPr>
              <a:t>第</a:t>
            </a:r>
            <a:r>
              <a:rPr lang="en-US" altLang="zh-CN" sz="4500" dirty="0">
                <a:solidFill>
                  <a:srgbClr val="FC6204"/>
                </a:solidFill>
                <a:latin typeface="Times New Roman" pitchFamily="18" charset="0"/>
                <a:ea typeface="微软雅黑" pitchFamily="34" charset="-122"/>
                <a:cs typeface="Times New Roman" pitchFamily="18" charset="0"/>
              </a:rPr>
              <a:t>2</a:t>
            </a:r>
            <a:r>
              <a:rPr lang="zh-CN" altLang="en-US" sz="4500" dirty="0">
                <a:solidFill>
                  <a:srgbClr val="FC6204"/>
                </a:solidFill>
                <a:latin typeface="Times New Roman" pitchFamily="18" charset="0"/>
                <a:ea typeface="微软雅黑" pitchFamily="34" charset="-122"/>
                <a:cs typeface="Times New Roman" pitchFamily="18" charset="0"/>
              </a:rPr>
              <a:t>课　湘夫人</a:t>
            </a:r>
          </a:p>
        </p:txBody>
      </p:sp>
    </p:spTree>
    <p:extLst>
      <p:ext uri="{BB962C8B-B14F-4D97-AF65-F5344CB8AC3E}">
        <p14:creationId xmlns:p14="http://schemas.microsoft.com/office/powerpoint/2010/main" val="3474571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6962" y="578247"/>
            <a:ext cx="9978901" cy="5720797"/>
          </a:xfrm>
          <a:prstGeom prst="rect">
            <a:avLst/>
          </a:prstGeom>
          <a:noFill/>
        </p:spPr>
        <p:txBody>
          <a:bodyPr wrap="square" rtlCol="0">
            <a:spAutoFit/>
          </a:bodyPr>
          <a:lstStyle/>
          <a:p>
            <a:pPr algn="just">
              <a:lnSpc>
                <a:spcPct val="133000"/>
              </a:lnSpc>
              <a:spcAft>
                <a:spcPts val="0"/>
              </a:spcAft>
              <a:tabLst>
                <a:tab pos="2070735" algn="l"/>
              </a:tabLst>
            </a:pPr>
            <a:r>
              <a:rPr lang="en-US" altLang="zh-CN" sz="2500" b="1" kern="100" dirty="0">
                <a:solidFill>
                  <a:schemeClr val="bg1">
                    <a:lumMod val="50000"/>
                  </a:schemeClr>
                </a:solidFill>
                <a:latin typeface="Times New Roman"/>
                <a:ea typeface="微软雅黑"/>
                <a:cs typeface="Courier New"/>
              </a:rPr>
              <a:t>1</a:t>
            </a:r>
            <a:r>
              <a:rPr lang="zh-CN" altLang="zh-CN" sz="2500" b="1" kern="100" dirty="0">
                <a:solidFill>
                  <a:schemeClr val="bg1">
                    <a:lumMod val="50000"/>
                  </a:schemeClr>
                </a:solidFill>
                <a:latin typeface="Times New Roman"/>
                <a:ea typeface="微软雅黑"/>
                <a:cs typeface="Times New Roman"/>
              </a:rPr>
              <a:t>．阅读延伸</a:t>
            </a:r>
            <a:endParaRPr lang="zh-CN" altLang="zh-CN" sz="2500" b="1" kern="100" dirty="0">
              <a:solidFill>
                <a:schemeClr val="bg1">
                  <a:lumMod val="50000"/>
                </a:schemeClr>
              </a:solidFill>
              <a:latin typeface="宋体"/>
              <a:cs typeface="Courier New"/>
            </a:endParaRPr>
          </a:p>
          <a:p>
            <a:pPr algn="ctr">
              <a:lnSpc>
                <a:spcPct val="133000"/>
              </a:lnSpc>
              <a:spcAft>
                <a:spcPts val="0"/>
              </a:spcAft>
              <a:tabLst>
                <a:tab pos="2070735" algn="l"/>
              </a:tabLst>
            </a:pPr>
            <a:r>
              <a:rPr lang="zh-CN" altLang="zh-CN" sz="2500" b="1" kern="100" dirty="0">
                <a:solidFill>
                  <a:srgbClr val="00B050"/>
                </a:solidFill>
                <a:latin typeface="Times New Roman"/>
                <a:ea typeface="微软雅黑"/>
                <a:cs typeface="Times New Roman"/>
              </a:rPr>
              <a:t>屈原</a:t>
            </a:r>
            <a:r>
              <a:rPr lang="en-US" altLang="zh-CN" sz="2500" b="1" kern="100" dirty="0">
                <a:solidFill>
                  <a:srgbClr val="00B050"/>
                </a:solidFill>
                <a:latin typeface="Times New Roman"/>
                <a:ea typeface="微软雅黑"/>
                <a:cs typeface="Courier New"/>
              </a:rPr>
              <a:t>——</a:t>
            </a:r>
            <a:r>
              <a:rPr lang="zh-CN" altLang="zh-CN" sz="2500" b="1" kern="100" dirty="0">
                <a:solidFill>
                  <a:srgbClr val="00B050"/>
                </a:solidFill>
                <a:latin typeface="Times New Roman"/>
                <a:ea typeface="微软雅黑"/>
                <a:cs typeface="Times New Roman"/>
              </a:rPr>
              <a:t>面向风雨的歌者</a:t>
            </a:r>
            <a:endParaRPr lang="zh-CN" altLang="zh-CN" sz="2500" b="1" kern="100" dirty="0">
              <a:solidFill>
                <a:srgbClr val="00B050"/>
              </a:solidFill>
              <a:latin typeface="宋体"/>
              <a:cs typeface="Courier New"/>
            </a:endParaRPr>
          </a:p>
          <a:p>
            <a:pPr algn="ctr">
              <a:lnSpc>
                <a:spcPct val="133000"/>
              </a:lnSpc>
              <a:spcAft>
                <a:spcPts val="0"/>
              </a:spcAft>
              <a:tabLst>
                <a:tab pos="2070735" algn="l"/>
              </a:tabLst>
            </a:pPr>
            <a:r>
              <a:rPr lang="zh-CN" altLang="zh-CN" sz="2500" kern="100" dirty="0">
                <a:latin typeface="Times New Roman"/>
                <a:ea typeface="微软雅黑"/>
                <a:cs typeface="Times New Roman"/>
              </a:rPr>
              <a:t>鲍鹏山</a:t>
            </a:r>
            <a:endParaRPr lang="zh-CN" altLang="zh-CN" sz="2500" kern="100" dirty="0">
              <a:latin typeface="宋体"/>
              <a:cs typeface="Courier New"/>
            </a:endParaRPr>
          </a:p>
          <a:p>
            <a:pPr algn="just">
              <a:lnSpc>
                <a:spcPct val="133000"/>
              </a:lnSpc>
              <a:spcAft>
                <a:spcPts val="0"/>
              </a:spcAft>
              <a:tabLst>
                <a:tab pos="2070735" algn="l"/>
              </a:tabLst>
            </a:pP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屈原</a:t>
            </a:r>
            <a:r>
              <a:rPr lang="zh-CN" altLang="zh-CN" sz="2500" kern="100" dirty="0">
                <a:latin typeface="Times New Roman"/>
                <a:ea typeface="微软雅黑"/>
                <a:cs typeface="Times New Roman"/>
              </a:rPr>
              <a:t>是一本大书，可以让我们代代翻阅而不能尽其义。物质存在的屈原在公元前</a:t>
            </a:r>
            <a:r>
              <a:rPr lang="en-US" altLang="zh-CN" sz="2500" kern="100" dirty="0">
                <a:latin typeface="Times New Roman"/>
                <a:ea typeface="微软雅黑"/>
                <a:cs typeface="Courier New"/>
              </a:rPr>
              <a:t>278</a:t>
            </a:r>
            <a:r>
              <a:rPr lang="zh-CN" altLang="zh-CN" sz="2500" kern="100" dirty="0">
                <a:latin typeface="Times New Roman"/>
                <a:ea typeface="微软雅黑"/>
                <a:cs typeface="Times New Roman"/>
              </a:rPr>
              <a:t>年即已死去，但精神的屈原却永在生长，且日益枝繁叶茂，硕果累累，荫庇滋养着吾国吾民的精神家园。</a:t>
            </a:r>
            <a:endParaRPr lang="zh-CN" altLang="zh-CN" sz="2500" kern="100" dirty="0">
              <a:latin typeface="宋体"/>
              <a:cs typeface="Courier New"/>
            </a:endParaRPr>
          </a:p>
          <a:p>
            <a:pPr algn="just">
              <a:lnSpc>
                <a:spcPct val="133000"/>
              </a:lnSpc>
              <a:spcAft>
                <a:spcPts val="0"/>
              </a:spcAft>
              <a:tabLst>
                <a:tab pos="2070735" algn="l"/>
              </a:tabLst>
            </a:pP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屈原</a:t>
            </a:r>
            <a:r>
              <a:rPr lang="zh-CN" altLang="zh-CN" sz="2500" kern="100" spc="-130" dirty="0">
                <a:latin typeface="Times New Roman"/>
                <a:ea typeface="微软雅黑"/>
                <a:cs typeface="Times New Roman"/>
              </a:rPr>
              <a:t>的代表作《离骚》</a:t>
            </a:r>
            <a:r>
              <a:rPr lang="zh-CN" altLang="zh-CN" sz="2500" kern="100" spc="-700" dirty="0">
                <a:latin typeface="Times New Roman"/>
                <a:ea typeface="微软雅黑"/>
                <a:cs typeface="Times New Roman"/>
              </a:rPr>
              <a:t>，</a:t>
            </a:r>
            <a:r>
              <a:rPr lang="zh-CN" altLang="zh-CN" sz="2500" kern="100" spc="-130" dirty="0">
                <a:latin typeface="Times New Roman"/>
                <a:ea typeface="微软雅黑"/>
                <a:cs typeface="Times New Roman"/>
              </a:rPr>
              <a:t>简单地说</a:t>
            </a:r>
            <a:r>
              <a:rPr lang="zh-CN" altLang="zh-CN" sz="2500" kern="100" spc="-700" dirty="0">
                <a:latin typeface="Times New Roman"/>
                <a:ea typeface="微软雅黑"/>
                <a:cs typeface="Times New Roman"/>
              </a:rPr>
              <a:t>，</a:t>
            </a:r>
            <a:r>
              <a:rPr lang="zh-CN" altLang="zh-CN" sz="2500" kern="100" spc="-130" dirty="0">
                <a:latin typeface="Times New Roman"/>
                <a:ea typeface="微软雅黑"/>
                <a:cs typeface="Times New Roman"/>
              </a:rPr>
              <a:t>既是对士之朝秦暮楚式自由的否定</a:t>
            </a:r>
            <a:r>
              <a:rPr lang="zh-CN" altLang="zh-CN" sz="2500" kern="100" spc="-700" dirty="0">
                <a:latin typeface="Times New Roman"/>
                <a:ea typeface="微软雅黑"/>
                <a:cs typeface="Times New Roman"/>
              </a:rPr>
              <a:t>，</a:t>
            </a:r>
            <a:r>
              <a:rPr lang="zh-CN" altLang="zh-CN" sz="2500" kern="100" spc="-130" dirty="0">
                <a:latin typeface="Times New Roman"/>
                <a:ea typeface="微软雅黑"/>
                <a:cs typeface="Times New Roman"/>
              </a:rPr>
              <a:t>也是对士之</a:t>
            </a:r>
            <a:r>
              <a:rPr lang="en-US" altLang="zh-CN" sz="2500" kern="100" spc="-130" dirty="0">
                <a:latin typeface="宋体"/>
                <a:ea typeface="微软雅黑"/>
                <a:cs typeface="Times New Roman"/>
              </a:rPr>
              <a:t>“</a:t>
            </a:r>
            <a:r>
              <a:rPr lang="zh-CN" altLang="zh-CN" sz="2500" kern="100" spc="-130" dirty="0">
                <a:latin typeface="Times New Roman"/>
                <a:ea typeface="微软雅黑"/>
                <a:cs typeface="Times New Roman"/>
              </a:rPr>
              <a:t>弃天下如弃敝屣</a:t>
            </a:r>
            <a:r>
              <a:rPr lang="en-US" altLang="zh-CN" sz="2500" kern="100" spc="-130" dirty="0">
                <a:latin typeface="宋体"/>
                <a:ea typeface="微软雅黑"/>
                <a:cs typeface="Times New Roman"/>
              </a:rPr>
              <a:t>”</a:t>
            </a:r>
            <a:r>
              <a:rPr lang="zh-CN" altLang="zh-CN" sz="2500" kern="100" spc="-130" dirty="0">
                <a:latin typeface="Times New Roman"/>
                <a:ea typeface="微软雅黑"/>
                <a:cs typeface="Times New Roman"/>
              </a:rPr>
              <a:t>的自由的否定</a:t>
            </a:r>
            <a:r>
              <a:rPr lang="zh-CN" altLang="zh-CN" sz="2500" kern="100" spc="-700" dirty="0">
                <a:latin typeface="Times New Roman"/>
                <a:ea typeface="微软雅黑"/>
                <a:cs typeface="Times New Roman"/>
              </a:rPr>
              <a:t>，</a:t>
            </a:r>
            <a:r>
              <a:rPr lang="zh-CN" altLang="zh-CN" sz="2500" kern="100" spc="-130" dirty="0">
                <a:latin typeface="Times New Roman"/>
                <a:ea typeface="微软雅黑"/>
                <a:cs typeface="Times New Roman"/>
              </a:rPr>
              <a:t>同时也标志着另一种观念的建立</a:t>
            </a:r>
            <a:r>
              <a:rPr lang="zh-CN" altLang="zh-CN" sz="2500" kern="100" spc="-700" dirty="0">
                <a:latin typeface="Times New Roman"/>
                <a:ea typeface="微软雅黑"/>
                <a:cs typeface="Times New Roman"/>
              </a:rPr>
              <a:t>：</a:t>
            </a:r>
            <a:r>
              <a:rPr lang="zh-CN" altLang="zh-CN" sz="2500" kern="100" spc="-130" dirty="0">
                <a:latin typeface="Times New Roman"/>
                <a:ea typeface="微软雅黑"/>
                <a:cs typeface="Times New Roman"/>
              </a:rPr>
              <a:t>忠</a:t>
            </a:r>
            <a:r>
              <a:rPr lang="zh-CN" altLang="zh-CN" sz="2500" kern="100" spc="-700" dirty="0">
                <a:latin typeface="Times New Roman"/>
                <a:ea typeface="微软雅黑"/>
                <a:cs typeface="Times New Roman"/>
              </a:rPr>
              <a:t>。</a:t>
            </a:r>
            <a:r>
              <a:rPr lang="zh-CN" altLang="zh-CN" sz="2500" kern="100" spc="-130" dirty="0">
                <a:latin typeface="Times New Roman"/>
                <a:ea typeface="微软雅黑"/>
                <a:cs typeface="Times New Roman"/>
              </a:rPr>
              <a:t>令人稍感吃惊的是</a:t>
            </a:r>
            <a:r>
              <a:rPr lang="zh-CN" altLang="zh-CN" sz="2500" kern="100" spc="-700" dirty="0">
                <a:latin typeface="Times New Roman"/>
                <a:ea typeface="微软雅黑"/>
                <a:cs typeface="Times New Roman"/>
              </a:rPr>
              <a:t>，</a:t>
            </a:r>
            <a:r>
              <a:rPr lang="zh-CN" altLang="zh-CN" sz="2500" kern="100" spc="-130" dirty="0">
                <a:latin typeface="Times New Roman"/>
                <a:ea typeface="微软雅黑"/>
                <a:cs typeface="Times New Roman"/>
              </a:rPr>
              <a:t>正是这样一位向君权表忠的人</a:t>
            </a:r>
            <a:r>
              <a:rPr lang="zh-CN" altLang="zh-CN" sz="2500" kern="100" spc="-700" dirty="0">
                <a:latin typeface="Times New Roman"/>
                <a:ea typeface="微软雅黑"/>
                <a:cs typeface="Times New Roman"/>
              </a:rPr>
              <a:t>，</a:t>
            </a:r>
            <a:r>
              <a:rPr lang="zh-CN" altLang="zh-CN" sz="2500" kern="100" spc="-130" dirty="0">
                <a:latin typeface="Times New Roman"/>
                <a:ea typeface="微软雅黑"/>
                <a:cs typeface="Times New Roman"/>
              </a:rPr>
              <a:t>一种桀骜不驯的个性精神却表现得尤其强烈而突出</a:t>
            </a:r>
            <a:r>
              <a:rPr lang="zh-CN" altLang="zh-CN" sz="2500" kern="100" spc="-700" dirty="0">
                <a:latin typeface="Times New Roman"/>
                <a:ea typeface="微软雅黑"/>
                <a:cs typeface="Times New Roman"/>
              </a:rPr>
              <a:t>。</a:t>
            </a:r>
            <a:r>
              <a:rPr lang="zh-CN" altLang="zh-CN" sz="2500" kern="100" spc="-130" dirty="0">
                <a:latin typeface="Times New Roman"/>
                <a:ea typeface="微软雅黑"/>
                <a:cs typeface="Times New Roman"/>
              </a:rPr>
              <a:t>正是这种矛盾现象</a:t>
            </a:r>
            <a:r>
              <a:rPr lang="zh-CN" altLang="zh-CN" sz="2500" kern="100" spc="-700" dirty="0">
                <a:latin typeface="Times New Roman"/>
                <a:ea typeface="微软雅黑"/>
                <a:cs typeface="Times New Roman"/>
              </a:rPr>
              <a:t>，</a:t>
            </a:r>
            <a:r>
              <a:rPr lang="zh-CN" altLang="zh-CN" sz="2500" kern="100" spc="-130" dirty="0">
                <a:latin typeface="Times New Roman"/>
                <a:ea typeface="微软雅黑"/>
                <a:cs typeface="Times New Roman"/>
              </a:rPr>
              <a:t>使得屈原几乎在所有时代都会得到一部分人的肯定</a:t>
            </a:r>
            <a:r>
              <a:rPr lang="zh-CN" altLang="zh-CN" sz="2500" kern="100" spc="-700" dirty="0">
                <a:latin typeface="Times New Roman"/>
                <a:ea typeface="微软雅黑"/>
                <a:cs typeface="Times New Roman"/>
              </a:rPr>
              <a:t>，</a:t>
            </a:r>
            <a:r>
              <a:rPr lang="zh-CN" altLang="zh-CN" sz="2500" kern="100" spc="-130" dirty="0">
                <a:latin typeface="Times New Roman"/>
                <a:ea typeface="微软雅黑"/>
                <a:cs typeface="Times New Roman"/>
              </a:rPr>
              <a:t>又得到另一部分人的否定</a:t>
            </a:r>
            <a:r>
              <a:rPr lang="zh-CN" altLang="zh-CN" sz="2500" kern="100" dirty="0">
                <a:latin typeface="Times New Roman"/>
                <a:ea typeface="微软雅黑"/>
                <a:cs typeface="Times New Roman"/>
              </a:rPr>
              <a:t>。</a:t>
            </a:r>
            <a:endParaRPr lang="zh-CN" altLang="zh-CN" sz="2500" kern="100" dirty="0">
              <a:effectLst/>
              <a:latin typeface="宋体"/>
              <a:cs typeface="Courier New"/>
            </a:endParaRPr>
          </a:p>
        </p:txBody>
      </p:sp>
      <p:pic>
        <p:nvPicPr>
          <p:cNvPr id="7170" name="Picture 2" descr="C:\Users\Administrator\Desktop\语文图\28.jpg"/>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0190163" y="2266949"/>
            <a:ext cx="1900237" cy="3775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504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962" y="39286"/>
            <a:ext cx="11701338" cy="6181051"/>
          </a:xfrm>
          <a:prstGeom prst="rect">
            <a:avLst/>
          </a:prstGeom>
          <a:noFill/>
        </p:spPr>
        <p:txBody>
          <a:bodyPr wrap="square" rtlCol="0">
            <a:spAutoFit/>
          </a:bodyPr>
          <a:lstStyle/>
          <a:p>
            <a:pPr algn="just">
              <a:lnSpc>
                <a:spcPct val="143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《离骚》</a:t>
            </a:r>
            <a:r>
              <a:rPr lang="zh-CN" altLang="zh-CN" sz="2800" kern="100" dirty="0">
                <a:latin typeface="Times New Roman"/>
                <a:ea typeface="微软雅黑"/>
                <a:cs typeface="Times New Roman"/>
              </a:rPr>
              <a:t>中的句子，充斥着</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恐</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太息</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哀</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怨</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骚者，哭也！为时光哭，为生命短暂哭，为短暂的生命里不尽的痛苦、失意哭。注意，他诗中的</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民</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，也就是</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人</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民生</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即</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人生</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民心</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即</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人心</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。他开始从</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人</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的角度、</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人</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的立场来表达愤怒，提出诉求。我们知道，《诗经》中的愤怒，往往是道德愤怒，是集体的愤怒；而屈原的愤怒，虽然也有道德的支撑，但却是个人的愤怒。屈原很执着地向我们诉说着他受到的具体委屈：他政治理想的破灭，楚怀王如何背叛了他，楚襄王如何侮辱他，令尹子兰与靳尚如何谗毁他</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从他的诗中，我们读出了人生的感慨，读出了人的命运，读出了一个不愿屈服的个人所感受到的人生困窘，一个保持个性独立意识的人所受到的压迫甚至迫害。</a:t>
            </a:r>
            <a:endParaRPr lang="zh-CN" altLang="zh-CN" sz="2800" kern="100" dirty="0">
              <a:effectLst/>
              <a:latin typeface="宋体"/>
              <a:cs typeface="Courier New"/>
            </a:endParaRPr>
          </a:p>
        </p:txBody>
      </p:sp>
    </p:spTree>
    <p:extLst>
      <p:ext uri="{BB962C8B-B14F-4D97-AF65-F5344CB8AC3E}">
        <p14:creationId xmlns:p14="http://schemas.microsoft.com/office/powerpoint/2010/main" val="509397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120" y="119653"/>
            <a:ext cx="11686480" cy="6093976"/>
          </a:xfrm>
          <a:prstGeom prst="rect">
            <a:avLst/>
          </a:prstGeom>
          <a:noFill/>
        </p:spPr>
        <p:txBody>
          <a:bodyPr wrap="square" rtlCol="0">
            <a:spAutoFit/>
          </a:bodyPr>
          <a:lstStyle/>
          <a:p>
            <a:pPr algn="just">
              <a:lnSpc>
                <a:spcPct val="150000"/>
              </a:lnSpc>
              <a:spcAft>
                <a:spcPts val="0"/>
              </a:spcAft>
              <a:tabLst>
                <a:tab pos="2070735"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如果</a:t>
            </a:r>
            <a:r>
              <a:rPr lang="zh-CN" altLang="zh-CN" sz="2600" kern="100" dirty="0">
                <a:latin typeface="Times New Roman"/>
                <a:ea typeface="微软雅黑"/>
                <a:cs typeface="Times New Roman"/>
              </a:rPr>
              <a:t>说，讲究</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乐而不淫，哀而不伤，怨而不怒</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的《诗经》，其人生感受的尖锐性大有折挫而略显迟钝的话，那么，怒形于色，被班固批评为</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露才扬己</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的屈原，则以其</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发愤以抒情</a:t>
            </a:r>
            <a:r>
              <a:rPr lang="en-US" altLang="zh-CN" sz="2600" kern="100" dirty="0">
                <a:latin typeface="宋体"/>
                <a:ea typeface="微软雅黑"/>
                <a:cs typeface="Times New Roman"/>
              </a:rPr>
              <a:t>”</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《惜诵》</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自怨生</a:t>
            </a:r>
            <a:r>
              <a:rPr lang="en-US" altLang="zh-CN" sz="2600" kern="100" dirty="0">
                <a:latin typeface="宋体"/>
                <a:ea typeface="微软雅黑"/>
                <a:cs typeface="Times New Roman"/>
              </a:rPr>
              <a:t>”</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司马迁</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的诗歌，向我们展示了当个性在面对不公与伤害时，是何等地锋利而深入。这种锋利，当然是对社会的切割；而更重要的，是对自己内心的血淋淋的开剥。伟大的个性，便从这血泊中挺身立起。</a:t>
            </a:r>
            <a:endParaRPr lang="zh-CN" altLang="zh-CN" sz="2600" kern="100" dirty="0">
              <a:latin typeface="宋体"/>
              <a:cs typeface="Courier New"/>
            </a:endParaRPr>
          </a:p>
          <a:p>
            <a:pPr algn="just">
              <a:lnSpc>
                <a:spcPct val="150000"/>
              </a:lnSpc>
              <a:spcAft>
                <a:spcPts val="0"/>
              </a:spcAft>
              <a:tabLst>
                <a:tab pos="2070735" algn="l"/>
              </a:tabLst>
            </a:pPr>
            <a:r>
              <a:rPr lang="en-US" altLang="zh-CN" sz="2600" kern="100" dirty="0" smtClean="0">
                <a:latin typeface="宋体"/>
                <a:ea typeface="微软雅黑"/>
                <a:cs typeface="Times New Roman"/>
              </a:rPr>
              <a:t>    “</a:t>
            </a:r>
            <a:r>
              <a:rPr lang="zh-CN" altLang="zh-CN" sz="2600" kern="100" dirty="0">
                <a:latin typeface="Times New Roman"/>
                <a:ea typeface="微软雅黑"/>
                <a:cs typeface="Times New Roman"/>
              </a:rPr>
              <a:t>曾</a:t>
            </a:r>
            <a:r>
              <a:rPr lang="zh-CN" altLang="zh-CN" sz="2600" kern="100" dirty="0">
                <a:latin typeface="宋体"/>
                <a:ea typeface="微软雅黑"/>
                <a:cs typeface="宋体"/>
              </a:rPr>
              <a:t>歔</a:t>
            </a:r>
            <a:r>
              <a:rPr lang="zh-CN" altLang="zh-CN" sz="2600" kern="100" dirty="0">
                <a:latin typeface="楷体_GB2312"/>
                <a:ea typeface="微软雅黑"/>
                <a:cs typeface="楷体_GB2312"/>
              </a:rPr>
              <a:t>欷余郁邑兮</a:t>
            </a:r>
            <a:r>
              <a:rPr lang="zh-CN" altLang="zh-CN" sz="2600" kern="100" spc="-700" dirty="0">
                <a:latin typeface="楷体_GB2312"/>
                <a:ea typeface="微软雅黑"/>
                <a:cs typeface="楷体_GB2312"/>
              </a:rPr>
              <a:t>，</a:t>
            </a:r>
            <a:r>
              <a:rPr lang="zh-CN" altLang="zh-CN" sz="2600" kern="100" dirty="0">
                <a:latin typeface="楷体_GB2312"/>
                <a:ea typeface="微软雅黑"/>
                <a:cs typeface="楷体_GB2312"/>
              </a:rPr>
              <a:t>哀朕时之不当</a:t>
            </a:r>
            <a:r>
              <a:rPr lang="zh-CN" altLang="zh-CN" sz="2600" kern="100" spc="-700" dirty="0">
                <a:latin typeface="楷体_GB2312"/>
                <a:ea typeface="微软雅黑"/>
                <a:cs typeface="楷体_GB2312"/>
              </a:rPr>
              <a:t>。</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揽茹蕙以掩涕兮</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沾余襟之浪浪</a:t>
            </a:r>
            <a:r>
              <a:rPr lang="zh-CN" altLang="zh-CN" sz="2600" kern="100" spc="-700" dirty="0">
                <a:latin typeface="Times New Roman"/>
                <a:ea typeface="微软雅黑"/>
                <a:cs typeface="Times New Roman"/>
              </a:rPr>
              <a:t>。</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在《离骚》《九章》等作品中</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我们看到了一个泪流满面的诗人</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一个时时在掩面痛哭的诗人；一个面向风雨</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发愤以抒情</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，对人间的邪恶不停诅咒的诗人</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一个颜色憔悴</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形容枯槁</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行吟泽畔</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长歌当哭</a:t>
            </a:r>
            <a:r>
              <a:rPr lang="zh-CN" altLang="zh-CN" sz="2600" kern="100" spc="-700" dirty="0">
                <a:latin typeface="Times New Roman"/>
                <a:ea typeface="微软雅黑"/>
                <a:cs typeface="Times New Roman"/>
              </a:rPr>
              <a:t>，</a:t>
            </a:r>
            <a:r>
              <a:rPr lang="zh-CN" altLang="zh-CN" sz="2600" kern="100" dirty="0">
                <a:latin typeface="Times New Roman"/>
                <a:ea typeface="微软雅黑"/>
                <a:cs typeface="Times New Roman"/>
              </a:rPr>
              <a:t>以泪作诗的诗人！</a:t>
            </a:r>
            <a:endParaRPr lang="zh-CN" altLang="zh-CN" sz="2600" kern="100" dirty="0">
              <a:effectLst/>
              <a:latin typeface="宋体"/>
              <a:cs typeface="Courier New"/>
            </a:endParaRPr>
          </a:p>
        </p:txBody>
      </p:sp>
    </p:spTree>
    <p:extLst>
      <p:ext uri="{BB962C8B-B14F-4D97-AF65-F5344CB8AC3E}">
        <p14:creationId xmlns:p14="http://schemas.microsoft.com/office/powerpoint/2010/main" val="3161056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536" y="103783"/>
            <a:ext cx="11647364" cy="6078587"/>
          </a:xfrm>
          <a:prstGeom prst="rect">
            <a:avLst/>
          </a:prstGeom>
          <a:noFill/>
        </p:spPr>
        <p:txBody>
          <a:bodyPr wrap="square" rtlCol="0">
            <a:spAutoFit/>
          </a:bodyPr>
          <a:lstStyle/>
          <a:p>
            <a:pPr algn="just">
              <a:lnSpc>
                <a:spcPct val="143000"/>
              </a:lnSpc>
              <a:spcAft>
                <a:spcPts val="0"/>
              </a:spcAft>
              <a:tabLst>
                <a:tab pos="2070735" algn="l"/>
              </a:tabLst>
            </a:pP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《诗经》</a:t>
            </a:r>
            <a:r>
              <a:rPr lang="zh-CN" altLang="zh-CN" sz="2500" kern="100" dirty="0">
                <a:latin typeface="Times New Roman"/>
                <a:ea typeface="微软雅黑"/>
                <a:cs typeface="Times New Roman"/>
              </a:rPr>
              <a:t>的俗世精神很了不起，但从另一方面看，这种俗世精神恰恰消解了个人的意义，阻碍了个性的张扬。它入世的深度恰恰减少了个性的深度。而屈原，在以不堪一击的个体面对命运时，他的个性在绝望中显示的高度、深度与完美却是前所未有的。</a:t>
            </a:r>
            <a:endParaRPr lang="zh-CN" altLang="zh-CN" sz="2500" kern="100" dirty="0">
              <a:latin typeface="宋体"/>
              <a:cs typeface="Courier New"/>
            </a:endParaRPr>
          </a:p>
          <a:p>
            <a:pPr algn="just">
              <a:lnSpc>
                <a:spcPct val="143000"/>
              </a:lnSpc>
              <a:spcAft>
                <a:spcPts val="0"/>
              </a:spcAft>
              <a:tabLst>
                <a:tab pos="2070735" algn="l"/>
              </a:tabLst>
            </a:pP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在</a:t>
            </a:r>
            <a:r>
              <a:rPr lang="zh-CN" altLang="zh-CN" sz="2500" kern="100" dirty="0">
                <a:latin typeface="Times New Roman"/>
                <a:ea typeface="微软雅黑"/>
                <a:cs typeface="Times New Roman"/>
              </a:rPr>
              <a:t>中国古代，像《离骚》这样华丽的交响乐实在太少。单从篇幅上讲，它是中国古代诗歌史上最长的一篇。作为抒情诗，能展开如此宏大的篇章，不能不令人叹服屈原本人思想和个性精神的深度和广度。同时，我们也必须注意到它形式上的特点。正是由于他自设情节，使得一首抒情诗才能像叙事诗那样逐层打开。抒情诗有了</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情节</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，也就必然是象征的、隐喻的。所以，象征和隐喻也是《离骚》的主要艺术手法，比起《诗经》的比兴，屈原</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香草美人</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的系统性设喻，与上天入地等自设情节的使用，是一次巨大的飞跃。</a:t>
            </a:r>
            <a:endParaRPr lang="zh-CN" altLang="zh-CN" sz="2500" kern="100" dirty="0">
              <a:effectLst/>
              <a:latin typeface="宋体"/>
              <a:cs typeface="Courier New"/>
            </a:endParaRPr>
          </a:p>
        </p:txBody>
      </p:sp>
    </p:spTree>
    <p:extLst>
      <p:ext uri="{BB962C8B-B14F-4D97-AF65-F5344CB8AC3E}">
        <p14:creationId xmlns:p14="http://schemas.microsoft.com/office/powerpoint/2010/main" val="3565422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911" y="23931"/>
            <a:ext cx="11771189" cy="6270947"/>
          </a:xfrm>
          <a:prstGeom prst="rect">
            <a:avLst/>
          </a:prstGeom>
          <a:noFill/>
        </p:spPr>
        <p:txBody>
          <a:bodyPr wrap="square" rtlCol="0">
            <a:spAutoFit/>
          </a:bodyPr>
          <a:lstStyle/>
          <a:p>
            <a:pPr algn="just">
              <a:lnSpc>
                <a:spcPct val="146000"/>
              </a:lnSpc>
              <a:spcAft>
                <a:spcPts val="0"/>
              </a:spcAft>
              <a:tabLst>
                <a:tab pos="2070735" algn="l"/>
              </a:tabLst>
            </a:pP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不管</a:t>
            </a:r>
            <a:r>
              <a:rPr lang="zh-CN" altLang="zh-CN" sz="2500" kern="100" dirty="0">
                <a:latin typeface="Times New Roman"/>
                <a:ea typeface="微软雅黑"/>
                <a:cs typeface="Times New Roman"/>
              </a:rPr>
              <a:t>怎么说，屈原是中国历史上第一位伟大的诗人。《诗经》中可考的作者也有多位，但我总觉得，《诗经》之伟大，乃是整体之伟大，如果拆散开来，就每一首诗而言，可以说精致、艺术、有个性，但绝说不上</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伟大</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伟大的诗人</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需有伟大的人格精神，可以滋溉后人；需有绝大的艺术创造，可以标新立异，自成格式，既垂范后人又难以为继。应该说，在这两点上，屈原都当之无愧</a:t>
            </a:r>
            <a:r>
              <a:rPr lang="zh-CN" altLang="zh-CN" sz="2500" kern="100" dirty="0" smtClean="0">
                <a:latin typeface="Times New Roman"/>
                <a:ea typeface="微软雅黑"/>
                <a:cs typeface="Times New Roman"/>
              </a:rPr>
              <a:t>。</a:t>
            </a:r>
            <a:endParaRPr lang="en-US" altLang="zh-CN" sz="2500" kern="100" dirty="0" smtClean="0">
              <a:latin typeface="Times New Roman"/>
              <a:ea typeface="微软雅黑"/>
              <a:cs typeface="Times New Roman"/>
            </a:endParaRPr>
          </a:p>
          <a:p>
            <a:pPr algn="r">
              <a:lnSpc>
                <a:spcPct val="146000"/>
              </a:lnSpc>
              <a:spcAft>
                <a:spcPts val="0"/>
              </a:spcAft>
              <a:tabLst>
                <a:tab pos="2070735" algn="l"/>
              </a:tabLst>
            </a:pPr>
            <a:r>
              <a:rPr lang="en-US" altLang="zh-CN" sz="2500" kern="100" dirty="0" smtClean="0">
                <a:latin typeface="Times New Roman"/>
                <a:ea typeface="微软雅黑"/>
                <a:cs typeface="Courier New"/>
              </a:rPr>
              <a:t>(</a:t>
            </a:r>
            <a:r>
              <a:rPr lang="zh-CN" altLang="zh-CN" sz="2500" kern="100" dirty="0">
                <a:latin typeface="Times New Roman"/>
                <a:ea typeface="微软雅黑"/>
                <a:cs typeface="Times New Roman"/>
              </a:rPr>
              <a:t>选自《天纵圣贤》，有删改</a:t>
            </a:r>
            <a:r>
              <a:rPr lang="en-US" altLang="zh-CN" sz="2500" kern="100" dirty="0">
                <a:latin typeface="Times New Roman"/>
                <a:ea typeface="微软雅黑"/>
                <a:cs typeface="Courier New"/>
              </a:rPr>
              <a:t>)</a:t>
            </a:r>
            <a:endParaRPr lang="zh-CN" altLang="zh-CN" sz="2500" kern="100" dirty="0">
              <a:latin typeface="宋体"/>
              <a:cs typeface="Courier New"/>
            </a:endParaRPr>
          </a:p>
          <a:p>
            <a:pPr algn="just">
              <a:lnSpc>
                <a:spcPct val="146000"/>
              </a:lnSpc>
              <a:spcAft>
                <a:spcPts val="0"/>
              </a:spcAft>
              <a:tabLst>
                <a:tab pos="2070735" algn="l"/>
              </a:tabLst>
            </a:pPr>
            <a:r>
              <a:rPr lang="zh-CN" altLang="zh-CN" sz="2500" b="1" kern="100" dirty="0">
                <a:solidFill>
                  <a:schemeClr val="accent6">
                    <a:lumMod val="75000"/>
                  </a:schemeClr>
                </a:solidFill>
                <a:latin typeface="Times New Roman"/>
                <a:ea typeface="微软雅黑"/>
                <a:cs typeface="Times New Roman"/>
              </a:rPr>
              <a:t>【赏析】</a:t>
            </a:r>
            <a:r>
              <a:rPr lang="zh-CN" altLang="zh-CN" sz="2500" kern="100" dirty="0">
                <a:latin typeface="Times New Roman"/>
                <a:ea typeface="微软雅黑"/>
                <a:cs typeface="Times New Roman"/>
              </a:rPr>
              <a:t>　在中国历史上，屈原是一位最受人民景仰和热爱的诗人。作为中国历史上第一位伟大的爱国诗人，作为浪漫主义诗人的杰出代表，作为一位杰出的政治家和爱国志士，屈原的精神和他</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可与日月争光</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的巍巍人格，千百年来感召和哺育着无数中华儿女。本文以酣畅的笔墨为我们刻画了屈原坚忍的形象，不灭的精神。我们深信：屈公不朽，精神永存。</a:t>
            </a:r>
            <a:endParaRPr lang="zh-CN" altLang="zh-CN" sz="2500" kern="100" dirty="0">
              <a:effectLst/>
              <a:latin typeface="宋体"/>
              <a:cs typeface="Courier New"/>
            </a:endParaRPr>
          </a:p>
        </p:txBody>
      </p:sp>
    </p:spTree>
    <p:extLst>
      <p:ext uri="{BB962C8B-B14F-4D97-AF65-F5344CB8AC3E}">
        <p14:creationId xmlns:p14="http://schemas.microsoft.com/office/powerpoint/2010/main" val="964897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811" y="62031"/>
            <a:ext cx="11834689" cy="6186309"/>
          </a:xfrm>
          <a:prstGeom prst="rect">
            <a:avLst/>
          </a:prstGeom>
          <a:noFill/>
        </p:spPr>
        <p:txBody>
          <a:bodyPr wrap="square" rtlCol="0">
            <a:spAutoFit/>
          </a:bodyPr>
          <a:lstStyle/>
          <a:p>
            <a:pPr algn="just">
              <a:lnSpc>
                <a:spcPct val="150000"/>
              </a:lnSpc>
              <a:spcAft>
                <a:spcPts val="0"/>
              </a:spcAft>
              <a:tabLst>
                <a:tab pos="2070735" algn="l"/>
              </a:tabLst>
            </a:pPr>
            <a:r>
              <a:rPr lang="en-US" altLang="zh-CN" sz="2400" b="1" kern="100" dirty="0">
                <a:solidFill>
                  <a:schemeClr val="bg1">
                    <a:lumMod val="50000"/>
                  </a:schemeClr>
                </a:solidFill>
                <a:latin typeface="Times New Roman"/>
                <a:ea typeface="微软雅黑"/>
                <a:cs typeface="Courier New"/>
              </a:rPr>
              <a:t>2</a:t>
            </a:r>
            <a:r>
              <a:rPr lang="zh-CN" altLang="zh-CN" sz="2400" b="1" kern="100" dirty="0">
                <a:solidFill>
                  <a:schemeClr val="bg1">
                    <a:lumMod val="50000"/>
                  </a:schemeClr>
                </a:solidFill>
                <a:latin typeface="Times New Roman"/>
                <a:ea typeface="微软雅黑"/>
                <a:cs typeface="Times New Roman"/>
              </a:rPr>
              <a:t>．写作迁移</a:t>
            </a:r>
            <a:endParaRPr lang="zh-CN" altLang="zh-CN" sz="2400" b="1" kern="100" dirty="0">
              <a:solidFill>
                <a:schemeClr val="bg1">
                  <a:lumMod val="50000"/>
                </a:schemeClr>
              </a:solidFill>
              <a:latin typeface="宋体"/>
              <a:cs typeface="Courier New"/>
            </a:endParaRPr>
          </a:p>
          <a:p>
            <a:pPr algn="just">
              <a:lnSpc>
                <a:spcPct val="150000"/>
              </a:lnSpc>
              <a:spcAft>
                <a:spcPts val="0"/>
              </a:spcAft>
              <a:tabLst>
                <a:tab pos="2070735" algn="l"/>
              </a:tabLst>
            </a:pPr>
            <a:r>
              <a:rPr lang="zh-CN" altLang="zh-CN" sz="2400" b="1" kern="100" dirty="0">
                <a:solidFill>
                  <a:schemeClr val="accent6">
                    <a:lumMod val="75000"/>
                  </a:schemeClr>
                </a:solidFill>
                <a:latin typeface="Times New Roman"/>
                <a:ea typeface="微软雅黑"/>
                <a:cs typeface="Times New Roman"/>
              </a:rPr>
              <a:t>【角度】</a:t>
            </a:r>
            <a:r>
              <a:rPr lang="zh-CN" altLang="zh-CN" sz="2400" kern="100" dirty="0">
                <a:latin typeface="Times New Roman"/>
                <a:ea typeface="微软雅黑"/>
                <a:cs typeface="Times New Roman"/>
              </a:rPr>
              <a:t>　</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袅袅兮秋风，洞庭波兮木叶下。登白</a:t>
            </a:r>
            <a:r>
              <a:rPr lang="en-US" altLang="zh-CN" sz="2400" kern="100" dirty="0">
                <a:latin typeface="Times New Roman"/>
                <a:ea typeface="微软雅黑"/>
                <a:cs typeface="Courier New"/>
              </a:rPr>
              <a:t> </a:t>
            </a:r>
            <a:r>
              <a:rPr lang="zh-CN" altLang="zh-CN" sz="2400" kern="100" dirty="0">
                <a:latin typeface="Times New Roman"/>
                <a:ea typeface="微软雅黑"/>
                <a:cs typeface="Times New Roman"/>
              </a:rPr>
              <a:t>兮骋望，与佳期兮夕张。鸟何萃兮</a:t>
            </a:r>
            <a:r>
              <a:rPr lang="en-US" altLang="zh-CN" sz="2400" kern="100" dirty="0">
                <a:latin typeface="Times New Roman"/>
                <a:ea typeface="微软雅黑"/>
                <a:cs typeface="Courier New"/>
              </a:rPr>
              <a:t> </a:t>
            </a:r>
            <a:r>
              <a:rPr lang="zh-CN" altLang="zh-CN" sz="2400" kern="100" dirty="0">
                <a:latin typeface="Times New Roman"/>
                <a:ea typeface="微软雅黑"/>
                <a:cs typeface="Times New Roman"/>
              </a:rPr>
              <a:t>中，罾何为兮木上？</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这是一个环境气氛都十分耐人寻味的画面，环境的描写，对渲染气氛和主人公心境都极有效果，因而深得后代诗人的赏识。</a:t>
            </a:r>
            <a:endParaRPr lang="zh-CN" altLang="zh-CN" sz="2400" kern="100" dirty="0">
              <a:latin typeface="宋体"/>
              <a:cs typeface="Courier New"/>
            </a:endParaRPr>
          </a:p>
          <a:p>
            <a:pPr algn="just">
              <a:lnSpc>
                <a:spcPct val="150000"/>
              </a:lnSpc>
              <a:spcAft>
                <a:spcPts val="0"/>
              </a:spcAft>
              <a:tabLst>
                <a:tab pos="2070735" algn="l"/>
              </a:tabLst>
            </a:pPr>
            <a:r>
              <a:rPr lang="zh-CN" altLang="zh-CN" sz="2400" kern="100" dirty="0">
                <a:latin typeface="Times New Roman"/>
                <a:ea typeface="微软雅黑"/>
                <a:cs typeface="Times New Roman"/>
              </a:rPr>
              <a:t>请写一个利用环境描写衬托人物心情的语段，</a:t>
            </a:r>
            <a:r>
              <a:rPr lang="en-US" altLang="zh-CN" sz="2400" kern="100" dirty="0">
                <a:latin typeface="Times New Roman"/>
                <a:ea typeface="微软雅黑"/>
                <a:cs typeface="Courier New"/>
              </a:rPr>
              <a:t>200</a:t>
            </a:r>
            <a:r>
              <a:rPr lang="zh-CN" altLang="zh-CN" sz="2400" kern="100" dirty="0">
                <a:latin typeface="Times New Roman"/>
                <a:ea typeface="微软雅黑"/>
                <a:cs typeface="Times New Roman"/>
              </a:rPr>
              <a:t>字左右。</a:t>
            </a:r>
            <a:endParaRPr lang="zh-CN" altLang="zh-CN" sz="2400" kern="100" dirty="0">
              <a:latin typeface="宋体"/>
              <a:cs typeface="Courier New"/>
            </a:endParaRPr>
          </a:p>
          <a:p>
            <a:pPr algn="just">
              <a:lnSpc>
                <a:spcPct val="150000"/>
              </a:lnSpc>
              <a:spcAft>
                <a:spcPts val="0"/>
              </a:spcAft>
              <a:tabLst>
                <a:tab pos="2070735" algn="l"/>
              </a:tabLst>
            </a:pPr>
            <a:r>
              <a:rPr lang="zh-CN" altLang="zh-CN" sz="2400" b="1" kern="100" dirty="0">
                <a:solidFill>
                  <a:schemeClr val="accent6">
                    <a:lumMod val="75000"/>
                  </a:schemeClr>
                </a:solidFill>
                <a:latin typeface="Times New Roman"/>
                <a:ea typeface="微软雅黑"/>
                <a:cs typeface="Times New Roman"/>
              </a:rPr>
              <a:t>【写作示例】</a:t>
            </a:r>
            <a:r>
              <a:rPr lang="zh-CN" altLang="zh-CN" sz="2400" kern="100" dirty="0">
                <a:latin typeface="宋体"/>
                <a:ea typeface="Times New Roman"/>
                <a:cs typeface="Courier New"/>
              </a:rPr>
              <a:t> </a:t>
            </a:r>
            <a:r>
              <a:rPr lang="zh-CN" altLang="zh-CN" sz="2400" kern="100" dirty="0">
                <a:latin typeface="Times New Roman"/>
                <a:ea typeface="微软雅黑"/>
                <a:cs typeface="Times New Roman"/>
              </a:rPr>
              <a:t>空旷的山谷有着莫名激荡的回声，远远近近的草丛在忽然而至的狂风中起伏如浪</a:t>
            </a:r>
            <a:r>
              <a:rPr lang="zh-CN" altLang="zh-CN" sz="2400" kern="100" spc="-700" dirty="0">
                <a:latin typeface="Times New Roman"/>
                <a:ea typeface="微软雅黑"/>
                <a:cs typeface="Times New Roman"/>
              </a:rPr>
              <a:t>，</a:t>
            </a:r>
            <a:r>
              <a:rPr lang="zh-CN" altLang="zh-CN" sz="2400" kern="100" dirty="0">
                <a:latin typeface="Times New Roman"/>
                <a:ea typeface="微软雅黑"/>
                <a:cs typeface="Times New Roman"/>
              </a:rPr>
              <a:t>山脊上不知何时出现了狼的侧影</a:t>
            </a:r>
            <a:r>
              <a:rPr lang="zh-CN" altLang="zh-CN" sz="2400" kern="100" spc="-700" dirty="0">
                <a:latin typeface="Times New Roman"/>
                <a:ea typeface="微软雅黑"/>
                <a:cs typeface="Times New Roman"/>
              </a:rPr>
              <a:t>，</a:t>
            </a:r>
            <a:r>
              <a:rPr lang="zh-CN" altLang="zh-CN" sz="2400" kern="100" dirty="0">
                <a:latin typeface="Times New Roman"/>
                <a:ea typeface="微软雅黑"/>
                <a:cs typeface="Times New Roman"/>
              </a:rPr>
              <a:t>然后一隐而没</a:t>
            </a:r>
            <a:r>
              <a:rPr lang="zh-CN" altLang="zh-CN" sz="2400" kern="100" spc="-700" dirty="0">
                <a:latin typeface="Times New Roman"/>
                <a:ea typeface="微软雅黑"/>
                <a:cs typeface="Times New Roman"/>
              </a:rPr>
              <a:t>，</a:t>
            </a:r>
            <a:r>
              <a:rPr lang="zh-CN" altLang="zh-CN" sz="2400" kern="100" dirty="0">
                <a:latin typeface="Times New Roman"/>
                <a:ea typeface="微软雅黑"/>
                <a:cs typeface="Times New Roman"/>
              </a:rPr>
              <a:t>黑黝黝的谷地一片寂静</a:t>
            </a:r>
            <a:r>
              <a:rPr lang="zh-CN" altLang="zh-CN" sz="2400" kern="100" spc="-700" dirty="0">
                <a:latin typeface="Times New Roman"/>
                <a:ea typeface="微软雅黑"/>
                <a:cs typeface="Times New Roman"/>
              </a:rPr>
              <a:t>，</a:t>
            </a:r>
            <a:r>
              <a:rPr lang="zh-CN" altLang="zh-CN" sz="2400" kern="100" dirty="0">
                <a:latin typeface="Times New Roman"/>
                <a:ea typeface="微软雅黑"/>
                <a:cs typeface="Times New Roman"/>
              </a:rPr>
              <a:t>只是某一区域泛着奇异的光芒</a:t>
            </a:r>
            <a:r>
              <a:rPr lang="zh-CN" altLang="zh-CN" sz="2400" kern="100" spc="-700" dirty="0">
                <a:latin typeface="Times New Roman"/>
                <a:ea typeface="微软雅黑"/>
                <a:cs typeface="Times New Roman"/>
              </a:rPr>
              <a:t>，</a:t>
            </a:r>
            <a:r>
              <a:rPr lang="zh-CN" altLang="zh-CN" sz="2400" kern="100" dirty="0">
                <a:latin typeface="Times New Roman"/>
                <a:ea typeface="微软雅黑"/>
                <a:cs typeface="Times New Roman"/>
              </a:rPr>
              <a:t>走近了才发现是一片深不可测的湖水</a:t>
            </a:r>
            <a:r>
              <a:rPr lang="zh-CN" altLang="zh-CN" sz="2400" kern="100" spc="-700" dirty="0">
                <a:latin typeface="Times New Roman"/>
                <a:ea typeface="微软雅黑"/>
                <a:cs typeface="Times New Roman"/>
              </a:rPr>
              <a:t>，</a:t>
            </a:r>
            <a:r>
              <a:rPr lang="zh-CN" altLang="zh-CN" sz="2400" kern="100" dirty="0">
                <a:latin typeface="Times New Roman"/>
                <a:ea typeface="微软雅黑"/>
                <a:cs typeface="Times New Roman"/>
              </a:rPr>
              <a:t>而所有的冷月清辉似乎都倾泻在湖面上</a:t>
            </a:r>
            <a:r>
              <a:rPr lang="zh-CN" altLang="zh-CN" sz="2400" kern="100" spc="-700" dirty="0">
                <a:latin typeface="Times New Roman"/>
                <a:ea typeface="微软雅黑"/>
                <a:cs typeface="Times New Roman"/>
              </a:rPr>
              <a:t>。</a:t>
            </a:r>
            <a:r>
              <a:rPr lang="zh-CN" altLang="zh-CN" sz="2400" kern="100" dirty="0">
                <a:latin typeface="Times New Roman"/>
                <a:ea typeface="微软雅黑"/>
                <a:cs typeface="Times New Roman"/>
              </a:rPr>
              <a:t>那是怎样的一轮月亮啊</a:t>
            </a:r>
            <a:r>
              <a:rPr lang="zh-CN" altLang="zh-CN" sz="2400" kern="100" spc="-700" dirty="0">
                <a:latin typeface="Times New Roman"/>
                <a:ea typeface="微软雅黑"/>
                <a:cs typeface="Times New Roman"/>
              </a:rPr>
              <a:t>，</a:t>
            </a:r>
            <a:r>
              <a:rPr lang="zh-CN" altLang="zh-CN" sz="2400" kern="100" dirty="0">
                <a:latin typeface="Times New Roman"/>
                <a:ea typeface="微软雅黑"/>
                <a:cs typeface="Times New Roman"/>
              </a:rPr>
              <a:t>惨白</a:t>
            </a:r>
            <a:r>
              <a:rPr lang="zh-CN" altLang="zh-CN" sz="2400" kern="100" spc="-700" dirty="0">
                <a:latin typeface="Times New Roman"/>
                <a:ea typeface="微软雅黑"/>
                <a:cs typeface="Times New Roman"/>
              </a:rPr>
              <a:t>，</a:t>
            </a:r>
            <a:r>
              <a:rPr lang="zh-CN" altLang="zh-CN" sz="2400" kern="100" dirty="0">
                <a:latin typeface="Times New Roman"/>
                <a:ea typeface="微软雅黑"/>
                <a:cs typeface="Times New Roman"/>
              </a:rPr>
              <a:t>浑圆</a:t>
            </a:r>
            <a:r>
              <a:rPr lang="zh-CN" altLang="zh-CN" sz="2400" kern="100" spc="-700" dirty="0">
                <a:latin typeface="Times New Roman"/>
                <a:ea typeface="微软雅黑"/>
                <a:cs typeface="Times New Roman"/>
              </a:rPr>
              <a:t>，</a:t>
            </a:r>
            <a:r>
              <a:rPr lang="zh-CN" altLang="zh-CN" sz="2400" kern="100" dirty="0">
                <a:latin typeface="Times New Roman"/>
                <a:ea typeface="微软雅黑"/>
                <a:cs typeface="Times New Roman"/>
              </a:rPr>
              <a:t>带着诡异的气息在云雾中穿行</a:t>
            </a:r>
            <a:r>
              <a:rPr lang="zh-CN" altLang="zh-CN" sz="2400" kern="100" spc="-700" dirty="0">
                <a:latin typeface="Times New Roman"/>
                <a:ea typeface="微软雅黑"/>
                <a:cs typeface="Times New Roman"/>
              </a:rPr>
              <a:t>，</a:t>
            </a:r>
            <a:r>
              <a:rPr lang="zh-CN" altLang="zh-CN" sz="2400" kern="100" dirty="0">
                <a:latin typeface="Times New Roman"/>
                <a:ea typeface="微软雅黑"/>
                <a:cs typeface="Times New Roman"/>
              </a:rPr>
              <a:t>却有着一种悲伤的美感</a:t>
            </a:r>
            <a:r>
              <a:rPr lang="zh-CN" altLang="zh-CN" sz="2400" kern="100" spc="-700" dirty="0">
                <a:latin typeface="Times New Roman"/>
                <a:ea typeface="微软雅黑"/>
                <a:cs typeface="Times New Roman"/>
              </a:rPr>
              <a:t>。</a:t>
            </a:r>
            <a:r>
              <a:rPr lang="zh-CN" altLang="zh-CN" sz="2400" kern="100" dirty="0">
                <a:latin typeface="Times New Roman"/>
                <a:ea typeface="微软雅黑"/>
                <a:cs typeface="Times New Roman"/>
              </a:rPr>
              <a:t>这是令人恐惧的月亮</a:t>
            </a:r>
            <a:r>
              <a:rPr lang="zh-CN" altLang="zh-CN" sz="2400" kern="100" spc="-700" dirty="0">
                <a:latin typeface="Times New Roman"/>
                <a:ea typeface="微软雅黑"/>
                <a:cs typeface="Times New Roman"/>
              </a:rPr>
              <a:t>，</a:t>
            </a:r>
            <a:r>
              <a:rPr lang="zh-CN" altLang="zh-CN" sz="2400" kern="100" dirty="0">
                <a:latin typeface="Times New Roman"/>
                <a:ea typeface="微软雅黑"/>
                <a:cs typeface="Times New Roman"/>
              </a:rPr>
              <a:t>使人联想到苍白的面容和旷野中的呼喊</a:t>
            </a:r>
            <a:r>
              <a:rPr lang="zh-CN" altLang="zh-CN" sz="2400" kern="100" spc="-700" dirty="0">
                <a:latin typeface="Times New Roman"/>
                <a:ea typeface="微软雅黑"/>
                <a:cs typeface="Times New Roman"/>
              </a:rPr>
              <a:t>，</a:t>
            </a:r>
            <a:r>
              <a:rPr lang="zh-CN" altLang="zh-CN" sz="2400" kern="100" dirty="0">
                <a:latin typeface="Times New Roman"/>
                <a:ea typeface="微软雅黑"/>
                <a:cs typeface="Times New Roman"/>
              </a:rPr>
              <a:t>那个夜晚已经过去</a:t>
            </a:r>
            <a:r>
              <a:rPr lang="zh-CN" altLang="zh-CN" sz="2400" kern="100" spc="-700" dirty="0">
                <a:latin typeface="Times New Roman"/>
                <a:ea typeface="微软雅黑"/>
                <a:cs typeface="Times New Roman"/>
              </a:rPr>
              <a:t>，</a:t>
            </a:r>
            <a:r>
              <a:rPr lang="zh-CN" altLang="zh-CN" sz="2400" kern="100" dirty="0">
                <a:latin typeface="Times New Roman"/>
                <a:ea typeface="微软雅黑"/>
                <a:cs typeface="Times New Roman"/>
              </a:rPr>
              <a:t>而那清淡的月光仍旧会浸入梦境</a:t>
            </a:r>
            <a:r>
              <a:rPr lang="zh-CN" altLang="zh-CN" sz="2400" kern="100" spc="-700" dirty="0">
                <a:latin typeface="Times New Roman"/>
                <a:ea typeface="微软雅黑"/>
                <a:cs typeface="Times New Roman"/>
              </a:rPr>
              <a:t>，</a:t>
            </a:r>
            <a:r>
              <a:rPr lang="zh-CN" altLang="zh-CN" sz="2400" kern="100" dirty="0">
                <a:latin typeface="Times New Roman"/>
                <a:ea typeface="微软雅黑"/>
                <a:cs typeface="Times New Roman"/>
              </a:rPr>
              <a:t>使人心头沁生凉意。</a:t>
            </a:r>
            <a:endParaRPr lang="zh-CN" altLang="zh-CN" sz="2400" kern="100" dirty="0">
              <a:effectLst/>
              <a:latin typeface="宋体"/>
              <a:cs typeface="Courier New"/>
            </a:endParaRPr>
          </a:p>
        </p:txBody>
      </p:sp>
      <p:grpSp>
        <p:nvGrpSpPr>
          <p:cNvPr id="3" name="组合 2"/>
          <p:cNvGrpSpPr/>
          <p:nvPr/>
        </p:nvGrpSpPr>
        <p:grpSpPr>
          <a:xfrm rot="5400000">
            <a:off x="11453134" y="5661566"/>
            <a:ext cx="549128" cy="549414"/>
            <a:chOff x="11226607" y="6533712"/>
            <a:chExt cx="360000" cy="360000"/>
          </a:xfrm>
        </p:grpSpPr>
        <p:sp>
          <p:nvSpPr>
            <p:cNvPr id="4" name="椭圆 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燕尾形 4">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999795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linds(horizontal)">
                                      <p:cBhvr>
                                        <p:cTn id="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17805"/>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52023" y="6529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品赏作者</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5" name="矩形 4"/>
          <p:cNvSpPr/>
          <p:nvPr/>
        </p:nvSpPr>
        <p:spPr>
          <a:xfrm>
            <a:off x="242710" y="868371"/>
            <a:ext cx="11658754" cy="5439694"/>
          </a:xfrm>
          <a:prstGeom prst="rect">
            <a:avLst/>
          </a:prstGeom>
        </p:spPr>
        <p:txBody>
          <a:bodyPr wrap="square">
            <a:spAutoFit/>
          </a:bodyPr>
          <a:lstStyle/>
          <a:p>
            <a:pPr algn="ctr">
              <a:lnSpc>
                <a:spcPct val="143000"/>
              </a:lnSpc>
              <a:spcAft>
                <a:spcPts val="0"/>
              </a:spcAft>
              <a:tabLst>
                <a:tab pos="2070735" algn="l"/>
              </a:tabLst>
            </a:pPr>
            <a:r>
              <a:rPr lang="zh-CN" altLang="zh-CN" sz="3500" b="1" kern="100" dirty="0">
                <a:solidFill>
                  <a:srgbClr val="00B050"/>
                </a:solidFill>
                <a:latin typeface="Times New Roman"/>
                <a:ea typeface="微软雅黑"/>
                <a:cs typeface="Times New Roman"/>
              </a:rPr>
              <a:t>品读屈原</a:t>
            </a:r>
            <a:endParaRPr lang="zh-CN" altLang="zh-CN" sz="3500" b="1" kern="100" dirty="0">
              <a:solidFill>
                <a:srgbClr val="00B050"/>
              </a:solidFill>
              <a:latin typeface="宋体"/>
              <a:cs typeface="Courier New"/>
            </a:endParaRPr>
          </a:p>
          <a:p>
            <a:pPr algn="just">
              <a:lnSpc>
                <a:spcPct val="143000"/>
              </a:lnSpc>
              <a:spcAft>
                <a:spcPts val="0"/>
              </a:spcAft>
              <a:tabLst>
                <a:tab pos="2070735" algn="l"/>
              </a:tabLst>
            </a:pPr>
            <a:r>
              <a:rPr lang="en-US" altLang="zh-CN" sz="2600" kern="100" dirty="0" smtClean="0">
                <a:latin typeface="宋体"/>
                <a:ea typeface="微软雅黑"/>
                <a:cs typeface="Times New Roman"/>
              </a:rPr>
              <a:t>   “</a:t>
            </a:r>
            <a:r>
              <a:rPr lang="zh-CN" altLang="zh-CN" sz="2600" kern="100" dirty="0">
                <a:latin typeface="Times New Roman"/>
                <a:ea typeface="微软雅黑"/>
                <a:cs typeface="Times New Roman"/>
              </a:rPr>
              <a:t>朝饮木兰之坠露兮，夕餐秋菊之落英</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，你的</a:t>
            </a:r>
            <a:r>
              <a:rPr lang="zh-CN" altLang="zh-CN" sz="2600" kern="100" dirty="0" smtClean="0">
                <a:latin typeface="Times New Roman"/>
                <a:ea typeface="微软雅黑"/>
                <a:cs typeface="Times New Roman"/>
              </a:rPr>
              <a:t>品行</a:t>
            </a:r>
            <a:endParaRPr lang="en-US" altLang="zh-CN" sz="2600" kern="100" dirty="0" smtClean="0">
              <a:latin typeface="Times New Roman"/>
              <a:ea typeface="微软雅黑"/>
              <a:cs typeface="Times New Roman"/>
            </a:endParaRPr>
          </a:p>
          <a:p>
            <a:pPr algn="just">
              <a:lnSpc>
                <a:spcPct val="143000"/>
              </a:lnSpc>
              <a:spcAft>
                <a:spcPts val="0"/>
              </a:spcAft>
              <a:tabLst>
                <a:tab pos="2070735" algn="l"/>
              </a:tabLst>
            </a:pPr>
            <a:r>
              <a:rPr lang="zh-CN" altLang="zh-CN" sz="2600" kern="100" dirty="0" smtClean="0">
                <a:latin typeface="Times New Roman"/>
                <a:ea typeface="微软雅黑"/>
                <a:cs typeface="Times New Roman"/>
              </a:rPr>
              <a:t>如</a:t>
            </a:r>
            <a:r>
              <a:rPr lang="zh-CN" altLang="zh-CN" sz="2600" kern="100" dirty="0">
                <a:latin typeface="Times New Roman"/>
                <a:ea typeface="微软雅黑"/>
                <a:cs typeface="Times New Roman"/>
              </a:rPr>
              <a:t>美玉一般高洁，不受世间一切污浊之物的沾染，</a:t>
            </a:r>
            <a:r>
              <a:rPr lang="zh-CN" altLang="zh-CN" sz="2600" kern="100" dirty="0" smtClean="0">
                <a:latin typeface="Times New Roman"/>
                <a:ea typeface="微软雅黑"/>
                <a:cs typeface="Times New Roman"/>
              </a:rPr>
              <a:t>相信拥</a:t>
            </a:r>
            <a:endParaRPr lang="en-US" altLang="zh-CN" sz="2600" kern="100" dirty="0" smtClean="0">
              <a:latin typeface="Times New Roman"/>
              <a:ea typeface="微软雅黑"/>
              <a:cs typeface="Times New Roman"/>
            </a:endParaRPr>
          </a:p>
          <a:p>
            <a:pPr algn="just">
              <a:lnSpc>
                <a:spcPct val="143000"/>
              </a:lnSpc>
              <a:spcAft>
                <a:spcPts val="0"/>
              </a:spcAft>
              <a:tabLst>
                <a:tab pos="2070735" algn="l"/>
              </a:tabLst>
            </a:pPr>
            <a:r>
              <a:rPr lang="zh-CN" altLang="zh-CN" sz="2600" kern="100" dirty="0" smtClean="0">
                <a:latin typeface="Times New Roman"/>
                <a:ea typeface="微软雅黑"/>
                <a:cs typeface="Times New Roman"/>
              </a:rPr>
              <a:t>有</a:t>
            </a:r>
            <a:r>
              <a:rPr lang="zh-CN" altLang="zh-CN" sz="2600" kern="100" dirty="0">
                <a:latin typeface="Times New Roman"/>
                <a:ea typeface="微软雅黑"/>
                <a:cs typeface="Times New Roman"/>
              </a:rPr>
              <a:t>如此高风亮节的你，必然会向往恬适淡定的生活</a:t>
            </a:r>
            <a:r>
              <a:rPr lang="zh-CN" altLang="zh-CN" sz="2600" kern="100" dirty="0" smtClean="0">
                <a:latin typeface="Times New Roman"/>
                <a:ea typeface="微软雅黑"/>
                <a:cs typeface="Times New Roman"/>
              </a:rPr>
              <a:t>。你也</a:t>
            </a:r>
            <a:endParaRPr lang="en-US" altLang="zh-CN" sz="2600" kern="100" dirty="0" smtClean="0">
              <a:latin typeface="Times New Roman"/>
              <a:ea typeface="微软雅黑"/>
              <a:cs typeface="Times New Roman"/>
            </a:endParaRPr>
          </a:p>
          <a:p>
            <a:pPr algn="just">
              <a:lnSpc>
                <a:spcPct val="143000"/>
              </a:lnSpc>
              <a:spcAft>
                <a:spcPts val="0"/>
              </a:spcAft>
              <a:tabLst>
                <a:tab pos="2070735" algn="l"/>
              </a:tabLst>
            </a:pPr>
            <a:r>
              <a:rPr lang="zh-CN" altLang="zh-CN" sz="2600" kern="100" dirty="0" smtClean="0">
                <a:latin typeface="Times New Roman"/>
                <a:ea typeface="微软雅黑"/>
                <a:cs typeface="Times New Roman"/>
              </a:rPr>
              <a:t>许愿</a:t>
            </a:r>
            <a:r>
              <a:rPr lang="zh-CN" altLang="zh-CN" sz="2600" kern="100" dirty="0">
                <a:latin typeface="Times New Roman"/>
                <a:ea typeface="微软雅黑"/>
                <a:cs typeface="Times New Roman"/>
              </a:rPr>
              <a:t>意与白云清风为伴，临潭而立，去聆听山涧</a:t>
            </a:r>
            <a:r>
              <a:rPr lang="zh-CN" altLang="zh-CN" sz="2600" kern="100" dirty="0" smtClean="0">
                <a:latin typeface="Times New Roman"/>
                <a:ea typeface="微软雅黑"/>
                <a:cs typeface="Times New Roman"/>
              </a:rPr>
              <a:t>清泉；你</a:t>
            </a:r>
            <a:endParaRPr lang="en-US" altLang="zh-CN" sz="2600" kern="100" dirty="0" smtClean="0">
              <a:latin typeface="Times New Roman"/>
              <a:ea typeface="微软雅黑"/>
              <a:cs typeface="Times New Roman"/>
            </a:endParaRPr>
          </a:p>
          <a:p>
            <a:pPr algn="just">
              <a:lnSpc>
                <a:spcPct val="143000"/>
              </a:lnSpc>
              <a:spcAft>
                <a:spcPts val="0"/>
              </a:spcAft>
              <a:tabLst>
                <a:tab pos="2070735" algn="l"/>
              </a:tabLst>
            </a:pPr>
            <a:r>
              <a:rPr lang="zh-CN" altLang="zh-CN" sz="2600" kern="100" dirty="0" smtClean="0">
                <a:latin typeface="Times New Roman"/>
                <a:ea typeface="微软雅黑"/>
                <a:cs typeface="Times New Roman"/>
              </a:rPr>
              <a:t>也许</a:t>
            </a:r>
            <a:r>
              <a:rPr lang="zh-CN" altLang="zh-CN" sz="2600" kern="100" dirty="0">
                <a:latin typeface="Times New Roman"/>
                <a:ea typeface="微软雅黑"/>
                <a:cs typeface="Times New Roman"/>
              </a:rPr>
              <a:t>向往与小桥流水同行，居衡门之下，去静品丝竹清音；你也许更希望自己可以漫随天外云卷云舒，宠辱不惊，去留无意。当一个人陷入绝望的境地，最通常的选择便是归隐山林，做世外闲人。然而，心系国家、百姓的你，却没有做出这样的决定。</a:t>
            </a:r>
            <a:endParaRPr lang="zh-CN" altLang="zh-CN" sz="2600" kern="100" dirty="0">
              <a:effectLst/>
              <a:latin typeface="宋体"/>
              <a:cs typeface="Courier New"/>
            </a:endParaRPr>
          </a:p>
        </p:txBody>
      </p:sp>
      <p:pic>
        <p:nvPicPr>
          <p:cNvPr id="5122" name="Picture 2" descr="C:\Users\Administrator\Desktop\语文图\22.jpg"/>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8978900" y="1822450"/>
            <a:ext cx="2922564" cy="2087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11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225" y="221914"/>
            <a:ext cx="11776875" cy="5791009"/>
          </a:xfrm>
          <a:prstGeom prst="rect">
            <a:avLst/>
          </a:prstGeom>
          <a:noFill/>
        </p:spPr>
        <p:txBody>
          <a:bodyPr wrap="square" rtlCol="0">
            <a:spAutoFit/>
          </a:bodyPr>
          <a:lstStyle/>
          <a:p>
            <a:pPr algn="just">
              <a:lnSpc>
                <a:spcPct val="150000"/>
              </a:lnSpc>
              <a:spcAft>
                <a:spcPts val="0"/>
              </a:spcAft>
              <a:tabLst>
                <a:tab pos="2070735" algn="l"/>
              </a:tabLst>
            </a:pP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你</a:t>
            </a:r>
            <a:r>
              <a:rPr lang="zh-CN" altLang="zh-CN" sz="2500" kern="100" dirty="0">
                <a:latin typeface="Times New Roman"/>
                <a:ea typeface="微软雅黑"/>
                <a:cs typeface="Times New Roman"/>
              </a:rPr>
              <a:t>拥有陶渊明超脱于世的情怀，却不会像他一样一味隐藏在自己精神的桃花源里，独享清闲；你具有林和靖</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梅妻鹤子</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的高洁品格，却不会像他一样沉迷于</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疏影横斜水清浅，暗香浮动月黄昏</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的山园小景中，虚度此生。战国时代，到处都是号角嘶鸣，黄沙漫天，你在风雨飘摇中举步维艰，步履蹒跚，却始终没有倒下。你用瘦削却又坚强的肩膀承担起了保卫国家的大任。怎奈黄钟毁弃，瓦釜雷鸣，混乱不堪的楚国已是岌岌可危，而昏庸的楚王却听信谗言，对你的竭忠尽智视而不见。你消瘦羸弱的身躯已渐渐不堪重负，在这个时刻，又有谁能搀扶你一把？</a:t>
            </a:r>
            <a:endParaRPr lang="zh-CN" altLang="zh-CN" sz="2500" kern="100" dirty="0">
              <a:latin typeface="宋体"/>
              <a:cs typeface="Courier New"/>
            </a:endParaRPr>
          </a:p>
          <a:p>
            <a:pPr algn="just">
              <a:lnSpc>
                <a:spcPct val="150000"/>
              </a:lnSpc>
              <a:spcAft>
                <a:spcPts val="0"/>
              </a:spcAft>
              <a:tabLst>
                <a:tab pos="2070735" algn="l"/>
              </a:tabLst>
            </a:pPr>
            <a:r>
              <a:rPr lang="en-US" altLang="zh-CN" sz="2500" kern="100" dirty="0" smtClean="0">
                <a:latin typeface="Times New Roman"/>
                <a:ea typeface="微软雅黑"/>
                <a:cs typeface="Times New Roman"/>
              </a:rPr>
              <a:t>        </a:t>
            </a:r>
            <a:r>
              <a:rPr lang="zh-CN" altLang="zh-CN" sz="2500" kern="100" dirty="0" smtClean="0">
                <a:latin typeface="Times New Roman"/>
                <a:ea typeface="微软雅黑"/>
                <a:cs typeface="Times New Roman"/>
              </a:rPr>
              <a:t>最终</a:t>
            </a:r>
            <a:r>
              <a:rPr lang="zh-CN" altLang="zh-CN" sz="2500" kern="100" dirty="0">
                <a:latin typeface="Times New Roman"/>
                <a:ea typeface="微软雅黑"/>
                <a:cs typeface="Times New Roman"/>
              </a:rPr>
              <a:t>，你只得披发行吟于江畔，挥洒着热泪，发出</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举世皆浊我独清，众人皆醉我独醒</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的哀绝叹息。有人劝你与世推移，随波逐流，你却用</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安能以皓皓之白而蒙世之温蠖</a:t>
            </a:r>
            <a:r>
              <a:rPr lang="en-US" altLang="zh-CN" sz="2500" kern="100" dirty="0">
                <a:latin typeface="宋体"/>
                <a:ea typeface="微软雅黑"/>
                <a:cs typeface="Times New Roman"/>
              </a:rPr>
              <a:t>”</a:t>
            </a:r>
            <a:r>
              <a:rPr lang="zh-CN" altLang="zh-CN" sz="2500" kern="100" dirty="0">
                <a:latin typeface="Times New Roman"/>
                <a:ea typeface="微软雅黑"/>
                <a:cs typeface="Times New Roman"/>
              </a:rPr>
              <a:t>维护了你高洁的志向。</a:t>
            </a:r>
            <a:endParaRPr lang="zh-CN" altLang="zh-CN" sz="2500" kern="100" dirty="0">
              <a:effectLst/>
              <a:latin typeface="宋体"/>
              <a:cs typeface="Courier New"/>
            </a:endParaRPr>
          </a:p>
        </p:txBody>
      </p:sp>
    </p:spTree>
    <p:extLst>
      <p:ext uri="{BB962C8B-B14F-4D97-AF65-F5344CB8AC3E}">
        <p14:creationId xmlns:p14="http://schemas.microsoft.com/office/powerpoint/2010/main" val="1743754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2645" y="631155"/>
            <a:ext cx="11625011" cy="5516895"/>
          </a:xfrm>
          <a:prstGeom prst="rect">
            <a:avLst/>
          </a:prstGeom>
          <a:noFill/>
        </p:spPr>
        <p:txBody>
          <a:bodyPr wrap="square" rtlCol="0">
            <a:spAutoFit/>
          </a:bodyPr>
          <a:lstStyle/>
          <a:p>
            <a:pPr algn="ctr">
              <a:lnSpc>
                <a:spcPct val="150000"/>
              </a:lnSpc>
              <a:spcAft>
                <a:spcPts val="0"/>
              </a:spcAft>
              <a:tabLst>
                <a:tab pos="2070735" algn="l"/>
              </a:tabLst>
            </a:pPr>
            <a:r>
              <a:rPr lang="zh-CN" altLang="zh-CN" sz="3500" b="1" kern="100" dirty="0">
                <a:solidFill>
                  <a:srgbClr val="00B050"/>
                </a:solidFill>
                <a:latin typeface="Times New Roman"/>
                <a:ea typeface="微软雅黑"/>
                <a:cs typeface="Times New Roman"/>
              </a:rPr>
              <a:t>厚　德</a:t>
            </a:r>
            <a:endParaRPr lang="zh-CN" altLang="zh-CN" sz="3500" b="1" kern="100" dirty="0">
              <a:solidFill>
                <a:srgbClr val="00B050"/>
              </a:solidFill>
              <a:latin typeface="宋体"/>
              <a:cs typeface="Courier New"/>
            </a:endParaRPr>
          </a:p>
          <a:p>
            <a:pPr algn="just">
              <a:lnSpc>
                <a:spcPct val="150000"/>
              </a:lnSpc>
              <a:spcAft>
                <a:spcPts val="0"/>
              </a:spcAft>
              <a:tabLst>
                <a:tab pos="2070735" algn="l"/>
              </a:tabLst>
            </a:pPr>
            <a:r>
              <a:rPr lang="en-US" altLang="zh-CN" sz="2500" b="1" kern="100" dirty="0">
                <a:solidFill>
                  <a:srgbClr val="00B050"/>
                </a:solidFill>
                <a:latin typeface="Times New Roman"/>
                <a:ea typeface="微软雅黑"/>
                <a:cs typeface="Courier New"/>
              </a:rPr>
              <a:t>1</a:t>
            </a:r>
            <a:r>
              <a:rPr lang="zh-CN" altLang="zh-CN" sz="2500" b="1" kern="100" dirty="0">
                <a:solidFill>
                  <a:srgbClr val="00B050"/>
                </a:solidFill>
                <a:latin typeface="Times New Roman"/>
                <a:ea typeface="微软雅黑"/>
                <a:cs typeface="Times New Roman"/>
              </a:rPr>
              <a:t>．地势坤，君子以厚德载物</a:t>
            </a:r>
            <a:r>
              <a:rPr lang="zh-CN" altLang="zh-CN" sz="2500" b="1" kern="100" dirty="0" smtClean="0">
                <a:solidFill>
                  <a:srgbClr val="00B050"/>
                </a:solidFill>
                <a:latin typeface="Times New Roman"/>
                <a:ea typeface="微软雅黑"/>
                <a:cs typeface="Times New Roman"/>
              </a:rPr>
              <a:t>。</a:t>
            </a:r>
            <a:r>
              <a:rPr lang="en-US" altLang="zh-CN" sz="2500" b="1" kern="100" dirty="0" smtClean="0">
                <a:solidFill>
                  <a:srgbClr val="00B050"/>
                </a:solidFill>
                <a:latin typeface="Times New Roman"/>
                <a:ea typeface="微软雅黑"/>
                <a:cs typeface="Times New Roman"/>
              </a:rPr>
              <a:t>                                                       </a:t>
            </a:r>
            <a:r>
              <a:rPr lang="en-US" altLang="zh-CN" sz="2500" b="1" kern="100" dirty="0" smtClean="0">
                <a:solidFill>
                  <a:srgbClr val="00B050"/>
                </a:solidFill>
                <a:latin typeface="Times New Roman"/>
                <a:ea typeface="微软雅黑"/>
                <a:cs typeface="Courier New"/>
              </a:rPr>
              <a:t>——</a:t>
            </a:r>
            <a:r>
              <a:rPr lang="zh-CN" altLang="zh-CN" sz="2500" b="1" kern="100" dirty="0">
                <a:solidFill>
                  <a:srgbClr val="00B050"/>
                </a:solidFill>
                <a:latin typeface="Times New Roman"/>
                <a:ea typeface="微软雅黑"/>
                <a:cs typeface="Times New Roman"/>
              </a:rPr>
              <a:t>《周易</a:t>
            </a:r>
            <a:r>
              <a:rPr lang="en-US" altLang="zh-CN" sz="2500" b="1" kern="100" dirty="0" smtClean="0">
                <a:solidFill>
                  <a:srgbClr val="00B050"/>
                </a:solidFill>
                <a:latin typeface="Times New Roman"/>
                <a:ea typeface="微软雅黑"/>
                <a:cs typeface="Courier New"/>
              </a:rPr>
              <a:t>· </a:t>
            </a:r>
            <a:r>
              <a:rPr lang="zh-CN" altLang="zh-CN" sz="2500" b="1" kern="100" dirty="0" smtClean="0">
                <a:solidFill>
                  <a:srgbClr val="00B050"/>
                </a:solidFill>
                <a:latin typeface="Times New Roman"/>
                <a:ea typeface="微软雅黑"/>
                <a:cs typeface="Times New Roman"/>
              </a:rPr>
              <a:t>乾</a:t>
            </a:r>
            <a:r>
              <a:rPr lang="zh-CN" altLang="zh-CN" sz="2500" b="1" kern="100" dirty="0">
                <a:solidFill>
                  <a:srgbClr val="00B050"/>
                </a:solidFill>
                <a:latin typeface="Times New Roman"/>
                <a:ea typeface="微软雅黑"/>
                <a:cs typeface="Times New Roman"/>
              </a:rPr>
              <a:t>卦》</a:t>
            </a:r>
            <a:endParaRPr lang="zh-CN" altLang="zh-CN" sz="2500" b="1" kern="100" dirty="0">
              <a:solidFill>
                <a:srgbClr val="00B050"/>
              </a:solidFill>
              <a:latin typeface="宋体"/>
              <a:cs typeface="Courier New"/>
            </a:endParaRPr>
          </a:p>
          <a:p>
            <a:pPr>
              <a:lnSpc>
                <a:spcPct val="150000"/>
              </a:lnSpc>
            </a:pPr>
            <a:r>
              <a:rPr lang="zh-CN" altLang="zh-CN" sz="2500" b="1" kern="100" dirty="0">
                <a:solidFill>
                  <a:schemeClr val="accent6">
                    <a:lumMod val="75000"/>
                  </a:schemeClr>
                </a:solidFill>
                <a:latin typeface="Times New Roman"/>
                <a:ea typeface="微软雅黑"/>
                <a:cs typeface="Times New Roman"/>
              </a:rPr>
              <a:t>赏读：</a:t>
            </a:r>
            <a:r>
              <a:rPr lang="zh-CN" altLang="zh-CN" sz="2500" dirty="0">
                <a:latin typeface="Times New Roman"/>
                <a:ea typeface="微软雅黑"/>
                <a:cs typeface="Times New Roman"/>
              </a:rPr>
              <a:t>像大地敞开广阔的胸怀一样</a:t>
            </a:r>
            <a:r>
              <a:rPr lang="zh-CN" altLang="zh-CN" sz="2500" spc="-700" dirty="0">
                <a:latin typeface="Times New Roman"/>
                <a:ea typeface="微软雅黑"/>
                <a:cs typeface="Times New Roman"/>
              </a:rPr>
              <a:t>，</a:t>
            </a:r>
            <a:r>
              <a:rPr lang="zh-CN" altLang="zh-CN" sz="2500" dirty="0">
                <a:latin typeface="Times New Roman"/>
                <a:ea typeface="微软雅黑"/>
                <a:cs typeface="Times New Roman"/>
              </a:rPr>
              <a:t>君子把一切可以接纳</a:t>
            </a:r>
            <a:r>
              <a:rPr lang="zh-CN" altLang="zh-CN" sz="2500" spc="-700" dirty="0">
                <a:latin typeface="Times New Roman"/>
                <a:ea typeface="微软雅黑"/>
                <a:cs typeface="Times New Roman"/>
              </a:rPr>
              <a:t>、</a:t>
            </a:r>
            <a:r>
              <a:rPr lang="zh-CN" altLang="zh-CN" sz="2500" dirty="0">
                <a:latin typeface="Times New Roman"/>
                <a:ea typeface="微软雅黑"/>
                <a:cs typeface="Times New Roman"/>
              </a:rPr>
              <a:t>包容的东西都吸收进来</a:t>
            </a:r>
            <a:r>
              <a:rPr lang="zh-CN" altLang="zh-CN" sz="2500" spc="-700" dirty="0">
                <a:latin typeface="Times New Roman"/>
                <a:ea typeface="微软雅黑"/>
                <a:cs typeface="Times New Roman"/>
              </a:rPr>
              <a:t>。</a:t>
            </a:r>
            <a:endParaRPr lang="en-US" altLang="zh-CN" sz="2500" b="1" kern="100" spc="-700" dirty="0" smtClean="0">
              <a:solidFill>
                <a:srgbClr val="00B050"/>
              </a:solidFill>
              <a:latin typeface="Times New Roman"/>
              <a:ea typeface="微软雅黑"/>
              <a:cs typeface="Courier New"/>
            </a:endParaRPr>
          </a:p>
          <a:p>
            <a:pPr algn="just">
              <a:lnSpc>
                <a:spcPct val="150000"/>
              </a:lnSpc>
              <a:spcAft>
                <a:spcPts val="0"/>
              </a:spcAft>
              <a:tabLst>
                <a:tab pos="2070735" algn="l"/>
              </a:tabLst>
            </a:pPr>
            <a:r>
              <a:rPr lang="en-US" altLang="zh-CN" sz="2500" b="1" kern="100" dirty="0" smtClean="0">
                <a:solidFill>
                  <a:srgbClr val="00B050"/>
                </a:solidFill>
                <a:latin typeface="Times New Roman"/>
                <a:ea typeface="微软雅黑"/>
                <a:cs typeface="Courier New"/>
              </a:rPr>
              <a:t>2</a:t>
            </a:r>
            <a:r>
              <a:rPr lang="zh-CN" altLang="zh-CN" sz="2500" b="1" kern="100" dirty="0">
                <a:solidFill>
                  <a:srgbClr val="00B050"/>
                </a:solidFill>
                <a:latin typeface="Times New Roman"/>
                <a:ea typeface="微软雅黑"/>
                <a:cs typeface="Times New Roman"/>
              </a:rPr>
              <a:t>．德薄而位尊，知小而谋大，力小而任重，鲜不及矣</a:t>
            </a:r>
            <a:r>
              <a:rPr lang="zh-CN" altLang="zh-CN" sz="2500" b="1" kern="100" dirty="0" smtClean="0">
                <a:solidFill>
                  <a:srgbClr val="00B050"/>
                </a:solidFill>
                <a:latin typeface="Times New Roman"/>
                <a:ea typeface="微软雅黑"/>
                <a:cs typeface="Times New Roman"/>
              </a:rPr>
              <a:t>。</a:t>
            </a:r>
            <a:r>
              <a:rPr lang="en-US" altLang="zh-CN" sz="2500" b="1" kern="100" dirty="0" smtClean="0">
                <a:solidFill>
                  <a:srgbClr val="00B050"/>
                </a:solidFill>
                <a:latin typeface="Times New Roman"/>
                <a:ea typeface="微软雅黑"/>
                <a:cs typeface="Times New Roman"/>
              </a:rPr>
              <a:t>    </a:t>
            </a:r>
            <a:r>
              <a:rPr lang="en-US" altLang="zh-CN" sz="2500" b="1" kern="100" dirty="0" smtClean="0">
                <a:solidFill>
                  <a:srgbClr val="00B050"/>
                </a:solidFill>
                <a:latin typeface="Times New Roman"/>
                <a:ea typeface="微软雅黑"/>
                <a:cs typeface="Courier New"/>
              </a:rPr>
              <a:t>——</a:t>
            </a:r>
            <a:r>
              <a:rPr lang="zh-CN" altLang="zh-CN" sz="2500" b="1" kern="100" dirty="0">
                <a:solidFill>
                  <a:srgbClr val="00B050"/>
                </a:solidFill>
                <a:latin typeface="Times New Roman"/>
                <a:ea typeface="微软雅黑"/>
                <a:cs typeface="Times New Roman"/>
              </a:rPr>
              <a:t>《周易</a:t>
            </a:r>
            <a:r>
              <a:rPr lang="en-US" altLang="zh-CN" sz="2500" b="1" kern="100" dirty="0">
                <a:solidFill>
                  <a:srgbClr val="00B050"/>
                </a:solidFill>
                <a:latin typeface="Times New Roman"/>
                <a:ea typeface="微软雅黑"/>
                <a:cs typeface="Courier New"/>
              </a:rPr>
              <a:t>·</a:t>
            </a:r>
            <a:r>
              <a:rPr lang="zh-CN" altLang="zh-CN" sz="2500" b="1" kern="100" dirty="0">
                <a:solidFill>
                  <a:srgbClr val="00B050"/>
                </a:solidFill>
                <a:latin typeface="Times New Roman"/>
                <a:ea typeface="微软雅黑"/>
                <a:cs typeface="Times New Roman"/>
              </a:rPr>
              <a:t>系辞下传》</a:t>
            </a:r>
            <a:endParaRPr lang="zh-CN" altLang="zh-CN" sz="2500" b="1" kern="100" dirty="0">
              <a:solidFill>
                <a:srgbClr val="00B050"/>
              </a:solidFill>
              <a:latin typeface="宋体"/>
              <a:cs typeface="Courier New"/>
            </a:endParaRPr>
          </a:p>
          <a:p>
            <a:pPr algn="just">
              <a:lnSpc>
                <a:spcPct val="150000"/>
              </a:lnSpc>
              <a:spcAft>
                <a:spcPts val="0"/>
              </a:spcAft>
              <a:tabLst>
                <a:tab pos="2070735" algn="l"/>
              </a:tabLst>
            </a:pPr>
            <a:r>
              <a:rPr lang="zh-CN" altLang="zh-CN" sz="2500" b="1" kern="100" dirty="0">
                <a:solidFill>
                  <a:schemeClr val="accent6">
                    <a:lumMod val="75000"/>
                  </a:schemeClr>
                </a:solidFill>
                <a:latin typeface="Times New Roman"/>
                <a:ea typeface="微软雅黑"/>
                <a:cs typeface="Times New Roman"/>
              </a:rPr>
              <a:t>赏读：</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如果一个人</a:t>
            </a:r>
            <a:r>
              <a:rPr lang="en-US" altLang="zh-CN" sz="2500" kern="100" dirty="0">
                <a:latin typeface="Times New Roman"/>
                <a:ea typeface="微软雅黑"/>
                <a:cs typeface="Courier New"/>
              </a:rPr>
              <a:t>)</a:t>
            </a:r>
            <a:r>
              <a:rPr lang="zh-CN" altLang="zh-CN" sz="2500" kern="100" dirty="0">
                <a:latin typeface="Times New Roman"/>
                <a:ea typeface="微软雅黑"/>
                <a:cs typeface="Times New Roman"/>
              </a:rPr>
              <a:t>德行很差但地位很高，智略很少却谋虑很大，力量很小却担负很重的任务，那就很少能办成事情了。</a:t>
            </a:r>
            <a:endParaRPr lang="zh-CN" altLang="zh-CN" sz="2500" kern="100" dirty="0">
              <a:latin typeface="宋体"/>
              <a:cs typeface="Courier New"/>
            </a:endParaRPr>
          </a:p>
          <a:p>
            <a:pPr algn="just">
              <a:lnSpc>
                <a:spcPct val="150000"/>
              </a:lnSpc>
              <a:spcAft>
                <a:spcPts val="0"/>
              </a:spcAft>
              <a:tabLst>
                <a:tab pos="2070735" algn="l"/>
              </a:tabLst>
            </a:pPr>
            <a:r>
              <a:rPr lang="en-US" altLang="zh-CN" sz="2500" b="1" kern="100" dirty="0">
                <a:solidFill>
                  <a:srgbClr val="00B050"/>
                </a:solidFill>
                <a:latin typeface="Times New Roman"/>
                <a:ea typeface="微软雅黑"/>
                <a:cs typeface="Courier New"/>
              </a:rPr>
              <a:t>3</a:t>
            </a:r>
            <a:r>
              <a:rPr lang="zh-CN" altLang="zh-CN" sz="2500" b="1" kern="100" dirty="0">
                <a:solidFill>
                  <a:srgbClr val="00B050"/>
                </a:solidFill>
                <a:latin typeface="Times New Roman"/>
                <a:ea typeface="微软雅黑"/>
                <a:cs typeface="Times New Roman"/>
              </a:rPr>
              <a:t>．静以修身，俭以养德</a:t>
            </a:r>
            <a:r>
              <a:rPr lang="zh-CN" altLang="zh-CN" sz="2500" b="1" kern="100" dirty="0" smtClean="0">
                <a:solidFill>
                  <a:srgbClr val="00B050"/>
                </a:solidFill>
                <a:latin typeface="Times New Roman"/>
                <a:ea typeface="微软雅黑"/>
                <a:cs typeface="Times New Roman"/>
              </a:rPr>
              <a:t>。</a:t>
            </a:r>
            <a:r>
              <a:rPr lang="en-US" altLang="zh-CN" sz="2500" b="1" kern="100" dirty="0" smtClean="0">
                <a:solidFill>
                  <a:srgbClr val="00B050"/>
                </a:solidFill>
                <a:latin typeface="Times New Roman"/>
                <a:ea typeface="微软雅黑"/>
                <a:cs typeface="Times New Roman"/>
              </a:rPr>
              <a:t>                                                          </a:t>
            </a:r>
            <a:r>
              <a:rPr lang="en-US" altLang="zh-CN" sz="2500" b="1" kern="100" dirty="0" smtClean="0">
                <a:solidFill>
                  <a:srgbClr val="00B050"/>
                </a:solidFill>
                <a:latin typeface="Times New Roman"/>
                <a:ea typeface="微软雅黑"/>
                <a:cs typeface="Courier New"/>
              </a:rPr>
              <a:t>——</a:t>
            </a:r>
            <a:r>
              <a:rPr lang="zh-CN" altLang="zh-CN" sz="2500" b="1" kern="100" dirty="0">
                <a:solidFill>
                  <a:srgbClr val="00B050"/>
                </a:solidFill>
                <a:latin typeface="Times New Roman"/>
                <a:ea typeface="微软雅黑"/>
                <a:cs typeface="Times New Roman"/>
              </a:rPr>
              <a:t>诸葛亮《诫子书》</a:t>
            </a:r>
            <a:endParaRPr lang="zh-CN" altLang="zh-CN" sz="2500" b="1" kern="100" dirty="0">
              <a:solidFill>
                <a:srgbClr val="00B050"/>
              </a:solidFill>
              <a:latin typeface="宋体"/>
              <a:cs typeface="Courier New"/>
            </a:endParaRPr>
          </a:p>
          <a:p>
            <a:pPr algn="just">
              <a:lnSpc>
                <a:spcPct val="150000"/>
              </a:lnSpc>
              <a:spcAft>
                <a:spcPts val="0"/>
              </a:spcAft>
              <a:tabLst>
                <a:tab pos="2070735" algn="l"/>
              </a:tabLst>
            </a:pPr>
            <a:r>
              <a:rPr lang="zh-CN" altLang="zh-CN" sz="2500" b="1" kern="100" dirty="0">
                <a:solidFill>
                  <a:schemeClr val="accent6">
                    <a:lumMod val="75000"/>
                  </a:schemeClr>
                </a:solidFill>
                <a:latin typeface="Times New Roman"/>
                <a:ea typeface="微软雅黑"/>
                <a:cs typeface="Times New Roman"/>
              </a:rPr>
              <a:t>赏读：</a:t>
            </a:r>
            <a:r>
              <a:rPr lang="zh-CN" altLang="zh-CN" sz="2500" kern="100" dirty="0">
                <a:latin typeface="Times New Roman"/>
                <a:ea typeface="微软雅黑"/>
                <a:cs typeface="Times New Roman"/>
              </a:rPr>
              <a:t>以静来修养自己的身心，以节俭来培养自己的美德。学习、做学问一定要静下心来。</a:t>
            </a:r>
            <a:endParaRPr lang="zh-CN" altLang="zh-CN" sz="2500" kern="100" dirty="0">
              <a:effectLst/>
              <a:latin typeface="宋体"/>
              <a:cs typeface="Courier New"/>
            </a:endParaRPr>
          </a:p>
        </p:txBody>
      </p:sp>
      <p:sp>
        <p:nvSpPr>
          <p:cNvPr id="6" name="文本框 5"/>
          <p:cNvSpPr txBox="1"/>
          <p:nvPr/>
        </p:nvSpPr>
        <p:spPr>
          <a:xfrm>
            <a:off x="139323" y="222561"/>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修身名句</a:t>
            </a:r>
            <a:endParaRPr lang="en-US" altLang="zh-CN" sz="2200" dirty="0" smtClean="0">
              <a:solidFill>
                <a:schemeClr val="bg1">
                  <a:lumMod val="50000"/>
                </a:schemeClr>
              </a:solidFill>
              <a:latin typeface="微软雅黑" pitchFamily="34" charset="-122"/>
              <a:ea typeface="微软雅黑" pitchFamily="34" charset="-122"/>
            </a:endParaRPr>
          </a:p>
        </p:txBody>
      </p:sp>
      <p:grpSp>
        <p:nvGrpSpPr>
          <p:cNvPr id="14" name="组合 13"/>
          <p:cNvGrpSpPr/>
          <p:nvPr/>
        </p:nvGrpSpPr>
        <p:grpSpPr>
          <a:xfrm rot="5400000">
            <a:off x="11453134" y="5661566"/>
            <a:ext cx="549128" cy="549414"/>
            <a:chOff x="11226607" y="6533712"/>
            <a:chExt cx="360000" cy="360000"/>
          </a:xfrm>
        </p:grpSpPr>
        <p:sp>
          <p:nvSpPr>
            <p:cNvPr id="15" name="椭圆 1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燕尾形 1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75108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blinds(horizontal)">
                                      <p:cBhvr>
                                        <p:cTn id="12" dur="500"/>
                                        <p:tgtEl>
                                          <p:spTgt spid="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animEffect transition="in" filter="blinds(horizontal)">
                                      <p:cBhvr>
                                        <p:cTn id="1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94378" y="551479"/>
            <a:ext cx="9025822" cy="5701689"/>
          </a:xfrm>
          <a:prstGeom prst="rect">
            <a:avLst/>
          </a:prstGeom>
          <a:noFill/>
        </p:spPr>
        <p:txBody>
          <a:bodyPr wrap="square" rtlCol="0">
            <a:spAutoFit/>
          </a:bodyPr>
          <a:lstStyle/>
          <a:p>
            <a:pPr algn="ctr">
              <a:lnSpc>
                <a:spcPct val="137000"/>
              </a:lnSpc>
              <a:spcAft>
                <a:spcPts val="0"/>
              </a:spcAft>
              <a:tabLst>
                <a:tab pos="2070735" algn="l"/>
              </a:tabLst>
            </a:pPr>
            <a:r>
              <a:rPr lang="zh-CN" altLang="zh-CN" sz="3500" b="1" kern="100" dirty="0">
                <a:solidFill>
                  <a:srgbClr val="00B050"/>
                </a:solidFill>
                <a:latin typeface="Times New Roman"/>
                <a:ea typeface="微软雅黑"/>
                <a:cs typeface="Times New Roman"/>
              </a:rPr>
              <a:t>知识卡片</a:t>
            </a:r>
            <a:endParaRPr lang="zh-CN" altLang="zh-CN" sz="3500" b="1" kern="100" dirty="0">
              <a:solidFill>
                <a:srgbClr val="00B050"/>
              </a:solidFill>
              <a:latin typeface="宋体"/>
              <a:cs typeface="Courier New"/>
            </a:endParaRPr>
          </a:p>
          <a:p>
            <a:pPr algn="just">
              <a:lnSpc>
                <a:spcPct val="137000"/>
              </a:lnSpc>
              <a:spcAft>
                <a:spcPts val="0"/>
              </a:spcAft>
              <a:tabLst>
                <a:tab pos="2070735" algn="l"/>
              </a:tabLst>
            </a:pPr>
            <a:r>
              <a:rPr lang="en-US" altLang="zh-CN" sz="2600" b="1" kern="100" dirty="0">
                <a:solidFill>
                  <a:schemeClr val="bg1">
                    <a:lumMod val="50000"/>
                  </a:schemeClr>
                </a:solidFill>
                <a:latin typeface="Times New Roman"/>
                <a:ea typeface="微软雅黑"/>
                <a:cs typeface="Courier New"/>
              </a:rPr>
              <a:t>1</a:t>
            </a:r>
            <a:r>
              <a:rPr lang="zh-CN" altLang="zh-CN" sz="2600" b="1" kern="100" dirty="0">
                <a:solidFill>
                  <a:schemeClr val="bg1">
                    <a:lumMod val="50000"/>
                  </a:schemeClr>
                </a:solidFill>
                <a:latin typeface="Times New Roman"/>
                <a:ea typeface="微软雅黑"/>
                <a:cs typeface="Times New Roman"/>
              </a:rPr>
              <a:t>．作家作品</a:t>
            </a:r>
            <a:endParaRPr lang="zh-CN" altLang="zh-CN" sz="2600" b="1" kern="100" dirty="0">
              <a:solidFill>
                <a:schemeClr val="bg1">
                  <a:lumMod val="50000"/>
                </a:schemeClr>
              </a:solidFill>
              <a:latin typeface="宋体"/>
              <a:cs typeface="Courier New"/>
            </a:endParaRPr>
          </a:p>
          <a:p>
            <a:pPr algn="just">
              <a:lnSpc>
                <a:spcPct val="137000"/>
              </a:lnSpc>
              <a:spcAft>
                <a:spcPts val="0"/>
              </a:spcAft>
              <a:tabLst>
                <a:tab pos="2070735" algn="l"/>
              </a:tabLst>
            </a:pPr>
            <a:r>
              <a:rPr lang="en-US" altLang="zh-CN" sz="2600" dirty="0" smtClean="0">
                <a:latin typeface="Times New Roman"/>
                <a:ea typeface="微软雅黑"/>
                <a:cs typeface="Times New Roman"/>
              </a:rPr>
              <a:t>        </a:t>
            </a:r>
            <a:r>
              <a:rPr lang="zh-CN" altLang="zh-CN" sz="2600" dirty="0" smtClean="0">
                <a:latin typeface="Times New Roman"/>
                <a:ea typeface="微软雅黑"/>
                <a:cs typeface="Times New Roman"/>
              </a:rPr>
              <a:t>屈原</a:t>
            </a:r>
            <a:r>
              <a:rPr lang="en-US" altLang="zh-CN" sz="2600" dirty="0">
                <a:latin typeface="Times New Roman"/>
                <a:ea typeface="微软雅黑"/>
              </a:rPr>
              <a:t>(</a:t>
            </a:r>
            <a:r>
              <a:rPr lang="zh-CN" altLang="zh-CN" sz="2600" dirty="0">
                <a:latin typeface="Times New Roman"/>
                <a:ea typeface="微软雅黑"/>
                <a:cs typeface="Times New Roman"/>
              </a:rPr>
              <a:t>约前</a:t>
            </a:r>
            <a:r>
              <a:rPr lang="en-US" altLang="zh-CN" sz="2600" dirty="0">
                <a:latin typeface="Times New Roman"/>
                <a:ea typeface="微软雅黑"/>
              </a:rPr>
              <a:t>340—</a:t>
            </a:r>
            <a:r>
              <a:rPr lang="zh-CN" altLang="zh-CN" sz="2600" dirty="0">
                <a:latin typeface="Times New Roman"/>
                <a:ea typeface="微软雅黑"/>
                <a:cs typeface="Times New Roman"/>
              </a:rPr>
              <a:t>前</a:t>
            </a:r>
            <a:r>
              <a:rPr lang="en-US" altLang="zh-CN" sz="2600" dirty="0">
                <a:latin typeface="Times New Roman"/>
                <a:ea typeface="微软雅黑"/>
              </a:rPr>
              <a:t>278)</a:t>
            </a:r>
            <a:r>
              <a:rPr lang="zh-CN" altLang="zh-CN" sz="2600" dirty="0">
                <a:latin typeface="Times New Roman"/>
                <a:ea typeface="微软雅黑"/>
                <a:cs typeface="Times New Roman"/>
              </a:rPr>
              <a:t>，名平，字原，出身于楚国贵族。公元前</a:t>
            </a:r>
            <a:r>
              <a:rPr lang="en-US" altLang="zh-CN" sz="2600" dirty="0">
                <a:latin typeface="Times New Roman"/>
                <a:ea typeface="微软雅黑"/>
              </a:rPr>
              <a:t>340</a:t>
            </a:r>
            <a:r>
              <a:rPr lang="zh-CN" altLang="zh-CN" sz="2600" dirty="0">
                <a:latin typeface="Times New Roman"/>
                <a:ea typeface="微软雅黑"/>
                <a:cs typeface="Times New Roman"/>
              </a:rPr>
              <a:t>年诞生于秭归三闾乡乐平里。早年受楚怀王信任，任左徒、三闾大夫，常与怀王商议国事，参与法律的制定，主张彰明法度，举贤任能，改革政治，联齐抗秦。同时主持外交事务，主张楚国与齐国联合，共同抗衡秦国。提倡</a:t>
            </a:r>
            <a:r>
              <a:rPr lang="en-US" altLang="zh-CN" sz="2600" dirty="0">
                <a:latin typeface="宋体"/>
                <a:ea typeface="微软雅黑"/>
                <a:cs typeface="Times New Roman"/>
              </a:rPr>
              <a:t>“</a:t>
            </a:r>
            <a:r>
              <a:rPr lang="zh-CN" altLang="zh-CN" sz="2600" dirty="0">
                <a:latin typeface="Times New Roman"/>
                <a:ea typeface="微软雅黑"/>
                <a:cs typeface="Times New Roman"/>
              </a:rPr>
              <a:t>美政</a:t>
            </a:r>
            <a:r>
              <a:rPr lang="en-US" altLang="zh-CN" sz="2600" dirty="0">
                <a:latin typeface="宋体"/>
                <a:ea typeface="微软雅黑"/>
                <a:cs typeface="Times New Roman"/>
              </a:rPr>
              <a:t>”</a:t>
            </a:r>
            <a:r>
              <a:rPr lang="zh-CN" altLang="zh-CN" sz="2600" dirty="0">
                <a:latin typeface="Times New Roman"/>
                <a:ea typeface="微软雅黑"/>
                <a:cs typeface="Times New Roman"/>
              </a:rPr>
              <a:t>。在屈原的努力下，楚国国力有所增强。但是，由于自身性格耿直再加上令尹子兰、上官大夫靳尚和楚怀王的宠妃郑袖等人</a:t>
            </a:r>
            <a:r>
              <a:rPr lang="zh-CN" altLang="zh-CN" sz="2600" spc="-500" dirty="0">
                <a:latin typeface="Times New Roman"/>
                <a:ea typeface="微软雅黑"/>
                <a:cs typeface="Times New Roman"/>
              </a:rPr>
              <a:t>，</a:t>
            </a:r>
            <a:r>
              <a:rPr lang="zh-CN" altLang="zh-CN" sz="2600" dirty="0">
                <a:latin typeface="Times New Roman"/>
                <a:ea typeface="微软雅黑"/>
                <a:cs typeface="Times New Roman"/>
              </a:rPr>
              <a:t>受了秦国使者张仪的贿赂</a:t>
            </a:r>
            <a:r>
              <a:rPr lang="zh-CN" altLang="zh-CN" sz="2600" spc="-500" dirty="0">
                <a:latin typeface="Times New Roman"/>
                <a:ea typeface="微软雅黑"/>
                <a:cs typeface="Times New Roman"/>
              </a:rPr>
              <a:t>，</a:t>
            </a:r>
            <a:r>
              <a:rPr lang="zh-CN" altLang="zh-CN" sz="2600" dirty="0">
                <a:latin typeface="Times New Roman"/>
                <a:ea typeface="微软雅黑"/>
                <a:cs typeface="Times New Roman"/>
              </a:rPr>
              <a:t>不但阻止怀王接</a:t>
            </a:r>
            <a:r>
              <a:rPr lang="zh-CN" altLang="zh-CN" sz="2600" dirty="0" smtClean="0">
                <a:latin typeface="Times New Roman"/>
                <a:ea typeface="微软雅黑"/>
                <a:cs typeface="Times New Roman"/>
              </a:rPr>
              <a:t>受屈原</a:t>
            </a:r>
            <a:endParaRPr lang="zh-CN" altLang="zh-CN" sz="2600" kern="100" dirty="0">
              <a:effectLst/>
              <a:latin typeface="宋体"/>
              <a:cs typeface="Courier New"/>
            </a:endParaRPr>
          </a:p>
        </p:txBody>
      </p:sp>
      <p:pic>
        <p:nvPicPr>
          <p:cNvPr id="4" name="图片 3" descr="F:\2015赵瑊\同步\语文\创新 中国古代诗歌散文欣赏\word\Y2.TIF"/>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9455467" y="2070735"/>
            <a:ext cx="2673033" cy="3462322"/>
          </a:xfrm>
          <a:prstGeom prst="rect">
            <a:avLst/>
          </a:prstGeom>
          <a:noFill/>
          <a:ln>
            <a:noFill/>
          </a:ln>
        </p:spPr>
      </p:pic>
    </p:spTree>
    <p:extLst>
      <p:ext uri="{BB962C8B-B14F-4D97-AF65-F5344CB8AC3E}">
        <p14:creationId xmlns:p14="http://schemas.microsoft.com/office/powerpoint/2010/main" val="2310240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7767" y="191623"/>
            <a:ext cx="11762933" cy="5909310"/>
          </a:xfrm>
          <a:prstGeom prst="rect">
            <a:avLst/>
          </a:prstGeom>
          <a:noFill/>
        </p:spPr>
        <p:txBody>
          <a:bodyPr wrap="square" rtlCol="0">
            <a:spAutoFit/>
          </a:bodyPr>
          <a:lstStyle/>
          <a:p>
            <a:pPr algn="just">
              <a:lnSpc>
                <a:spcPct val="150000"/>
              </a:lnSpc>
              <a:spcAft>
                <a:spcPts val="0"/>
              </a:spcAft>
              <a:tabLst>
                <a:tab pos="2070735" algn="l"/>
              </a:tabLst>
            </a:pPr>
            <a:r>
              <a:rPr lang="zh-CN" altLang="zh-CN" sz="2800" kern="100" dirty="0">
                <a:latin typeface="Times New Roman"/>
                <a:ea typeface="微软雅黑"/>
                <a:cs typeface="Times New Roman"/>
              </a:rPr>
              <a:t>的意见，并且使怀王疏远了屈原。公元前</a:t>
            </a:r>
            <a:r>
              <a:rPr lang="en-US" altLang="zh-CN" sz="2800" kern="100" dirty="0">
                <a:latin typeface="Times New Roman"/>
                <a:ea typeface="微软雅黑"/>
                <a:cs typeface="Courier New"/>
              </a:rPr>
              <a:t>305</a:t>
            </a:r>
            <a:r>
              <a:rPr lang="zh-CN" altLang="zh-CN" sz="2800" kern="100" dirty="0">
                <a:latin typeface="Times New Roman"/>
                <a:ea typeface="微软雅黑"/>
                <a:cs typeface="Times New Roman"/>
              </a:rPr>
              <a:t>年，屈原反对楚怀王与秦国订立黄棘之盟，但是楚国还是彻底投入了秦国的怀抱，使得屈原亦被楚怀王逐出郢都，开始了流放生涯。结果楚怀王被秦国诱去，囚死于秦国。顷襄王即位后，屈原继续受到迫害，并被放逐到江南。公元前</a:t>
            </a:r>
            <a:r>
              <a:rPr lang="en-US" altLang="zh-CN" sz="2800" kern="100" dirty="0">
                <a:latin typeface="Times New Roman"/>
                <a:ea typeface="微软雅黑"/>
                <a:cs typeface="Courier New"/>
              </a:rPr>
              <a:t>278</a:t>
            </a:r>
            <a:r>
              <a:rPr lang="zh-CN" altLang="zh-CN" sz="2800" kern="100" dirty="0">
                <a:latin typeface="Times New Roman"/>
                <a:ea typeface="微软雅黑"/>
                <a:cs typeface="Times New Roman"/>
              </a:rPr>
              <a:t>年，秦国大将白起带兵南下，攻破了楚国国都，屈原的政治理想破灭，对前途感到绝望，虽有心报国，却无力回天，只得以死明志，就在同年五月投汨罗江自杀。</a:t>
            </a:r>
            <a:endParaRPr lang="zh-CN" altLang="zh-CN" sz="2800" kern="100" dirty="0">
              <a:latin typeface="宋体"/>
              <a:cs typeface="Courier New"/>
            </a:endParaRPr>
          </a:p>
          <a:p>
            <a:pPr algn="just">
              <a:lnSpc>
                <a:spcPct val="150000"/>
              </a:lnSpc>
              <a:spcAft>
                <a:spcPts val="0"/>
              </a:spcAft>
              <a:tabLst>
                <a:tab pos="2070735"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据</a:t>
            </a:r>
            <a:r>
              <a:rPr lang="zh-CN" altLang="zh-CN" sz="2800" kern="100" dirty="0">
                <a:latin typeface="Times New Roman"/>
                <a:ea typeface="微软雅黑"/>
                <a:cs typeface="Times New Roman"/>
              </a:rPr>
              <a:t>郭沫若先生考证，屈原作品，共流传下来</a:t>
            </a:r>
            <a:r>
              <a:rPr lang="en-US" altLang="zh-CN" sz="2800" kern="100" dirty="0">
                <a:latin typeface="Times New Roman"/>
                <a:ea typeface="微软雅黑"/>
                <a:cs typeface="Courier New"/>
              </a:rPr>
              <a:t>23</a:t>
            </a:r>
            <a:r>
              <a:rPr lang="zh-CN" altLang="zh-CN" sz="2800" kern="100" dirty="0">
                <a:latin typeface="Times New Roman"/>
                <a:ea typeface="微软雅黑"/>
                <a:cs typeface="Times New Roman"/>
              </a:rPr>
              <a:t>篇。其中《九歌》</a:t>
            </a:r>
            <a:r>
              <a:rPr lang="en-US" altLang="zh-CN" sz="2800" kern="100" dirty="0">
                <a:latin typeface="Times New Roman"/>
                <a:ea typeface="微软雅黑"/>
                <a:cs typeface="Courier New"/>
              </a:rPr>
              <a:t>11</a:t>
            </a:r>
            <a:r>
              <a:rPr lang="zh-CN" altLang="zh-CN" sz="2800" kern="100" dirty="0">
                <a:latin typeface="Times New Roman"/>
                <a:ea typeface="微软雅黑"/>
                <a:cs typeface="Times New Roman"/>
              </a:rPr>
              <a:t>篇，《九章》</a:t>
            </a:r>
            <a:r>
              <a:rPr lang="en-US" altLang="zh-CN" sz="2800" kern="100" dirty="0">
                <a:latin typeface="Times New Roman"/>
                <a:ea typeface="微软雅黑"/>
                <a:cs typeface="Courier New"/>
              </a:rPr>
              <a:t>9</a:t>
            </a:r>
            <a:r>
              <a:rPr lang="zh-CN" altLang="zh-CN" sz="2800" kern="100" dirty="0">
                <a:latin typeface="Times New Roman"/>
                <a:ea typeface="微软雅黑"/>
                <a:cs typeface="Times New Roman"/>
              </a:rPr>
              <a:t>篇，《离骚》《天问》《招魂》各一篇。代表作品有《离骚》《九歌》《九章》《天问》等。</a:t>
            </a:r>
            <a:endParaRPr lang="zh-CN" altLang="zh-CN" sz="2800" kern="100" dirty="0">
              <a:effectLst/>
              <a:latin typeface="宋体"/>
              <a:cs typeface="Courier New"/>
            </a:endParaRPr>
          </a:p>
        </p:txBody>
      </p:sp>
    </p:spTree>
    <p:extLst>
      <p:ext uri="{BB962C8B-B14F-4D97-AF65-F5344CB8AC3E}">
        <p14:creationId xmlns:p14="http://schemas.microsoft.com/office/powerpoint/2010/main" val="920144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1891" y="42398"/>
            <a:ext cx="11804209" cy="6193427"/>
          </a:xfrm>
          <a:prstGeom prst="rect">
            <a:avLst/>
          </a:prstGeom>
          <a:noFill/>
        </p:spPr>
        <p:txBody>
          <a:bodyPr wrap="square" rtlCol="0">
            <a:spAutoFit/>
          </a:bodyPr>
          <a:lstStyle/>
          <a:p>
            <a:pPr algn="just">
              <a:lnSpc>
                <a:spcPct val="139000"/>
              </a:lnSpc>
              <a:spcAft>
                <a:spcPts val="0"/>
              </a:spcAft>
              <a:tabLst>
                <a:tab pos="2070735" algn="l"/>
              </a:tabLst>
            </a:pPr>
            <a:r>
              <a:rPr lang="en-US" altLang="zh-CN" sz="2400" b="1" kern="100" dirty="0" smtClean="0">
                <a:solidFill>
                  <a:schemeClr val="bg1">
                    <a:lumMod val="50000"/>
                  </a:schemeClr>
                </a:solidFill>
                <a:latin typeface="Times New Roman"/>
                <a:ea typeface="微软雅黑"/>
                <a:cs typeface="Courier New"/>
              </a:rPr>
              <a:t>2</a:t>
            </a:r>
            <a:r>
              <a:rPr lang="zh-CN" altLang="zh-CN" sz="2400" b="1" kern="100" dirty="0" smtClean="0">
                <a:solidFill>
                  <a:schemeClr val="bg1">
                    <a:lumMod val="50000"/>
                  </a:schemeClr>
                </a:solidFill>
                <a:latin typeface="Times New Roman"/>
                <a:ea typeface="微软雅黑"/>
                <a:cs typeface="Times New Roman"/>
              </a:rPr>
              <a:t>．背景简介</a:t>
            </a:r>
            <a:endParaRPr lang="zh-CN" altLang="zh-CN" sz="2400" b="1" kern="100" dirty="0" smtClean="0">
              <a:solidFill>
                <a:schemeClr val="bg1">
                  <a:lumMod val="50000"/>
                </a:schemeClr>
              </a:solidFill>
              <a:latin typeface="宋体"/>
              <a:cs typeface="Courier New"/>
            </a:endParaRPr>
          </a:p>
          <a:p>
            <a:pPr algn="just">
              <a:lnSpc>
                <a:spcPct val="139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《湘夫人》</a:t>
            </a:r>
            <a:r>
              <a:rPr lang="zh-CN" altLang="zh-CN" sz="2400" kern="100" dirty="0">
                <a:latin typeface="Times New Roman"/>
                <a:ea typeface="微软雅黑"/>
                <a:cs typeface="Times New Roman"/>
              </a:rPr>
              <a:t>选自《楚辞</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九歌》。</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九歌</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本是古乐章名，在《楚辞》中则是一组诗歌的总称，共包括《国殇》《湘君》《湘夫人》等十一首诗。</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九</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是个虚数，表示很多的意思。王逸《楚辞章句</a:t>
            </a:r>
            <a:r>
              <a:rPr lang="en-US" altLang="zh-CN" sz="2400" kern="100" dirty="0">
                <a:latin typeface="Times New Roman"/>
                <a:ea typeface="微软雅黑"/>
                <a:cs typeface="Courier New"/>
              </a:rPr>
              <a:t>·</a:t>
            </a:r>
            <a:r>
              <a:rPr lang="zh-CN" altLang="zh-CN" sz="2400" kern="100" dirty="0">
                <a:latin typeface="Times New Roman"/>
                <a:ea typeface="微软雅黑"/>
                <a:cs typeface="Times New Roman"/>
              </a:rPr>
              <a:t>九歌序》认为：</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昔楚国南郢之邑，沅、湘之间，其俗信鬼而好祠，其祠必作歌乐鼓舞以乐诸神。屈原放逐，窜伏其域，怀忧苦毒，愁思沸郁，出见俗人祭祀之礼，歌舞之乐，其辞鄙陋，因为作《九歌》之曲，上陈事神之敬，下见己之冤结，托之以讽谏。</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大致言之成理。但将《九歌》完全定为屈原的自作新创，似有不妥。现在一般认为，《九歌》是屈原依据当地民间祭歌加工改写而成，无论从内容还是从形式上看，此说均可信。</a:t>
            </a:r>
            <a:endParaRPr lang="zh-CN" altLang="zh-CN" sz="2400" kern="100" dirty="0">
              <a:latin typeface="宋体"/>
              <a:cs typeface="Courier New"/>
            </a:endParaRPr>
          </a:p>
          <a:p>
            <a:pPr algn="just">
              <a:lnSpc>
                <a:spcPct val="139000"/>
              </a:lnSpc>
              <a:spcAft>
                <a:spcPts val="0"/>
              </a:spcAft>
              <a:tabLst>
                <a:tab pos="2070735"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《湘君》</a:t>
            </a:r>
            <a:r>
              <a:rPr lang="zh-CN" altLang="zh-CN" sz="2400" kern="100" dirty="0">
                <a:latin typeface="Times New Roman"/>
                <a:ea typeface="微软雅黑"/>
                <a:cs typeface="Times New Roman"/>
              </a:rPr>
              <a:t>和《湘夫人》是姊妹篇，都是祭祀湘水神的乐歌。湘君和湘夫人是湘江的一对恋人神，或谓夫妻神。《湘君》是以巫师扮演的湘夫人的口吻，抒写追怀湘君的情景；《湘夫人》是以巫师扮演的湘君的口吻，抒写追怀湘夫人的情景。</a:t>
            </a:r>
            <a:endParaRPr lang="zh-CN" altLang="zh-CN" sz="2400" kern="100" dirty="0">
              <a:effectLst/>
              <a:latin typeface="宋体"/>
              <a:cs typeface="Courier New"/>
            </a:endParaRPr>
          </a:p>
        </p:txBody>
      </p:sp>
    </p:spTree>
    <p:extLst>
      <p:ext uri="{BB962C8B-B14F-4D97-AF65-F5344CB8AC3E}">
        <p14:creationId xmlns:p14="http://schemas.microsoft.com/office/powerpoint/2010/main" val="3892779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656629" y="667058"/>
            <a:ext cx="10760671" cy="4670509"/>
          </a:xfrm>
          <a:prstGeom prst="rect">
            <a:avLst/>
          </a:prstGeom>
          <a:noFill/>
        </p:spPr>
        <p:txBody>
          <a:bodyPr wrap="square" rtlCol="0">
            <a:spAutoFit/>
          </a:bodyPr>
          <a:lstStyle/>
          <a:p>
            <a:pPr algn="ctr">
              <a:lnSpc>
                <a:spcPct val="170000"/>
              </a:lnSpc>
              <a:spcAft>
                <a:spcPts val="0"/>
              </a:spcAft>
              <a:tabLst>
                <a:tab pos="2070735" algn="l"/>
              </a:tabLst>
            </a:pPr>
            <a:r>
              <a:rPr lang="zh-CN" altLang="zh-CN" sz="3500" b="1" kern="100" dirty="0">
                <a:solidFill>
                  <a:srgbClr val="00B050"/>
                </a:solidFill>
                <a:latin typeface="Times New Roman"/>
                <a:ea typeface="微软雅黑"/>
                <a:cs typeface="Times New Roman"/>
              </a:rPr>
              <a:t>预习作业</a:t>
            </a:r>
            <a:endParaRPr lang="zh-CN" altLang="zh-CN" sz="3500" b="1" kern="100" dirty="0">
              <a:solidFill>
                <a:srgbClr val="00B050"/>
              </a:solidFill>
              <a:latin typeface="宋体"/>
              <a:cs typeface="Courier New"/>
            </a:endParaRPr>
          </a:p>
          <a:p>
            <a:pPr algn="just">
              <a:lnSpc>
                <a:spcPct val="17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1</a:t>
            </a:r>
            <a:r>
              <a:rPr lang="zh-CN" altLang="zh-CN" sz="2800" b="1" kern="100" dirty="0">
                <a:solidFill>
                  <a:schemeClr val="bg1">
                    <a:lumMod val="50000"/>
                  </a:schemeClr>
                </a:solidFill>
                <a:latin typeface="Times New Roman"/>
                <a:ea typeface="微软雅黑"/>
                <a:cs typeface="Times New Roman"/>
              </a:rPr>
              <a:t>．字音识记</a:t>
            </a:r>
            <a:endParaRPr lang="zh-CN" altLang="zh-CN" sz="2800" b="1" kern="100" dirty="0">
              <a:solidFill>
                <a:schemeClr val="bg1">
                  <a:lumMod val="50000"/>
                </a:schemeClr>
              </a:solidFill>
              <a:latin typeface="宋体"/>
              <a:cs typeface="Courier New"/>
            </a:endParaRPr>
          </a:p>
          <a:p>
            <a:pPr algn="just">
              <a:lnSpc>
                <a:spcPct val="170000"/>
              </a:lnSpc>
              <a:spcAft>
                <a:spcPts val="0"/>
              </a:spcAft>
              <a:tabLst>
                <a:tab pos="2070735"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白</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②</a:t>
            </a:r>
            <a:r>
              <a:rPr lang="zh-CN" altLang="zh-CN" sz="2800" kern="100" dirty="0">
                <a:solidFill>
                  <a:srgbClr val="00B0F0"/>
                </a:solidFill>
                <a:latin typeface="Times New Roman"/>
                <a:ea typeface="微软雅黑"/>
                <a:cs typeface="Times New Roman"/>
              </a:rPr>
              <a:t>眇</a:t>
            </a:r>
            <a:r>
              <a:rPr lang="zh-CN" altLang="zh-CN" sz="2800" kern="100" dirty="0">
                <a:latin typeface="Times New Roman"/>
                <a:ea typeface="微软雅黑"/>
                <a:cs typeface="Times New Roman"/>
              </a:rPr>
              <a:t>眇</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宋体"/>
                <a:ea typeface="微软雅黑"/>
                <a:cs typeface="Times New Roman"/>
              </a:rPr>
              <a:t>③</a:t>
            </a:r>
            <a:r>
              <a:rPr lang="zh-CN" altLang="zh-CN" sz="2800" kern="100" dirty="0">
                <a:solidFill>
                  <a:srgbClr val="00B0F0"/>
                </a:solidFill>
                <a:latin typeface="Times New Roman"/>
                <a:ea typeface="微软雅黑"/>
                <a:cs typeface="Times New Roman"/>
              </a:rPr>
              <a:t>罾</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70000"/>
              </a:lnSpc>
              <a:spcAft>
                <a:spcPts val="0"/>
              </a:spcAft>
              <a:tabLst>
                <a:tab pos="2070735" algn="l"/>
              </a:tabLst>
            </a:pPr>
            <a:r>
              <a:rPr lang="en-US" altLang="zh-CN" sz="2800" kern="100" dirty="0">
                <a:latin typeface="宋体"/>
                <a:ea typeface="微软雅黑"/>
                <a:cs typeface="Times New Roman"/>
              </a:rPr>
              <a:t>④</a:t>
            </a:r>
            <a:r>
              <a:rPr lang="zh-CN" altLang="zh-CN" sz="2800" kern="100" dirty="0">
                <a:latin typeface="Times New Roman"/>
                <a:ea typeface="微软雅黑"/>
                <a:cs typeface="Times New Roman"/>
              </a:rPr>
              <a:t>兰</a:t>
            </a:r>
            <a:r>
              <a:rPr lang="zh-CN" altLang="zh-CN" sz="2800" kern="100" dirty="0">
                <a:solidFill>
                  <a:srgbClr val="00B0F0"/>
                </a:solidFill>
                <a:latin typeface="Times New Roman"/>
                <a:ea typeface="微软雅黑"/>
                <a:cs typeface="Times New Roman"/>
              </a:rPr>
              <a:t>橑</a:t>
            </a:r>
            <a:r>
              <a:rPr lang="en-US" altLang="zh-CN" sz="2800" kern="100" dirty="0" smtClean="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⑤</a:t>
            </a:r>
            <a:r>
              <a:rPr lang="zh-CN" altLang="zh-CN" sz="2800" kern="100" dirty="0">
                <a:solidFill>
                  <a:srgbClr val="00B0F0"/>
                </a:solidFill>
                <a:latin typeface="Times New Roman"/>
                <a:ea typeface="微软雅黑"/>
                <a:cs typeface="Times New Roman"/>
              </a:rPr>
              <a:t>薜</a:t>
            </a:r>
            <a:r>
              <a:rPr lang="zh-CN" altLang="zh-CN" sz="2800" kern="100" dirty="0">
                <a:latin typeface="Times New Roman"/>
                <a:ea typeface="微软雅黑"/>
                <a:cs typeface="Times New Roman"/>
              </a:rPr>
              <a:t>荔</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⑥</a:t>
            </a:r>
            <a:r>
              <a:rPr lang="zh-CN" altLang="zh-CN" sz="2800" kern="100" dirty="0">
                <a:solidFill>
                  <a:srgbClr val="00B0F0"/>
                </a:solidFill>
                <a:latin typeface="Times New Roman"/>
                <a:ea typeface="微软雅黑"/>
                <a:cs typeface="Times New Roman"/>
              </a:rPr>
              <a:t>澧</a:t>
            </a:r>
            <a:r>
              <a:rPr lang="zh-CN" altLang="zh-CN" sz="2800" kern="100" dirty="0">
                <a:latin typeface="Times New Roman"/>
                <a:ea typeface="微软雅黑"/>
                <a:cs typeface="Times New Roman"/>
              </a:rPr>
              <a:t>水</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170000"/>
              </a:lnSpc>
              <a:spcAft>
                <a:spcPts val="0"/>
              </a:spcAft>
              <a:tabLst>
                <a:tab pos="2070735" algn="l"/>
              </a:tabLst>
            </a:pPr>
            <a:r>
              <a:rPr lang="en-US" altLang="zh-CN" sz="2800" kern="100" dirty="0">
                <a:latin typeface="宋体"/>
                <a:ea typeface="微软雅黑"/>
                <a:cs typeface="Times New Roman"/>
              </a:rPr>
              <a:t>⑦</a:t>
            </a:r>
            <a:r>
              <a:rPr lang="zh-CN" altLang="zh-CN" sz="2800" kern="100" dirty="0">
                <a:latin typeface="Times New Roman"/>
                <a:ea typeface="微软雅黑"/>
                <a:cs typeface="Times New Roman"/>
              </a:rPr>
              <a:t>潺</a:t>
            </a:r>
            <a:r>
              <a:rPr lang="zh-CN" altLang="zh-CN" sz="2800" kern="100" dirty="0">
                <a:solidFill>
                  <a:srgbClr val="00B0F0"/>
                </a:solidFill>
                <a:latin typeface="Times New Roman"/>
                <a:ea typeface="微软雅黑"/>
                <a:cs typeface="Times New Roman"/>
              </a:rPr>
              <a:t>湲</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⑧</a:t>
            </a:r>
            <a:r>
              <a:rPr lang="zh-CN" altLang="zh-CN" sz="2800" kern="100" dirty="0">
                <a:latin typeface="Times New Roman"/>
                <a:ea typeface="微软雅黑"/>
                <a:cs typeface="Times New Roman"/>
              </a:rPr>
              <a:t>西</a:t>
            </a:r>
            <a:r>
              <a:rPr lang="zh-CN" altLang="zh-CN" sz="2800" kern="100" dirty="0">
                <a:solidFill>
                  <a:srgbClr val="00B0F0"/>
                </a:solidFill>
                <a:latin typeface="Times New Roman"/>
                <a:ea typeface="微软雅黑"/>
                <a:cs typeface="Times New Roman"/>
              </a:rPr>
              <a:t>澨</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⑨</a:t>
            </a:r>
            <a:r>
              <a:rPr lang="zh-CN" altLang="zh-CN" sz="2800" kern="100" dirty="0">
                <a:latin typeface="Times New Roman"/>
                <a:ea typeface="微软雅黑"/>
                <a:cs typeface="Times New Roman"/>
              </a:rPr>
              <a:t>白</a:t>
            </a:r>
            <a:r>
              <a:rPr lang="zh-CN" altLang="zh-CN" sz="2800" kern="100" dirty="0">
                <a:solidFill>
                  <a:srgbClr val="00B0F0"/>
                </a:solidFill>
                <a:latin typeface="Times New Roman"/>
                <a:ea typeface="微软雅黑"/>
                <a:cs typeface="Times New Roman"/>
              </a:rPr>
              <a:t>芷</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70000"/>
              </a:lnSpc>
              <a:spcAft>
                <a:spcPts val="0"/>
              </a:spcAft>
              <a:tabLst>
                <a:tab pos="2070735" algn="l"/>
              </a:tabLst>
            </a:pPr>
            <a:r>
              <a:rPr lang="en-US" altLang="zh-CN" sz="2800" kern="100" dirty="0">
                <a:latin typeface="宋体"/>
                <a:ea typeface="微软雅黑"/>
                <a:cs typeface="Times New Roman"/>
              </a:rPr>
              <a:t>⑩</a:t>
            </a:r>
            <a:r>
              <a:rPr lang="zh-CN" altLang="zh-CN" sz="2800" kern="100" dirty="0">
                <a:latin typeface="Times New Roman"/>
                <a:ea typeface="微软雅黑"/>
                <a:cs typeface="Times New Roman"/>
              </a:rPr>
              <a:t>北</a:t>
            </a:r>
            <a:r>
              <a:rPr lang="zh-CN" altLang="zh-CN" sz="2800" kern="100" dirty="0">
                <a:solidFill>
                  <a:srgbClr val="00B0F0"/>
                </a:solidFill>
                <a:latin typeface="Times New Roman"/>
                <a:ea typeface="微软雅黑"/>
                <a:cs typeface="Times New Roman"/>
              </a:rPr>
              <a:t>渚</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smtClean="0">
                <a:latin typeface="宋体"/>
                <a:ea typeface="MS Gothic"/>
                <a:cs typeface="MS Gothic"/>
              </a:rPr>
              <a:t>⑪</a:t>
            </a:r>
            <a:r>
              <a:rPr lang="zh-CN" altLang="zh-CN" sz="2800" kern="100" dirty="0">
                <a:solidFill>
                  <a:srgbClr val="00B0F0"/>
                </a:solidFill>
                <a:latin typeface="Times New Roman"/>
                <a:ea typeface="微软雅黑"/>
                <a:cs typeface="Times New Roman"/>
              </a:rPr>
              <a:t>搴</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smtClean="0">
                <a:latin typeface="宋体"/>
                <a:ea typeface="MS Gothic"/>
                <a:cs typeface="MS Gothic"/>
              </a:rPr>
              <a:t>⑫</a:t>
            </a:r>
            <a:r>
              <a:rPr lang="zh-CN" altLang="zh-CN" sz="2800" kern="100" dirty="0">
                <a:solidFill>
                  <a:srgbClr val="00B0F0"/>
                </a:solidFill>
                <a:latin typeface="Times New Roman"/>
                <a:ea typeface="微软雅黑"/>
                <a:cs typeface="Times New Roman"/>
              </a:rPr>
              <a:t>庑</a:t>
            </a:r>
            <a:r>
              <a:rPr lang="zh-CN" altLang="zh-CN" sz="2800" kern="100" dirty="0">
                <a:latin typeface="Times New Roman"/>
                <a:ea typeface="微软雅黑"/>
                <a:cs typeface="Times New Roman"/>
              </a:rPr>
              <a:t>门</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effectLst/>
              <a:latin typeface="宋体"/>
              <a:cs typeface="Courier New"/>
            </a:endParaRPr>
          </a:p>
        </p:txBody>
      </p:sp>
      <p:pic>
        <p:nvPicPr>
          <p:cNvPr id="5122" name="Picture 2" descr="F:\2015赵瑊\同步\语文\源文件！\创新 人教选修（中国古代诗歌散文欣赏）\烦.tif"/>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36686" y="2591961"/>
            <a:ext cx="365688" cy="35443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929374" y="2292593"/>
            <a:ext cx="8979926" cy="3022366"/>
          </a:xfrm>
          <a:prstGeom prst="rect">
            <a:avLst/>
          </a:prstGeom>
        </p:spPr>
        <p:txBody>
          <a:bodyPr wrap="square">
            <a:spAutoFit/>
          </a:bodyPr>
          <a:lstStyle/>
          <a:p>
            <a:pPr algn="just">
              <a:lnSpc>
                <a:spcPct val="170000"/>
              </a:lnSpc>
              <a:spcAft>
                <a:spcPts val="0"/>
              </a:spcAft>
              <a:tabLst>
                <a:tab pos="2070735" algn="l"/>
              </a:tabLst>
            </a:pPr>
            <a:r>
              <a:rPr lang="en-US" altLang="zh-CN" sz="2800" kern="100" dirty="0" err="1" smtClean="0">
                <a:solidFill>
                  <a:schemeClr val="accent6">
                    <a:lumMod val="75000"/>
                  </a:schemeClr>
                </a:solidFill>
                <a:latin typeface="Times New Roman"/>
                <a:ea typeface="微软雅黑"/>
                <a:cs typeface="Courier New"/>
              </a:rPr>
              <a:t>f</a:t>
            </a:r>
            <a:r>
              <a:rPr lang="en-US" altLang="zh-CN" sz="2800" kern="100" dirty="0" err="1" smtClean="0">
                <a:solidFill>
                  <a:schemeClr val="accent6">
                    <a:lumMod val="75000"/>
                  </a:schemeClr>
                </a:solidFill>
                <a:latin typeface="宋体" pitchFamily="2" charset="-122"/>
                <a:ea typeface="宋体" pitchFamily="2" charset="-122"/>
                <a:cs typeface="Courier New"/>
              </a:rPr>
              <a:t>á</a:t>
            </a:r>
            <a:r>
              <a:rPr lang="en-US" altLang="zh-CN" sz="2800" kern="100" dirty="0" err="1" smtClean="0">
                <a:solidFill>
                  <a:schemeClr val="accent6">
                    <a:lumMod val="75000"/>
                  </a:schemeClr>
                </a:solidFill>
                <a:latin typeface="Times New Roman"/>
                <a:ea typeface="微软雅黑"/>
                <a:cs typeface="Courier New"/>
              </a:rPr>
              <a:t>n</a:t>
            </a:r>
            <a:r>
              <a:rPr lang="en-US" altLang="zh-CN" sz="2800" kern="100" dirty="0" smtClean="0">
                <a:solidFill>
                  <a:schemeClr val="accent6">
                    <a:lumMod val="75000"/>
                  </a:schemeClr>
                </a:solidFill>
                <a:latin typeface="Times New Roman"/>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mi</a:t>
            </a:r>
            <a:r>
              <a:rPr lang="en-US" altLang="zh-CN" sz="2800" kern="100" dirty="0" err="1" smtClean="0">
                <a:solidFill>
                  <a:schemeClr val="accent6">
                    <a:lumMod val="75000"/>
                  </a:schemeClr>
                </a:solidFill>
                <a:latin typeface="宋体" pitchFamily="2" charset="-122"/>
                <a:ea typeface="宋体" pitchFamily="2" charset="-122"/>
                <a:cs typeface="Courier New"/>
              </a:rPr>
              <a:t>ǎ</a:t>
            </a:r>
            <a:r>
              <a:rPr lang="en-US" altLang="zh-CN" sz="2800" kern="100" dirty="0" err="1" smtClean="0">
                <a:solidFill>
                  <a:schemeClr val="accent6">
                    <a:lumMod val="75000"/>
                  </a:schemeClr>
                </a:solidFill>
                <a:latin typeface="Times New Roman"/>
                <a:ea typeface="微软雅黑"/>
                <a:cs typeface="Courier New"/>
              </a:rPr>
              <a:t>o</a:t>
            </a:r>
            <a:r>
              <a:rPr lang="en-US" altLang="zh-CN" sz="2800" kern="100" dirty="0" smtClean="0">
                <a:solidFill>
                  <a:schemeClr val="accent6">
                    <a:lumMod val="75000"/>
                  </a:schemeClr>
                </a:solidFill>
                <a:latin typeface="Times New Roman"/>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zēnɡ</a:t>
            </a:r>
            <a:endParaRPr lang="en-US" altLang="zh-CN" sz="2800" kern="100" dirty="0" smtClean="0">
              <a:solidFill>
                <a:schemeClr val="accent6">
                  <a:lumMod val="75000"/>
                </a:schemeClr>
              </a:solidFill>
              <a:latin typeface="Times New Roman"/>
              <a:ea typeface="微软雅黑"/>
              <a:cs typeface="Times New Roman"/>
            </a:endParaRPr>
          </a:p>
          <a:p>
            <a:pPr algn="just">
              <a:lnSpc>
                <a:spcPct val="170000"/>
              </a:lnSpc>
              <a:spcAft>
                <a:spcPts val="0"/>
              </a:spcAft>
              <a:tabLst>
                <a:tab pos="2070735" algn="l"/>
              </a:tabLst>
            </a:pPr>
            <a:r>
              <a:rPr lang="en-US" altLang="zh-CN" sz="2800" kern="100" dirty="0" smtClean="0">
                <a:solidFill>
                  <a:schemeClr val="accent6">
                    <a:lumMod val="75000"/>
                  </a:schemeClr>
                </a:solidFill>
                <a:latin typeface="Times New Roman"/>
                <a:ea typeface="微软雅黑"/>
                <a:cs typeface="Courier New"/>
              </a:rPr>
              <a:t> </a:t>
            </a:r>
            <a:r>
              <a:rPr lang="en-US" altLang="zh-CN" sz="2800" kern="100" dirty="0" err="1" smtClean="0">
                <a:solidFill>
                  <a:schemeClr val="accent6">
                    <a:lumMod val="75000"/>
                  </a:schemeClr>
                </a:solidFill>
                <a:latin typeface="Times New Roman"/>
                <a:ea typeface="微软雅黑"/>
                <a:cs typeface="Courier New"/>
              </a:rPr>
              <a:t>l</a:t>
            </a:r>
            <a:r>
              <a:rPr lang="en-US" altLang="zh-CN" sz="2800" kern="100" dirty="0" err="1" smtClean="0">
                <a:solidFill>
                  <a:schemeClr val="accent6">
                    <a:lumMod val="75000"/>
                  </a:schemeClr>
                </a:solidFill>
                <a:latin typeface="宋体" pitchFamily="2" charset="-122"/>
                <a:ea typeface="宋体" pitchFamily="2" charset="-122"/>
                <a:cs typeface="Courier New"/>
              </a:rPr>
              <a:t>ǎ</a:t>
            </a:r>
            <a:r>
              <a:rPr lang="en-US" altLang="zh-CN" sz="2800" kern="100" dirty="0" err="1" smtClean="0">
                <a:solidFill>
                  <a:schemeClr val="accent6">
                    <a:lumMod val="75000"/>
                  </a:schemeClr>
                </a:solidFill>
                <a:latin typeface="Times New Roman"/>
                <a:ea typeface="微软雅黑"/>
                <a:cs typeface="Courier New"/>
              </a:rPr>
              <a:t>o</a:t>
            </a:r>
            <a:r>
              <a:rPr lang="en-US" altLang="zh-CN" sz="2800" kern="100" dirty="0" smtClean="0">
                <a:solidFill>
                  <a:schemeClr val="accent6">
                    <a:lumMod val="75000"/>
                  </a:schemeClr>
                </a:solidFill>
                <a:latin typeface="Times New Roman"/>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bì</a:t>
            </a:r>
            <a:r>
              <a:rPr lang="en-US" altLang="zh-CN" sz="2800" kern="100" dirty="0" smtClean="0">
                <a:solidFill>
                  <a:schemeClr val="accent6">
                    <a:lumMod val="75000"/>
                  </a:schemeClr>
                </a:solidFill>
                <a:latin typeface="Times New Roman"/>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lǐ</a:t>
            </a:r>
            <a:endParaRPr lang="en-US" altLang="zh-CN" sz="2800" kern="100" dirty="0" smtClean="0">
              <a:solidFill>
                <a:schemeClr val="accent6">
                  <a:lumMod val="75000"/>
                </a:schemeClr>
              </a:solidFill>
              <a:latin typeface="Times New Roman"/>
              <a:ea typeface="微软雅黑"/>
              <a:cs typeface="Times New Roman"/>
            </a:endParaRPr>
          </a:p>
          <a:p>
            <a:pPr algn="just">
              <a:lnSpc>
                <a:spcPct val="170000"/>
              </a:lnSpc>
              <a:spcAft>
                <a:spcPts val="0"/>
              </a:spcAft>
              <a:tabLst>
                <a:tab pos="2070735" algn="l"/>
              </a:tabLst>
            </a:pPr>
            <a:r>
              <a:rPr lang="en-US" altLang="zh-CN" sz="2800" kern="100" dirty="0" err="1" smtClean="0">
                <a:solidFill>
                  <a:schemeClr val="accent6">
                    <a:lumMod val="75000"/>
                  </a:schemeClr>
                </a:solidFill>
                <a:latin typeface="Times New Roman"/>
                <a:ea typeface="微软雅黑"/>
                <a:cs typeface="Courier New"/>
              </a:rPr>
              <a:t>yu</a:t>
            </a:r>
            <a:r>
              <a:rPr lang="en-US" altLang="zh-CN" sz="2800" kern="100" dirty="0" err="1" smtClean="0">
                <a:solidFill>
                  <a:schemeClr val="accent6">
                    <a:lumMod val="75000"/>
                  </a:schemeClr>
                </a:solidFill>
                <a:latin typeface="宋体" pitchFamily="2" charset="-122"/>
                <a:ea typeface="宋体" pitchFamily="2" charset="-122"/>
                <a:cs typeface="Courier New"/>
              </a:rPr>
              <a:t>á</a:t>
            </a:r>
            <a:r>
              <a:rPr lang="en-US" altLang="zh-CN" sz="2800" kern="100" dirty="0" err="1" smtClean="0">
                <a:solidFill>
                  <a:schemeClr val="accent6">
                    <a:lumMod val="75000"/>
                  </a:schemeClr>
                </a:solidFill>
                <a:latin typeface="Times New Roman"/>
                <a:ea typeface="微软雅黑"/>
                <a:cs typeface="Courier New"/>
              </a:rPr>
              <a:t>n</a:t>
            </a:r>
            <a:r>
              <a:rPr lang="en-US" altLang="zh-CN" sz="2800" kern="100" dirty="0" smtClean="0">
                <a:solidFill>
                  <a:schemeClr val="accent6">
                    <a:lumMod val="75000"/>
                  </a:schemeClr>
                </a:solidFill>
                <a:latin typeface="Times New Roman"/>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shì</a:t>
            </a:r>
            <a:r>
              <a:rPr lang="en-US" altLang="zh-CN" sz="2800" kern="100" dirty="0" smtClean="0">
                <a:solidFill>
                  <a:schemeClr val="accent6">
                    <a:lumMod val="75000"/>
                  </a:schemeClr>
                </a:solidFill>
                <a:latin typeface="Times New Roman"/>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zhǐ</a:t>
            </a:r>
            <a:endParaRPr lang="en-US" altLang="zh-CN" sz="2800" kern="100" dirty="0" smtClean="0">
              <a:solidFill>
                <a:schemeClr val="accent6">
                  <a:lumMod val="75000"/>
                </a:schemeClr>
              </a:solidFill>
              <a:latin typeface="Times New Roman"/>
              <a:ea typeface="微软雅黑"/>
              <a:cs typeface="Times New Roman"/>
            </a:endParaRPr>
          </a:p>
          <a:p>
            <a:pPr algn="just">
              <a:lnSpc>
                <a:spcPct val="170000"/>
              </a:lnSpc>
              <a:spcAft>
                <a:spcPts val="0"/>
              </a:spcAft>
              <a:tabLst>
                <a:tab pos="2070735" algn="l"/>
              </a:tabLst>
            </a:pPr>
            <a:r>
              <a:rPr lang="en-US" altLang="zh-CN" sz="2800" kern="100" dirty="0">
                <a:solidFill>
                  <a:schemeClr val="accent6">
                    <a:lumMod val="75000"/>
                  </a:schemeClr>
                </a:solidFill>
                <a:latin typeface="Times New Roman"/>
                <a:ea typeface="微软雅黑"/>
                <a:cs typeface="Courier New"/>
              </a:rPr>
              <a:t> </a:t>
            </a:r>
            <a:r>
              <a:rPr lang="en-US" altLang="zh-CN" sz="2800" kern="100" dirty="0" err="1" smtClean="0">
                <a:solidFill>
                  <a:schemeClr val="accent6">
                    <a:lumMod val="75000"/>
                  </a:schemeClr>
                </a:solidFill>
                <a:latin typeface="Times New Roman"/>
                <a:ea typeface="微软雅黑"/>
                <a:cs typeface="Courier New"/>
              </a:rPr>
              <a:t>zhǔ</a:t>
            </a:r>
            <a:r>
              <a:rPr lang="en-US" altLang="zh-CN" sz="2800" kern="100" dirty="0" smtClean="0">
                <a:solidFill>
                  <a:schemeClr val="accent6">
                    <a:lumMod val="75000"/>
                  </a:schemeClr>
                </a:solidFill>
                <a:latin typeface="Times New Roman"/>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qi</a:t>
            </a:r>
            <a:r>
              <a:rPr lang="en-US" altLang="zh-CN" sz="2800" kern="100" dirty="0" err="1" smtClean="0">
                <a:solidFill>
                  <a:schemeClr val="accent6">
                    <a:lumMod val="75000"/>
                  </a:schemeClr>
                </a:solidFill>
                <a:latin typeface="宋体" pitchFamily="2" charset="-122"/>
                <a:ea typeface="宋体" pitchFamily="2" charset="-122"/>
                <a:cs typeface="Courier New"/>
              </a:rPr>
              <a:t>ā</a:t>
            </a:r>
            <a:r>
              <a:rPr lang="en-US" altLang="zh-CN" sz="2800" kern="100" dirty="0" err="1" smtClean="0">
                <a:solidFill>
                  <a:schemeClr val="accent6">
                    <a:lumMod val="75000"/>
                  </a:schemeClr>
                </a:solidFill>
                <a:latin typeface="Times New Roman"/>
                <a:ea typeface="微软雅黑"/>
                <a:cs typeface="Courier New"/>
              </a:rPr>
              <a:t>n</a:t>
            </a:r>
            <a:r>
              <a:rPr lang="en-US" altLang="zh-CN" sz="2800" kern="100" dirty="0" smtClean="0">
                <a:solidFill>
                  <a:schemeClr val="accent6">
                    <a:lumMod val="75000"/>
                  </a:schemeClr>
                </a:solidFill>
                <a:latin typeface="Times New Roman"/>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wǔ</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25429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3012</TotalTime>
  <Words>3084</Words>
  <Application>Microsoft Office PowerPoint</Application>
  <PresentationFormat>自定义</PresentationFormat>
  <Paragraphs>169</Paragraphs>
  <Slides>26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user</cp:lastModifiedBy>
  <cp:revision>631</cp:revision>
  <dcterms:created xsi:type="dcterms:W3CDTF">2013-09-20T02:31:37Z</dcterms:created>
  <dcterms:modified xsi:type="dcterms:W3CDTF">2015-03-23T05:37:39Z</dcterms:modified>
</cp:coreProperties>
</file>