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5" r:id="rId3"/>
    <p:sldId id="262" r:id="rId4"/>
    <p:sldId id="408" r:id="rId5"/>
    <p:sldId id="299" r:id="rId6"/>
    <p:sldId id="416" r:id="rId7"/>
    <p:sldId id="401" r:id="rId8"/>
    <p:sldId id="382" r:id="rId9"/>
    <p:sldId id="417" r:id="rId10"/>
    <p:sldId id="327" r:id="rId11"/>
    <p:sldId id="409" r:id="rId12"/>
    <p:sldId id="411" r:id="rId13"/>
    <p:sldId id="426" r:id="rId14"/>
    <p:sldId id="376" r:id="rId15"/>
    <p:sldId id="303" r:id="rId16"/>
    <p:sldId id="403" r:id="rId17"/>
    <p:sldId id="410" r:id="rId18"/>
    <p:sldId id="400" r:id="rId19"/>
    <p:sldId id="427" r:id="rId20"/>
    <p:sldId id="319" r:id="rId21"/>
    <p:sldId id="357" r:id="rId22"/>
    <p:sldId id="359" r:id="rId23"/>
    <p:sldId id="425" r:id="rId24"/>
    <p:sldId id="407" r:id="rId25"/>
    <p:sldId id="428" r:id="rId26"/>
    <p:sldId id="25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22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祭十二郎文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22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祭十二郎文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22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祭十二郎文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22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祭十二郎文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22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祭十二郎文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第五单元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散而不乱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气脉中贯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462212" y="183485"/>
            <a:ext cx="9231188" cy="587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一词多义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实词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终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既无伯叔，终鲜兄弟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       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无以终余年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	(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如不能守以终丧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言有穷而情不可终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终葬汝于先人之兆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终当久与相处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50100" y="2121785"/>
            <a:ext cx="304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又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结束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、度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完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终了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完毕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终了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完结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最后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一定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终于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、终归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830512" y="43785"/>
            <a:ext cx="8659688" cy="621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乃能衔哀致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诚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	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诚知其如此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6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所谓天者诚难测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6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省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不省所怙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( 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 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汝来省吾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(           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4)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长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吾少孤，及长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孰谓少者殁而长者存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en-US" altLang="zh-CN" sz="26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长吾女与汝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女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				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29500" y="624871"/>
            <a:ext cx="2857500" cy="5654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诚意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果真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如果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确实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，实在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知道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探望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长大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zh-CN" altLang="zh-CN" sz="2600" kern="100" spc="-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年长</a:t>
            </a:r>
            <a:r>
              <a:rPr lang="zh-CN" altLang="zh-CN" sz="2600" kern="100" spc="-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形容词</a:t>
            </a:r>
            <a:endParaRPr lang="en-US" altLang="zh-CN" sz="2600" kern="100" spc="-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9000"/>
              </a:lnSpc>
              <a:tabLst>
                <a:tab pos="2430780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养育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，动词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093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513012" y="56485"/>
            <a:ext cx="9599488" cy="620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(5)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知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而寿者不可知矣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死而有知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			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盖东野之使者不知问家人以月日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6)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信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其信然邪？其梦邪？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7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愿陛下亲之信之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此四君者，皆明智而忠信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低眉信手续续弹，说尽心中无限事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烟涛微茫信难求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700" kern="100" dirty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7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7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89900" y="706829"/>
            <a:ext cx="2768600" cy="5589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47000"/>
              </a:lnSpc>
              <a:tabLst>
                <a:tab pos="2430780" algn="l"/>
              </a:tabLst>
            </a:pPr>
            <a:r>
              <a:rPr lang="en-US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预知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7000"/>
              </a:lnSpc>
              <a:tabLst>
                <a:tab pos="2430780" algn="l"/>
              </a:tabLst>
            </a:pPr>
            <a:r>
              <a:rPr lang="en-US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知觉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7000"/>
              </a:lnSpc>
              <a:tabLst>
                <a:tab pos="2430780" algn="l"/>
              </a:tabLst>
            </a:pPr>
            <a:r>
              <a:rPr lang="en-US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知道</a:t>
            </a:r>
            <a:endParaRPr lang="zh-CN" altLang="zh-CN" sz="27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47000"/>
              </a:lnSpc>
              <a:tabLst>
                <a:tab pos="2430780" algn="l"/>
              </a:tabLst>
            </a:pP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7000"/>
              </a:lnSpc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真实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确实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7000"/>
              </a:lnSpc>
              <a:tabLst>
                <a:tab pos="2430780" algn="l"/>
              </a:tabLst>
            </a:pPr>
            <a:r>
              <a:rPr lang="en-US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相信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7000"/>
              </a:lnSpc>
              <a:tabLst>
                <a:tab pos="2430780" algn="l"/>
              </a:tabLst>
            </a:pPr>
            <a:r>
              <a:rPr lang="en-US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信用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7000"/>
              </a:lnSpc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随意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随便</a:t>
            </a:r>
            <a:endParaRPr lang="en-US" altLang="zh-CN" sz="27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47000"/>
              </a:lnSpc>
              <a:tabLst>
                <a:tab pos="2430780" algn="l"/>
              </a:tabLst>
            </a:pPr>
            <a:r>
              <a:rPr lang="zh-CN" altLang="zh-CN" sz="27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实在</a:t>
            </a:r>
            <a:r>
              <a:rPr lang="zh-CN" altLang="zh-CN" sz="27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，的确</a:t>
            </a:r>
            <a:endParaRPr lang="zh-CN" altLang="zh-CN" sz="27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08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271712" y="56485"/>
            <a:ext cx="10348788" cy="617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二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虚词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3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以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3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未始以为忧也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3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其竟以此而殒其生乎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3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东野云，汝殁以六月二日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3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使者妄称以应之耳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3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之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3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使建中远具时羞之奠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kern="100" dirty="0" smtClean="0">
                <a:latin typeface="Times New Roman"/>
                <a:ea typeface="微软雅黑"/>
                <a:cs typeface="Times New Roman"/>
              </a:rPr>
              <a:t>                                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3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亦未知其言之悲也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5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3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佯狂不知所之者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3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为之，则难者亦易矣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5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3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告汝十二郎之灵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11256" y="1099071"/>
            <a:ext cx="4355244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3000"/>
              </a:lnSpc>
              <a:tabLst>
                <a:tab pos="2430780" algn="l"/>
              </a:tabLst>
            </a:pP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把</a:t>
            </a: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3000"/>
              </a:lnSpc>
              <a:tabLst>
                <a:tab pos="2430780" algn="l"/>
              </a:tabLst>
            </a:pP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因为</a:t>
            </a: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3000"/>
              </a:lnSpc>
              <a:tabLst>
                <a:tab pos="2430780" algn="l"/>
              </a:tabLst>
            </a:pP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在</a:t>
            </a: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3000"/>
              </a:lnSpc>
              <a:tabLst>
                <a:tab pos="2430780" algn="l"/>
              </a:tabLst>
            </a:pP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来</a:t>
            </a:r>
            <a:endParaRPr lang="zh-CN" altLang="zh-CN" sz="25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33000"/>
              </a:lnSpc>
              <a:tabLst>
                <a:tab pos="2430780" algn="l"/>
              </a:tabLst>
            </a:pP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3000"/>
              </a:lnSpc>
              <a:tabLst>
                <a:tab pos="2430780" algn="l"/>
              </a:tabLst>
            </a:pP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助词</a:t>
            </a:r>
            <a:r>
              <a:rPr lang="zh-CN" altLang="zh-CN" sz="25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，连接定语和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中心语</a:t>
            </a: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3000"/>
              </a:lnSpc>
              <a:tabLst>
                <a:tab pos="2430780" algn="l"/>
              </a:tabLst>
            </a:pP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主谓之间</a:t>
            </a: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3000"/>
              </a:lnSpc>
              <a:tabLst>
                <a:tab pos="2430780" algn="l"/>
              </a:tabLst>
            </a:pP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到</a:t>
            </a: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3000"/>
              </a:lnSpc>
              <a:tabLst>
                <a:tab pos="2430780" algn="l"/>
              </a:tabLst>
            </a:pP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代词</a:t>
            </a:r>
            <a:r>
              <a:rPr lang="zh-CN" altLang="zh-CN" sz="25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事情</a:t>
            </a:r>
            <a:endParaRPr lang="en-US" altLang="zh-CN" sz="25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33000"/>
              </a:lnSpc>
              <a:tabLst>
                <a:tab pos="2430780" algn="l"/>
              </a:tabLst>
            </a:pPr>
            <a:r>
              <a:rPr lang="zh-CN" altLang="zh-CN" sz="25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</a:t>
            </a:r>
            <a:endParaRPr lang="zh-CN" altLang="zh-CN" sz="25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750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55812" y="31085"/>
            <a:ext cx="101709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词类活用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图久远者，莫如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西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归：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吾兄之盛德而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夭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其嗣乎：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汝之纯明宜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业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其家者：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将成家而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致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汝：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强者夭而病者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全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乎：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其竟以此而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殒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其生乎：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49700" y="854759"/>
            <a:ext cx="7099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用作状语，向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西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使动，使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夭折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用作动词，继承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事业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使动，使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形容词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用作动词，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保全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200000"/>
              </a:lnSpc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使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动，使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丧亡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9" name="椭圆 8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燕尾形 12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2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3862" y="1383844"/>
            <a:ext cx="7726238" cy="340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《祭十二郎文》将诚挚的抒情与日常琐事的叙述紧密融合在一起，深切地表达出对亡故亲人的悼念和对人生浮沉离合的无限感叹。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5" name="Picture 3" descr="C:\Users\Administrator\Desktop\语文图\22 (8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3" y="2622550"/>
            <a:ext cx="2732087" cy="21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66285" y="3042"/>
            <a:ext cx="1980029" cy="799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结构图示</a:t>
            </a:r>
            <a:endParaRPr lang="zh-CN" altLang="zh-CN" sz="35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Y2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141" y="927613"/>
            <a:ext cx="8819516" cy="5134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7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068" y="70086"/>
            <a:ext cx="11828432" cy="599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一、写十二郎之死为什么还要回叙自己头一年给十二郎的信，以及自己身体衰病、子孙辈幼小等事？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这些事都与文章主旨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吊十二郎之死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密切相关，穿插其中，形成行文的曲折。第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段写自己未老先衰之象，意在为下文蓄势，也就是用自己之将死而竟不死，反衬出十二郎之不应死而竟死的尤其可哀。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少者殁而长者存，强者夭而病者全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，这不合情理，故更让人难以接受。第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段又言己之衰、子孙之弱，不仅写出十二郎辞世后家境的凄凉，也更突显了作者因十二郎之死而生的极度悲伤之情。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80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068" y="207174"/>
            <a:ext cx="118284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</a:t>
            </a:r>
            <a:r>
              <a:rPr lang="zh-CN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十二郎已死</a:t>
            </a:r>
            <a:r>
              <a:rPr lang="zh-CN" altLang="zh-CN" sz="2800" b="1" kern="100" spc="-9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为什么作者还要反反复复地推究死因</a:t>
            </a:r>
            <a:r>
              <a:rPr lang="zh-CN" altLang="zh-CN" sz="2800" b="1" kern="100" spc="-9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推测死期</a:t>
            </a:r>
            <a:r>
              <a:rPr lang="en-US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第</a:t>
            </a:r>
            <a:r>
              <a:rPr lang="en-US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800" b="1" kern="100" spc="-9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zh-CN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段</a:t>
            </a:r>
            <a:r>
              <a:rPr lang="en-US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b="1" kern="100" spc="-9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？</a:t>
            </a:r>
            <a:r>
              <a:rPr lang="zh-CN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反复诵读，体会</a:t>
            </a:r>
            <a:r>
              <a:rPr lang="en-US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邪</a:t>
            </a:r>
            <a:r>
              <a:rPr lang="en-US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乎</a:t>
            </a:r>
            <a:r>
              <a:rPr lang="en-US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也</a:t>
            </a:r>
            <a:r>
              <a:rPr lang="en-US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矣</a:t>
            </a:r>
            <a:r>
              <a:rPr lang="en-US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spc="-7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等虚词在传情达意中的作用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推究死因、推测死期、疑死讯非真而梦，均反映出作者对十二郎忆念之深。第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段中，写自己惊闻噩耗后由信而疑，又由疑返信的恍惚心态，突出了侄儿之死在作者心中引起的五雷轰顶般的剧烈震荡，以及确信死讯后五内俱焚般的巨大悲恸。这一段中，先连用三个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邪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字，紧接着是三个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乎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字，四个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也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字和五个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矣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字，这样连接不断地使用语气词，恰如古人所评，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句句用助辞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反复出没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如怒涛惊湍，变化不测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。既增强了节奏感，也使表达的感情更加强烈，更能打动人心。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868" y="423074"/>
            <a:ext cx="11699189" cy="512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三、这篇祭文是怎样把叙事和抒情完美地结合在一起的？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总的来说，这篇祭文抒发生离死别之情，深沉真挚，悲哀凄楚，婉转曲折。这得力于作者将叙事、抒情有机地结合在一起：以事显情，融情于事，叙述平常琐事毫不觉得平淡单调，只觉一片哀情出自肺腑，读来催人泪下，这是间接抒情；作者感情不断积蓄，到高潮时，则直接抒情，感情的潮水喷涌而出，令人感动，如课文第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段。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1" name="椭圆 10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4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1050682" y="961601"/>
            <a:ext cx="10125318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22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祭十二郎文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162" y="565547"/>
            <a:ext cx="11853738" cy="571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6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我共明月拜苍柏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6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韩愈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墓前有两株柏树，这柏树历千载而不枯，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忠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6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实地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守望在韩愈墓前。韩愈故里的人都说：这两棵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柏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6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是韩愈永远鲜亮的双眼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是韩愈济世华章的续集。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63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夏夜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，沐月肃立在已逾千岁的苍柏面前，禁不住一阵阵剧烈的心跳，一潮潮热血奔涌。竟惶惶不知该如何拜谒这风雕雨饰的古色古香，又该怎样去洞启珍藏已久的尊崇与虔诚。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8" name="Picture 2" descr="C:\Users\Administrator\Desktop\语文图\22 (9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4"/>
          <a:stretch/>
        </p:blipFill>
        <p:spPr bwMode="auto">
          <a:xfrm>
            <a:off x="8750300" y="2239067"/>
            <a:ext cx="3187700" cy="188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62" y="13886"/>
            <a:ext cx="11688638" cy="623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kern="10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月光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很透亮，也很洁净，皎柔温婉浸润漫过苍茫，在我身心上闪出点点生机的风采，我竟别无选择地，打点起所有情愫，拽住月之魂魄，普照苍柏，普照这活着的古老生命。它是用苍翠葱郁叠砌的华盖，力撷日月精华，广蓄风雨气势，勇夺云霞神采，在黄河与太行的交界线上，独布一方成熟的风景。透过月脉，枝蔓间绿雾氤氲，碧烟缭绕，这种高大的垂青和世间的膜拜默契地交融出一份深深厚厚的倾慕，惹几多向往。苍柏的曲干无疑是一种绝景，在这里，月光总无法围出一个圆满，我急忙接上一段心绪，相牵才能合抱苍柏瞬间，胸臆里膨胀的全都是惊奇和叹喟，仿佛拥着一个世界般的富有。曲干上苍凉的线条，凝重的色泽及其掩映的艰涩的曲折、雄奇和悲壮，不经意便能想象沧桑，想象一段历史，想象韩愈生命的节操。那种感念和敬仰也不自觉地淌进暗垂的夜露，悄然浸渗苍柏表里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20" y="30753"/>
            <a:ext cx="11800780" cy="620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6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5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500" dirty="0" smtClean="0">
                <a:latin typeface="Times New Roman"/>
                <a:ea typeface="微软雅黑"/>
                <a:cs typeface="Times New Roman"/>
              </a:rPr>
              <a:t>明月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最透彻我的心思，总能把最珍贵、最有价值的东西奉承于我，使我有机会洞彻其全部精华。我挽月深入苍柏，那一道道清晰而又真实的年轮线，仿佛是一本载着千年演变的历史篇章；又好像一位千岁老人的生平传记述说的生生死死，沉沉浮浮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曲曲折折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恩恩怨怨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一下子便把我诱入角色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使我不自禁地时而欣喜若狂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时而怆然泪下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时而怅然若失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时而恍然大悟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从那一章章隽永深邃的神韵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一回回跌宕起伏的精彩之中，我始悟世人何以会独钟情且神往于此，又何以会为此倾注一代代的热情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去营构繁华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塑造荣昌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再依月顺着紧咬大地的根系深入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竟是那样辽远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所到之处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无不弥散着浓浓的土香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绵绵的骨香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悠悠的书香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这根系间似乎永远响亮着太行挺拔的节律，永远回荡着黄河激越的浪涛。韩愈身后的浩繁卷帙，已与经过这片热土的焙烧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陈列于此的石器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彩陶并称为三大瑰宝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其光彩闪耀的璀璨和永恒足以让后世一代接一代地骄傲</a:t>
            </a:r>
            <a:r>
              <a:rPr lang="zh-CN" altLang="zh-CN" sz="2500" spc="-3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一代接一代地称颂</a:t>
            </a:r>
            <a:r>
              <a:rPr lang="zh-CN" altLang="zh-CN" sz="2500" spc="-3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一代接一代地享用不尽。</a:t>
            </a:r>
            <a:r>
              <a:rPr lang="en-US" altLang="zh-CN" sz="2500" dirty="0">
                <a:latin typeface="Times New Roman"/>
                <a:ea typeface="微软雅黑"/>
              </a:rPr>
              <a:t> 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20" y="68853"/>
            <a:ext cx="118007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月历过苍柏，四围、大地升腾的古香，民间的传说，明明暗暗的香烛，环绕苍柏，凝结出辉煌，锦绣这脉山水，灿烂着这方风情。此时，月依然痴痴朗照，我依然呆呆肃立，离窍的灵魂仿佛仍在追随中神会，迟迟不肯附体。片刻，欲待收拾心旌，又忽发钦敬之幽情，遗憾未备香烛，只好借月之清辉沐浴身心，偷月之光亮点燃血色。双手顶礼倒首叩响这参天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丰碑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。我，韩愈故乡的晚生，从这叩拜的一声声回音里收获了一个丰盈、熟透的人生。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【赏析】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两株已逾千年的苍柏肃立在韩愈的墓前，它们是韩愈墓地的守护神，更是韩愈历经沧桑的人生和历久弥新的生命节律的象征。与明月共拜苍柏，缅怀先贤，几多感悟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几多虔诚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几多敬仰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都流淌在凝重沉稳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含蓄丰厚而又文采翩翩的字里行间。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先贤的墓碑静默在不引人注目的青山秀水之间，一如他生前的人生追求。让我们满怀虔诚，走进先贤的故乡，跪拜在他的墓碑前，深深缅怀。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850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36" y="2183"/>
            <a:ext cx="11787064" cy="628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．写作迁移</a:t>
            </a: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【角度一】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认真阅读《祭十二郎文》，体会其中真挚的情感，写一篇读后感。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【写作示例】</a:t>
            </a:r>
          </a:p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感情真挚，催人泪下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读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完这篇祭文，我们最突出的一个感觉，就是全篇自始至终，贯注着一个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情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字。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言有穷而情不可终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，作者在此文结尾的这句话，表明它是因情而写，所写皆情，整篇祭文都是作者用感情所写成的。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《古文观止》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的编选者说道：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情之至者，自然流为至文。读此等文，须想其一面哭，一面写，字字是血，字字是泪。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这话是很有见地的。确实，读这篇祭文，我们不但可以看到作者眼泪纵横的模样，还可听到作者痛哭的声音。正因为如此，千百年来，不知有多少读者被它所打动。宋代大作家苏轼曾说，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读韩退之《祭十二郎文》而不堕泪者，其人必不友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，可见它感人之深。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036" y="27583"/>
            <a:ext cx="11787064" cy="619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【角度二】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文贵有情，缺乏感情的文章就会像一杯白开水，没味道；文贵情真，表达真情实感才是好文章。《祭十二郎文》就是表达真情的范文。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请选择一个抒情对象，表达你的真情实感。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【写作示例】</a:t>
            </a:r>
            <a:r>
              <a:rPr lang="zh-CN" altLang="zh-CN" sz="24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父亲，我听见，我听见你在念叨着，感受到你在矛盾着：像送走俩儿子那样送走女儿呢，还是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我也太犹豫，我爱这里，我感恩门里的一切。这里有我明月下嬉戏的童年，有夏夜中奶奶讲故事的甜美回忆；我也爱村庄的风俗，爱在那七夕的夜晚躲在葡萄架下期待牛郎织女的相会，爱在正月里穿着红棉袄跟着唱戏的跑东家串西家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哥哥，我那门外的哥哥，这些，你们那有吗？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父亲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，我真的想留下，因为那儿是我的村庄，那儿有你等女儿回家的身影。可是我又不敢，因为门里显得冷落和凄清，少有门外的繁华和精彩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父亲啊，你把满腹的心事挂在枝头，烟袋的浓味飘满回家的路。你那如稻草人般痴心的等待，如向日葵般高昂的头颅，恪守着最初的诺言。而我，门里、门外，如何选择？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95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423" y="5894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110" y="944571"/>
            <a:ext cx="11911190" cy="5383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读韩愈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spc="-60" dirty="0" smtClean="0">
                <a:latin typeface="Times New Roman"/>
                <a:ea typeface="微软雅黑"/>
                <a:cs typeface="Times New Roman"/>
              </a:rPr>
              <a:t>当</a:t>
            </a:r>
            <a:r>
              <a:rPr lang="zh-CN" altLang="zh-CN" sz="2400" kern="100" spc="-60" dirty="0">
                <a:latin typeface="Times New Roman"/>
                <a:ea typeface="微软雅黑"/>
                <a:cs typeface="Times New Roman"/>
              </a:rPr>
              <a:t>我手抚韩祠石栏，远眺滚滚韩江时，我就想，宪宗佞佛，满朝文武，</a:t>
            </a:r>
            <a:endParaRPr lang="en-US" altLang="zh-CN" sz="2400" kern="100" spc="-6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就是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韩愈敢出来说话，如果有人在韩愈之前上书直谏呢？如果在韩愈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被贬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时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又有人出来为之抗争呢？历史会怎样改写？还有在韩愈到来之前潮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州买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卖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人口、教育荒废等四个问题早已存在，地方官吏走马灯似的换了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一任又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一任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，其任职超过八个月的也大有人在，为什么没有谁去解决呢？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如果有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在韩愈之前解决了这些问题，历史又将怎样写？但是没有，什么都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没有。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长安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大殿上的雕梁玉砌在如钩晓月下静静地等待，秦岭驿道上的风雪，南海丛林中的雾瘴悄悄地徘徊。历史终于等来了一个衰朽的书生，他长须弓背双手托着一封奏折，一步一颤地走上大殿，然后又单人瘦马，形影相吊地走向海角天涯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" name="Picture 2" descr="C:\Users\Administrator\Desktop\语文图\22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5" y="1860549"/>
            <a:ext cx="1812925" cy="287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88523" y="2479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172" y="685808"/>
            <a:ext cx="11783928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自　勉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．乐行而伦清，耳目聪明，血气和平，移风易俗，天下皆宁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《礼记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乐记》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音乐推行以后，人间的伦理便清楚了。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人们听到肃穆、高雅的音乐后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耳聪目明，心情和平，便可以达到移风易俗，天下太平的目的。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．莫道桑榆晚，为霞尚满天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唐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刘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禹锡《酬乐天》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桑榆：日落时，其余光留于桑榆之上，故桑榆指晚暮，也借指人的晚年。本句以绚丽的晚霞为喻，用劝勉的口吻，表现出老当益壮、力求进取的精神。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．为者常成，行者常至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		 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《晏子春秋》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400" kern="100" spc="-170" dirty="0">
                <a:latin typeface="Times New Roman"/>
                <a:ea typeface="微软雅黑"/>
                <a:cs typeface="Times New Roman"/>
              </a:rPr>
              <a:t>努力去做的人就可以成功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170" dirty="0">
                <a:latin typeface="Times New Roman"/>
                <a:ea typeface="微软雅黑"/>
                <a:cs typeface="Times New Roman"/>
              </a:rPr>
              <a:t>努力前行的人就可以达到目的地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170" dirty="0">
                <a:latin typeface="Times New Roman"/>
                <a:ea typeface="微软雅黑"/>
                <a:cs typeface="Times New Roman"/>
              </a:rPr>
              <a:t>也就是说事在人为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spc="-700" dirty="0">
              <a:effectLst/>
              <a:latin typeface="宋体"/>
              <a:cs typeface="Courier New"/>
            </a:endParaRPr>
          </a:p>
        </p:txBody>
      </p:sp>
      <p:grpSp>
        <p:nvGrpSpPr>
          <p:cNvPr id="9" name="组合 8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0" name="椭圆 9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燕尾形 10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1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6277" y="551479"/>
            <a:ext cx="11908723" cy="575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．作家作品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spc="-80" dirty="0" smtClean="0">
                <a:latin typeface="Times New Roman"/>
                <a:ea typeface="微软雅黑"/>
                <a:cs typeface="Times New Roman"/>
              </a:rPr>
              <a:t>韩愈</a:t>
            </a:r>
            <a:r>
              <a:rPr lang="en-US" altLang="zh-CN" sz="2400" kern="100" spc="-80" dirty="0">
                <a:latin typeface="Times New Roman"/>
                <a:ea typeface="微软雅黑"/>
                <a:cs typeface="Courier New"/>
              </a:rPr>
              <a:t>(768—824)</a:t>
            </a:r>
            <a:r>
              <a:rPr lang="zh-CN" altLang="zh-CN" sz="2400" kern="100" spc="-80" dirty="0">
                <a:latin typeface="Times New Roman"/>
                <a:ea typeface="微软雅黑"/>
                <a:cs typeface="Times New Roman"/>
              </a:rPr>
              <a:t>，字退之，邓州南阳</a:t>
            </a:r>
            <a:r>
              <a:rPr lang="en-US" altLang="zh-CN" sz="2400" kern="100" spc="-8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spc="-80" dirty="0">
                <a:latin typeface="Times New Roman"/>
                <a:ea typeface="微软雅黑"/>
                <a:cs typeface="Times New Roman"/>
              </a:rPr>
              <a:t>今河南南阳</a:t>
            </a:r>
            <a:r>
              <a:rPr lang="en-US" altLang="zh-CN" sz="2400" kern="100" spc="-8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spc="-80" dirty="0">
                <a:latin typeface="Times New Roman"/>
                <a:ea typeface="微软雅黑"/>
                <a:cs typeface="Times New Roman"/>
              </a:rPr>
              <a:t>人，祖籍河北昌</a:t>
            </a:r>
            <a:r>
              <a:rPr lang="zh-CN" altLang="zh-CN" sz="2400" kern="100" spc="-80" dirty="0" smtClean="0">
                <a:latin typeface="Times New Roman"/>
                <a:ea typeface="微软雅黑"/>
                <a:cs typeface="Times New Roman"/>
              </a:rPr>
              <a:t>黎</a:t>
            </a:r>
            <a:r>
              <a:rPr lang="zh-CN" altLang="zh-CN" sz="2400" kern="100" spc="-80" dirty="0"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spc="-8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世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称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韩昌黎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3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曾任监察御史</a:t>
            </a:r>
            <a:r>
              <a:rPr lang="zh-CN" altLang="zh-CN" sz="2400" kern="100" spc="-3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刑部侍郎</a:t>
            </a:r>
            <a:r>
              <a:rPr lang="zh-CN" altLang="zh-CN" sz="2400" kern="100" spc="-3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潮州刺史</a:t>
            </a:r>
            <a:r>
              <a:rPr lang="zh-CN" altLang="zh-CN" sz="2400" kern="100" spc="-3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国子监博士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、</a:t>
            </a: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兵部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侍郎</a:t>
            </a:r>
            <a:r>
              <a:rPr lang="zh-CN" altLang="zh-CN" sz="2400" kern="100" spc="-4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吏部侍郎等职</a:t>
            </a:r>
            <a:r>
              <a:rPr lang="zh-CN" altLang="zh-CN" sz="2400" kern="100" spc="-4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因而又称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韩吏部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4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他是唐代古文运动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倡导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者，死后谥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文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，故又称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韩文公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他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的《师说》《进学解》《祭十二郎文》等优秀散文丰富了他的文学理论。他的诗歌雄健、壮丽，摆脱了大历以后因袭与柔弱的诗风，然而有些诗作险怪、生僻和晦涩，且不够流畅。宋代苏轼称他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文起八代之衰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，明人茅坤的《唐宋八大家文钞》将其列为唐宋八大家之首。著有《昌黎先生集》。他的散文气势奔放，雄健浑厚。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1" name="Picture 3" descr="C:\Users\Administrator\Desktop\语文图\22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600" y="1949348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4029" y="235258"/>
            <a:ext cx="11789371" cy="582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韩愈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三岁时就死了父亲，而后由兄嫂抚养长大。长兄韩会无子，次兄韩介有子韩老成，在族中同辈排行十二，故称十二郎。按封建社会的规矩，十二郎过继给韩会为子，因此韩愈与十二郎自幼相守，历经患难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零丁孤苦，未尝一日相离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感情深厚，虽为叔侄，却情同手足。成年后，韩愈仕途不顺，二十五岁方登进士第，后做官又触犯权贵，触怒唐宪宗，多次遭贬，因四处漂泊很少与十二郎见面。后唐穆宗继位，韩愈官运好转，叔侄二人能够相聚之时，突然传来十二郎病亡的噩耗，使韩愈悲痛欲绝，也勾起他辛酸的回忆，于是写下这篇祭文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65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999529" y="590858"/>
            <a:ext cx="104050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孥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嗣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	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飨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殒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怙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  	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窆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5839" y="2512729"/>
            <a:ext cx="95152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mò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nú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sì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hōnɡ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 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xi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ǎ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nɡ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yǔn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hù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bi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ǎ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82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1329" y="57458"/>
            <a:ext cx="120306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古今异义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将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成家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而致汝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____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吾与汝俱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少年</a:t>
            </a:r>
            <a:endParaRPr lang="zh-CN" altLang="zh-CN" sz="2400" kern="100" dirty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____________________________________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志气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日益微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____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_________________________________________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死而有知，其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几何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离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	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___________________________________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又可冀其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成立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邪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__________________________ 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___________________________________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9500" y="1124888"/>
            <a:ext cx="1097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安家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    					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结婚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古代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指青年男子，与老年相对　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人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十岁左右到十五六岁的阶段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精神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                              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求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上进的决心和勇气；要求做成某件事的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气概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多少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日子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  			  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几何学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成长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立业　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				  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组织、机构等</a:t>
            </a:r>
            <a:r>
              <a:rPr lang="en-US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筹备成功，开始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存在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612" y="132685"/>
            <a:ext cx="11402888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．通假字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使建中远具时羞之奠：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零丁孤苦，未尝一日相离也：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吾上有三兄，皆不幸早世：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终葬汝于先人之兆：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敛不凭其棺，窆不临其穴：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彼苍者天，曷其有极：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自今已往，吾其无意于人世矣：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2156" y="814393"/>
            <a:ext cx="7758844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羞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馐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，美味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食物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    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零丁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伶仃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，孤独的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样子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  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世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逝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死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兆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垗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zh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à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墓地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  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敛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殓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，给死人穿衣入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棺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曷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何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什么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         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已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以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，表示时间的界限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043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2012</Words>
  <Application>Microsoft Office PowerPoint</Application>
  <PresentationFormat>自定义</PresentationFormat>
  <Paragraphs>201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1547</cp:revision>
  <dcterms:created xsi:type="dcterms:W3CDTF">2013-09-20T02:31:37Z</dcterms:created>
  <dcterms:modified xsi:type="dcterms:W3CDTF">2015-03-24T03:28:25Z</dcterms:modified>
</cp:coreProperties>
</file>