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365" r:id="rId3"/>
    <p:sldId id="262" r:id="rId4"/>
    <p:sldId id="408" r:id="rId5"/>
    <p:sldId id="299" r:id="rId6"/>
    <p:sldId id="416" r:id="rId7"/>
    <p:sldId id="429" r:id="rId8"/>
    <p:sldId id="401" r:id="rId9"/>
    <p:sldId id="382" r:id="rId10"/>
    <p:sldId id="409" r:id="rId11"/>
    <p:sldId id="327" r:id="rId12"/>
    <p:sldId id="411" r:id="rId13"/>
    <p:sldId id="426" r:id="rId14"/>
    <p:sldId id="376" r:id="rId15"/>
    <p:sldId id="303" r:id="rId16"/>
    <p:sldId id="403" r:id="rId17"/>
    <p:sldId id="410" r:id="rId18"/>
    <p:sldId id="400" r:id="rId19"/>
    <p:sldId id="427" r:id="rId20"/>
    <p:sldId id="319" r:id="rId21"/>
    <p:sldId id="357" r:id="rId22"/>
    <p:sldId id="359" r:id="rId23"/>
    <p:sldId id="425" r:id="rId24"/>
    <p:sldId id="430" r:id="rId25"/>
    <p:sldId id="407" r:id="rId26"/>
    <p:sldId id="428" r:id="rId27"/>
    <p:sldId id="258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  <a:srgbClr val="FC6204"/>
    <a:srgbClr val="0066FF"/>
    <a:srgbClr val="FFFFFF"/>
    <a:srgbClr val="FF9600"/>
    <a:srgbClr val="9B9B9B"/>
    <a:srgbClr val="858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356" y="-9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-28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6C9AA-A432-45C0-8822-E346F6B48C67}" type="datetimeFigureOut">
              <a:rPr lang="zh-CN" altLang="en-US" smtClean="0"/>
              <a:t>2015/3/24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C287DC-4620-473C-B045-C49B9298BE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5707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8D2FC-B7E4-4F22-829A-1951A70536BA}" type="datetimeFigureOut">
              <a:rPr lang="zh-CN" altLang="en-US" smtClean="0"/>
              <a:t>2015/3/24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06D26-EB15-4881-94CD-B86EEBA99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545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Documents and Settings\t11318\桌面\揭开0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2030" y="0"/>
            <a:ext cx="883997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821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694928"/>
            <a:ext cx="12192000" cy="11957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480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8"/>
          <p:cNvSpPr txBox="1"/>
          <p:nvPr userDrawn="1"/>
        </p:nvSpPr>
        <p:spPr>
          <a:xfrm>
            <a:off x="1003300" y="6394815"/>
            <a:ext cx="486410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第</a:t>
            </a:r>
            <a:r>
              <a:rPr lang="en-US" altLang="zh-CN" sz="1700" dirty="0" smtClean="0">
                <a:solidFill>
                  <a:schemeClr val="bg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23</a:t>
            </a:r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课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　文与可画筼筜谷偃竹记</a:t>
            </a:r>
            <a:endParaRPr lang="zh-CN" altLang="en-US" sz="2200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4173"/>
            <a:ext cx="12192000" cy="551329"/>
          </a:xfrm>
          <a:prstGeom prst="rect">
            <a:avLst/>
          </a:prstGeom>
          <a:pattFill prst="ltUpDiag">
            <a:fgClr>
              <a:srgbClr val="FF9600"/>
            </a:fgClr>
            <a:bgClr>
              <a:srgbClr val="FC620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37"/>
          <p:cNvSpPr txBox="1"/>
          <p:nvPr userDrawn="1"/>
        </p:nvSpPr>
        <p:spPr>
          <a:xfrm>
            <a:off x="56443" y="63445"/>
            <a:ext cx="12046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温馨晨读        </a:t>
            </a:r>
            <a:r>
              <a:rPr kumimoji="0" lang="zh-CN" alt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                                      </a:t>
            </a:r>
            <a:r>
              <a:rPr kumimoji="0" lang="zh-CN" alt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鸡声茅店月，人迹板桥霜</a:t>
            </a: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8681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4173"/>
            <a:ext cx="12192000" cy="551329"/>
          </a:xfrm>
          <a:prstGeom prst="rect">
            <a:avLst/>
          </a:prstGeom>
          <a:pattFill prst="ltUpDiag">
            <a:fgClr>
              <a:srgbClr val="FF9600"/>
            </a:fgClr>
            <a:bgClr>
              <a:srgbClr val="FC620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7"/>
          <p:cNvSpPr txBox="1"/>
          <p:nvPr userDrawn="1"/>
        </p:nvSpPr>
        <p:spPr>
          <a:xfrm>
            <a:off x="56444" y="63445"/>
            <a:ext cx="1199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自主积累       </a:t>
            </a:r>
            <a:r>
              <a:rPr kumimoji="0" lang="zh-CN" alt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                                                  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博观而约取，厚积而薄发</a:t>
            </a: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8"/>
          <p:cNvSpPr txBox="1"/>
          <p:nvPr userDrawn="1"/>
        </p:nvSpPr>
        <p:spPr>
          <a:xfrm>
            <a:off x="1003300" y="6394815"/>
            <a:ext cx="486410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第</a:t>
            </a:r>
            <a:r>
              <a:rPr lang="en-US" altLang="zh-CN" sz="1700" dirty="0" smtClean="0">
                <a:solidFill>
                  <a:schemeClr val="bg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23</a:t>
            </a:r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课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　文与可画筼筜谷偃竹记</a:t>
            </a:r>
            <a:endParaRPr lang="zh-CN" altLang="en-US" sz="2200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851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4173"/>
            <a:ext cx="12192000" cy="551329"/>
          </a:xfrm>
          <a:prstGeom prst="rect">
            <a:avLst/>
          </a:prstGeom>
          <a:pattFill prst="ltUpDiag">
            <a:fgClr>
              <a:srgbClr val="FF9600"/>
            </a:fgClr>
            <a:bgClr>
              <a:srgbClr val="FC620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7"/>
          <p:cNvSpPr txBox="1"/>
          <p:nvPr userDrawn="1"/>
        </p:nvSpPr>
        <p:spPr>
          <a:xfrm>
            <a:off x="56444" y="63445"/>
            <a:ext cx="12008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合作探究       </a:t>
            </a:r>
            <a:r>
              <a:rPr kumimoji="0" lang="zh-CN" alt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                                                  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奇文共欣赏，疑义相与析</a:t>
            </a: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8"/>
          <p:cNvSpPr txBox="1"/>
          <p:nvPr userDrawn="1"/>
        </p:nvSpPr>
        <p:spPr>
          <a:xfrm>
            <a:off x="1003300" y="6394815"/>
            <a:ext cx="486410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第</a:t>
            </a:r>
            <a:r>
              <a:rPr lang="en-US" altLang="zh-CN" sz="1700" dirty="0" smtClean="0">
                <a:solidFill>
                  <a:schemeClr val="bg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23</a:t>
            </a:r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课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　文与可画筼筜谷偃竹记</a:t>
            </a:r>
            <a:endParaRPr lang="zh-CN" altLang="en-US" sz="2200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851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4173"/>
            <a:ext cx="12192000" cy="551329"/>
          </a:xfrm>
          <a:prstGeom prst="rect">
            <a:avLst/>
          </a:prstGeom>
          <a:pattFill prst="ltUpDiag">
            <a:fgClr>
              <a:srgbClr val="FF9600"/>
            </a:fgClr>
            <a:bgClr>
              <a:srgbClr val="FC620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7"/>
          <p:cNvSpPr txBox="1"/>
          <p:nvPr userDrawn="1"/>
        </p:nvSpPr>
        <p:spPr>
          <a:xfrm>
            <a:off x="56444" y="63445"/>
            <a:ext cx="1199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文本拓展       </a:t>
            </a:r>
            <a:r>
              <a:rPr kumimoji="0" lang="zh-CN" alt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                                                  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掬水月在手，弄花香满衣 </a:t>
            </a: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8"/>
          <p:cNvSpPr txBox="1"/>
          <p:nvPr userDrawn="1"/>
        </p:nvSpPr>
        <p:spPr>
          <a:xfrm>
            <a:off x="1003300" y="6394815"/>
            <a:ext cx="486410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第</a:t>
            </a:r>
            <a:r>
              <a:rPr lang="en-US" altLang="zh-CN" sz="1700" dirty="0" smtClean="0">
                <a:solidFill>
                  <a:schemeClr val="bg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23</a:t>
            </a:r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课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　文与可画筼筜谷偃竹记</a:t>
            </a:r>
            <a:endParaRPr lang="zh-CN" altLang="en-US" sz="2200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102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blipFill rotWithShape="1">
            <a:blip r:embed="rId2">
              <a:duotone>
                <a:srgbClr val="000000">
                  <a:shade val="12000"/>
                  <a:satMod val="240000"/>
                </a:srgbClr>
                <a:srgbClr val="000000">
                  <a:tint val="98000"/>
                </a:srgbClr>
              </a:duotone>
            </a:blip>
            <a:tile tx="0" ty="0" sx="100000" sy="100000" flip="none" algn="ctr"/>
          </a:blipFill>
          <a:ln w="28575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5" name="Rectangle 7"/>
          <p:cNvSpPr/>
          <p:nvPr userDrawn="1"/>
        </p:nvSpPr>
        <p:spPr>
          <a:xfrm>
            <a:off x="1279" y="6309360"/>
            <a:ext cx="12188952" cy="97215"/>
          </a:xfrm>
          <a:prstGeom prst="rect">
            <a:avLst/>
          </a:prstGeom>
          <a:solidFill>
            <a:srgbClr val="000000"/>
          </a:solidFill>
          <a:ln w="28575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6" name="椭圆 5"/>
          <p:cNvSpPr/>
          <p:nvPr userDrawn="1"/>
        </p:nvSpPr>
        <p:spPr>
          <a:xfrm>
            <a:off x="11356958" y="6439663"/>
            <a:ext cx="360000" cy="360000"/>
          </a:xfrm>
          <a:prstGeom prst="ellipse">
            <a:avLst/>
          </a:prstGeom>
          <a:solidFill>
            <a:srgbClr val="FFFFFF">
              <a:alpha val="34902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15"/>
          <p:cNvSpPr txBox="1"/>
          <p:nvPr userDrawn="1"/>
        </p:nvSpPr>
        <p:spPr>
          <a:xfrm>
            <a:off x="11211743" y="6450386"/>
            <a:ext cx="650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600" dirty="0" smtClean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dirty="0">
              <a:solidFill>
                <a:prstClr val="whit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" name="圆角矩形 7"/>
          <p:cNvSpPr/>
          <p:nvPr userDrawn="1"/>
        </p:nvSpPr>
        <p:spPr>
          <a:xfrm>
            <a:off x="889000" y="6405466"/>
            <a:ext cx="5054600" cy="409586"/>
          </a:xfrm>
          <a:prstGeom prst="roundRect">
            <a:avLst/>
          </a:prstGeom>
          <a:solidFill>
            <a:srgbClr val="FFFFFF">
              <a:alpha val="34902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003300" y="6394815"/>
            <a:ext cx="486410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第</a:t>
            </a:r>
            <a:r>
              <a:rPr lang="en-US" altLang="zh-CN" sz="1700" dirty="0" smtClean="0">
                <a:solidFill>
                  <a:schemeClr val="bg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23</a:t>
            </a:r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课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　文与可画筼筜谷偃竹记</a:t>
            </a:r>
            <a:endParaRPr lang="zh-CN" altLang="en-US" sz="2200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863246"/>
      </p:ext>
    </p:extLst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Documents and Settings\t11318\桌面\揭开0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39582" y="0"/>
            <a:ext cx="883997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3"/>
          <p:cNvSpPr txBox="1"/>
          <p:nvPr userDrawn="1"/>
        </p:nvSpPr>
        <p:spPr>
          <a:xfrm>
            <a:off x="1644232" y="1886146"/>
            <a:ext cx="5337134" cy="1446550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zh-CN"/>
            </a:defPPr>
            <a:lvl1pPr>
              <a:defRPr sz="7200" spc="50">
                <a:ln w="1143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itchFamily="34" charset="-122"/>
                <a:ea typeface="华康俪金黑W8(P)" pitchFamily="34" charset="-122"/>
                <a:cs typeface="经典繁仿黑" pitchFamily="49" charset="-122"/>
              </a:defRPr>
            </a:lvl1pPr>
          </a:lstStyle>
          <a:p>
            <a:pPr lvl="0"/>
            <a:r>
              <a:rPr lang="zh-CN" altLang="en-US" sz="8800" b="1" dirty="0" smtClean="0">
                <a:solidFill>
                  <a:srgbClr val="CD1F06"/>
                </a:solidFill>
                <a:latin typeface="微软雅黑" pitchFamily="34" charset="-122"/>
                <a:ea typeface="微软雅黑" pitchFamily="34" charset="-122"/>
              </a:rPr>
              <a:t>谢谢</a:t>
            </a:r>
            <a:r>
              <a:rPr lang="zh-CN" altLang="en-US" sz="88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观看</a:t>
            </a:r>
            <a:endParaRPr lang="zh-CN" altLang="en-US" sz="8800" b="1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782886" y="3657925"/>
            <a:ext cx="5619384" cy="95410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l"/>
            <a:r>
              <a:rPr lang="en-US" altLang="zh-CN" sz="2800" b="0" dirty="0" smtClean="0">
                <a:solidFill>
                  <a:schemeClr val="bg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——</a:t>
            </a:r>
            <a:r>
              <a:rPr lang="zh-CN" altLang="en-US" sz="2800" b="0" dirty="0" smtClean="0">
                <a:solidFill>
                  <a:schemeClr val="bg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更多精彩内容请登录 </a:t>
            </a:r>
            <a:endParaRPr lang="en-US" altLang="zh-CN" sz="2800" b="0" dirty="0" smtClean="0">
              <a:solidFill>
                <a:schemeClr val="bg1">
                  <a:lumMod val="50000"/>
                </a:schemeClr>
              </a:solidFill>
              <a:effectLst/>
              <a:latin typeface="微软雅黑" pitchFamily="34" charset="-122"/>
              <a:ea typeface="微软雅黑" pitchFamily="34" charset="-122"/>
              <a:cs typeface="经典繁仿黑" pitchFamily="49" charset="-122"/>
            </a:endParaRPr>
          </a:p>
          <a:p>
            <a:pPr algn="l"/>
            <a:r>
              <a:rPr lang="en-US" altLang="zh-CN" sz="2800" b="0" baseline="0" dirty="0" smtClean="0">
                <a:solidFill>
                  <a:schemeClr val="bg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        </a:t>
            </a:r>
            <a:r>
              <a:rPr lang="en-US" altLang="zh-CN" sz="2800" b="0" dirty="0" smtClean="0"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www.91taoke.com</a:t>
            </a:r>
            <a:endParaRPr lang="zh-CN" altLang="en-US" sz="2800" b="0" dirty="0"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359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70"/>
                            </p:stCondLst>
                            <p:childTnLst>
                              <p:par>
                                <p:cTn id="1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blipFill rotWithShape="1">
            <a:blip r:embed="rId10">
              <a:duotone>
                <a:srgbClr val="000000">
                  <a:shade val="12000"/>
                  <a:satMod val="240000"/>
                </a:srgbClr>
                <a:srgbClr val="000000">
                  <a:tint val="98000"/>
                </a:srgbClr>
              </a:duotone>
            </a:blip>
            <a:tile tx="0" ty="0" sx="100000" sy="100000" flip="none" algn="ctr"/>
          </a:blipFill>
          <a:ln w="28575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5" name="Rectangle 7"/>
          <p:cNvSpPr/>
          <p:nvPr userDrawn="1"/>
        </p:nvSpPr>
        <p:spPr>
          <a:xfrm>
            <a:off x="1279" y="6309360"/>
            <a:ext cx="12188952" cy="97215"/>
          </a:xfrm>
          <a:prstGeom prst="rect">
            <a:avLst/>
          </a:prstGeom>
          <a:solidFill>
            <a:srgbClr val="000000"/>
          </a:solidFill>
          <a:ln w="28575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12" name="椭圆 11"/>
          <p:cNvSpPr/>
          <p:nvPr userDrawn="1"/>
        </p:nvSpPr>
        <p:spPr>
          <a:xfrm>
            <a:off x="11356958" y="6439663"/>
            <a:ext cx="360000" cy="360000"/>
          </a:xfrm>
          <a:prstGeom prst="ellipse">
            <a:avLst/>
          </a:prstGeom>
          <a:solidFill>
            <a:srgbClr val="FFFFFF">
              <a:alpha val="34902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5"/>
          <p:cNvSpPr txBox="1"/>
          <p:nvPr userDrawn="1"/>
        </p:nvSpPr>
        <p:spPr>
          <a:xfrm>
            <a:off x="11211743" y="6450386"/>
            <a:ext cx="650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600" dirty="0" smtClean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dirty="0">
              <a:solidFill>
                <a:prstClr val="whit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4" name="圆角矩形 13"/>
          <p:cNvSpPr/>
          <p:nvPr userDrawn="1"/>
        </p:nvSpPr>
        <p:spPr>
          <a:xfrm>
            <a:off x="889000" y="6405466"/>
            <a:ext cx="5054600" cy="409586"/>
          </a:xfrm>
          <a:prstGeom prst="roundRect">
            <a:avLst/>
          </a:prstGeom>
          <a:solidFill>
            <a:srgbClr val="FFFFFF">
              <a:alpha val="34902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9047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2" r:id="rId2"/>
    <p:sldLayoutId id="2147483663" r:id="rId3"/>
    <p:sldLayoutId id="2147483664" r:id="rId4"/>
    <p:sldLayoutId id="2147483665" r:id="rId5"/>
    <p:sldLayoutId id="2147483666" r:id="rId6"/>
    <p:sldLayoutId id="2147483649" r:id="rId7"/>
    <p:sldLayoutId id="2147483651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emf"/><Relationship Id="rId5" Type="http://schemas.openxmlformats.org/officeDocument/2006/relationships/package" Target="../embeddings/Microsoft_Word___2.docx"/><Relationship Id="rId4" Type="http://schemas.openxmlformats.org/officeDocument/2006/relationships/image" Target="../media/image6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0.xml"/><Relationship Id="rId4" Type="http://schemas.openxmlformats.org/officeDocument/2006/relationships/slide" Target="slide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file:///F:\2015&#36213;&#29770;\&#21516;&#27493;\&#35821;&#25991;\&#21019;&#26032;%20&#20013;&#22269;&#21476;&#20195;&#35799;&#27468;&#25955;&#25991;&#27427;&#36175;\word\Y25.TIF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32645" y="2583472"/>
            <a:ext cx="4102319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l"/>
            <a:r>
              <a:rPr lang="zh-CN" altLang="en-US" sz="2800" b="0" dirty="0" smtClean="0">
                <a:solidFill>
                  <a:schemeClr val="bg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第五单元</a:t>
            </a:r>
            <a:r>
              <a:rPr lang="en-US" altLang="zh-CN" sz="2800" b="0" dirty="0" smtClean="0">
                <a:solidFill>
                  <a:schemeClr val="bg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——</a:t>
            </a:r>
            <a:endParaRPr lang="zh-CN" altLang="en-US" sz="2800" b="0" dirty="0">
              <a:solidFill>
                <a:schemeClr val="bg1">
                  <a:lumMod val="50000"/>
                </a:schemeClr>
              </a:solidFill>
              <a:effectLst/>
              <a:latin typeface="微软雅黑" pitchFamily="34" charset="-122"/>
              <a:ea typeface="微软雅黑" pitchFamily="34" charset="-122"/>
              <a:cs typeface="经典繁仿黑" pitchFamily="49" charset="-122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95593" y="3257769"/>
            <a:ext cx="7494307" cy="1061829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zh-CN"/>
            </a:defPPr>
            <a:lvl1pPr>
              <a:defRPr sz="7200" spc="50">
                <a:ln w="1143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itchFamily="34" charset="-122"/>
                <a:ea typeface="华康俪金黑W8(P)" pitchFamily="34" charset="-122"/>
                <a:cs typeface="经典繁仿黑" pitchFamily="49" charset="-122"/>
              </a:defRPr>
            </a:lvl1pPr>
          </a:lstStyle>
          <a:p>
            <a:pPr lvl="0"/>
            <a:r>
              <a:rPr lang="zh-CN" altLang="en-US" sz="6300" b="1" dirty="0" smtClean="0">
                <a:solidFill>
                  <a:srgbClr val="CD1F06"/>
                </a:solidFill>
                <a:latin typeface="微软雅黑" pitchFamily="34" charset="-122"/>
                <a:ea typeface="微软雅黑" pitchFamily="34" charset="-122"/>
              </a:rPr>
              <a:t>散而不乱  </a:t>
            </a:r>
            <a:r>
              <a:rPr lang="zh-CN" altLang="en-US" sz="63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气脉中贯</a:t>
            </a:r>
            <a:endParaRPr lang="zh-CN" altLang="en-US" sz="6300" b="1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638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8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1830512" y="831185"/>
            <a:ext cx="865968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b="1" kern="1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4</a:t>
            </a:r>
            <a:r>
              <a:rPr lang="zh-CN" altLang="zh-CN" sz="2800" b="1" kern="1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．文言句式</a:t>
            </a:r>
            <a:endParaRPr lang="zh-CN" altLang="zh-CN" sz="2800" b="1" kern="100" dirty="0" smtClean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 smtClean="0">
                <a:latin typeface="宋体"/>
                <a:ea typeface="微软雅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轮扁，斫轮者也。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		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　　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  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士大夫传之，以为口实。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　　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  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四方之人，持缣素而请者。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	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     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④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故画竹，必先得成竹于胸中。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	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　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442200" y="1710760"/>
            <a:ext cx="28321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200000"/>
              </a:lnSpc>
              <a:tabLst>
                <a:tab pos="2430780" algn="l"/>
              </a:tabLst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    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判断句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200000"/>
              </a:lnSpc>
              <a:tabLst>
                <a:tab pos="2430780" algn="l"/>
              </a:tabLst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    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省略句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200000"/>
              </a:lnSpc>
              <a:tabLst>
                <a:tab pos="2430780" algn="l"/>
              </a:tabLst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定语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后置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句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200000"/>
              </a:lnSpc>
              <a:tabLst>
                <a:tab pos="2430780" algn="l"/>
              </a:tabLst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状语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后置句</a:t>
            </a:r>
            <a:endParaRPr lang="zh-CN" altLang="zh-CN" sz="280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30938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2262312" y="73988"/>
            <a:ext cx="7961188" cy="6210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b="1" kern="1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5</a:t>
            </a:r>
            <a:r>
              <a:rPr lang="zh-CN" altLang="zh-CN" sz="2600" b="1" kern="1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．</a:t>
            </a:r>
            <a:r>
              <a:rPr lang="zh-CN" altLang="zh-CN" sz="26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一词多义</a:t>
            </a:r>
            <a:endParaRPr lang="zh-CN" altLang="zh-CN" sz="26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一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实词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熟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执笔熟视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600" kern="100" dirty="0" smtClean="0">
                <a:latin typeface="Times New Roman"/>
                <a:ea typeface="微软雅黑"/>
                <a:cs typeface="Courier New"/>
              </a:rPr>
              <a:t>				(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　　　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而操之不熟者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600" kern="100" dirty="0" smtClean="0">
                <a:latin typeface="Times New Roman"/>
                <a:ea typeface="微软雅黑"/>
                <a:cs typeface="Courier New"/>
              </a:rPr>
              <a:t>				(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　　　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kern="100" dirty="0" smtClean="0">
                <a:latin typeface="Times New Roman"/>
                <a:ea typeface="微软雅黑"/>
                <a:cs typeface="Courier New"/>
              </a:rPr>
              <a:t>(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2)</a:t>
            </a:r>
            <a:r>
              <a:rPr lang="zh-CN" altLang="zh-CN" sz="2600" kern="100" dirty="0" smtClean="0">
                <a:latin typeface="Times New Roman"/>
                <a:ea typeface="微软雅黑"/>
                <a:cs typeface="Times New Roman"/>
              </a:rPr>
              <a:t>语</a:t>
            </a:r>
            <a:endParaRPr lang="zh-CN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kern="100" dirty="0" smtClean="0">
                <a:latin typeface="宋体"/>
                <a:ea typeface="微软雅黑"/>
                <a:cs typeface="Times New Roman"/>
              </a:rPr>
              <a:t>①</a:t>
            </a:r>
            <a:r>
              <a:rPr lang="zh-CN" altLang="zh-CN" sz="2600" kern="100" dirty="0" smtClean="0">
                <a:latin typeface="Times New Roman"/>
                <a:ea typeface="微软雅黑"/>
                <a:cs typeface="Times New Roman"/>
              </a:rPr>
              <a:t>近语士大夫</a:t>
            </a:r>
            <a:r>
              <a:rPr lang="en-US" altLang="zh-CN" sz="2600" kern="100" dirty="0" smtClean="0">
                <a:latin typeface="Times New Roman"/>
                <a:ea typeface="微软雅黑"/>
                <a:cs typeface="Courier New"/>
              </a:rPr>
              <a:t>					(</a:t>
            </a:r>
            <a:r>
              <a:rPr lang="zh-CN" altLang="zh-CN" sz="2600" kern="100" dirty="0" smtClean="0">
                <a:latin typeface="Times New Roman"/>
                <a:ea typeface="微软雅黑"/>
                <a:cs typeface="Times New Roman"/>
              </a:rPr>
              <a:t>　　　</a:t>
            </a:r>
            <a:r>
              <a:rPr lang="en-US" altLang="zh-CN" sz="26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kern="100" dirty="0" smtClean="0">
                <a:latin typeface="宋体"/>
                <a:ea typeface="微软雅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有车过腹痛之语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600" kern="100" dirty="0" smtClean="0">
                <a:latin typeface="Times New Roman"/>
                <a:ea typeface="微软雅黑"/>
                <a:cs typeface="Courier New"/>
              </a:rPr>
              <a:t>			(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　　　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kern="100" dirty="0" smtClean="0">
                <a:latin typeface="Times New Roman"/>
                <a:ea typeface="微软雅黑"/>
                <a:cs typeface="Courier New"/>
              </a:rPr>
              <a:t>(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3)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过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不学之过也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600" kern="100" dirty="0" smtClean="0">
                <a:latin typeface="Times New Roman"/>
                <a:ea typeface="微软雅黑"/>
                <a:cs typeface="Courier New"/>
              </a:rPr>
              <a:t>				(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　　　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有车过腹痛之语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600" kern="100" dirty="0" smtClean="0">
                <a:latin typeface="Times New Roman"/>
                <a:ea typeface="微软雅黑"/>
                <a:cs typeface="Courier New"/>
              </a:rPr>
              <a:t>			(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　　　</a:t>
            </a:r>
            <a:r>
              <a:rPr lang="en-US" altLang="zh-CN" sz="26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013700" y="1742522"/>
            <a:ext cx="2006600" cy="4541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39000"/>
              </a:lnSpc>
              <a:tabLst>
                <a:tab pos="2430780" algn="l"/>
              </a:tabLst>
            </a:pP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仔细</a:t>
            </a:r>
            <a:endParaRPr lang="en-US" altLang="zh-CN" sz="26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39000"/>
              </a:lnSpc>
              <a:tabLst>
                <a:tab pos="2430780" algn="l"/>
              </a:tabLst>
            </a:pP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熟练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  <a:p>
            <a:pPr lvl="0" algn="just">
              <a:lnSpc>
                <a:spcPct val="139000"/>
              </a:lnSpc>
              <a:tabLst>
                <a:tab pos="2430780" algn="l"/>
              </a:tabLst>
            </a:pPr>
            <a:endParaRPr lang="en-US" altLang="zh-CN" sz="26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39000"/>
              </a:lnSpc>
              <a:tabLst>
                <a:tab pos="2430780" algn="l"/>
              </a:tabLst>
            </a:pP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告诉</a:t>
            </a:r>
            <a:endParaRPr lang="en-US" altLang="zh-CN" sz="26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39000"/>
              </a:lnSpc>
              <a:tabLst>
                <a:tab pos="2430780" algn="l"/>
              </a:tabLst>
            </a:pP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说法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  <a:p>
            <a:pPr lvl="0" algn="just">
              <a:lnSpc>
                <a:spcPct val="139000"/>
              </a:lnSpc>
              <a:tabLst>
                <a:tab pos="2430780" algn="l"/>
              </a:tabLst>
            </a:pPr>
            <a:endParaRPr lang="en-US" altLang="zh-CN" sz="26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39000"/>
              </a:lnSpc>
              <a:tabLst>
                <a:tab pos="2430780" algn="l"/>
              </a:tabLst>
            </a:pP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过错</a:t>
            </a:r>
            <a:endParaRPr lang="en-US" altLang="zh-CN" sz="26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39000"/>
              </a:lnSpc>
              <a:tabLst>
                <a:tab pos="2430780" algn="l"/>
              </a:tabLst>
            </a:pP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经过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0614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1792412" y="5685"/>
            <a:ext cx="9599488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二</a:t>
            </a: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虚词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然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700" kern="100" dirty="0">
                <a:latin typeface="宋体"/>
                <a:ea typeface="微软雅黑"/>
                <a:cs typeface="Times New Roman"/>
              </a:rPr>
              <a:t>①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自视了然</a:t>
            </a: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700" kern="100" dirty="0" smtClean="0">
                <a:latin typeface="Times New Roman"/>
                <a:ea typeface="微软雅黑"/>
                <a:cs typeface="Courier New"/>
              </a:rPr>
              <a:t>				(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　　　</a:t>
            </a:r>
            <a:r>
              <a:rPr lang="en-US" altLang="zh-CN" sz="2700" kern="100" dirty="0" smtClean="0">
                <a:latin typeface="Times New Roman"/>
                <a:ea typeface="微软雅黑"/>
                <a:cs typeface="Times New Roman"/>
              </a:rPr>
              <a:t>      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700" kern="100" dirty="0">
                <a:latin typeface="宋体"/>
                <a:ea typeface="微软雅黑"/>
                <a:cs typeface="Times New Roman"/>
              </a:rPr>
              <a:t>②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予不能然也</a:t>
            </a: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700" kern="100" dirty="0" smtClean="0">
                <a:latin typeface="Times New Roman"/>
                <a:ea typeface="微软雅黑"/>
                <a:cs typeface="Courier New"/>
              </a:rPr>
              <a:t>				(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700" kern="100" dirty="0" smtClean="0">
                <a:latin typeface="Times New Roman"/>
                <a:ea typeface="微软雅黑"/>
                <a:cs typeface="Times New Roman"/>
              </a:rPr>
              <a:t>  </a:t>
            </a:r>
            <a:r>
              <a:rPr lang="en-US" altLang="zh-CN" sz="27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700" kern="100" dirty="0">
                <a:latin typeface="宋体"/>
                <a:ea typeface="微软雅黑"/>
                <a:cs typeface="Times New Roman"/>
              </a:rPr>
              <a:t>③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然二百五十匹绢</a:t>
            </a: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700" kern="100" dirty="0" smtClean="0">
                <a:latin typeface="Times New Roman"/>
                <a:ea typeface="微软雅黑"/>
                <a:cs typeface="Courier New"/>
              </a:rPr>
              <a:t>		(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700" kern="100" dirty="0" smtClean="0">
                <a:latin typeface="Times New Roman"/>
                <a:ea typeface="微软雅黑"/>
                <a:cs typeface="Times New Roman"/>
              </a:rPr>
              <a:t>  </a:t>
            </a:r>
            <a:r>
              <a:rPr lang="en-US" altLang="zh-CN" sz="27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700" kern="100" dirty="0" smtClean="0">
                <a:latin typeface="Times New Roman"/>
                <a:ea typeface="微软雅黑"/>
                <a:cs typeface="Courier New"/>
              </a:rPr>
              <a:t>(</a:t>
            </a: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2)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以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700" kern="100" dirty="0">
                <a:latin typeface="宋体"/>
                <a:ea typeface="微软雅黑"/>
                <a:cs typeface="Times New Roman"/>
              </a:rPr>
              <a:t>①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以追其所见</a:t>
            </a: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700" kern="100" dirty="0" smtClean="0">
                <a:latin typeface="Times New Roman"/>
                <a:ea typeface="微软雅黑"/>
                <a:cs typeface="Courier New"/>
              </a:rPr>
              <a:t>				(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　　　</a:t>
            </a:r>
            <a:r>
              <a:rPr lang="en-US" altLang="zh-CN" sz="2700" kern="100" dirty="0" smtClean="0">
                <a:latin typeface="Times New Roman"/>
                <a:ea typeface="微软雅黑"/>
                <a:cs typeface="Times New Roman"/>
              </a:rPr>
              <a:t>  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700" kern="100" dirty="0">
                <a:latin typeface="宋体"/>
                <a:ea typeface="微软雅黑"/>
                <a:cs typeface="Times New Roman"/>
              </a:rPr>
              <a:t>②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因以所画《筼筜谷偃竹》遗予</a:t>
            </a: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	(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　　　　</a:t>
            </a:r>
            <a:r>
              <a:rPr lang="en-US" altLang="zh-CN" sz="2700" kern="100" dirty="0" smtClean="0">
                <a:latin typeface="Times New Roman"/>
                <a:ea typeface="微软雅黑"/>
                <a:cs typeface="Times New Roman"/>
              </a:rPr>
              <a:t>      </a:t>
            </a:r>
            <a:r>
              <a:rPr lang="en-US" altLang="zh-CN" sz="27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700" kern="100" dirty="0">
                <a:latin typeface="宋体"/>
                <a:ea typeface="微软雅黑"/>
                <a:cs typeface="Times New Roman"/>
              </a:rPr>
              <a:t>③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与可以书遗予曰</a:t>
            </a: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700" kern="100" dirty="0" smtClean="0">
                <a:latin typeface="Times New Roman"/>
                <a:ea typeface="微软雅黑"/>
                <a:cs typeface="Courier New"/>
              </a:rPr>
              <a:t>		(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700" kern="100" dirty="0" smtClean="0">
                <a:latin typeface="Times New Roman"/>
                <a:ea typeface="微软雅黑"/>
                <a:cs typeface="Times New Roman"/>
              </a:rPr>
              <a:t>  </a:t>
            </a:r>
            <a:r>
              <a:rPr lang="en-US" altLang="zh-CN" sz="27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700" kern="100" dirty="0">
                <a:latin typeface="宋体"/>
                <a:ea typeface="微软雅黑"/>
                <a:cs typeface="Times New Roman"/>
              </a:rPr>
              <a:t>④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吾将以为袜</a:t>
            </a: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700" kern="100" dirty="0" smtClean="0">
                <a:latin typeface="Times New Roman"/>
                <a:ea typeface="微软雅黑"/>
                <a:cs typeface="Courier New"/>
              </a:rPr>
              <a:t>				(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700" kern="100" dirty="0" smtClean="0">
                <a:latin typeface="Times New Roman"/>
                <a:ea typeface="微软雅黑"/>
                <a:cs typeface="Times New Roman"/>
              </a:rPr>
              <a:t>      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7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700" kern="100" dirty="0"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480300" y="1267629"/>
            <a:ext cx="27813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tabLst>
                <a:tab pos="2430780" algn="l"/>
              </a:tabLst>
            </a:pPr>
            <a:r>
              <a:rPr lang="en-US" altLang="zh-CN" sz="27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……</a:t>
            </a:r>
            <a:r>
              <a:rPr lang="zh-CN" altLang="zh-CN" sz="27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的</a:t>
            </a:r>
            <a:r>
              <a:rPr lang="zh-CN" altLang="zh-CN" sz="27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样子</a:t>
            </a:r>
            <a:endParaRPr lang="en-US" altLang="zh-CN" sz="27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50000"/>
              </a:lnSpc>
              <a:tabLst>
                <a:tab pos="2430780" algn="l"/>
              </a:tabLst>
            </a:pPr>
            <a:r>
              <a:rPr lang="zh-CN" altLang="zh-CN" sz="27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这样</a:t>
            </a:r>
            <a:endParaRPr lang="en-US" altLang="zh-CN" sz="27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50000"/>
              </a:lnSpc>
              <a:tabLst>
                <a:tab pos="2430780" algn="l"/>
              </a:tabLst>
            </a:pPr>
            <a:r>
              <a:rPr lang="zh-CN" altLang="zh-CN" sz="27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然而</a:t>
            </a:r>
            <a:endParaRPr lang="zh-CN" altLang="zh-CN" sz="270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  <a:tabLst>
                <a:tab pos="2430780" algn="l"/>
              </a:tabLst>
            </a:pPr>
            <a:endParaRPr lang="en-US" altLang="zh-CN" sz="27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50000"/>
              </a:lnSpc>
              <a:tabLst>
                <a:tab pos="2430780" algn="l"/>
              </a:tabLst>
            </a:pPr>
            <a:r>
              <a:rPr lang="zh-CN" altLang="zh-CN" sz="27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来</a:t>
            </a:r>
            <a:r>
              <a:rPr lang="zh-CN" altLang="zh-CN" sz="27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7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从而</a:t>
            </a:r>
            <a:endParaRPr lang="en-US" altLang="zh-CN" sz="27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50000"/>
              </a:lnSpc>
              <a:tabLst>
                <a:tab pos="2430780" algn="l"/>
              </a:tabLst>
            </a:pPr>
            <a:r>
              <a:rPr lang="zh-CN" altLang="zh-CN" sz="27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把</a:t>
            </a:r>
            <a:r>
              <a:rPr lang="zh-CN" altLang="zh-CN" sz="27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，表</a:t>
            </a:r>
            <a:r>
              <a:rPr lang="zh-CN" altLang="zh-CN" sz="27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对象</a:t>
            </a:r>
            <a:endParaRPr lang="en-US" altLang="zh-CN" sz="27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50000"/>
              </a:lnSpc>
              <a:tabLst>
                <a:tab pos="2430780" algn="l"/>
              </a:tabLst>
            </a:pPr>
            <a:r>
              <a:rPr lang="zh-CN" altLang="zh-CN" sz="27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把</a:t>
            </a:r>
            <a:endParaRPr lang="en-US" altLang="zh-CN" sz="27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50000"/>
              </a:lnSpc>
              <a:tabLst>
                <a:tab pos="2430780" algn="l"/>
              </a:tabLst>
            </a:pPr>
            <a:r>
              <a:rPr lang="zh-CN" altLang="zh-CN" sz="27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把</a:t>
            </a:r>
            <a:r>
              <a:rPr lang="en-US" altLang="zh-CN" sz="27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……</a:t>
            </a:r>
            <a:r>
              <a:rPr lang="zh-CN" altLang="zh-CN" sz="27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当作</a:t>
            </a:r>
            <a:endParaRPr lang="zh-CN" altLang="zh-CN" sz="270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0086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573212" y="18385"/>
            <a:ext cx="1137748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(3)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焉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而节叶具焉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				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而临事忽焉丧之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		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吾将买田而归老焉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		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④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犹且从师而问焉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		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                                       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⑤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割鸡焉用牛刀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			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　　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                       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⑥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至丹以荆卿为计，始速祸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焉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	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　　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                           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97600" y="892860"/>
            <a:ext cx="56261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200000"/>
              </a:lnSpc>
              <a:tabLst>
                <a:tab pos="2430780" algn="l"/>
              </a:tabLst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助词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200000"/>
              </a:lnSpc>
              <a:tabLst>
                <a:tab pos="2430780" algn="l"/>
              </a:tabLst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无义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200000"/>
              </a:lnSpc>
              <a:tabLst>
                <a:tab pos="2430780" algn="l"/>
              </a:tabLst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兼词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200000"/>
              </a:lnSpc>
              <a:tabLst>
                <a:tab pos="2430780" algn="l"/>
              </a:tabLst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代词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，相当于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，他，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他们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200000"/>
              </a:lnSpc>
              <a:tabLst>
                <a:tab pos="2430780" algn="l"/>
              </a:tabLst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疑问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代词，哪里，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怎么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200000"/>
              </a:lnSpc>
              <a:tabLst>
                <a:tab pos="2430780" algn="l"/>
              </a:tabLst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句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末语气词，了，啊，呢</a:t>
            </a:r>
            <a:endParaRPr lang="zh-CN" altLang="zh-CN" sz="280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75063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20002" y="450185"/>
            <a:ext cx="11339555" cy="5219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b="1" kern="1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6</a:t>
            </a:r>
            <a:r>
              <a:rPr lang="zh-CN" altLang="zh-CN" sz="2800" b="1" kern="1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．</a:t>
            </a:r>
            <a:r>
              <a:rPr lang="zh-CN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词类活用</a:t>
            </a:r>
            <a:endParaRPr lang="zh-CN" altLang="zh-CN" sz="28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竹之始生，一寸之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萌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耳：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___________________________________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__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吾将买田而归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老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焉：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_______________________________________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__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余因而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实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之：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_______________________________________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________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④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自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蜩腹蛇蚹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以至于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剑拔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十寻者：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_______________________________</a:t>
            </a:r>
            <a:endParaRPr lang="en-US" altLang="zh-CN" sz="2800" kern="100" dirty="0" smtClean="0">
              <a:latin typeface="Times New Roman"/>
              <a:ea typeface="微软雅黑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_____________________________________________________________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⑤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初不自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贵重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_____________________________________________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__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04780" y="1142075"/>
            <a:ext cx="10876758" cy="4487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70000"/>
              </a:lnSpc>
              <a:tabLst>
                <a:tab pos="2430780" algn="l"/>
              </a:tabLst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	                     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动词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用作名词，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芽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70000"/>
              </a:lnSpc>
              <a:tabLst>
                <a:tab pos="2430780" algn="l"/>
              </a:tabLst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	             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形容词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用作动词，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养老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70000"/>
              </a:lnSpc>
              <a:tabLst>
                <a:tab pos="2430780" algn="l"/>
              </a:tabLst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	 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形容词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用作动词，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证实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70000"/>
              </a:lnSpc>
              <a:tabLst>
                <a:tab pos="2430780" algn="l"/>
              </a:tabLst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				        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名词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用作状语，蜩腹蛇蚹，像蝉破壳腹部有节、蛇腹部长鳞一样；剑拔，像剑拔出鞘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一样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70000"/>
              </a:lnSpc>
              <a:tabLst>
                <a:tab pos="2430780" algn="l"/>
              </a:tabLst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	 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意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动用法，以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……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为贵重，觉得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……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贵重</a:t>
            </a:r>
            <a:endParaRPr lang="zh-CN" altLang="zh-CN" sz="280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  <p:grpSp>
        <p:nvGrpSpPr>
          <p:cNvPr id="11" name="组合 10"/>
          <p:cNvGrpSpPr/>
          <p:nvPr/>
        </p:nvGrpSpPr>
        <p:grpSpPr>
          <a:xfrm rot="5400000">
            <a:off x="11453134" y="5661566"/>
            <a:ext cx="549128" cy="549414"/>
            <a:chOff x="11226607" y="6533712"/>
            <a:chExt cx="360000" cy="360000"/>
          </a:xfrm>
        </p:grpSpPr>
        <p:sp>
          <p:nvSpPr>
            <p:cNvPr id="12" name="椭圆 11">
              <a:hlinkClick r:id="rId2" action="ppaction://hlinksldjump"/>
            </p:cNvPr>
            <p:cNvSpPr/>
            <p:nvPr userDrawn="1"/>
          </p:nvSpPr>
          <p:spPr>
            <a:xfrm>
              <a:off x="11226607" y="6533712"/>
              <a:ext cx="360000" cy="360000"/>
            </a:xfrm>
            <a:prstGeom prst="ellipse">
              <a:avLst/>
            </a:prstGeom>
            <a:solidFill>
              <a:srgbClr val="FF95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" name="燕尾形 13">
              <a:hlinkClick r:id="rId2" action="ppaction://hlinksldjump"/>
            </p:cNvPr>
            <p:cNvSpPr/>
            <p:nvPr userDrawn="1"/>
          </p:nvSpPr>
          <p:spPr>
            <a:xfrm flipH="1">
              <a:off x="11320207" y="6627312"/>
              <a:ext cx="172800" cy="172800"/>
            </a:xfrm>
            <a:prstGeom prst="chevron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928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41462" y="1117144"/>
            <a:ext cx="6735638" cy="4385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zh-CN" sz="28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r>
              <a:rPr lang="zh-CN" altLang="zh-CN" sz="28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助</a:t>
            </a:r>
            <a:r>
              <a:rPr lang="zh-CN" altLang="zh-CN" sz="28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读</a:t>
            </a:r>
            <a:endParaRPr lang="en-US" altLang="zh-CN" sz="2800" b="1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文章主要是叙述两人的深挚友谊以及睹物思人的悲痛。不仅仅通过日常趣事来表现两人的亲密无间的关系，而且又借用典故表达两人的深厚情谊，从而写出了对文与可的思念和缅怀之情。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pic>
        <p:nvPicPr>
          <p:cNvPr id="3074" name="Picture 2" descr="C:\Users\Administrator\Desktop\语文图\23 (3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763" y="2164570"/>
            <a:ext cx="41052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59385" y="282442"/>
            <a:ext cx="11454815" cy="558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35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结构</a:t>
            </a:r>
            <a:r>
              <a:rPr lang="zh-CN" altLang="zh-CN" sz="35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图示</a:t>
            </a:r>
            <a:endParaRPr lang="en-US" altLang="zh-CN" sz="3500" b="1" kern="100" dirty="0" smtClean="0">
              <a:solidFill>
                <a:srgbClr val="00B050"/>
              </a:solidFill>
              <a:latin typeface="Times New Roman"/>
              <a:ea typeface="微软雅黑"/>
              <a:cs typeface="Times New Roman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3500" b="1" kern="100" dirty="0" smtClean="0">
              <a:solidFill>
                <a:srgbClr val="00B05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．议论</a:t>
            </a:r>
            <a:r>
              <a:rPr lang="zh-CN" altLang="zh-CN" sz="2400" kern="100" spc="-700" dirty="0">
                <a:latin typeface="Times New Roman"/>
                <a:ea typeface="微软雅黑"/>
                <a:cs typeface="Times New Roman"/>
              </a:rPr>
              <a:t>：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胸有成竹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的绘画理论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endParaRPr lang="en-US" altLang="zh-CN" sz="2400" kern="100" dirty="0" smtClean="0">
              <a:latin typeface="Times New Roman"/>
              <a:ea typeface="微软雅黑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endParaRPr lang="en-US" altLang="zh-CN" sz="2400" kern="100" dirty="0">
              <a:latin typeface="Times New Roman"/>
              <a:ea typeface="微软雅黑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．追忆</a:t>
            </a:r>
            <a:r>
              <a:rPr lang="zh-CN" altLang="zh-CN" sz="2400" kern="100" spc="-700" dirty="0">
                <a:latin typeface="Times New Roman"/>
                <a:ea typeface="微软雅黑"/>
                <a:cs typeface="Times New Roman"/>
              </a:rPr>
              <a:t>：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二人的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交往过</a:t>
            </a: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程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与画竹有关的事情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endParaRPr lang="en-US" altLang="zh-CN" sz="2400" kern="100" dirty="0" smtClean="0">
              <a:latin typeface="Times New Roman"/>
              <a:ea typeface="微软雅黑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．文章主旨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——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抒发怀念亡友的沉痛之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情</a:t>
            </a:r>
            <a:endParaRPr lang="zh-CN" altLang="zh-CN" sz="2400" kern="100" dirty="0">
              <a:latin typeface="宋体"/>
              <a:cs typeface="Courier New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2636410"/>
              </p:ext>
            </p:extLst>
          </p:nvPr>
        </p:nvGraphicFramePr>
        <p:xfrm>
          <a:off x="5345113" y="1280994"/>
          <a:ext cx="5643562" cy="207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" name="文档" r:id="rId3" imgW="5643965" imgH="2072057" progId="Word.Document.12">
                  <p:embed/>
                </p:oleObj>
              </mc:Choice>
              <mc:Fallback>
                <p:oleObj name="文档" r:id="rId3" imgW="5643965" imgH="207205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45113" y="1280994"/>
                        <a:ext cx="5643562" cy="2071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0779304"/>
              </p:ext>
            </p:extLst>
          </p:nvPr>
        </p:nvGraphicFramePr>
        <p:xfrm>
          <a:off x="3829342" y="3251200"/>
          <a:ext cx="8267700" cy="222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" name="文档" r:id="rId5" imgW="8268555" imgH="2224875" progId="Word.Document.12">
                  <p:embed/>
                </p:oleObj>
              </mc:Choice>
              <mc:Fallback>
                <p:oleObj name="文档" r:id="rId5" imgW="8268555" imgH="222487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29342" y="3251200"/>
                        <a:ext cx="8267700" cy="222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476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3068" y="336786"/>
            <a:ext cx="11828432" cy="5300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35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重点突破</a:t>
            </a:r>
            <a:endParaRPr lang="zh-CN" altLang="zh-CN" sz="35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一、文中记叙了文与可的哪些事情？说明了文与可是怎样的一个人？</a:t>
            </a:r>
            <a:endParaRPr lang="zh-CN" altLang="zh-CN" sz="28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提示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记叙了文与可的三件事情：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把求画者之缣素扔在地上并说拿去做袜；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写两人以二百五十匹绢和万尺长竹开玩笑，并忆《</a:t>
            </a:r>
            <a:r>
              <a:rPr lang="zh-CN" altLang="zh-CN" sz="2800" kern="100" dirty="0">
                <a:latin typeface="宋体"/>
                <a:ea typeface="微软雅黑"/>
                <a:cs typeface="宋体"/>
              </a:rPr>
              <a:t>筼筜</a:t>
            </a:r>
            <a:r>
              <a:rPr lang="zh-CN" altLang="zh-CN" sz="2800" kern="100" dirty="0">
                <a:latin typeface="仿宋_GB2312"/>
                <a:ea typeface="微软雅黑"/>
                <a:cs typeface="仿宋_GB2312"/>
              </a:rPr>
              <a:t>谷偃竹图》之由来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；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追述文与可在洋州时被苏轼的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宋体"/>
                <a:ea typeface="微软雅黑"/>
                <a:cs typeface="宋体"/>
              </a:rPr>
              <a:t>筼筜</a:t>
            </a:r>
            <a:r>
              <a:rPr lang="zh-CN" altLang="zh-CN" sz="2800" kern="100" dirty="0">
                <a:latin typeface="仿宋_GB2312"/>
                <a:ea typeface="微软雅黑"/>
                <a:cs typeface="仿宋_GB2312"/>
              </a:rPr>
              <a:t>谷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诗引得喷饭满案。说明了他的高尚风雅，请苏轼代画，说明了他是一个憨然坦率的人，赠诗从侧面说明了他为官清廉、不贪图奢侈享乐的品格。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8805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3068" y="245274"/>
            <a:ext cx="11828432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5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二、本篇阐述了几种文艺创作理论？</a:t>
            </a:r>
            <a:endParaRPr lang="zh-CN" altLang="zh-CN" sz="25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5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提示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　作为文艺随笔，本文主要体现了苏轼胸有成竹和心手相应两方面的创作思想。以画竹理论为开篇，文与可有画竹</a:t>
            </a:r>
            <a:r>
              <a:rPr lang="en-US" altLang="zh-CN" sz="25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成竹在胸</a:t>
            </a:r>
            <a:r>
              <a:rPr lang="en-US" altLang="zh-CN" sz="2500" kern="100" dirty="0">
                <a:latin typeface="宋体"/>
                <a:ea typeface="微软雅黑"/>
                <a:cs typeface="Times New Roman"/>
              </a:rPr>
              <a:t>”“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心手相应</a:t>
            </a:r>
            <a:r>
              <a:rPr lang="en-US" altLang="zh-CN" sz="25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的理论，阐明了一条极深刻的艺术创作经验。</a:t>
            </a:r>
            <a:endParaRPr lang="zh-CN" altLang="zh-CN" sz="25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500" kern="100" spc="-9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500" kern="100" spc="-90" dirty="0">
                <a:latin typeface="Times New Roman"/>
                <a:ea typeface="微软雅黑"/>
                <a:cs typeface="Times New Roman"/>
              </a:rPr>
              <a:t>胸有成竹</a:t>
            </a:r>
            <a:r>
              <a:rPr lang="en-US" altLang="zh-CN" sz="2500" kern="100" spc="-9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500" kern="100" spc="-90" dirty="0">
                <a:latin typeface="Times New Roman"/>
                <a:ea typeface="微软雅黑"/>
                <a:cs typeface="Times New Roman"/>
              </a:rPr>
              <a:t>说</a:t>
            </a:r>
            <a:r>
              <a:rPr lang="zh-CN" altLang="zh-CN" sz="2500" kern="100" spc="-9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500" kern="100" spc="-90" dirty="0">
                <a:latin typeface="Times New Roman"/>
                <a:ea typeface="微软雅黑"/>
                <a:cs typeface="Times New Roman"/>
              </a:rPr>
              <a:t>即胸中必须先有鲜活的形象</a:t>
            </a:r>
            <a:r>
              <a:rPr lang="zh-CN" altLang="zh-CN" sz="2500" kern="100" spc="-9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500" kern="100" spc="-90" dirty="0">
                <a:latin typeface="Times New Roman"/>
                <a:ea typeface="微软雅黑"/>
                <a:cs typeface="Times New Roman"/>
              </a:rPr>
              <a:t>才能创造出真正的艺术造型</a:t>
            </a:r>
            <a:r>
              <a:rPr lang="zh-CN" altLang="zh-CN" sz="2500" kern="100" spc="-900" dirty="0">
                <a:latin typeface="Times New Roman"/>
                <a:ea typeface="微软雅黑"/>
                <a:cs typeface="Times New Roman"/>
              </a:rPr>
              <a:t>。</a:t>
            </a:r>
            <a:r>
              <a:rPr lang="en-US" altLang="zh-CN" sz="2500" kern="100" spc="-9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500" kern="100" spc="-90" dirty="0">
                <a:latin typeface="Times New Roman"/>
                <a:ea typeface="微软雅黑"/>
                <a:cs typeface="Times New Roman"/>
              </a:rPr>
              <a:t>得心应手</a:t>
            </a:r>
            <a:r>
              <a:rPr lang="en-US" altLang="zh-CN" sz="2500" kern="100" spc="-9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500" kern="100" spc="-90" dirty="0">
                <a:latin typeface="Times New Roman"/>
                <a:ea typeface="微软雅黑"/>
                <a:cs typeface="Times New Roman"/>
              </a:rPr>
              <a:t>说</a:t>
            </a:r>
            <a:r>
              <a:rPr lang="zh-CN" altLang="zh-CN" sz="2500" kern="100" spc="-9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500" kern="100" spc="-90" dirty="0">
                <a:latin typeface="Times New Roman"/>
                <a:ea typeface="微软雅黑"/>
                <a:cs typeface="Times New Roman"/>
              </a:rPr>
              <a:t>即必须把艺术表现方法变成熟练的技能技巧</a:t>
            </a:r>
            <a:r>
              <a:rPr lang="zh-CN" altLang="zh-CN" sz="2500" kern="100" spc="-9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500" kern="100" spc="-90" dirty="0">
                <a:latin typeface="Times New Roman"/>
                <a:ea typeface="微软雅黑"/>
                <a:cs typeface="Times New Roman"/>
              </a:rPr>
              <a:t>方能创造出真正的艺术形象。</a:t>
            </a:r>
            <a:endParaRPr lang="zh-CN" altLang="zh-CN" sz="2500" kern="100" spc="-9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500" kern="100" spc="-9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500" kern="100" spc="-90" dirty="0">
                <a:latin typeface="Times New Roman"/>
                <a:ea typeface="微软雅黑"/>
                <a:cs typeface="Times New Roman"/>
              </a:rPr>
              <a:t>执笔熟视</a:t>
            </a:r>
            <a:r>
              <a:rPr lang="zh-CN" altLang="zh-CN" sz="2500" kern="100" spc="-9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500" kern="100" spc="-90" dirty="0">
                <a:latin typeface="Times New Roman"/>
                <a:ea typeface="微软雅黑"/>
                <a:cs typeface="Times New Roman"/>
              </a:rPr>
              <a:t>乃见其所欲画者</a:t>
            </a:r>
            <a:r>
              <a:rPr lang="en-US" altLang="zh-CN" sz="2500" kern="100" spc="-9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500" kern="100" spc="-9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500" kern="100" spc="-90" dirty="0">
                <a:latin typeface="Times New Roman"/>
                <a:ea typeface="微软雅黑"/>
                <a:cs typeface="Times New Roman"/>
              </a:rPr>
              <a:t>所欲画者并非指实物</a:t>
            </a:r>
            <a:r>
              <a:rPr lang="zh-CN" altLang="zh-CN" sz="2500" kern="100" spc="-9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500" kern="100" spc="-90" dirty="0">
                <a:latin typeface="Times New Roman"/>
                <a:ea typeface="微软雅黑"/>
                <a:cs typeface="Times New Roman"/>
              </a:rPr>
              <a:t>而是映现于胸中的鲜活形象</a:t>
            </a:r>
            <a:r>
              <a:rPr lang="zh-CN" altLang="zh-CN" sz="2500" kern="100" spc="-900" dirty="0">
                <a:latin typeface="Times New Roman"/>
                <a:ea typeface="微软雅黑"/>
                <a:cs typeface="Times New Roman"/>
              </a:rPr>
              <a:t>。</a:t>
            </a:r>
            <a:r>
              <a:rPr lang="zh-CN" altLang="zh-CN" sz="2500" kern="100" spc="-90" dirty="0">
                <a:latin typeface="Times New Roman"/>
                <a:ea typeface="微软雅黑"/>
                <a:cs typeface="Times New Roman"/>
              </a:rPr>
              <a:t>这里所说的</a:t>
            </a:r>
            <a:r>
              <a:rPr lang="en-US" altLang="zh-CN" sz="2500" kern="100" spc="-9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500" kern="100" spc="-90" dirty="0">
                <a:latin typeface="Times New Roman"/>
                <a:ea typeface="微软雅黑"/>
                <a:cs typeface="Times New Roman"/>
              </a:rPr>
              <a:t>视</a:t>
            </a:r>
            <a:r>
              <a:rPr lang="en-US" altLang="zh-CN" sz="2500" kern="100" spc="-9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500" kern="100" spc="-90" dirty="0">
                <a:latin typeface="Times New Roman"/>
                <a:ea typeface="微软雅黑"/>
                <a:cs typeface="Times New Roman"/>
              </a:rPr>
              <a:t>是凝神细想的意思</a:t>
            </a:r>
            <a:r>
              <a:rPr lang="zh-CN" altLang="zh-CN" sz="2500" kern="100" spc="-900" dirty="0">
                <a:latin typeface="Times New Roman"/>
                <a:ea typeface="微软雅黑"/>
                <a:cs typeface="Times New Roman"/>
              </a:rPr>
              <a:t>；</a:t>
            </a:r>
            <a:r>
              <a:rPr lang="zh-CN" altLang="zh-CN" sz="2500" kern="100" spc="-90" dirty="0">
                <a:latin typeface="Times New Roman"/>
                <a:ea typeface="微软雅黑"/>
                <a:cs typeface="Times New Roman"/>
              </a:rPr>
              <a:t>这里所说的</a:t>
            </a:r>
            <a:r>
              <a:rPr lang="en-US" altLang="zh-CN" sz="2500" kern="100" spc="-9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500" kern="100" spc="-90" dirty="0">
                <a:latin typeface="Times New Roman"/>
                <a:ea typeface="微软雅黑"/>
                <a:cs typeface="Times New Roman"/>
              </a:rPr>
              <a:t>见</a:t>
            </a:r>
            <a:r>
              <a:rPr lang="en-US" altLang="zh-CN" sz="2500" kern="100" spc="-9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500" kern="100" spc="-90" dirty="0">
                <a:latin typeface="Times New Roman"/>
                <a:ea typeface="微软雅黑"/>
                <a:cs typeface="Times New Roman"/>
              </a:rPr>
              <a:t>是指在脑海中映现的意思。</a:t>
            </a:r>
            <a:endParaRPr lang="zh-CN" altLang="zh-CN" sz="2500" kern="100" spc="-9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5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心识其所以然</a:t>
            </a:r>
            <a:r>
              <a:rPr lang="en-US" altLang="zh-CN" sz="25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，是指胸中明白怎样才能这样的道理；</a:t>
            </a:r>
            <a:r>
              <a:rPr lang="en-US" altLang="zh-CN" sz="25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不能然</a:t>
            </a:r>
            <a:r>
              <a:rPr lang="en-US" altLang="zh-CN" sz="25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，是指实践上还做不到这样。这两者不统一，就是心和手不能相应。</a:t>
            </a:r>
            <a:endParaRPr lang="zh-CN" altLang="zh-CN" sz="25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6575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3068" y="42074"/>
            <a:ext cx="11816637" cy="6193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4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三、这篇文章的结构，有人说极为闲散；也有人说文章有明确的线索和主旨。请谈谈你的看法。</a:t>
            </a:r>
            <a:endParaRPr lang="zh-CN" altLang="zh-CN" sz="24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4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提示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①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贯穿文章始终的是文与可这个人物。由开始的文与可画画，到中间回忆作者与文与可之间的一些趣事，最后写到文与可病逝、作者睹物思人的悲伤情怀。所以文章有明确的线索和主旨。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②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贯穿文章始终的是偃竹。文章开始写到画竹的技法，中间写到偃竹记的来历，最后写到作者在文与可病逝之后看到偃竹图，想起文与可，不由产生感伤悲痛的情怀。整篇文章就是围绕竹子在组织材料，由竹子引起了作者的感伤情怀。线索是竹子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③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贯穿文章始终的是感情，即作者对文与可的怀念之情。正是由于这种怀念之情，作者在文与可病逝之后睹物思人，由此想到自己与文与可的一些趣事。生前的事情越有趣，逝后越发感伤，再往前想到文与可画竹的技法，这是对文与可的肯定，也是对文与可的钦佩，更多的是对文与可这种襟怀的感悟。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grpSp>
        <p:nvGrpSpPr>
          <p:cNvPr id="7" name="组合 6"/>
          <p:cNvGrpSpPr/>
          <p:nvPr/>
        </p:nvGrpSpPr>
        <p:grpSpPr>
          <a:xfrm rot="5400000">
            <a:off x="11453134" y="5661566"/>
            <a:ext cx="549128" cy="549414"/>
            <a:chOff x="11226607" y="6533712"/>
            <a:chExt cx="360000" cy="360000"/>
          </a:xfrm>
        </p:grpSpPr>
        <p:sp>
          <p:nvSpPr>
            <p:cNvPr id="8" name="椭圆 7">
              <a:hlinkClick r:id="rId2" action="ppaction://hlinksldjump"/>
            </p:cNvPr>
            <p:cNvSpPr/>
            <p:nvPr userDrawn="1"/>
          </p:nvSpPr>
          <p:spPr>
            <a:xfrm>
              <a:off x="11226607" y="6533712"/>
              <a:ext cx="360000" cy="360000"/>
            </a:xfrm>
            <a:prstGeom prst="ellipse">
              <a:avLst/>
            </a:prstGeom>
            <a:solidFill>
              <a:srgbClr val="FF95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9" name="燕尾形 8">
              <a:hlinkClick r:id="rId2" action="ppaction://hlinksldjump"/>
            </p:cNvPr>
            <p:cNvSpPr/>
            <p:nvPr userDrawn="1"/>
          </p:nvSpPr>
          <p:spPr>
            <a:xfrm flipH="1">
              <a:off x="11320207" y="6627312"/>
              <a:ext cx="172800" cy="172800"/>
            </a:xfrm>
            <a:prstGeom prst="chevron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0401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551599" y="2451636"/>
            <a:ext cx="7238314" cy="523221"/>
            <a:chOff x="3779912" y="1732305"/>
            <a:chExt cx="7510491" cy="540049"/>
          </a:xfrm>
        </p:grpSpPr>
        <p:sp>
          <p:nvSpPr>
            <p:cNvPr id="4" name="矩形 3"/>
            <p:cNvSpPr/>
            <p:nvPr/>
          </p:nvSpPr>
          <p:spPr>
            <a:xfrm>
              <a:off x="3779912" y="1777380"/>
              <a:ext cx="7392805" cy="432048"/>
            </a:xfrm>
            <a:prstGeom prst="rect">
              <a:avLst/>
            </a:prstGeom>
            <a:noFill/>
            <a:ln w="12700" cap="flat" cmpd="sng" algn="ctr">
              <a:solidFill>
                <a:srgbClr val="F05425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5" name="矩形 4">
              <a:hlinkClick r:id="rId2" action="ppaction://hlinksldjump"/>
            </p:cNvPr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solidFill>
              <a:srgbClr val="F05425"/>
            </a:solidFill>
            <a:ln w="12700" cap="flat" cmpd="sng" algn="ctr">
              <a:solidFill>
                <a:srgbClr val="F0542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Broadway" pitchFamily="82" charset="0"/>
                  <a:ea typeface="微软雅黑"/>
                </a:rPr>
                <a:t>1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roadway" pitchFamily="82" charset="0"/>
                <a:ea typeface="微软雅黑"/>
              </a:endParaRPr>
            </a:p>
          </p:txBody>
        </p:sp>
        <p:sp>
          <p:nvSpPr>
            <p:cNvPr id="6" name="TextBox 37">
              <a:hlinkClick r:id="rId2" action="ppaction://hlinksldjump"/>
            </p:cNvPr>
            <p:cNvSpPr txBox="1"/>
            <p:nvPr/>
          </p:nvSpPr>
          <p:spPr>
            <a:xfrm>
              <a:off x="4231470" y="1732305"/>
              <a:ext cx="7058933" cy="5400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温馨晨读        </a:t>
              </a:r>
              <a:r>
                <a:rPr kumimoji="0" lang="zh-CN" alt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鸡声茅店月，人迹板桥霜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559018" y="3417191"/>
            <a:ext cx="7223801" cy="523220"/>
            <a:chOff x="3779912" y="1734172"/>
            <a:chExt cx="7495432" cy="523220"/>
          </a:xfrm>
        </p:grpSpPr>
        <p:sp>
          <p:nvSpPr>
            <p:cNvPr id="9" name="矩形 8"/>
            <p:cNvSpPr/>
            <p:nvPr/>
          </p:nvSpPr>
          <p:spPr>
            <a:xfrm>
              <a:off x="3779912" y="1777380"/>
              <a:ext cx="7392805" cy="432048"/>
            </a:xfrm>
            <a:prstGeom prst="rect">
              <a:avLst/>
            </a:prstGeom>
            <a:noFill/>
            <a:ln w="12700" cap="flat" cmpd="sng" algn="ctr">
              <a:solidFill>
                <a:srgbClr val="F05425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10" name="矩形 9">
              <a:hlinkClick r:id="rId3" action="ppaction://hlinksldjump"/>
            </p:cNvPr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solidFill>
              <a:srgbClr val="F05425"/>
            </a:solidFill>
            <a:ln w="12700" cap="flat" cmpd="sng" algn="ctr">
              <a:solidFill>
                <a:srgbClr val="F0542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Broadway" pitchFamily="82" charset="0"/>
                  <a:ea typeface="微软雅黑"/>
                </a:rPr>
                <a:t>2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roadway" pitchFamily="82" charset="0"/>
                <a:ea typeface="微软雅黑"/>
              </a:endParaRPr>
            </a:p>
          </p:txBody>
        </p:sp>
        <p:sp>
          <p:nvSpPr>
            <p:cNvPr id="11" name="TextBox 37">
              <a:hlinkClick r:id="rId3" action="ppaction://hlinksldjump"/>
            </p:cNvPr>
            <p:cNvSpPr txBox="1"/>
            <p:nvPr/>
          </p:nvSpPr>
          <p:spPr>
            <a:xfrm>
              <a:off x="4216411" y="1734172"/>
              <a:ext cx="7058933" cy="5232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自主积累        </a:t>
              </a:r>
              <a:r>
                <a:rPr kumimoji="0" lang="zh-CN" alt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博观而约取，厚积而薄发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566437" y="4375997"/>
            <a:ext cx="7223801" cy="523220"/>
            <a:chOff x="3779912" y="1734172"/>
            <a:chExt cx="7495432" cy="523220"/>
          </a:xfrm>
        </p:grpSpPr>
        <p:sp>
          <p:nvSpPr>
            <p:cNvPr id="13" name="矩形 12"/>
            <p:cNvSpPr/>
            <p:nvPr/>
          </p:nvSpPr>
          <p:spPr>
            <a:xfrm>
              <a:off x="3779912" y="1777380"/>
              <a:ext cx="7392805" cy="432048"/>
            </a:xfrm>
            <a:prstGeom prst="rect">
              <a:avLst/>
            </a:prstGeom>
            <a:noFill/>
            <a:ln w="12700" cap="flat" cmpd="sng" algn="ctr">
              <a:solidFill>
                <a:srgbClr val="F05425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14" name="矩形 13">
              <a:hlinkClick r:id="rId4" action="ppaction://hlinksldjump"/>
            </p:cNvPr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solidFill>
              <a:srgbClr val="F05425"/>
            </a:solidFill>
            <a:ln w="12700" cap="flat" cmpd="sng" algn="ctr">
              <a:solidFill>
                <a:srgbClr val="F0542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Broadway" pitchFamily="82" charset="0"/>
                  <a:ea typeface="微软雅黑"/>
                </a:rPr>
                <a:t>3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roadway" pitchFamily="82" charset="0"/>
                <a:ea typeface="微软雅黑"/>
              </a:endParaRPr>
            </a:p>
          </p:txBody>
        </p:sp>
        <p:sp>
          <p:nvSpPr>
            <p:cNvPr id="15" name="TextBox 37">
              <a:hlinkClick r:id="rId4" action="ppaction://hlinksldjump"/>
            </p:cNvPr>
            <p:cNvSpPr txBox="1"/>
            <p:nvPr/>
          </p:nvSpPr>
          <p:spPr>
            <a:xfrm>
              <a:off x="4216411" y="1734172"/>
              <a:ext cx="7058933" cy="5232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合作探究        </a:t>
              </a:r>
              <a:r>
                <a:rPr kumimoji="0" lang="zh-CN" alt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奇文共欣赏，疑义相与析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580608" y="5331175"/>
            <a:ext cx="7238314" cy="523220"/>
            <a:chOff x="3779912" y="1719658"/>
            <a:chExt cx="7510491" cy="523220"/>
          </a:xfrm>
        </p:grpSpPr>
        <p:sp>
          <p:nvSpPr>
            <p:cNvPr id="17" name="矩形 16"/>
            <p:cNvSpPr/>
            <p:nvPr/>
          </p:nvSpPr>
          <p:spPr>
            <a:xfrm>
              <a:off x="3779912" y="1777380"/>
              <a:ext cx="7392805" cy="432048"/>
            </a:xfrm>
            <a:prstGeom prst="rect">
              <a:avLst/>
            </a:prstGeom>
            <a:noFill/>
            <a:ln w="12700" cap="flat" cmpd="sng" algn="ctr">
              <a:solidFill>
                <a:srgbClr val="F05425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18" name="矩形 17">
              <a:hlinkClick r:id="rId5" action="ppaction://hlinksldjump"/>
            </p:cNvPr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solidFill>
              <a:srgbClr val="F05425"/>
            </a:solidFill>
            <a:ln w="12700" cap="flat" cmpd="sng" algn="ctr">
              <a:solidFill>
                <a:srgbClr val="F0542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Broadway" pitchFamily="82" charset="0"/>
                  <a:ea typeface="微软雅黑"/>
                </a:rPr>
                <a:t>4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roadway" pitchFamily="82" charset="0"/>
                <a:ea typeface="微软雅黑"/>
              </a:endParaRPr>
            </a:p>
          </p:txBody>
        </p:sp>
        <p:sp>
          <p:nvSpPr>
            <p:cNvPr id="19" name="TextBox 37">
              <a:hlinkClick r:id="rId5" action="ppaction://hlinksldjump"/>
            </p:cNvPr>
            <p:cNvSpPr txBox="1"/>
            <p:nvPr/>
          </p:nvSpPr>
          <p:spPr>
            <a:xfrm>
              <a:off x="4231470" y="1719658"/>
              <a:ext cx="7058933" cy="5232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文本拓展        </a:t>
              </a:r>
              <a:r>
                <a:rPr kumimoji="0" lang="zh-CN" alt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掬水月在手，弄花香满衣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0" name="文本占位符 3"/>
          <p:cNvSpPr txBox="1">
            <a:spLocks/>
          </p:cNvSpPr>
          <p:nvPr/>
        </p:nvSpPr>
        <p:spPr>
          <a:xfrm>
            <a:off x="1050682" y="961601"/>
            <a:ext cx="10125318" cy="749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500" dirty="0">
                <a:solidFill>
                  <a:srgbClr val="FC6204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第</a:t>
            </a:r>
            <a:r>
              <a:rPr lang="en-US" altLang="zh-CN" sz="4500" dirty="0">
                <a:solidFill>
                  <a:srgbClr val="FC6204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23</a:t>
            </a:r>
            <a:r>
              <a:rPr lang="zh-CN" altLang="en-US" sz="4500" dirty="0">
                <a:solidFill>
                  <a:srgbClr val="FC6204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课　文与可画筼筜谷偃竹记</a:t>
            </a:r>
          </a:p>
        </p:txBody>
      </p:sp>
    </p:spTree>
    <p:extLst>
      <p:ext uri="{BB962C8B-B14F-4D97-AF65-F5344CB8AC3E}">
        <p14:creationId xmlns:p14="http://schemas.microsoft.com/office/powerpoint/2010/main" val="347457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5062" y="540147"/>
            <a:ext cx="11917238" cy="5755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6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7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7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．阅读延伸</a:t>
            </a:r>
            <a:endParaRPr lang="zh-CN" altLang="zh-CN" sz="27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7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竹之韵</a:t>
            </a:r>
            <a:endParaRPr lang="zh-CN" altLang="zh-CN" sz="2700" b="1" kern="100" dirty="0" smtClean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7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700" kern="100" dirty="0" smtClean="0">
                <a:latin typeface="Times New Roman"/>
                <a:ea typeface="微软雅黑"/>
                <a:cs typeface="Times New Roman"/>
              </a:rPr>
              <a:t>古往今来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，历代文人对梅花不知倾注了多少情。南宋</a:t>
            </a:r>
            <a:r>
              <a:rPr lang="zh-CN" altLang="zh-CN" sz="2700" kern="100" dirty="0" smtClean="0">
                <a:latin typeface="Times New Roman"/>
                <a:ea typeface="微软雅黑"/>
                <a:cs typeface="Times New Roman"/>
              </a:rPr>
              <a:t>诗</a:t>
            </a:r>
            <a:endParaRPr lang="en-US" altLang="zh-CN" sz="27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700" kern="100" dirty="0" smtClean="0">
                <a:latin typeface="Times New Roman"/>
                <a:ea typeface="微软雅黑"/>
                <a:cs typeface="Times New Roman"/>
              </a:rPr>
              <a:t>人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陆游的</a:t>
            </a:r>
            <a:r>
              <a:rPr lang="en-US" altLang="zh-CN" sz="27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无意苦争春，一任群芳妒</a:t>
            </a:r>
            <a:r>
              <a:rPr lang="en-US" altLang="zh-CN" sz="27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的佳句，把梅花推</a:t>
            </a:r>
            <a:r>
              <a:rPr lang="zh-CN" altLang="zh-CN" sz="2700" kern="100" dirty="0" smtClean="0">
                <a:latin typeface="Times New Roman"/>
                <a:ea typeface="微软雅黑"/>
                <a:cs typeface="Times New Roman"/>
              </a:rPr>
              <a:t>到</a:t>
            </a:r>
            <a:endParaRPr lang="en-US" altLang="zh-CN" sz="27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700" kern="100" dirty="0" smtClean="0">
                <a:latin typeface="Times New Roman"/>
                <a:ea typeface="微软雅黑"/>
                <a:cs typeface="Times New Roman"/>
              </a:rPr>
              <a:t>了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群芳之首。然而，梅毕竟有</a:t>
            </a:r>
            <a:r>
              <a:rPr lang="en-US" altLang="zh-CN" sz="27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花</a:t>
            </a:r>
            <a:r>
              <a:rPr lang="en-US" altLang="zh-CN" sz="27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。而竹呢？她既具有</a:t>
            </a:r>
            <a:r>
              <a:rPr lang="zh-CN" altLang="zh-CN" sz="2700" kern="100" dirty="0" smtClean="0">
                <a:latin typeface="Times New Roman"/>
                <a:ea typeface="微软雅黑"/>
                <a:cs typeface="Times New Roman"/>
              </a:rPr>
              <a:t>梅</a:t>
            </a:r>
            <a:endParaRPr lang="en-US" altLang="zh-CN" sz="27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700" kern="100" dirty="0" smtClean="0">
                <a:latin typeface="Times New Roman"/>
                <a:ea typeface="微软雅黑"/>
                <a:cs typeface="Times New Roman"/>
              </a:rPr>
              <a:t>花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笑迎风霜雪雨的坚强品格，更以文静、高雅、虚心进取</a:t>
            </a:r>
            <a:r>
              <a:rPr lang="zh-CN" altLang="zh-CN" sz="2700" kern="100" dirty="0" smtClean="0">
                <a:latin typeface="Times New Roman"/>
                <a:ea typeface="微软雅黑"/>
                <a:cs typeface="Times New Roman"/>
              </a:rPr>
              <a:t>、</a:t>
            </a:r>
            <a:endParaRPr lang="en-US" altLang="zh-CN" sz="27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700" kern="100" dirty="0" smtClean="0">
                <a:latin typeface="Times New Roman"/>
                <a:ea typeface="微软雅黑"/>
                <a:cs typeface="Times New Roman"/>
              </a:rPr>
              <a:t>高风亮节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、乐于奉献的美德而给人留下完美的形象。我</a:t>
            </a:r>
            <a:r>
              <a:rPr lang="zh-CN" altLang="zh-CN" sz="2700" kern="100" dirty="0" smtClean="0">
                <a:latin typeface="Times New Roman"/>
                <a:ea typeface="微软雅黑"/>
                <a:cs typeface="Times New Roman"/>
              </a:rPr>
              <a:t>喜爱</a:t>
            </a:r>
            <a:endParaRPr lang="en-US" altLang="zh-CN" sz="27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700" kern="100" dirty="0" smtClean="0">
                <a:latin typeface="Times New Roman"/>
                <a:ea typeface="微软雅黑"/>
                <a:cs typeface="Times New Roman"/>
              </a:rPr>
              <a:t>竹</a:t>
            </a:r>
            <a:r>
              <a:rPr lang="zh-CN" altLang="zh-CN" sz="27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欣赏竹</a:t>
            </a:r>
            <a:r>
              <a:rPr lang="zh-CN" altLang="zh-CN" sz="27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崇拜竹</a:t>
            </a:r>
            <a:r>
              <a:rPr lang="zh-CN" altLang="zh-CN" sz="27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赞美竹</a:t>
            </a:r>
            <a:r>
              <a:rPr lang="zh-CN" altLang="zh-CN" sz="27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不仅是因为竹的万般风情给人以艺术的美感</a:t>
            </a:r>
            <a:r>
              <a:rPr lang="zh-CN" altLang="zh-CN" sz="27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而是因为竹的自然天性和独特品格给了我哲理的启迪和人格的力量！</a:t>
            </a:r>
            <a:endParaRPr lang="zh-CN" altLang="zh-CN" sz="2700" kern="100" dirty="0">
              <a:effectLst/>
              <a:latin typeface="宋体"/>
              <a:cs typeface="Courier New"/>
            </a:endParaRPr>
          </a:p>
        </p:txBody>
      </p:sp>
      <p:pic>
        <p:nvPicPr>
          <p:cNvPr id="4098" name="Picture 2" descr="C:\Users\Administrator\Desktop\语文图\23 (4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1650" y="2064281"/>
            <a:ext cx="2647950" cy="2827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50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6662" y="26586"/>
            <a:ext cx="11688638" cy="600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dirty="0" smtClean="0">
                <a:latin typeface="宋体"/>
                <a:ea typeface="微软雅黑"/>
                <a:cs typeface="Times New Roman"/>
              </a:rPr>
              <a:t>    “</a:t>
            </a:r>
            <a:r>
              <a:rPr lang="zh-CN" altLang="zh-CN" sz="2800" dirty="0">
                <a:latin typeface="Times New Roman"/>
                <a:ea typeface="微软雅黑"/>
                <a:cs typeface="Times New Roman"/>
              </a:rPr>
              <a:t>咬定青山不放松，立根原在破岩中。千磨万击还坚劲，任尔东南西北风。</a:t>
            </a:r>
            <a:r>
              <a:rPr lang="en-US" altLang="zh-CN" sz="28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dirty="0">
                <a:latin typeface="Times New Roman"/>
                <a:ea typeface="微软雅黑"/>
                <a:cs typeface="Times New Roman"/>
              </a:rPr>
              <a:t>这千古流传的佳句，可以说把竹子坚贞不屈的精神品质写得淋漓尽致。竹在荒山野岭中默默生长，无论是峰峰岭岭，还是沟沟壑壑，她都能以坚韧不拔的毅力在逆境中顽强生存。尽管长年累月守着无边的寂寞与凄凉，一年四季经受着风霜雪雨的抽打与折磨，但她始终</a:t>
            </a:r>
            <a:r>
              <a:rPr lang="en-US" altLang="zh-CN" sz="28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dirty="0">
                <a:latin typeface="Times New Roman"/>
                <a:ea typeface="微软雅黑"/>
                <a:cs typeface="Times New Roman"/>
              </a:rPr>
              <a:t>咬定青山</a:t>
            </a:r>
            <a:r>
              <a:rPr lang="en-US" altLang="zh-CN" sz="28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dirty="0">
                <a:latin typeface="Times New Roman"/>
                <a:ea typeface="微软雅黑"/>
                <a:cs typeface="Times New Roman"/>
              </a:rPr>
              <a:t>，专心致志，无怨无悔。千百年来，竹子清峻不阿、高风亮节的品格形象，为人师表，令人崇拜。</a:t>
            </a: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509397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320" y="145053"/>
            <a:ext cx="11800780" cy="5850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竹子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刚劲、清新，生机盎然，蓬勃向上。当春风还没有融尽残冬的余寒，新笋就悄悄在地上萌发了。一场春雨过后，竹笋破土而出，直指云天，所谓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清明一尺，谷雨一丈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便是对她青春活力和勃勃生机的写照。当春风拂去层层笋衣，她便像个活泼的小姑娘，亭亭玉立在明媚的春光里。到了盛夏，她舒展长臂，抖起一片浓郁的青纱，临风起舞，婀娜多姿。暑尽寒来，她仍绿荫葱葱，笑迎风霜雪雨。难怪白居易在《题窗竹》中留下这样的佳句：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千花百草凋零尽，留向纷纷雪里看。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竹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，拥有永不消失的春天。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6105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320" y="157753"/>
            <a:ext cx="11800780" cy="5850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松树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使人想起志士；芭蕉，使人想起美人；高大的槐树，使人想起了将军；而修竹呢，她使人想起了隐者。竹轻盈细巧，四季常青，尽管有百般柔情，但从不哗众取宠，更不盛气凌人，虚心劲节、朴实无华才是她的品格。竹不开花，清淡高雅，一尘不染，她不图华丽、不求虚名的自然天性为世人所倾倒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清代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诗人郑燮这样赞美道：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一节复一节，千校攒万叶；我自不开花，免撩蜂与蝶。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竹子心无杂念，甘于孤寂，她不求闻达于莽林，不慕热闹于山岭，千百年过去了，却终成这瀚海般的大气候。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48500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320" y="411753"/>
            <a:ext cx="11800780" cy="5128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修竹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千竿，情牵历代诗人，丹管一支，写尽人间春色。竹是一首无字的诗，竹是一曲奇妙的歌。竹子的神韵在华夏文明史上飞扬。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【赏析】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文章以浓郁的抒情笔调，围绕着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竹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展开了丰富的联想和想象，歌颂了竹的顽强生命力，赞美了竹的文静、高雅、虚心进取、高风亮节、乐于奉献的美德，揭示了竹内在蕴含的人生哲理以及展示出的人格力量。文中引用的名人诗句，更形象、生动地刻画出竹的神韵之美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567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8236" y="40283"/>
            <a:ext cx="11901364" cy="6235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9000"/>
              </a:lnSpc>
              <a:tabLst>
                <a:tab pos="2070735" algn="l"/>
              </a:tabLst>
            </a:pPr>
            <a:r>
              <a:rPr lang="en-US" altLang="zh-CN" sz="24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4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．写作迁移</a:t>
            </a:r>
          </a:p>
          <a:p>
            <a:pPr algn="just">
              <a:lnSpc>
                <a:spcPct val="129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4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【角度一】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以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胸有成竹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这个成语为基点进行延伸思考，写一篇感悟类文章。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29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要求：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①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解释成语本身。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②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阐释成语的思想内涵。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③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运用事例论证。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29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4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【写作示例】</a:t>
            </a:r>
          </a:p>
          <a:p>
            <a:pPr algn="ctr">
              <a:lnSpc>
                <a:spcPct val="129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4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胸有成竹</a:t>
            </a:r>
            <a:endParaRPr lang="zh-CN" altLang="zh-CN" sz="24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129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北宋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画家文同总是谦虚地说：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我只是把心中琢磨成熟的竹子画下来罢了。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有位青年想学画竹，得知诗人晁补之对文同的画很有研究，前往求教。晁补之写了一首诗送给他，其中有两句：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与可画竹，胸中有成竹。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29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400" kern="100" dirty="0" smtClean="0">
                <a:latin typeface="宋体"/>
                <a:ea typeface="微软雅黑"/>
                <a:cs typeface="Times New Roman"/>
              </a:rPr>
              <a:t>    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胸有成竹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的典故启示我们：凡事做好准备，打好基础，做好蓄势，做好铺垫，做足积累，做好计划，那无论干什么都能手到擒来，轻松取胜。一切成败的关键都在事前的准备。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29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达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·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芬奇为</a:t>
            </a:r>
            <a:r>
              <a:rPr lang="zh-CN" altLang="zh-CN" sz="2400" kern="100" spc="-70" dirty="0">
                <a:latin typeface="Times New Roman"/>
                <a:ea typeface="微软雅黑"/>
                <a:cs typeface="Times New Roman"/>
              </a:rPr>
              <a:t>《最后的晚餐》准备了</a:t>
            </a:r>
            <a:r>
              <a:rPr lang="en-US" altLang="zh-CN" sz="2400" kern="100" spc="-70" dirty="0"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400" kern="100" spc="-70" dirty="0">
                <a:latin typeface="Times New Roman"/>
                <a:ea typeface="微软雅黑"/>
                <a:cs typeface="Times New Roman"/>
              </a:rPr>
              <a:t>年</a:t>
            </a:r>
            <a:r>
              <a:rPr lang="zh-CN" altLang="zh-CN" sz="24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kern="100" spc="-70" dirty="0">
                <a:latin typeface="Times New Roman"/>
                <a:ea typeface="微软雅黑"/>
                <a:cs typeface="Times New Roman"/>
              </a:rPr>
              <a:t>歌德为《浮士德》准备了</a:t>
            </a:r>
            <a:r>
              <a:rPr lang="en-US" altLang="zh-CN" sz="2400" kern="100" spc="-70" dirty="0">
                <a:latin typeface="Times New Roman"/>
                <a:ea typeface="微软雅黑"/>
                <a:cs typeface="Courier New"/>
              </a:rPr>
              <a:t>59</a:t>
            </a:r>
            <a:r>
              <a:rPr lang="zh-CN" altLang="zh-CN" sz="2400" kern="100" spc="-70" dirty="0">
                <a:latin typeface="Times New Roman"/>
                <a:ea typeface="微软雅黑"/>
                <a:cs typeface="Times New Roman"/>
              </a:rPr>
              <a:t>年</a:t>
            </a:r>
            <a:r>
              <a:rPr lang="zh-CN" altLang="zh-CN" sz="24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kern="100" spc="-70" dirty="0">
                <a:latin typeface="Times New Roman"/>
                <a:ea typeface="微软雅黑"/>
                <a:cs typeface="Times New Roman"/>
              </a:rPr>
              <a:t>李时珍为《本草纲目》几乎准备了一生</a:t>
            </a:r>
            <a:r>
              <a:rPr lang="zh-CN" altLang="zh-CN" sz="2400" kern="100" spc="-700" dirty="0">
                <a:latin typeface="Times New Roman"/>
                <a:ea typeface="微软雅黑"/>
                <a:cs typeface="Times New Roman"/>
              </a:rPr>
              <a:t>。</a:t>
            </a:r>
            <a:r>
              <a:rPr lang="zh-CN" altLang="zh-CN" sz="2400" kern="100" spc="-70" dirty="0">
                <a:latin typeface="Times New Roman"/>
                <a:ea typeface="微软雅黑"/>
                <a:cs typeface="Times New Roman"/>
              </a:rPr>
              <a:t>没有人能随随便便成功</a:t>
            </a:r>
            <a:r>
              <a:rPr lang="zh-CN" altLang="zh-CN" sz="24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kern="100" spc="-70" dirty="0">
                <a:latin typeface="Times New Roman"/>
                <a:ea typeface="微软雅黑"/>
                <a:cs typeface="Times New Roman"/>
              </a:rPr>
              <a:t>成功都是充分准备后的必然结果。</a:t>
            </a:r>
            <a:endParaRPr lang="zh-CN" altLang="zh-CN" sz="2400" kern="100" spc="-7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2929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9036" y="141883"/>
            <a:ext cx="11787064" cy="5850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【角度二】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本文主要叙述了苏轼与文与可两人的深挚友谊以及睹物思人的悲痛，我们从中可以体会到他们之间的深厚友情。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请以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友谊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为话题，写一段文字。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【写作示例】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人生的财富是无穷无尽的，但真正的财富是什么呢？是金钱？是权势？不是，是友谊。不知哪个哲人说过：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财富不是真正的朋友，朋友才是永久的财富。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朋友，当你知道朋友的价值时，就别太在意朋友之间的琐事，你应该知道：友谊不在一时，而在平时；不凭年龄，而凭心灵。朋友，别太在意，让我们携手望着美丽的朝阳，共同奋斗吧！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grpSp>
        <p:nvGrpSpPr>
          <p:cNvPr id="9" name="组合 8"/>
          <p:cNvGrpSpPr/>
          <p:nvPr/>
        </p:nvGrpSpPr>
        <p:grpSpPr>
          <a:xfrm rot="5400000">
            <a:off x="11453134" y="5661566"/>
            <a:ext cx="549128" cy="549414"/>
            <a:chOff x="11226607" y="6533712"/>
            <a:chExt cx="360000" cy="360000"/>
          </a:xfrm>
        </p:grpSpPr>
        <p:sp>
          <p:nvSpPr>
            <p:cNvPr id="10" name="椭圆 9">
              <a:hlinkClick r:id="rId2" action="ppaction://hlinksldjump"/>
            </p:cNvPr>
            <p:cNvSpPr/>
            <p:nvPr userDrawn="1"/>
          </p:nvSpPr>
          <p:spPr>
            <a:xfrm>
              <a:off x="11226607" y="6533712"/>
              <a:ext cx="360000" cy="360000"/>
            </a:xfrm>
            <a:prstGeom prst="ellipse">
              <a:avLst/>
            </a:prstGeom>
            <a:solidFill>
              <a:srgbClr val="FF95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" name="燕尾形 10">
              <a:hlinkClick r:id="rId2" action="ppaction://hlinksldjump"/>
            </p:cNvPr>
            <p:cNvSpPr/>
            <p:nvPr userDrawn="1"/>
          </p:nvSpPr>
          <p:spPr>
            <a:xfrm flipH="1">
              <a:off x="11320207" y="6627312"/>
              <a:ext cx="172800" cy="172800"/>
            </a:xfrm>
            <a:prstGeom prst="chevron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495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671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0423" y="589455"/>
            <a:ext cx="1793896" cy="489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2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品赏作者</a:t>
            </a:r>
            <a:endParaRPr lang="en-US" altLang="zh-CN" sz="2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1110" y="969971"/>
            <a:ext cx="11949290" cy="53648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41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35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东坡居士</a:t>
            </a:r>
            <a:endParaRPr lang="zh-CN" altLang="zh-CN" sz="35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微软雅黑"/>
                <a:cs typeface="Times New Roman"/>
              </a:rPr>
              <a:t>是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那个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拣尽寒枝不肯栖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的寒鸦么？是那个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一蓑</a:t>
            </a:r>
            <a:r>
              <a:rPr lang="zh-CN" altLang="zh-CN" sz="2600" kern="100" dirty="0" smtClean="0">
                <a:latin typeface="Times New Roman"/>
                <a:ea typeface="微软雅黑"/>
                <a:cs typeface="Times New Roman"/>
              </a:rPr>
              <a:t>烟</a:t>
            </a:r>
            <a:endParaRPr lang="en-US" altLang="zh-CN" sz="26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600" kern="100" dirty="0" smtClean="0">
                <a:latin typeface="Times New Roman"/>
                <a:ea typeface="微软雅黑"/>
                <a:cs typeface="Times New Roman"/>
              </a:rPr>
              <a:t>雨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任平生，何妨吟啸且徐行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的行者么？是那个高唱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 smtClean="0">
                <a:latin typeface="Times New Roman"/>
                <a:ea typeface="微软雅黑"/>
                <a:cs typeface="Times New Roman"/>
              </a:rPr>
              <a:t>大江</a:t>
            </a:r>
            <a:endParaRPr lang="en-US" altLang="zh-CN" sz="26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600" kern="100" dirty="0" smtClean="0">
                <a:latin typeface="Times New Roman"/>
                <a:ea typeface="微软雅黑"/>
                <a:cs typeface="Times New Roman"/>
              </a:rPr>
              <a:t>东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去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的诗人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么？</a:t>
            </a:r>
            <a:r>
              <a:rPr lang="en-US" altLang="zh-CN" sz="2600" kern="100" spc="-900" dirty="0" smtClean="0">
                <a:latin typeface="Times New Roman"/>
                <a:ea typeface="微软雅黑"/>
                <a:cs typeface="Times New Roman"/>
              </a:rPr>
              <a:t>       </a:t>
            </a:r>
            <a:r>
              <a:rPr lang="zh-CN" altLang="zh-CN" sz="2600" kern="100" dirty="0" smtClean="0">
                <a:latin typeface="Times New Roman"/>
                <a:ea typeface="微软雅黑"/>
                <a:cs typeface="Times New Roman"/>
              </a:rPr>
              <a:t>苏轼</a:t>
            </a:r>
            <a:r>
              <a:rPr lang="zh-CN" altLang="zh-CN" sz="2600" kern="100" spc="-9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一个被宋神宗称赞为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才与李白</a:t>
            </a:r>
            <a:r>
              <a:rPr lang="zh-CN" altLang="zh-CN" sz="2600" kern="100" dirty="0" smtClean="0">
                <a:latin typeface="Times New Roman"/>
                <a:ea typeface="微软雅黑"/>
                <a:cs typeface="Times New Roman"/>
              </a:rPr>
              <a:t>同</a:t>
            </a:r>
            <a:r>
              <a:rPr lang="zh-CN" altLang="zh-CN" sz="2600" kern="100" spc="-900" dirty="0" smtClean="0">
                <a:latin typeface="Times New Roman"/>
                <a:ea typeface="微软雅黑"/>
                <a:cs typeface="Times New Roman"/>
              </a:rPr>
              <a:t>，</a:t>
            </a:r>
            <a:endParaRPr lang="en-US" altLang="zh-CN" sz="2600" kern="100" spc="-9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600" kern="100" dirty="0" smtClean="0">
                <a:latin typeface="Times New Roman"/>
                <a:ea typeface="微软雅黑"/>
                <a:cs typeface="Times New Roman"/>
              </a:rPr>
              <a:t>识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比李白厚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的千古大家，在遭受小人泼来的污水，遭受</a:t>
            </a:r>
            <a:r>
              <a:rPr lang="zh-CN" altLang="zh-CN" sz="2600" kern="100" dirty="0" smtClean="0">
                <a:latin typeface="Times New Roman"/>
                <a:ea typeface="微软雅黑"/>
                <a:cs typeface="Times New Roman"/>
              </a:rPr>
              <a:t>贬</a:t>
            </a:r>
            <a:endParaRPr lang="en-US" altLang="zh-CN" sz="26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600" kern="100" dirty="0" smtClean="0">
                <a:latin typeface="Times New Roman"/>
                <a:ea typeface="微软雅黑"/>
                <a:cs typeface="Times New Roman"/>
              </a:rPr>
              <a:t>谪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后，忘却了所有的失意。他在黄州种地酿酒，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夜饮东坡醒复醉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，在黄州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倚杖听江声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，在黄州写下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大江东去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。他总是那样地淡泊从容。他总是将所有的痛苦失意抛之脑后，铭记着世间之美丽。不然，何来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亲煮东坡肉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，何来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日啖荔枝三百颗，不辞长作岭南人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的旷达与豪迈？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pic>
        <p:nvPicPr>
          <p:cNvPr id="2050" name="Picture 2" descr="C:\Users\Administrator\Desktop\语文图\23 (2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000" y="1911350"/>
            <a:ext cx="30099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211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5"/>
          <p:cNvSpPr txBox="1"/>
          <p:nvPr/>
        </p:nvSpPr>
        <p:spPr>
          <a:xfrm>
            <a:off x="88523" y="70161"/>
            <a:ext cx="1793896" cy="489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2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修身名句</a:t>
            </a:r>
            <a:endParaRPr lang="en-US" altLang="zh-CN" sz="2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2172" y="431808"/>
            <a:ext cx="11783928" cy="5886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35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持　节</a:t>
            </a:r>
            <a:endParaRPr lang="zh-CN" altLang="zh-CN" sz="35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400" b="1" kern="100" dirty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4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．三军可夺帅也，匹夫不可夺志也</a:t>
            </a:r>
            <a:r>
              <a:rPr lang="zh-CN" altLang="zh-CN" sz="24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。</a:t>
            </a:r>
            <a:r>
              <a:rPr lang="en-US" altLang="zh-CN" sz="24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	</a:t>
            </a:r>
            <a:r>
              <a:rPr lang="en-US" altLang="zh-CN" sz="24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			       </a:t>
            </a:r>
            <a:r>
              <a:rPr lang="en-US" altLang="zh-CN" sz="24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——</a:t>
            </a:r>
            <a:r>
              <a:rPr lang="zh-CN" altLang="zh-CN" sz="24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《论语</a:t>
            </a:r>
            <a:r>
              <a:rPr lang="en-US" altLang="zh-CN" sz="24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· </a:t>
            </a:r>
            <a:r>
              <a:rPr lang="zh-CN" altLang="zh-CN" sz="24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子</a:t>
            </a:r>
            <a:r>
              <a:rPr lang="zh-CN" altLang="zh-CN" sz="24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罕》</a:t>
            </a:r>
            <a:endParaRPr lang="zh-CN" altLang="zh-CN" sz="24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4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赏读：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军队里面的主帅可以没有，可以被夺去，然而男子汉的志向是不能被夺走的。这句话勉励人们要居贱志伟，虽然身为匹夫，志向却不能泯灭。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400" b="1" kern="100" dirty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4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．岁寒，然后知松柏之后凋也</a:t>
            </a:r>
            <a:r>
              <a:rPr lang="zh-CN" altLang="zh-CN" sz="24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。</a:t>
            </a:r>
            <a:r>
              <a:rPr lang="en-US" altLang="zh-CN" sz="24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						</a:t>
            </a:r>
            <a:r>
              <a:rPr lang="en-US" altLang="zh-CN" sz="24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——</a:t>
            </a:r>
            <a:r>
              <a:rPr lang="zh-CN" altLang="zh-CN" sz="24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《论语</a:t>
            </a:r>
            <a:r>
              <a:rPr lang="en-US" altLang="zh-CN" sz="24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· </a:t>
            </a:r>
            <a:r>
              <a:rPr lang="zh-CN" altLang="zh-CN" sz="24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子</a:t>
            </a:r>
            <a:r>
              <a:rPr lang="zh-CN" altLang="zh-CN" sz="24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罕》</a:t>
            </a:r>
            <a:endParaRPr lang="zh-CN" altLang="zh-CN" sz="24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4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赏读：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年岁寒冷，然后才知道松树和柏树最后萎谢。比喻只有在艰难的环境中经过严酷考验，才能识别一个人的品质。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400" b="1" kern="100" dirty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4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．火不热贞玉，蝇不点清冰</a:t>
            </a:r>
            <a:r>
              <a:rPr lang="zh-CN" altLang="zh-CN" sz="24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。</a:t>
            </a:r>
            <a:r>
              <a:rPr lang="en-US" altLang="zh-CN" sz="24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					</a:t>
            </a:r>
            <a:r>
              <a:rPr lang="en-US" altLang="zh-CN" sz="24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——</a:t>
            </a:r>
            <a:r>
              <a:rPr lang="zh-CN" altLang="zh-CN" sz="24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白居易《反白头吟》</a:t>
            </a:r>
            <a:endParaRPr lang="zh-CN" altLang="zh-CN" sz="24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4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赏读：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火烧不热坚贞的玉石，清明透亮的坚冰不会被苍蝇弄污，比喻品行端正的仁人志士，能经得起艰难困苦的考验。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grpSp>
        <p:nvGrpSpPr>
          <p:cNvPr id="7" name="组合 6"/>
          <p:cNvGrpSpPr/>
          <p:nvPr/>
        </p:nvGrpSpPr>
        <p:grpSpPr>
          <a:xfrm rot="5400000">
            <a:off x="11453134" y="5661566"/>
            <a:ext cx="549128" cy="549414"/>
            <a:chOff x="11226607" y="6533712"/>
            <a:chExt cx="360000" cy="360000"/>
          </a:xfrm>
        </p:grpSpPr>
        <p:sp>
          <p:nvSpPr>
            <p:cNvPr id="8" name="椭圆 7">
              <a:hlinkClick r:id="rId2" action="ppaction://hlinksldjump"/>
            </p:cNvPr>
            <p:cNvSpPr/>
            <p:nvPr userDrawn="1"/>
          </p:nvSpPr>
          <p:spPr>
            <a:xfrm>
              <a:off x="11226607" y="6533712"/>
              <a:ext cx="360000" cy="360000"/>
            </a:xfrm>
            <a:prstGeom prst="ellipse">
              <a:avLst/>
            </a:prstGeom>
            <a:solidFill>
              <a:srgbClr val="FF95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" name="燕尾形 11">
              <a:hlinkClick r:id="rId2" action="ppaction://hlinksldjump"/>
            </p:cNvPr>
            <p:cNvSpPr/>
            <p:nvPr userDrawn="1"/>
          </p:nvSpPr>
          <p:spPr>
            <a:xfrm flipH="1">
              <a:off x="11320207" y="6627312"/>
              <a:ext cx="172800" cy="172800"/>
            </a:xfrm>
            <a:prstGeom prst="chevron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815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30877" y="538779"/>
            <a:ext cx="11908723" cy="5703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35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知识卡片</a:t>
            </a:r>
            <a:endParaRPr lang="zh-CN" altLang="zh-CN" sz="35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14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4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．作家作品</a:t>
            </a:r>
            <a:endParaRPr lang="zh-CN" altLang="zh-CN" sz="24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47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4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400" dirty="0" smtClean="0">
                <a:latin typeface="Times New Roman"/>
                <a:ea typeface="微软雅黑"/>
                <a:cs typeface="Times New Roman"/>
              </a:rPr>
              <a:t>苏轼</a:t>
            </a:r>
            <a:r>
              <a:rPr lang="en-US" altLang="zh-CN" sz="2400" dirty="0">
                <a:latin typeface="Times New Roman"/>
                <a:ea typeface="微软雅黑"/>
              </a:rPr>
              <a:t>(1037—1101)</a:t>
            </a:r>
            <a:r>
              <a:rPr lang="zh-CN" altLang="zh-CN" sz="2400" spc="-4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dirty="0">
                <a:latin typeface="Times New Roman"/>
                <a:ea typeface="微软雅黑"/>
                <a:cs typeface="Times New Roman"/>
              </a:rPr>
              <a:t>字子瞻</a:t>
            </a:r>
            <a:r>
              <a:rPr lang="zh-CN" altLang="zh-CN" sz="2400" spc="-4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dirty="0">
                <a:latin typeface="Times New Roman"/>
                <a:ea typeface="微软雅黑"/>
                <a:cs typeface="Times New Roman"/>
              </a:rPr>
              <a:t>又字和仲</a:t>
            </a:r>
            <a:r>
              <a:rPr lang="zh-CN" altLang="zh-CN" sz="2400" spc="-4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dirty="0">
                <a:latin typeface="Times New Roman"/>
                <a:ea typeface="微软雅黑"/>
                <a:cs typeface="Times New Roman"/>
              </a:rPr>
              <a:t>号</a:t>
            </a:r>
            <a:r>
              <a:rPr lang="en-US" altLang="zh-CN" sz="24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dirty="0">
                <a:latin typeface="Times New Roman"/>
                <a:ea typeface="微软雅黑"/>
                <a:cs typeface="Times New Roman"/>
              </a:rPr>
              <a:t>东坡居士</a:t>
            </a:r>
            <a:r>
              <a:rPr lang="en-US" altLang="zh-CN" sz="24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spc="-4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dirty="0">
                <a:latin typeface="Times New Roman"/>
                <a:ea typeface="微软雅黑"/>
                <a:cs typeface="Times New Roman"/>
              </a:rPr>
              <a:t>世人</a:t>
            </a:r>
            <a:r>
              <a:rPr lang="zh-CN" altLang="zh-CN" sz="2400" dirty="0" smtClean="0">
                <a:latin typeface="Times New Roman"/>
                <a:ea typeface="微软雅黑"/>
                <a:cs typeface="Times New Roman"/>
              </a:rPr>
              <a:t>称</a:t>
            </a:r>
            <a:endParaRPr lang="en-US" altLang="zh-CN" sz="24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47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400" dirty="0" smtClean="0">
                <a:latin typeface="Times New Roman"/>
                <a:ea typeface="微软雅黑"/>
                <a:cs typeface="Times New Roman"/>
              </a:rPr>
              <a:t>其</a:t>
            </a:r>
            <a:r>
              <a:rPr lang="zh-CN" altLang="zh-CN" sz="2400" dirty="0">
                <a:latin typeface="Times New Roman"/>
                <a:ea typeface="微软雅黑"/>
                <a:cs typeface="Times New Roman"/>
              </a:rPr>
              <a:t>为</a:t>
            </a:r>
            <a:r>
              <a:rPr lang="en-US" altLang="zh-CN" sz="24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dirty="0">
                <a:latin typeface="Times New Roman"/>
                <a:ea typeface="微软雅黑"/>
                <a:cs typeface="Times New Roman"/>
              </a:rPr>
              <a:t>苏东坡</a:t>
            </a:r>
            <a:r>
              <a:rPr lang="en-US" altLang="zh-CN" sz="24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dirty="0">
                <a:latin typeface="Times New Roman"/>
                <a:ea typeface="微软雅黑"/>
                <a:cs typeface="Times New Roman"/>
              </a:rPr>
              <a:t>。眉州眉山</a:t>
            </a:r>
            <a:r>
              <a:rPr lang="en-US" altLang="zh-CN" sz="2400" dirty="0">
                <a:latin typeface="Times New Roman"/>
                <a:ea typeface="微软雅黑"/>
              </a:rPr>
              <a:t>(</a:t>
            </a:r>
            <a:r>
              <a:rPr lang="zh-CN" altLang="zh-CN" sz="2400" dirty="0">
                <a:latin typeface="Times New Roman"/>
                <a:ea typeface="微软雅黑"/>
                <a:cs typeface="Times New Roman"/>
              </a:rPr>
              <a:t>今四川眉山</a:t>
            </a:r>
            <a:r>
              <a:rPr lang="en-US" altLang="zh-CN" sz="2400" dirty="0">
                <a:latin typeface="Times New Roman"/>
                <a:ea typeface="微软雅黑"/>
              </a:rPr>
              <a:t>)</a:t>
            </a:r>
            <a:r>
              <a:rPr lang="zh-CN" altLang="zh-CN" sz="2400" dirty="0">
                <a:latin typeface="Times New Roman"/>
                <a:ea typeface="微软雅黑"/>
                <a:cs typeface="Times New Roman"/>
              </a:rPr>
              <a:t>人，祖籍栾城。</a:t>
            </a:r>
            <a:r>
              <a:rPr lang="en-US" altLang="zh-CN" sz="2400" dirty="0">
                <a:latin typeface="Times New Roman"/>
                <a:ea typeface="微软雅黑"/>
              </a:rPr>
              <a:t>1061</a:t>
            </a:r>
            <a:r>
              <a:rPr lang="zh-CN" altLang="zh-CN" sz="2400" dirty="0">
                <a:latin typeface="Times New Roman"/>
                <a:ea typeface="微软雅黑"/>
                <a:cs typeface="Times New Roman"/>
              </a:rPr>
              <a:t>年</a:t>
            </a:r>
            <a:r>
              <a:rPr lang="en-US" altLang="zh-CN" sz="2400" dirty="0">
                <a:latin typeface="Times New Roman"/>
                <a:ea typeface="微软雅黑"/>
              </a:rPr>
              <a:t>(</a:t>
            </a:r>
            <a:r>
              <a:rPr lang="zh-CN" altLang="zh-CN" sz="2400" dirty="0">
                <a:latin typeface="Times New Roman"/>
                <a:ea typeface="微软雅黑"/>
                <a:cs typeface="Times New Roman"/>
              </a:rPr>
              <a:t>嘉</a:t>
            </a:r>
            <a:r>
              <a:rPr lang="zh-CN" altLang="zh-CN" sz="2400" dirty="0" smtClean="0">
                <a:latin typeface="Times New Roman"/>
                <a:ea typeface="微软雅黑"/>
                <a:cs typeface="Times New Roman"/>
              </a:rPr>
              <a:t>祐</a:t>
            </a:r>
            <a:endParaRPr lang="en-US" altLang="zh-CN" sz="24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47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400" dirty="0" smtClean="0">
                <a:latin typeface="Times New Roman"/>
                <a:ea typeface="微软雅黑"/>
                <a:cs typeface="Times New Roman"/>
              </a:rPr>
              <a:t>六年</a:t>
            </a:r>
            <a:r>
              <a:rPr lang="en-US" altLang="zh-CN" sz="2400" dirty="0">
                <a:latin typeface="Times New Roman"/>
                <a:ea typeface="微软雅黑"/>
              </a:rPr>
              <a:t>)</a:t>
            </a:r>
            <a:r>
              <a:rPr lang="zh-CN" altLang="zh-CN" sz="2400" spc="-5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dirty="0">
                <a:latin typeface="Times New Roman"/>
                <a:ea typeface="微软雅黑"/>
                <a:cs typeface="Times New Roman"/>
              </a:rPr>
              <a:t>苏轼应中制科考试</a:t>
            </a:r>
            <a:r>
              <a:rPr lang="zh-CN" altLang="zh-CN" sz="2400" spc="-5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dirty="0">
                <a:latin typeface="Times New Roman"/>
                <a:ea typeface="微软雅黑"/>
                <a:cs typeface="Times New Roman"/>
              </a:rPr>
              <a:t>入第三等</a:t>
            </a:r>
            <a:r>
              <a:rPr lang="zh-CN" altLang="zh-CN" sz="2400" spc="-5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dirty="0">
                <a:latin typeface="Times New Roman"/>
                <a:ea typeface="微软雅黑"/>
                <a:cs typeface="Times New Roman"/>
              </a:rPr>
              <a:t>授大理评事</a:t>
            </a:r>
            <a:r>
              <a:rPr lang="zh-CN" altLang="zh-CN" sz="2400" spc="-5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zh-CN" altLang="zh-CN" sz="2400" dirty="0">
                <a:latin typeface="Times New Roman"/>
                <a:ea typeface="微软雅黑"/>
                <a:cs typeface="Times New Roman"/>
              </a:rPr>
              <a:t>签书凤翔府判官</a:t>
            </a:r>
            <a:r>
              <a:rPr lang="zh-CN" altLang="zh-CN" sz="2400" dirty="0" smtClean="0">
                <a:latin typeface="Times New Roman"/>
                <a:ea typeface="微软雅黑"/>
                <a:cs typeface="Times New Roman"/>
              </a:rPr>
              <a:t>。</a:t>
            </a:r>
            <a:endParaRPr lang="en-US" altLang="zh-CN" sz="24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47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400" spc="-30" dirty="0" smtClean="0">
                <a:latin typeface="Times New Roman"/>
                <a:ea typeface="微软雅黑"/>
              </a:rPr>
              <a:t>1079</a:t>
            </a:r>
            <a:r>
              <a:rPr lang="zh-CN" altLang="zh-CN" sz="2400" spc="-30" dirty="0">
                <a:latin typeface="Times New Roman"/>
                <a:ea typeface="微软雅黑"/>
                <a:cs typeface="Times New Roman"/>
              </a:rPr>
              <a:t>年</a:t>
            </a:r>
            <a:r>
              <a:rPr lang="en-US" altLang="zh-CN" sz="2400" spc="-30" dirty="0">
                <a:latin typeface="Times New Roman"/>
                <a:ea typeface="微软雅黑"/>
              </a:rPr>
              <a:t>(</a:t>
            </a:r>
            <a:r>
              <a:rPr lang="zh-CN" altLang="zh-CN" sz="2400" spc="-30" dirty="0">
                <a:latin typeface="Times New Roman"/>
                <a:ea typeface="微软雅黑"/>
                <a:cs typeface="Times New Roman"/>
              </a:rPr>
              <a:t>元丰二年</a:t>
            </a:r>
            <a:r>
              <a:rPr lang="en-US" altLang="zh-CN" sz="2400" spc="-30" dirty="0">
                <a:latin typeface="Times New Roman"/>
                <a:ea typeface="微软雅黑"/>
              </a:rPr>
              <a:t>)</a:t>
            </a:r>
            <a:r>
              <a:rPr lang="zh-CN" altLang="zh-CN" sz="2400" spc="-9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spc="-30" dirty="0">
                <a:latin typeface="Times New Roman"/>
                <a:ea typeface="微软雅黑"/>
                <a:cs typeface="Times New Roman"/>
              </a:rPr>
              <a:t>苏轼到任湖州还不到三个月</a:t>
            </a:r>
            <a:r>
              <a:rPr lang="zh-CN" altLang="zh-CN" sz="2400" spc="-9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spc="-30" dirty="0">
                <a:latin typeface="Times New Roman"/>
                <a:ea typeface="微软雅黑"/>
                <a:cs typeface="Times New Roman"/>
              </a:rPr>
              <a:t>就因为作诗讽刺</a:t>
            </a:r>
            <a:r>
              <a:rPr lang="zh-CN" altLang="zh-CN" sz="2400" spc="-30" dirty="0" smtClean="0">
                <a:latin typeface="Times New Roman"/>
                <a:ea typeface="微软雅黑"/>
                <a:cs typeface="Times New Roman"/>
              </a:rPr>
              <a:t>新法</a:t>
            </a:r>
            <a:r>
              <a:rPr lang="zh-CN" altLang="zh-CN" sz="2400" spc="-900" dirty="0" smtClean="0">
                <a:latin typeface="Times New Roman"/>
                <a:ea typeface="微软雅黑"/>
                <a:cs typeface="Times New Roman"/>
              </a:rPr>
              <a:t>，</a:t>
            </a:r>
            <a:endParaRPr lang="en-US" altLang="zh-CN" sz="2400" spc="-9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47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400" dirty="0" smtClean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dirty="0">
                <a:latin typeface="Times New Roman"/>
                <a:ea typeface="微软雅黑"/>
                <a:cs typeface="Times New Roman"/>
              </a:rPr>
              <a:t>网织文字毁谤君相</a:t>
            </a:r>
            <a:r>
              <a:rPr lang="en-US" altLang="zh-CN" sz="24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dirty="0">
                <a:latin typeface="Times New Roman"/>
                <a:ea typeface="微软雅黑"/>
                <a:cs typeface="Times New Roman"/>
              </a:rPr>
              <a:t>的罪名</a:t>
            </a:r>
            <a:r>
              <a:rPr lang="zh-CN" altLang="zh-CN" sz="2400" spc="-8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dirty="0">
                <a:latin typeface="Times New Roman"/>
                <a:ea typeface="微软雅黑"/>
                <a:cs typeface="Times New Roman"/>
              </a:rPr>
              <a:t>被捕入狱</a:t>
            </a:r>
            <a:r>
              <a:rPr lang="zh-CN" altLang="zh-CN" sz="2400" spc="-8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dirty="0">
                <a:latin typeface="Times New Roman"/>
                <a:ea typeface="微软雅黑"/>
                <a:cs typeface="Times New Roman"/>
              </a:rPr>
              <a:t>史称</a:t>
            </a:r>
            <a:r>
              <a:rPr lang="en-US" altLang="zh-CN" sz="24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dirty="0">
                <a:latin typeface="Times New Roman"/>
                <a:ea typeface="微软雅黑"/>
                <a:cs typeface="Times New Roman"/>
              </a:rPr>
              <a:t>乌台诗案</a:t>
            </a:r>
            <a:r>
              <a:rPr lang="en-US" altLang="zh-CN" sz="24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spc="-800" dirty="0">
                <a:latin typeface="Times New Roman"/>
                <a:ea typeface="微软雅黑"/>
                <a:cs typeface="Times New Roman"/>
              </a:rPr>
              <a:t>。</a:t>
            </a:r>
            <a:r>
              <a:rPr lang="zh-CN" altLang="zh-CN" sz="2400" dirty="0" smtClean="0">
                <a:latin typeface="Times New Roman"/>
                <a:ea typeface="微软雅黑"/>
                <a:cs typeface="Times New Roman"/>
              </a:rPr>
              <a:t>苏轼坐</a:t>
            </a:r>
            <a:endParaRPr lang="en-US" altLang="zh-CN" sz="24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47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400" dirty="0" smtClean="0">
                <a:latin typeface="Times New Roman"/>
                <a:ea typeface="微软雅黑"/>
                <a:cs typeface="Times New Roman"/>
              </a:rPr>
              <a:t>牢</a:t>
            </a:r>
            <a:r>
              <a:rPr lang="en-US" altLang="zh-CN" sz="2400" dirty="0">
                <a:latin typeface="Times New Roman"/>
                <a:ea typeface="微软雅黑"/>
              </a:rPr>
              <a:t>103</a:t>
            </a:r>
            <a:r>
              <a:rPr lang="zh-CN" altLang="zh-CN" sz="2400" dirty="0">
                <a:latin typeface="Times New Roman"/>
                <a:ea typeface="微软雅黑"/>
                <a:cs typeface="Times New Roman"/>
              </a:rPr>
              <a:t>天，几次濒临被砍头的境地。出狱以后，被降职为黄州</a:t>
            </a:r>
            <a:r>
              <a:rPr lang="en-US" altLang="zh-CN" sz="2400" dirty="0">
                <a:latin typeface="Times New Roman"/>
                <a:ea typeface="微软雅黑"/>
              </a:rPr>
              <a:t>(</a:t>
            </a:r>
            <a:r>
              <a:rPr lang="zh-CN" altLang="zh-CN" sz="2400" dirty="0">
                <a:latin typeface="Times New Roman"/>
                <a:ea typeface="微软雅黑"/>
                <a:cs typeface="Times New Roman"/>
              </a:rPr>
              <a:t>今湖北黄冈市</a:t>
            </a:r>
            <a:r>
              <a:rPr lang="en-US" altLang="zh-CN" sz="2400" dirty="0">
                <a:latin typeface="Times New Roman"/>
                <a:ea typeface="微软雅黑"/>
              </a:rPr>
              <a:t>)</a:t>
            </a:r>
            <a:r>
              <a:rPr lang="zh-CN" altLang="zh-CN" sz="2400" dirty="0">
                <a:latin typeface="Times New Roman"/>
                <a:ea typeface="微软雅黑"/>
                <a:cs typeface="Times New Roman"/>
              </a:rPr>
              <a:t>团练副使。宋神宗元丰七年</a:t>
            </a:r>
            <a:r>
              <a:rPr lang="en-US" altLang="zh-CN" sz="2400" dirty="0">
                <a:latin typeface="Times New Roman"/>
                <a:ea typeface="微软雅黑"/>
              </a:rPr>
              <a:t>(1084</a:t>
            </a:r>
            <a:r>
              <a:rPr lang="zh-CN" altLang="zh-CN" sz="2400" dirty="0">
                <a:latin typeface="Times New Roman"/>
                <a:ea typeface="微软雅黑"/>
                <a:cs typeface="Times New Roman"/>
              </a:rPr>
              <a:t>年</a:t>
            </a:r>
            <a:r>
              <a:rPr lang="en-US" altLang="zh-CN" sz="2400" dirty="0">
                <a:latin typeface="Times New Roman"/>
                <a:ea typeface="微软雅黑"/>
              </a:rPr>
              <a:t>)</a:t>
            </a:r>
            <a:r>
              <a:rPr lang="zh-CN" altLang="zh-CN" sz="2400" dirty="0">
                <a:latin typeface="Times New Roman"/>
                <a:ea typeface="微软雅黑"/>
                <a:cs typeface="Times New Roman"/>
              </a:rPr>
              <a:t>，苏轼离开黄州，奉诏赴汝州就任。</a:t>
            </a:r>
            <a:r>
              <a:rPr lang="en-US" altLang="zh-CN" sz="2400" dirty="0">
                <a:latin typeface="Times New Roman"/>
                <a:ea typeface="微软雅黑"/>
              </a:rPr>
              <a:t>1091</a:t>
            </a:r>
            <a:r>
              <a:rPr lang="zh-CN" altLang="zh-CN" sz="2400" dirty="0">
                <a:latin typeface="Times New Roman"/>
                <a:ea typeface="微软雅黑"/>
                <a:cs typeface="Times New Roman"/>
              </a:rPr>
              <a:t>年</a:t>
            </a:r>
            <a:r>
              <a:rPr lang="en-US" altLang="zh-CN" sz="2400" dirty="0">
                <a:latin typeface="Times New Roman"/>
                <a:ea typeface="微软雅黑"/>
              </a:rPr>
              <a:t>(</a:t>
            </a:r>
            <a:r>
              <a:rPr lang="zh-CN" altLang="zh-CN" sz="2400" dirty="0">
                <a:latin typeface="Times New Roman"/>
                <a:ea typeface="微软雅黑"/>
                <a:cs typeface="Times New Roman"/>
              </a:rPr>
              <a:t>元祐六年</a:t>
            </a:r>
            <a:r>
              <a:rPr lang="en-US" altLang="zh-CN" sz="2400" dirty="0">
                <a:latin typeface="Times New Roman"/>
                <a:ea typeface="微软雅黑"/>
              </a:rPr>
              <a:t>)</a:t>
            </a:r>
            <a:r>
              <a:rPr lang="zh-CN" altLang="zh-CN" sz="2400" dirty="0">
                <a:latin typeface="Times New Roman"/>
                <a:ea typeface="微软雅黑"/>
                <a:cs typeface="Times New Roman"/>
              </a:rPr>
              <a:t>，他又被召回朝。但不久又因为政见不合，外放颍州。</a:t>
            </a:r>
            <a:r>
              <a:rPr lang="en-US" altLang="zh-CN" sz="2400" dirty="0">
                <a:latin typeface="Times New Roman"/>
                <a:ea typeface="微软雅黑"/>
              </a:rPr>
              <a:t>1093</a:t>
            </a:r>
            <a:r>
              <a:rPr lang="zh-CN" altLang="zh-CN" sz="2400" dirty="0">
                <a:latin typeface="Times New Roman"/>
                <a:ea typeface="微软雅黑"/>
                <a:cs typeface="Times New Roman"/>
              </a:rPr>
              <a:t>年</a:t>
            </a:r>
            <a:r>
              <a:rPr lang="en-US" altLang="zh-CN" sz="2400" dirty="0">
                <a:latin typeface="Times New Roman"/>
                <a:ea typeface="微软雅黑"/>
              </a:rPr>
              <a:t>(</a:t>
            </a:r>
            <a:r>
              <a:rPr lang="zh-CN" altLang="zh-CN" sz="2400" dirty="0">
                <a:latin typeface="Times New Roman"/>
                <a:ea typeface="微软雅黑"/>
                <a:cs typeface="Times New Roman"/>
              </a:rPr>
              <a:t>元祐八年</a:t>
            </a:r>
            <a:r>
              <a:rPr lang="en-US" altLang="zh-CN" sz="2400" dirty="0">
                <a:latin typeface="Times New Roman"/>
                <a:ea typeface="微软雅黑"/>
              </a:rPr>
              <a:t>)</a:t>
            </a:r>
            <a:r>
              <a:rPr lang="zh-CN" altLang="zh-CN" sz="2400" dirty="0">
                <a:latin typeface="Times New Roman"/>
                <a:ea typeface="微软雅黑"/>
                <a:cs typeface="Times New Roman"/>
              </a:rPr>
              <a:t>高太后去世</a:t>
            </a:r>
            <a:r>
              <a:rPr lang="zh-CN" altLang="zh-CN" sz="2400" dirty="0" smtClean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en-US" sz="2400" dirty="0">
                <a:latin typeface="Times New Roman"/>
                <a:ea typeface="微软雅黑"/>
                <a:cs typeface="Times New Roman"/>
              </a:rPr>
              <a:t>哲宗执政，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pic>
        <p:nvPicPr>
          <p:cNvPr id="4" name="图片 3" descr="F:\2015赵瑊\同步\语文\创新 中国古代诗歌散文欣赏\word\Y25.TIF"/>
          <p:cNvPicPr/>
          <p:nvPr/>
        </p:nvPicPr>
        <p:blipFill>
          <a:blip r:embed="rId2" r:link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5967" y="1967983"/>
            <a:ext cx="2419033" cy="26934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024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174029" y="159058"/>
            <a:ext cx="11789371" cy="5850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新党再度执政，第二年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6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月，别为宁远军节度副使，再次被贬至惠阳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今广东惠州市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。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1097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年，苏轼又被再贬至更远的儋州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昌化军，今海南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。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1101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年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元符三年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大赦，复任朝奉郎，北归途中，于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1101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年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8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月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24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日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建中靖国元年七月二十八日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卒于常州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今属江苏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。葬于汝州郏城县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今河南郏县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，享年六十四岁，御赐谥号文忠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公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北宋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著名文学家、书画家、词人、诗人、美食家，唐宋八大家之一，豪放派词人代表。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诗文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有《东坡七集》等，词有《东坡乐府》。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3659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174029" y="159058"/>
            <a:ext cx="11789371" cy="5850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．背景简介</a:t>
            </a:r>
            <a:endParaRPr lang="zh-CN" altLang="zh-CN" sz="28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文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与可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(1018—1079)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，北宋仁宗时期的一位著名的画家，姓文，名同，字与可，四川省梓州永泰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今四川盐亭东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人。他与苏轼是中表兄弟，曾任洋州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今陕西洋县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知州，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湖州竹派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开创者，于赴湖州任所途中，卒于陈州宛丘驿。苏轼于徐州闻讯，二月五日为文祭之。三月，苏轼继任湖州知州。是年七月七日，苏轼在湖州晾晒书画，见文同遗画《筼筜谷偃竹》图，乃作《文与可画筼筜谷偃竹记》悼之。是文即以此画为线索，叙述作者和文同的深挚友谊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4840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936029" y="590858"/>
            <a:ext cx="10862271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35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预习作业</a:t>
            </a:r>
            <a:endParaRPr lang="zh-CN" altLang="zh-CN" sz="35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．字音识记</a:t>
            </a:r>
            <a:endParaRPr lang="zh-CN" altLang="zh-CN" sz="28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①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蜩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腹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		</a:t>
            </a:r>
            <a:r>
              <a:rPr lang="en-US" altLang="zh-CN" sz="2800" kern="100" dirty="0" smtClean="0">
                <a:latin typeface="宋体"/>
                <a:ea typeface="微软雅黑"/>
                <a:cs typeface="Times New Roman"/>
              </a:rPr>
              <a:t>②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斫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轮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		</a:t>
            </a:r>
            <a:r>
              <a:rPr lang="en-US" altLang="zh-CN" sz="2800" kern="100" dirty="0" smtClean="0">
                <a:latin typeface="宋体"/>
                <a:ea typeface="微软雅黑"/>
                <a:cs typeface="Times New Roman"/>
              </a:rPr>
              <a:t>③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鹘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落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( 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④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缣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素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    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			</a:t>
            </a:r>
            <a:r>
              <a:rPr lang="en-US" altLang="zh-CN" sz="2800" kern="100" dirty="0" smtClean="0">
                <a:latin typeface="宋体"/>
                <a:ea typeface="微软雅黑"/>
                <a:cs typeface="Times New Roman"/>
              </a:rPr>
              <a:t>⑤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筼筜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    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		</a:t>
            </a:r>
            <a:r>
              <a:rPr lang="en-US" altLang="zh-CN" sz="2800" kern="100" dirty="0" smtClean="0">
                <a:latin typeface="宋体"/>
                <a:ea typeface="微软雅黑"/>
                <a:cs typeface="Times New Roman"/>
              </a:rPr>
              <a:t>⑥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蛇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蚹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(    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⑦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箨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龙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    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			</a:t>
            </a:r>
            <a:r>
              <a:rPr lang="en-US" altLang="zh-CN" sz="2800" kern="100" dirty="0" smtClean="0">
                <a:latin typeface="宋体"/>
                <a:ea typeface="微软雅黑"/>
                <a:cs typeface="Times New Roman"/>
              </a:rPr>
              <a:t>⑧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畴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昔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84400" y="2513139"/>
            <a:ext cx="9398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ti</a:t>
            </a:r>
            <a:r>
              <a:rPr lang="en-US" altLang="zh-CN" sz="2800" kern="100" dirty="0" err="1">
                <a:solidFill>
                  <a:schemeClr val="accent6">
                    <a:lumMod val="75000"/>
                  </a:schemeClr>
                </a:solidFill>
                <a:latin typeface="宋体" pitchFamily="2" charset="-122"/>
                <a:ea typeface="宋体" pitchFamily="2" charset="-122"/>
                <a:cs typeface="Courier New"/>
              </a:rPr>
              <a:t>á</a:t>
            </a:r>
            <a:r>
              <a:rPr lang="en-US" altLang="zh-CN" sz="2800" kern="1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o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	       </a:t>
            </a: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zhuó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		          </a:t>
            </a: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hú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ji</a:t>
            </a: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  <a:ea typeface="宋体" pitchFamily="2" charset="-122"/>
                <a:cs typeface="Courier New"/>
              </a:rPr>
              <a:t>ā</a:t>
            </a: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n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		     </a:t>
            </a: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yún</a:t>
            </a: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 </a:t>
            </a:r>
            <a:r>
              <a:rPr lang="en-US" altLang="zh-CN" sz="2800" kern="1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d</a:t>
            </a:r>
            <a:r>
              <a:rPr lang="en-US" altLang="zh-CN" sz="2800" kern="100" dirty="0" err="1">
                <a:solidFill>
                  <a:schemeClr val="accent6">
                    <a:lumMod val="75000"/>
                  </a:schemeClr>
                </a:solidFill>
                <a:latin typeface="宋体" pitchFamily="2" charset="-122"/>
                <a:ea typeface="宋体" pitchFamily="2" charset="-122"/>
                <a:cs typeface="Courier New"/>
              </a:rPr>
              <a:t>ā</a:t>
            </a:r>
            <a:r>
              <a:rPr lang="en-US" altLang="zh-CN" sz="2800" kern="1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nɡ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		          </a:t>
            </a: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fù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tuò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	       </a:t>
            </a: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chóu</a:t>
            </a:r>
            <a:endParaRPr lang="zh-CN" altLang="zh-CN" sz="28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9827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320329" y="171758"/>
            <a:ext cx="872867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b="1" kern="1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800" b="1" kern="1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．</a:t>
            </a:r>
            <a:r>
              <a:rPr lang="zh-CN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古今异义</a:t>
            </a:r>
            <a:endParaRPr lang="zh-CN" altLang="zh-CN" sz="28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初不自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贵重</a:t>
            </a:r>
            <a:endParaRPr lang="zh-CN" altLang="zh-CN" sz="2800" kern="100" dirty="0">
              <a:solidFill>
                <a:srgbClr val="00B0F0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古义：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       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今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义：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__________________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吾将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以为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袜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古义：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   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今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义：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_________________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_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b="1" kern="1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．通假字</a:t>
            </a:r>
            <a:endParaRPr lang="zh-CN" altLang="zh-CN" sz="28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与可没于陈州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_____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___________________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少纵则逝矣：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_______________________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而节叶具焉：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________________________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467100" y="1398623"/>
            <a:ext cx="74549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tabLst>
                <a:tab pos="2430780" algn="l"/>
              </a:tabLst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看重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	</a:t>
            </a: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                 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价值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高；值得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重视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50000"/>
              </a:lnSpc>
              <a:tabLst>
                <a:tab pos="2430780" algn="l"/>
              </a:tabLst>
            </a:pP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50000"/>
              </a:lnSpc>
              <a:tabLst>
                <a:tab pos="2430780" algn="l"/>
              </a:tabLst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把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……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当作　</a:t>
            </a: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	             </a:t>
            </a: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      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认为</a:t>
            </a:r>
            <a:endParaRPr lang="zh-CN" altLang="zh-CN" sz="280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  <a:tabLst>
                <a:tab pos="2430780" algn="l"/>
              </a:tabLst>
            </a:pP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宋体"/>
              <a:ea typeface="微软雅黑"/>
              <a:cs typeface="Times New Roman"/>
            </a:endParaRPr>
          </a:p>
          <a:p>
            <a:pPr lvl="0" algn="just">
              <a:lnSpc>
                <a:spcPct val="150000"/>
              </a:lnSpc>
              <a:tabLst>
                <a:tab pos="2430780" algn="l"/>
              </a:tabLst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          “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没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通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殁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死亡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50000"/>
              </a:lnSpc>
              <a:tabLst>
                <a:tab pos="2430780" algn="l"/>
              </a:tabLst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        “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少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通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稍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，稍微</a:t>
            </a:r>
            <a:endParaRPr lang="zh-CN" altLang="zh-CN" sz="280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  <a:tabLst>
                <a:tab pos="2430780" algn="l"/>
              </a:tabLst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        “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具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通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俱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俱全</a:t>
            </a: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  </a:t>
            </a:r>
            <a:endParaRPr lang="zh-CN" altLang="zh-CN" sz="280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5004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4542</TotalTime>
  <Words>1783</Words>
  <Application>Microsoft Office PowerPoint</Application>
  <PresentationFormat>自定义</PresentationFormat>
  <Paragraphs>183</Paragraphs>
  <Slides>27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9" baseType="lpstr">
      <vt:lpstr>Office 主题</vt:lpstr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@teliss</dc:creator>
  <cp:lastModifiedBy>user</cp:lastModifiedBy>
  <cp:revision>1596</cp:revision>
  <dcterms:created xsi:type="dcterms:W3CDTF">2013-09-20T02:31:37Z</dcterms:created>
  <dcterms:modified xsi:type="dcterms:W3CDTF">2015-03-24T02:27:05Z</dcterms:modified>
</cp:coreProperties>
</file>