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5" r:id="rId3"/>
    <p:sldId id="262" r:id="rId4"/>
    <p:sldId id="408" r:id="rId5"/>
    <p:sldId id="431" r:id="rId6"/>
    <p:sldId id="299" r:id="rId7"/>
    <p:sldId id="416" r:id="rId8"/>
    <p:sldId id="429" r:id="rId9"/>
    <p:sldId id="401" r:id="rId10"/>
    <p:sldId id="382" r:id="rId11"/>
    <p:sldId id="409" r:id="rId12"/>
    <p:sldId id="432" r:id="rId13"/>
    <p:sldId id="327" r:id="rId14"/>
    <p:sldId id="411" r:id="rId15"/>
    <p:sldId id="376" r:id="rId16"/>
    <p:sldId id="303" r:id="rId17"/>
    <p:sldId id="403" r:id="rId18"/>
    <p:sldId id="410" r:id="rId19"/>
    <p:sldId id="400" r:id="rId20"/>
    <p:sldId id="427" r:id="rId21"/>
    <p:sldId id="319" r:id="rId22"/>
    <p:sldId id="357" r:id="rId23"/>
    <p:sldId id="433" r:id="rId24"/>
    <p:sldId id="430" r:id="rId25"/>
    <p:sldId id="407" r:id="rId26"/>
    <p:sldId id="25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49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种树郭橐驼传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种树郭橐驼传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种树郭橐驼传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种树郭橐驼传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种树郭橐驼传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0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49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35821;&#25991;\&#21019;&#26032;%20&#20013;&#22269;&#21476;&#20195;&#35799;&#27468;&#25955;&#25991;&#27427;&#36175;\word\Y30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第六单元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文无定格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贵在鲜活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31329" y="1187758"/>
            <a:ext cx="9897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．通假字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早缫而绪：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橐驼非能使木寿且孳也：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既然已：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1500" y="2014835"/>
            <a:ext cx="812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而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尔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你们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孳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，繁殖、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滋长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已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矣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，了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00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52400" y="94585"/>
            <a:ext cx="11912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．古今异义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故乡人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号之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驼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_____________________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今义：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不抑耗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其实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而已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_________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今义：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_______________________________________________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若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不过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焉则不及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_________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今义：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吾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小人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辍飧饔以劳吏者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_____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今义：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________________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800" y="1251655"/>
            <a:ext cx="11760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两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个词，所以乡里的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人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指出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生或长期居住在一起的人，家乡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人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它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果实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副词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，表示所说的是实际情况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承上文，多含转折意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宋体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不是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过多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，用在后半句的开头，表示转折，对上半句加以限制或修正，跟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只是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相同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小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民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指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人格卑鄙的人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093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830512" y="831185"/>
            <a:ext cx="8659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．文言句式</a:t>
            </a:r>
            <a:endParaRPr lang="zh-CN" altLang="zh-CN" sz="28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又何以蕃吾生而安吾性耶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传其事以为官戒也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吾又何能为哉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故不我若也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9922" y="1701885"/>
            <a:ext cx="162095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宾语前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置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省略句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宾语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前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置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宾语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前置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809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601912" y="35261"/>
            <a:ext cx="9167688" cy="6235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4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一词多义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实词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实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早实以蕃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                  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不抑耗其实而已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其实害之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若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其置也若弃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若不过焉则不及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故不我若也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故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其土欲故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           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故不我若也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11900" y="1465477"/>
            <a:ext cx="4319712" cy="485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果实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，名词用作动词，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结果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果实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实际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像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如果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如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，及，比得上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旧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，指原来培育树苗的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土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所以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6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627312" y="43785"/>
            <a:ext cx="9688388" cy="619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虚词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鸣鼓而聚之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                               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字而幼孩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旦视而暮抚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而木之性日以离矣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      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早织而缕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以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早实以蕃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能顺木之天以致其性焉尔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爪其肤以验其生枯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以子之道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76256" y="1087622"/>
            <a:ext cx="4774344" cy="522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表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承接，一说表目的，可不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译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尔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，你们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表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并列，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又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表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顺接，可译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于是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尔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，你们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而且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而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表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目的，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来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把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086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9002" y="158085"/>
            <a:ext cx="11964098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词类活用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名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我固当：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驼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业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种树：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且硕茂，早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实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以蕃：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非有能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硕茂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之也：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非有能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早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蕃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之也：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甚者，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爪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其肤以验其生枯：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鸣鼓而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聚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之：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8699" y="851246"/>
            <a:ext cx="9691005" cy="521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名词用作动词，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起名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的意动用法，以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业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用作动词，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结果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形容词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的使动用法，使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高大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茂盛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形容词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的使动用法，使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结实早；使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结实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多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用作动词，用指甲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划破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的使动用法，使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聚集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pSp>
        <p:nvGrpSpPr>
          <p:cNvPr id="9" name="组合 8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3" name="椭圆 12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燕尾形 14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2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762" y="786944"/>
            <a:ext cx="6735638" cy="511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本文题目虽称为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传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，但并非是一般的人物传记。由种树的经验说到为官治民的道理，说明封建统治阶级有时打着爱民、忧民或恤民的幌子，却收到适得其反的效果，照样使民不聊生，表现了作者要求改革的强烈愿望。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" name="Picture 2" descr="C:\Users\Administrator\Desktop\语文图\25 (3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6"/>
          <a:stretch/>
        </p:blipFill>
        <p:spPr bwMode="auto">
          <a:xfrm>
            <a:off x="7240588" y="1874706"/>
            <a:ext cx="4649173" cy="353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285" y="358642"/>
            <a:ext cx="11454815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结构</a:t>
            </a:r>
            <a:r>
              <a:rPr lang="zh-CN" altLang="zh-CN" sz="3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图示</a:t>
            </a:r>
            <a:endParaRPr lang="en-US" altLang="zh-CN" sz="3500" b="1" kern="100" dirty="0" smtClean="0">
              <a:solidFill>
                <a:srgbClr val="00B05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765537"/>
              </p:ext>
            </p:extLst>
          </p:nvPr>
        </p:nvGraphicFramePr>
        <p:xfrm>
          <a:off x="2413000" y="1193800"/>
          <a:ext cx="9779000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文档" r:id="rId3" imgW="9783815" imgH="4932153" progId="Word.Document.12">
                  <p:embed/>
                </p:oleObj>
              </mc:Choice>
              <mc:Fallback>
                <p:oleObj name="文档" r:id="rId3" imgW="9783815" imgH="4932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3000" y="1193800"/>
                        <a:ext cx="9779000" cy="494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31493" y="3006566"/>
            <a:ext cx="1384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种树郭橐驼传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0747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068" y="-120414"/>
            <a:ext cx="11828432" cy="640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重点突破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一、本文题名为</a:t>
            </a: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传</a:t>
            </a: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，而兼有寓言性质。从一个种树人口中阐述治国养民的严肃主张，显得婉约而多讽。请结合文章试作分析。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本文结尾一句道出了写作意图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那就是</a:t>
            </a:r>
            <a:r>
              <a:rPr lang="en-US" altLang="zh-CN" sz="26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传其事以为官戒</a:t>
            </a:r>
            <a:r>
              <a:rPr lang="en-US" altLang="zh-CN" sz="26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以寓言的方式进行讽谏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是中国古代文人向帝王或上层统治者提意见的传统做法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它有着委婉含蓄的特点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也间杂着幽默的成分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柳宗元这篇人物传记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也是通过故事进行劝诫的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这决定了它</a:t>
            </a:r>
            <a:r>
              <a:rPr lang="en-US" altLang="zh-CN" sz="26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婉约而多讽</a:t>
            </a:r>
            <a:r>
              <a:rPr lang="en-US" altLang="zh-CN" sz="26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的风格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这种风格基本上是通过所传人物的话语表现出来的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如第</a:t>
            </a:r>
            <a:r>
              <a:rPr lang="en-US" altLang="zh-CN" sz="2600" kern="100" spc="-7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段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一个</a:t>
            </a:r>
            <a:r>
              <a:rPr lang="en-US" altLang="zh-CN" sz="26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知种树而已</a:t>
            </a:r>
            <a:r>
              <a:rPr lang="en-US" altLang="zh-CN" sz="26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的驼者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欲止又言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在朴实的简单类比中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揭示出了吏治的弊端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颇具讽刺意味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其中的话语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如</a:t>
            </a:r>
            <a:r>
              <a:rPr lang="en-US" altLang="zh-CN" sz="26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理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非吾业也</a:t>
            </a:r>
            <a:r>
              <a:rPr lang="en-US" altLang="zh-CN" sz="2600" kern="100" spc="-7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若甚怜焉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而卒以祸</a:t>
            </a:r>
            <a:r>
              <a:rPr lang="en-US" altLang="zh-CN" sz="2600" kern="100" spc="-7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若是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则与吾业者其亦有类乎</a:t>
            </a:r>
            <a:r>
              <a:rPr lang="en-US" altLang="zh-CN" sz="26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婉转而幽默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含不尽之意于言外。</a:t>
            </a:r>
            <a:endParaRPr lang="zh-CN" altLang="zh-CN" sz="2600" kern="100" spc="-7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80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068" y="42074"/>
            <a:ext cx="11828432" cy="619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二、郭橐驼是一个富有传奇色彩的人物，请结合文章分析郭橐驼的形象特点。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郭橐驼本名已无人知晓。他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病偻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而驼背，相貌不如常人，却名闻乡里。称他为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驼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是指其病而为号，并不雅，但显得很亲切。最为难得的是橐驼竟放弃自己原来的名字，也这样自称起来。作者寥寥数笔，就勾勒出人物豁达的性格，令人猜想在这豁达的背后，一定存在着某种自信，也就增强了阅读的兴趣。欢迎橐驼的人，一是搞观赏游玩的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精神方面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，一是种树卖果的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物质方面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。这两种需求所种之树是大不相同的，因而暗示出橐驼技术的全面。面对好奇的询问，橐驼化神奇为平易，用谦和的语气娓娓道来。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能顺木之天以致其性焉尔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是总括种树经验，也暗含了全文的寓意。接着，面对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别有用心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的问者，橐驼仍如故，明确表示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理，非吾业也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，然后以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外行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的身份试探着用他的种树理论衡量官吏的所作所为，比照之下，自然得出繁政扰民犹如勤虑害树的结论，也不妨说他是一个以种树为掩护的政治观察家。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综上所述，郭橐驼是一个身带残疾而拥有绝技，形貌虽丑而见识过人的人。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7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51599" y="2451636"/>
            <a:ext cx="7238314" cy="523221"/>
            <a:chOff x="3779912" y="1732305"/>
            <a:chExt cx="7510491" cy="540049"/>
          </a:xfrm>
        </p:grpSpPr>
        <p:sp>
          <p:nvSpPr>
            <p:cNvPr id="4" name="矩形 3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>
              <a:hlinkClick r:id="rId2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6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9018" y="3417191"/>
            <a:ext cx="7223801" cy="523220"/>
            <a:chOff x="3779912" y="1734172"/>
            <a:chExt cx="7495432" cy="523220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1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6437" y="4375997"/>
            <a:ext cx="7223801" cy="523220"/>
            <a:chOff x="3779912" y="1734172"/>
            <a:chExt cx="7495432" cy="523220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矩形 13">
              <a:hlinkClick r:id="rId4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5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0608" y="5331175"/>
            <a:ext cx="7238314" cy="523220"/>
            <a:chOff x="3779912" y="1719658"/>
            <a:chExt cx="7510491" cy="523220"/>
          </a:xfrm>
        </p:grpSpPr>
        <p:sp>
          <p:nvSpPr>
            <p:cNvPr id="17" name="矩形 16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hlinkClick r:id="rId5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9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占位符 3"/>
          <p:cNvSpPr txBox="1">
            <a:spLocks/>
          </p:cNvSpPr>
          <p:nvPr/>
        </p:nvSpPr>
        <p:spPr>
          <a:xfrm>
            <a:off x="1050682" y="961601"/>
            <a:ext cx="10125318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24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　种树郭橐驼传</a:t>
            </a: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868" y="1146974"/>
            <a:ext cx="116864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三、作者写作本文的用意何在？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传其事以为官戒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。实际上表明了作者作传的真正意图是警示上层统治者清肃吏治，顺应老百姓的生活习惯和生产规律，让他们休养生息，以维持承平之世。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40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662" y="578247"/>
            <a:ext cx="11955338" cy="573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．阅读延伸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ctr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柳宗元，我想对你说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ctr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周明春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柳宗元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先生，你崇尚儒家道德，信奉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达则兼济天下，穷则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独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善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其身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的思想，想在国家政治生活中大展身手，实现自己的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宏伟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抱负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，可谁想，改革刚开始，杀头的杀头，贬谪的贬谪，你也在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唐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宪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宗元和九年被贬到永州，适逢妻子辞世，人间之痛，接踵而至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我们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同情你！你在永州写下《永州八记》，本想寄情于山水，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排遣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胸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中的抑郁。谁料，寄情山水的愉悦仍难掩你孤凄悲凉的情怀，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我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们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理解你！国家不幸诗家幸，活到沧桑句便工。你留下的《永州八记》已经是我们宝贵的文化遗产，可与天地齐寿，与日月同辉，是一座永远不朽的丰碑。这可以告慰你！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099" name="Picture 3" descr="C:\Users\Administrator\Desktop\语文图\25 (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662" y="2291591"/>
            <a:ext cx="2814638" cy="280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662" y="115486"/>
            <a:ext cx="1168863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柳宗元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先生，拉伯雷说：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人生是一面镜子，你对它哭，它就哭；你对它笑，它就笑。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确实，人生没有一帆风顺的航程，没有不败的鲜花，没有不落的太阳。愁眉苦脸地看着生活，生活肯定愁眉不展；快乐无比地看着生活，生活肯定阳光灿烂。是的，先生该记得你的战友与朋友刘禹锡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巴山楚水凄凉地，二十三年弃置身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和你同样的遭遇吧，但刘禹锡能写出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种桃道士归何处？前度刘郎今又来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的豪迈，更能高歌出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沉舟侧畔千帆过，病树前头万木春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的乐观，你的后辈范仲淹知道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不以物喜，不以己悲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，苏轼也明白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人有悲欢离合，月有阴晴圆缺，此事古难全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，先生听一听俄国文学之父普希金的倾诉：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一切都是瞬息，一切都将会过去的，就会成为亲切的怀恋。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是啊，人生道路上</a:t>
            </a:r>
            <a:r>
              <a:rPr lang="zh-CN" altLang="zh-CN" sz="2600" kern="100" spc="-23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谁没有坎坎坷坷</a:t>
            </a:r>
            <a:r>
              <a:rPr lang="zh-CN" altLang="zh-CN" sz="2600" kern="100" spc="-23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磕磕碰碰</a:t>
            </a:r>
            <a:r>
              <a:rPr lang="zh-CN" altLang="zh-CN" sz="2600" kern="100" spc="-23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人生的直线当然最短</a:t>
            </a:r>
            <a:r>
              <a:rPr lang="zh-CN" altLang="zh-CN" sz="2600" kern="100" spc="-23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但是曲线有着比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直线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662" y="153586"/>
            <a:ext cx="11688638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更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丰富的内涵和韵味，比直线更富有真实的人生魅力。因此先生不要抱怨遭遇的都是苦难，不要光提眼前的都是黑暗，坎坷泥泞处，也有花迎鸟笑；惊涛骇浪时，也有暴雨的舞蹈。人生是河，注定了波诡云谲气象万千；生命是船，昭示着它的天然属性是奋斗搏击，去征服千难万险，波谷浪山，命运之舟与其在厄运前熄灭停航，不如直挂云帆，升潮向上；与其哼哼唧唧，浅吟低唱，不如淋漓大吼，鸣笛奏凯。美丽因生命而存在，生命因拼搏而永恒，给自己受伤的心灵点燃一盏明灯，昂首挺胸把人生曲线绘成彩虹般绚丽多彩！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07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20" y="221253"/>
            <a:ext cx="11800780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柳宗元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先生，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人生在世不称意，明朝散发弄扁舟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的时代一去不复返，先生也没有必要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坐观垂钓者，徒有羡鱼情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明天子在上，可以出而仕矣！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建功立业，大展宏图，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上九天揽月，下五洋捉鳖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，还看今朝！先生请保重。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【赏析】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这篇文章着重写了自己对柳宗元的劝慰。作者结合柳宗元的人生经历，特别是被贬永州时期的经历，以一个朋友的身份娓娓而谈，从思想豁达的角度，引用了许多诗人、名人的语句，给柳宗元以心理的安慰和支持。特别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国家不幸诗家幸，活到沧桑句便工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点出了历史上文人相同的命运和经历，令人唏嘘不已。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236" y="103783"/>
            <a:ext cx="1190136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．写作迁移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【角度】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请从</a:t>
            </a:r>
            <a:r>
              <a:rPr lang="en-US" altLang="zh-CN" sz="26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顺木之天以致其性</a:t>
            </a:r>
            <a:r>
              <a:rPr lang="en-US" altLang="zh-CN" sz="26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这个角度谈一下你对当今子女教育的见解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【写作示例】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《种树郭橐驼传》揭示了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顺木之天以致其性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的深刻主题。由此及彼，我们不禁联想到了如何科学地培养教育孩子的问题。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望子成龙，望女成凤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是为人父母者的共同心愿，在这种迫切愿望的驱动下，可苦煞了天下父母，却又有不少家庭因不得要领，对子女的教育正走向误区。过度宠爱、动辄体罚、心灵施暴、智育第一、强行塑造、不注重家庭环境等，这当中，很多问题带来的直接危害，就是严重地违背了孩子生理、心理发展的自然规律，损其天性，影响了孩子的正常成长，最终步入了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虽曰爱之，其实害之；虽曰忧之，其实仇之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的误区，适得其反。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4" name="椭圆 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燕尾形 4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3123" y="6021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品赏作者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810" y="1020771"/>
            <a:ext cx="9726790" cy="5240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7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柳州刺史柳宗元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永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州因柳宗元而闻名天下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永州之野产异蛇</a:t>
            </a:r>
            <a:r>
              <a:rPr lang="en-US" altLang="zh-CN" sz="28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妇孺皆知</a:t>
            </a:r>
            <a:r>
              <a:rPr lang="zh-CN" altLang="zh-CN" sz="2800" kern="100" spc="-700" dirty="0" smtClean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只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可惜能医大风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疗挛</a:t>
            </a:r>
            <a:r>
              <a:rPr lang="zh-CN" altLang="zh-CN" sz="2800" kern="100" dirty="0">
                <a:latin typeface="宋体"/>
                <a:ea typeface="微软雅黑"/>
                <a:cs typeface="宋体"/>
              </a:rPr>
              <a:t>踠</a:t>
            </a:r>
            <a:r>
              <a:rPr lang="zh-CN" altLang="zh-CN" sz="2800" kern="100" spc="-700" dirty="0">
                <a:latin typeface="楷体_GB2312"/>
                <a:ea typeface="微软雅黑"/>
                <a:cs typeface="楷体_GB2312"/>
              </a:rPr>
              <a:t>、</a:t>
            </a:r>
            <a:r>
              <a:rPr lang="zh-CN" altLang="zh-CN" sz="2800" kern="100" dirty="0">
                <a:latin typeface="楷体_GB2312"/>
                <a:ea typeface="微软雅黑"/>
                <a:cs typeface="楷体_GB2312"/>
              </a:rPr>
              <a:t>杀三虫的永州异蛇却没有令世人</a:t>
            </a:r>
            <a:r>
              <a:rPr lang="zh-CN" altLang="zh-CN" sz="2800" kern="100" dirty="0" smtClean="0">
                <a:latin typeface="楷体_GB2312"/>
                <a:ea typeface="微软雅黑"/>
                <a:cs typeface="楷体_GB2312"/>
              </a:rPr>
              <a:t>敬仰</a:t>
            </a:r>
            <a:r>
              <a:rPr lang="zh-CN" altLang="zh-CN" sz="2800" kern="100" dirty="0">
                <a:latin typeface="楷体_GB2312"/>
                <a:ea typeface="微软雅黑"/>
                <a:cs typeface="楷体_GB2312"/>
              </a:rPr>
              <a:t>的柳先生延年益寿</a:t>
            </a:r>
            <a:r>
              <a:rPr lang="zh-CN" altLang="zh-CN" sz="2800" kern="100" spc="-700" dirty="0">
                <a:latin typeface="楷体_GB2312"/>
                <a:ea typeface="微软雅黑"/>
                <a:cs typeface="楷体_GB2312"/>
              </a:rPr>
              <a:t>，</a:t>
            </a:r>
            <a:r>
              <a:rPr lang="zh-CN" altLang="zh-CN" sz="2800" kern="100" dirty="0">
                <a:latin typeface="楷体_GB2312"/>
                <a:ea typeface="微软雅黑"/>
                <a:cs typeface="楷体_GB2312"/>
              </a:rPr>
              <a:t>以至于他离开永州四年后便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与世长辞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于广西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柳州了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这是质朴憨厚的永州人世代不忘的一大憾事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然而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柳子庙于古老的永州城西昂然而立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不用说天下之大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日月之悠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一个古而小的永州之野亦不乏青磷金印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达官冢陵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可在百姓的心目中又有谁能与柳子庙相媲美呢？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123" name="Picture 3" descr="C:\Users\Administrator\Desktop\语文图\25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502" y="2047809"/>
            <a:ext cx="1971798" cy="392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172" y="825508"/>
            <a:ext cx="11783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读过《答韦中立论师道书》等文章的后辈学子们，谁也不会忘记他的谆谆教诲：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文以明道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乃为文之目的；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为文不以取名誉，意欲施之事实以辅时及物为道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。好一种有益于生民的思想。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辞令褒贬，导扬讽喻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告诉我们：文章的作用是分清是非善恶，有所讽喻、劝戒。有人称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辅时及物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是他伟大思想之价值所在，这确实是恰如其分。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81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88523" y="286061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修身名句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172" y="723908"/>
            <a:ext cx="11783928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忧　国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．先天下之忧而忧，后天下之乐而乐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范仲淹《岳阳楼记》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在天下人忧愁之前就忧愁，在天下人享福之后才享福。体现了一种为天下人谋福利，吃苦在前、享受在后的精神。表达了作者忧国忧民，关心国家大事的高尚情操。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．人生自古谁无死，留取丹心照汗青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文天祥《过零丁洋》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自古以来，人终不免一死！但死得要有意义，倘若能为国尽忠，死后仍可光照千秋，青史留名。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．位卑未敢忘忧国，事定犹须待阖棺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	   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陆游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虽然地位卑微，但仍不忘关心国家。表现了陆游矢志不渝的爱国激情。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9" name="组合 8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0" name="椭圆 9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燕尾形 10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177" y="526079"/>
            <a:ext cx="11972223" cy="575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知识卡片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．作家作品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柳宗元</a:t>
            </a:r>
            <a:r>
              <a:rPr lang="en-US" altLang="zh-CN" sz="2400" dirty="0">
                <a:latin typeface="Times New Roman"/>
                <a:ea typeface="微软雅黑"/>
              </a:rPr>
              <a:t>(773—819)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，字子厚，山西运城人，世称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柳河东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河</a:t>
            </a: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东</a:t>
            </a:r>
            <a:endParaRPr lang="en-US" altLang="zh-CN" sz="24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spc="-70" dirty="0" smtClean="0">
                <a:latin typeface="Times New Roman"/>
                <a:ea typeface="微软雅黑"/>
                <a:cs typeface="Times New Roman"/>
              </a:rPr>
              <a:t>先生</a:t>
            </a:r>
            <a:r>
              <a:rPr lang="en-US" altLang="zh-CN" sz="24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spc="-3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spc="-30" dirty="0">
                <a:latin typeface="Times New Roman"/>
                <a:ea typeface="微软雅黑"/>
                <a:cs typeface="Times New Roman"/>
              </a:rPr>
              <a:t>因官终柳州刺史</a:t>
            </a:r>
            <a:r>
              <a:rPr lang="zh-CN" altLang="zh-CN" sz="2400" spc="-3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spc="-50" dirty="0">
                <a:latin typeface="Times New Roman"/>
                <a:ea typeface="微软雅黑"/>
                <a:cs typeface="Times New Roman"/>
              </a:rPr>
              <a:t>又称</a:t>
            </a:r>
            <a:r>
              <a:rPr lang="en-US" altLang="zh-CN" sz="2400" spc="-5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spc="-50" dirty="0">
                <a:latin typeface="Times New Roman"/>
                <a:ea typeface="微软雅黑"/>
                <a:cs typeface="Times New Roman"/>
              </a:rPr>
              <a:t>柳柳州</a:t>
            </a:r>
            <a:r>
              <a:rPr lang="en-US" altLang="zh-CN" sz="2400" spc="-5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spc="-30" dirty="0">
                <a:latin typeface="Times New Roman"/>
                <a:ea typeface="微软雅黑"/>
                <a:cs typeface="Times New Roman"/>
              </a:rPr>
              <a:t>祖籍河东</a:t>
            </a:r>
            <a:r>
              <a:rPr lang="en-US" altLang="zh-CN" sz="2400" spc="-30" dirty="0">
                <a:latin typeface="Times New Roman"/>
                <a:ea typeface="微软雅黑"/>
              </a:rPr>
              <a:t>(</a:t>
            </a:r>
            <a:r>
              <a:rPr lang="zh-CN" altLang="zh-CN" sz="2400" spc="-30" dirty="0">
                <a:latin typeface="Times New Roman"/>
                <a:ea typeface="微软雅黑"/>
                <a:cs typeface="Times New Roman"/>
              </a:rPr>
              <a:t>今山西省永济</a:t>
            </a:r>
            <a:r>
              <a:rPr lang="zh-CN" altLang="zh-CN" sz="2400" spc="-30" dirty="0" smtClean="0">
                <a:latin typeface="Times New Roman"/>
                <a:ea typeface="微软雅黑"/>
                <a:cs typeface="Times New Roman"/>
              </a:rPr>
              <a:t>市运</a:t>
            </a:r>
            <a:endParaRPr lang="en-US" altLang="zh-CN" sz="2400" spc="-3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城</a:t>
            </a:r>
            <a:r>
              <a:rPr lang="zh-CN" altLang="zh-CN" sz="2400" spc="-3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芮城一带</a:t>
            </a:r>
            <a:r>
              <a:rPr lang="en-US" altLang="zh-CN" sz="2400" dirty="0">
                <a:latin typeface="Times New Roman"/>
                <a:ea typeface="微软雅黑"/>
              </a:rPr>
              <a:t>)</a:t>
            </a:r>
            <a:r>
              <a:rPr lang="zh-CN" altLang="zh-CN" sz="2400" spc="-3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唐代文学家</a:t>
            </a:r>
            <a:r>
              <a:rPr lang="zh-CN" altLang="zh-CN" sz="2400" spc="-3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spc="-30" dirty="0">
                <a:latin typeface="Times New Roman"/>
                <a:ea typeface="微软雅黑"/>
                <a:cs typeface="Times New Roman"/>
              </a:rPr>
              <a:t>哲学家</a:t>
            </a:r>
            <a:r>
              <a:rPr lang="zh-CN" altLang="zh-CN" sz="2400" spc="-3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spc="-40" dirty="0">
                <a:latin typeface="Times New Roman"/>
                <a:ea typeface="微软雅黑"/>
                <a:cs typeface="Times New Roman"/>
              </a:rPr>
              <a:t>散文家和思想家</a:t>
            </a:r>
            <a:r>
              <a:rPr lang="zh-CN" altLang="zh-CN" sz="2400" spc="-3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与韩愈共同</a:t>
            </a: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倡</a:t>
            </a:r>
            <a:endParaRPr lang="en-US" altLang="zh-CN" sz="24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导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唐代古文运动，并称为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韩柳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。与刘禹锡并称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刘柳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。与王维</a:t>
            </a: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、</a:t>
            </a:r>
            <a:endParaRPr lang="en-US" altLang="zh-CN" sz="24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孟浩然</a:t>
            </a:r>
            <a:r>
              <a:rPr lang="zh-CN" altLang="zh-CN" sz="2400" spc="-3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韦应物并称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王孟韦柳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spc="-3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与唐代的韩愈</a:t>
            </a:r>
            <a:r>
              <a:rPr lang="zh-CN" altLang="zh-CN" sz="2400" spc="-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宋代的欧阳修</a:t>
            </a:r>
            <a:r>
              <a:rPr lang="zh-CN" altLang="zh-CN" sz="2400" spc="-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苏</a:t>
            </a:r>
            <a:endParaRPr lang="en-US" altLang="zh-CN" sz="24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洵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、苏轼、苏辙、王安石和曾巩，并称为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唐宋八大家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。唐代宗大历八年</a:t>
            </a:r>
            <a:r>
              <a:rPr lang="en-US" altLang="zh-CN" sz="2400" dirty="0">
                <a:latin typeface="Times New Roman"/>
                <a:ea typeface="微软雅黑"/>
              </a:rPr>
              <a:t>(773)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出生于京都长安</a:t>
            </a:r>
            <a:r>
              <a:rPr lang="en-US" altLang="zh-CN" sz="2400" dirty="0">
                <a:latin typeface="Times New Roman"/>
                <a:ea typeface="微软雅黑"/>
              </a:rPr>
              <a:t>(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今陕西省西安市</a:t>
            </a:r>
            <a:r>
              <a:rPr lang="en-US" altLang="zh-CN" sz="2400" dirty="0">
                <a:latin typeface="Times New Roman"/>
                <a:ea typeface="微软雅黑"/>
              </a:rPr>
              <a:t>)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。贞元九年</a:t>
            </a:r>
            <a:r>
              <a:rPr lang="en-US" altLang="zh-CN" sz="2400" dirty="0">
                <a:latin typeface="Times New Roman"/>
                <a:ea typeface="微软雅黑"/>
              </a:rPr>
              <a:t>(793)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中进士，十四年登博学鸿词科，授集贤殿正字。一度为蓝田尉，后入朝为官，积极参与王叔文集团政治革新，迁礼部员外郎。永贞元年</a:t>
            </a:r>
            <a:r>
              <a:rPr lang="en-US" altLang="zh-CN" sz="2400" dirty="0">
                <a:latin typeface="Times New Roman"/>
                <a:ea typeface="微软雅黑"/>
              </a:rPr>
              <a:t>(805)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九月</a:t>
            </a:r>
            <a:r>
              <a:rPr lang="zh-CN" altLang="zh-CN" sz="2400" spc="-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革新失败</a:t>
            </a:r>
            <a:r>
              <a:rPr lang="zh-CN" altLang="zh-CN" sz="2400" spc="-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贬邵州刺史</a:t>
            </a:r>
            <a:r>
              <a:rPr lang="zh-CN" altLang="zh-CN" sz="2400" spc="-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十一月柳宗元加贬永州司马</a:t>
            </a:r>
            <a:r>
              <a:rPr lang="en-US" altLang="zh-CN" sz="2400" dirty="0">
                <a:latin typeface="Times New Roman"/>
                <a:ea typeface="微软雅黑"/>
              </a:rPr>
              <a:t>(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任所在今</a:t>
            </a: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湖南省永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F:\2015赵瑊\同步\语文\创新 中国古代诗歌散文欣赏\word\Y30.TIF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935" y="1890184"/>
            <a:ext cx="2323465" cy="2287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4029" y="44758"/>
            <a:ext cx="11789371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州市零陵区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，在此期间，写下了著名的《永州八记》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《始得西山宴游记》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《钴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潭记》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《钴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潭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西小丘记》《小石潭记》《袁家渴记》《石渠记》《石涧记》《小石城山记》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。元和十年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(815)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春回京师，不久再次被贬为柳州刺史，政绩卓著。宪宗元和十四年十一月初八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(819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月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28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日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卒于柳州任所。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柳宗元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一生留诗文作品达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600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余篇，其文的成就大于诗。其诗多抒写抑郁悲愤、思乡怀友之情，幽峭峻郁，自成一路。最为世人称道者，是那些情深意远、疏淡峻洁的山水闲适之作。骈文有近百篇。散文论说性强，笔锋犀利，讽刺辛辣。游记写景状物，多所寄托。哲学著作有《天说》《天对》《封建论》等。有《柳河东集》《柳宗元集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中华书局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1979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年版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F:\2015赵瑊\同步\语文\源文件！\创新 人教选修（中国古代诗歌散文欣赏）\母S.t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79" y="850900"/>
            <a:ext cx="391319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2015赵瑊\同步\语文\源文件！\创新 人教选修（中国古代诗歌散文欣赏）\母S.t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329" y="850900"/>
            <a:ext cx="391319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5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86729" y="44758"/>
            <a:ext cx="11789371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．背景简介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本文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是寓言体的传记。名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传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实际上是一个讽喻性极强的寓言故事。是柳宗元早年在长安任职时期的作品。郭橐驼种树的本事已不可考，后世学者多认为这是设事明理之作。本文是针对当时官吏繁政扰民的现象而为言的。中唐时期，豪强地主兼并掠夺土地日益严重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富者兼地数万亩，贫者无容足之居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。仅有一点土地的农民，除了交纳正常的捐粟外，还要承受地方军政长官摊派下来的各种杂税。据《旧唐书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食货志》记载，各地官僚为巩固自己的地位，竞相向朝廷进贡，加紧对下层人民的盘剥，于是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通津达道者税之，莳蔬艺果者税之，死亡者税之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，民不聊生。这就是柳宗元写作本文的社会背景。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840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91629" y="590858"/>
            <a:ext cx="99732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预习作业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．字音识记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橐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驼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孳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莳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勖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缫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豚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饔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1428" y="2519044"/>
            <a:ext cx="88683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tuó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		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sì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	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zī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shì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	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xù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		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ā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o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tún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cs typeface="Courier New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yōnɡ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82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2038</Words>
  <Application>Microsoft Office PowerPoint</Application>
  <PresentationFormat>自定义</PresentationFormat>
  <Paragraphs>166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1652</cp:revision>
  <dcterms:created xsi:type="dcterms:W3CDTF">2013-09-20T02:31:37Z</dcterms:created>
  <dcterms:modified xsi:type="dcterms:W3CDTF">2015-03-24T02:39:34Z</dcterms:modified>
</cp:coreProperties>
</file>