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5" r:id="rId3"/>
    <p:sldId id="262" r:id="rId4"/>
    <p:sldId id="408" r:id="rId5"/>
    <p:sldId id="431" r:id="rId6"/>
    <p:sldId id="299" r:id="rId7"/>
    <p:sldId id="416" r:id="rId8"/>
    <p:sldId id="429" r:id="rId9"/>
    <p:sldId id="401" r:id="rId10"/>
    <p:sldId id="382" r:id="rId11"/>
    <p:sldId id="409" r:id="rId12"/>
    <p:sldId id="432" r:id="rId13"/>
    <p:sldId id="327" r:id="rId14"/>
    <p:sldId id="411" r:id="rId15"/>
    <p:sldId id="376" r:id="rId16"/>
    <p:sldId id="303" r:id="rId17"/>
    <p:sldId id="403" r:id="rId18"/>
    <p:sldId id="410" r:id="rId19"/>
    <p:sldId id="400" r:id="rId20"/>
    <p:sldId id="434" r:id="rId21"/>
    <p:sldId id="427" r:id="rId22"/>
    <p:sldId id="319" r:id="rId23"/>
    <p:sldId id="357" r:id="rId24"/>
    <p:sldId id="433" r:id="rId25"/>
    <p:sldId id="430" r:id="rId26"/>
    <p:sldId id="407" r:id="rId27"/>
    <p:sldId id="25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56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54864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</a:t>
            </a:r>
            <a:r>
              <a:rPr lang="zh-CN" altLang="en-US" sz="21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子路、曾皙、冉有、公西华侍坐</a:t>
            </a:r>
            <a:endParaRPr lang="zh-CN" altLang="en-US" sz="21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54864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</a:t>
            </a:r>
            <a:r>
              <a:rPr lang="zh-CN" altLang="en-US" sz="21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子路、曾皙、冉有、公西华侍坐</a:t>
            </a:r>
            <a:endParaRPr lang="zh-CN" altLang="en-US" sz="21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54864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</a:t>
            </a:r>
            <a:r>
              <a:rPr lang="zh-CN" altLang="en-US" sz="21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子路、曾皙、冉有、公西华侍坐</a:t>
            </a:r>
            <a:endParaRPr lang="zh-CN" altLang="en-US" sz="21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54864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</a:t>
            </a:r>
            <a:r>
              <a:rPr lang="zh-CN" altLang="en-US" sz="21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子路、曾皙、冉有、公西华侍坐</a:t>
            </a:r>
            <a:endParaRPr lang="zh-CN" altLang="en-US" sz="21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54864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</a:t>
            </a:r>
            <a:r>
              <a:rPr lang="zh-CN" altLang="en-US" sz="21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子路、曾皙、冉有、公西华侍坐</a:t>
            </a:r>
            <a:endParaRPr lang="zh-CN" altLang="en-US" sz="21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31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第六单元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文无定格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贵在鲜活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31329" y="1187758"/>
            <a:ext cx="9897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．通假字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鼓瑟希，铿尔：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莫春者，春服既成：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唯求则非邦也与：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16400" y="2014835"/>
            <a:ext cx="6985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希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稀疏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莫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暮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，暮春，阴历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三月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欤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，语气词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825500" y="158085"/>
            <a:ext cx="10566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．古今异义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加之以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师旅</a:t>
            </a:r>
            <a:endParaRPr lang="zh-CN" altLang="zh-CN" sz="28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且知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方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五六十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异乎三子者之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撰</a:t>
            </a:r>
            <a:endParaRPr lang="zh-CN" altLang="zh-CN" sz="28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55800" y="1404372"/>
            <a:ext cx="94361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泛指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军队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军队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编制单位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之一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endParaRPr lang="en-US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是非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准则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方向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、对方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等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endParaRPr lang="en-US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或者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	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如果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，像，适合，如同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等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endParaRPr lang="en-US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才能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，指为政的才能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写作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093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084512" y="831185"/>
            <a:ext cx="82913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．文言句式</a:t>
            </a:r>
            <a:endParaRPr lang="zh-CN" altLang="zh-CN" sz="28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加之以师旅，因之以饥馑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不吾知也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则何以哉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异乎三子者之撰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34300" y="1723460"/>
            <a:ext cx="24782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状语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后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置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宾语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前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置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宾语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前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置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状语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后置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809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66812" y="9861"/>
            <a:ext cx="11910888" cy="628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一词多义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实词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尔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以吾一日长乎尔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子路率尔而对曰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                                                              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言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亦各言其志也已矣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夫三子者之言何如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如或知尔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方六七十，如五六十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如其礼乐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62400" y="1571231"/>
            <a:ext cx="8013700" cy="477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你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、你们，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代词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助词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，表状态，常放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在形容词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或拟声词后，相当于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然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说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、谈，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话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，名词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假如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或者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至于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767012" y="31085"/>
            <a:ext cx="8824788" cy="6297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虚词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以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以吾一日长乎尔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毋吾以也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则何以哉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加之以师旅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以俟君子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子路率尔而对曰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舍瑟而作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非诸侯而何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98606" y="1159343"/>
            <a:ext cx="3009900" cy="5169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因为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介词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认为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、做，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、拿，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介词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而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，连词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，表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修饰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，表顺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接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25044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，表并列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08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9002" y="399385"/>
            <a:ext cx="119640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词类活用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如会同，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端章甫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风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乎舞雩：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赤也为之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小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，孰能为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之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大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三子者出，曾皙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799" y="1220145"/>
            <a:ext cx="118246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		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用作动词，穿着礼服、戴着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礼帽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用作动词，吹风、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乘凉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			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用作名词，小事，指做小相；大事，指治国为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政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方位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名词用作动词，落在后面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1" name="椭圆 10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062" y="1066344"/>
            <a:ext cx="6735638" cy="426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本文是孔子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因材施教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的范例。通过孔子和四个学生的谈话，以言志为线索，写出了学生们的志趣和性格，反映了孔子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为国以礼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的政治主张。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C:\Users\Administrator\Desktop\语文图\26 (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1530350"/>
            <a:ext cx="3475037" cy="400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585" y="15742"/>
            <a:ext cx="11454815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结构</a:t>
            </a:r>
            <a:r>
              <a:rPr lang="zh-CN" altLang="zh-CN" sz="3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图示</a:t>
            </a:r>
            <a:endParaRPr lang="en-US" altLang="zh-CN" sz="3500" b="1" kern="100" dirty="0" smtClean="0">
              <a:solidFill>
                <a:srgbClr val="00B05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09963"/>
              </p:ext>
            </p:extLst>
          </p:nvPr>
        </p:nvGraphicFramePr>
        <p:xfrm>
          <a:off x="1587500" y="1193800"/>
          <a:ext cx="98552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文档" r:id="rId3" imgW="9866289" imgH="5143141" progId="Word.Document.12">
                  <p:embed/>
                </p:oleObj>
              </mc:Choice>
              <mc:Fallback>
                <p:oleObj name="文档" r:id="rId3" imgW="9866289" imgH="51431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500" y="1193800"/>
                        <a:ext cx="98552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663293" y="781144"/>
            <a:ext cx="10274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众弟子言志　　　　　　　　　　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  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孔子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点评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47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668" y="565386"/>
            <a:ext cx="115871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一、简析孔子对三人述志的态度。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对子路：赞成他的治国志向，但认为他谈话的内容和态度不够谦虚，这属于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其言不礼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；对冉有：没有正面加以评论，但可以看出是满意的；对公西华：认为他低估了自己，他完全可以担任更重要的工作。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80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068" y="181774"/>
            <a:ext cx="11828432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二、孔子为什么会赞许曾皙的志向呢</a:t>
            </a:r>
            <a:r>
              <a:rPr lang="zh-CN" altLang="zh-CN" sz="2800" b="1" kern="100" spc="-7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？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对这个问题历来有争论</a:t>
            </a:r>
            <a:r>
              <a:rPr lang="zh-CN" altLang="zh-CN" sz="2800" b="1" kern="100" spc="-7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你怎么看</a:t>
            </a:r>
            <a:r>
              <a:rPr lang="zh-CN" altLang="zh-CN" sz="2800" b="1" kern="100" spc="-7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800" b="1" kern="100" spc="-7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有人认为，这是由于曾皙的主张有不愿求仕的意思，与当时孔子的处境和心境相契合。孔子本有行道救世之心，但是屡屡不能得志，所以他也产生过了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道不行，乘桴浮于海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的想法。也有人认为，曾皙的话描绘了一幅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太平盛世图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。民风趋淳，民德归厚，天下太平，这才是曾皙的社会理想，只不过他是用暗示的方法表达出来罢了。这与孔子的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仁政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礼乐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治国的思想完全合拍，加上曾皙的话说得那么雍容委婉，所以孔子会不由自主地赞赏起来。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377582" y="961601"/>
            <a:ext cx="11433418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子路、曾皙、冉有、公西华侍坐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068" y="181774"/>
            <a:ext cx="118284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三、请根据文章分析这四个学生的性格特点。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本篇短文在人物对话中，人物性格轮廓明确：子路直率粗犷。老师提问后，子路不假思索，脱口而出。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千乘之国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处于内忧外患之时，经过努力，三年大见成效。可谓壮哉！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冉有温和谨慎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冉有很谨慎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甚至有点战战兢兢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他不敢用</a:t>
            </a:r>
            <a:r>
              <a:rPr lang="en-US" altLang="zh-CN" sz="2800" kern="100" spc="-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千乘之国</a:t>
            </a:r>
            <a:r>
              <a:rPr lang="en-US" altLang="zh-CN" sz="2800" kern="100" spc="-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这个词，用了</a:t>
            </a:r>
            <a:r>
              <a:rPr lang="en-US" altLang="zh-CN" sz="2800" kern="100" spc="-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方六七十</a:t>
            </a:r>
            <a:r>
              <a:rPr lang="en-US" altLang="zh-CN" sz="2800" kern="100" spc="-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接着就感觉还是大了点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于是缩小为</a:t>
            </a:r>
            <a:r>
              <a:rPr lang="en-US" altLang="zh-CN" sz="2800" kern="100" spc="-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五六十</a:t>
            </a:r>
            <a:r>
              <a:rPr lang="en-US" altLang="zh-CN" sz="2800" kern="100" spc="-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公西华谦虚恭谨。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非曰能之，愿学焉。宗庙之事，如会同，端章甫，愿为小相焉。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这样的回答可能是孔子愿意听到的，也可以用来启发子路，这就是孔子的一种高明的教育手段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让学生互相教育。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916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568" y="473874"/>
            <a:ext cx="11686489" cy="512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曾皙从容淡泊。当孔子和其他三人对话的时候，他正在弹瑟。孔子点了他的名。他做了一个结束弹奏的动作，然后站起来。这属于肢体语言，虽然无声，却无声胜有声。这些动作表现了他的洒脱、知礼、自信和成熟。曾皙用形象的语言，委婉地表达了他的理想。那是一个风清俗美、和平宁静的社会环境，表达了孔子以礼乐治国的崇高境界，同时也反映了他淡泊宁静的心态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1" name="椭圆 10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4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62" y="578247"/>
            <a:ext cx="11993438" cy="5758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8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18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孔子在雨中歌唱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ctr">
              <a:lnSpc>
                <a:spcPct val="118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林语堂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18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尽管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孔子缺点难免，言行不一，经常疏忽大意，但他不失为一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位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18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富有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魅力的人物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其魅力在于他具有强烈的人情味和幽默感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《论语》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18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中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记载的许多格言，只有当作孔子与其亲近弟子之间轻松幽默的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谈话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18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来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读，才能得到正确的理解。</a:t>
            </a:r>
            <a:r>
              <a:rPr lang="zh-CN" altLang="zh-CN" sz="2400" kern="100" dirty="0">
                <a:latin typeface="宋体"/>
                <a:ea typeface="Times New Roman"/>
                <a:cs typeface="Courier New"/>
              </a:rPr>
              <a:t> 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18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一次，孔子与他的弟子在郑失散。有人看见孔子站在东门，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便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18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告诉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子贡说：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东门有人其颡似尧，其项类陶皋，其肩类子产；然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自腰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以下，不及禹三寸，累累若丧家之犬。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他们重逢后，子贡把那人说的话告诉了孔子，孔子说：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形状未也。而似丧家之犬，然哉然哉。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我相信这就是真实的孔子，他强挣扎，时而得意，时而沮丧，但总是保持自身的魅力和良好的幽默感，也不惜自我嘲弄。这是真实的孔子，他并不是儒家学者和西方汉学家欲使我们相信的那种圣洁完美、无可指责的人物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C:\Users\Administrator\Desktop\语文图\26 (8)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"/>
          <a:stretch/>
        </p:blipFill>
        <p:spPr bwMode="auto">
          <a:xfrm>
            <a:off x="9537700" y="2006600"/>
            <a:ext cx="25527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962" y="217086"/>
            <a:ext cx="11409238" cy="5749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7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实际上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人们只有通过孔子的幽默感才能真正鉴赏他的人格美。他的幽默不是庄子式的睿智和讥讽，而是和蔼可亲、听天由命的幽默，这更具典型的中国特色。孔子的人格美经常不为批评家所注意，要感知他身上的巨大吸引力和真正可爱处，惟有与他朝夕相处，形影相伴，就像他与其门徒那样的亲密无间。在我看来，孔子的伟大不在于他是社会公德的光辉典范，也不在于他是中年初出茅庐便杀少正卯的激进改革家，而在于他是中年老成的孔夫子。他在政治上失败后才彻底放弃政治抱负，潜心从事学问研究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62" y="26586"/>
            <a:ext cx="11828338" cy="619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《史记》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记录他一生中这段时期的事迹，其动人心魄的力量，可与《新约</a:t>
            </a:r>
            <a:r>
              <a:rPr lang="en-US" altLang="zh-CN" sz="2400" kern="100" dirty="0" smtClean="0">
                <a:latin typeface="仿宋_GB2312" pitchFamily="49" charset="-122"/>
                <a:ea typeface="仿宋_GB2312" pitchFamily="49" charset="-122"/>
                <a:cs typeface="Courier New"/>
              </a:rPr>
              <a:t>·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福音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》写客西马尼园的一段相媲美，不同的是前者以幽默的情调结尾，因为孔子总是敢于嘲笑自己。那时，孔子周游列国，想找到信任他的统治者，让他掌权，结果四处碰壁，饱受羞辱。他两度被捕，还曾与弟子挨过七天饿，因为他要像疯狂的预言家一样游说各国，而得到的却是轻蔑、嘲笑和闭门羹。他愤然离开齐国，连半小时就能够做熟的午饭也等不及吃，仅带上从锅里舀起的湿米就走了。在卫国他羞辱地坐在车上跟随卫公夫人的车子招摇过市，他只得自我解嘲说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吾未见好德如好色者也。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他论说仁义时卫灵公仰头看着凌云展翅的大雁，于是他在陕西涉黄河往见赵简子，却又遭间阻，他呆在黄河边叹道：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美哉！水洋洋乎！丘之不济此其命也乎。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因此离开卫，又回到卫，再离卫后，接连去了陈、蔡、叶、蒲诸国，跟随的只有几个忠诚的弟子，犹如一群流离失所的人，这时弟子也露出了失望的神色和些微的懊悔，但据说孔子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仍旧讲诵弦歌不衰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。《史记》里说，孔子那个时候正是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温温无所试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07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145053"/>
            <a:ext cx="11800780" cy="592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那时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孔子及其追随者发现自己困于陈蔡之间，他们当时的谈话深深感动了我。这是孔子一生的转折点，从那以后孔子便回到故乡鲁国致力于编著书籍。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孔子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雨中歌唱，谁能不为雨中高歌者所感动？他在那里，带着弟子漂泊荒野，无计可施，无路可走，像一群难以言状的叫花子或流浪汉，但他仍会开开玩笑。他没有愤怒的情绪。我不明白，中国画家为什么不绘出一幅最能表现孔子其人的荒野图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【赏析】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同林语堂先生一起细读《论语》，没有理学的玄奥莫测，没有集注的繁琐求证，一切都是那么亲切可感、温润和煦。孔子的生活里那些充实的欢乐，完全合乎人性、合乎人的感情，完全充满艺术的高雅，因为孔子具有深厚的情感、敏锐的感性、高度的优美。司马迁说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《诗》有之：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‘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高山仰止，景行行止。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’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虽不能至，心向往之。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让我们跟随林语堂先生找到一条文化的脉络，触及圣人的脉搏，引起心灵的悸动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……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236" y="14883"/>
            <a:ext cx="11901364" cy="623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9000"/>
              </a:lnSpc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．写作迁移</a:t>
            </a: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【角度】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《子路、曾皙、冉有、公西华侍坐》中孔子的弟子畅谈自己的理想与志向。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请以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理想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立志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为话题写一段文字。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【写作示例】</a:t>
            </a:r>
          </a:p>
          <a:p>
            <a:pPr algn="ctr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人不可无志</a:t>
            </a:r>
            <a:endParaRPr lang="zh-CN" altLang="zh-CN" sz="2400" b="1" kern="100" dirty="0" smtClean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曾经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有个黑人女孩受尽白人的冷眼与嘲笑。她不能在白人的餐馆里用餐；买衣服时甚至被白人拒绝试穿；在学校里，没有一个白人孩子愿意与她玩耍，没有一个白人老师瞧得起她，更说不上会关心她。她幼小脆弱的心灵一直承受着巨大沉重的歧视，她的孤独，她的痛苦根本是我们无法想象的。于是，在母亲的鼓励下，一个想要得到平等对待的想法在她心中萌芽，这将是她为之奋斗一生的目标。终于，她以顽强的意志、刻苦的奋斗，登上了白人世界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一人之下，万人之上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的宝座，她不但得到了平等，还赢得了白人的尊重，她是谁？她的名字叫赖斯，白人心中的偶像！如果当初，她没有定下那个伟大的理想，可能到今天，她仍然是黑人贫民窟里不知名的一员。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123" y="6021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109" y="944571"/>
            <a:ext cx="11942277" cy="5336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率真孔子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ctr">
              <a:lnSpc>
                <a:spcPct val="12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张期鹏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读孔子，感受到的是他的率真。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在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无数个深夜，我坐在桌前捧读《论语》，感觉这个中国古代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最伟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spc="-40" dirty="0" smtClean="0">
                <a:latin typeface="Times New Roman"/>
                <a:ea typeface="微软雅黑"/>
                <a:cs typeface="Times New Roman"/>
              </a:rPr>
              <a:t>大</a:t>
            </a:r>
            <a:r>
              <a:rPr lang="zh-CN" altLang="zh-CN" sz="2400" kern="100" spc="-40" dirty="0">
                <a:latin typeface="Times New Roman"/>
                <a:ea typeface="微软雅黑"/>
                <a:cs typeface="Times New Roman"/>
              </a:rPr>
              <a:t>的思想家就坐在我的面前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spc="-40" dirty="0">
                <a:latin typeface="Times New Roman"/>
                <a:ea typeface="微软雅黑"/>
                <a:cs typeface="Times New Roman"/>
              </a:rPr>
              <a:t>他的深邃目光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40" dirty="0">
                <a:latin typeface="Times New Roman"/>
                <a:ea typeface="微软雅黑"/>
                <a:cs typeface="Times New Roman"/>
              </a:rPr>
              <a:t>穿越</a:t>
            </a:r>
            <a:r>
              <a:rPr lang="en-US" altLang="zh-CN" sz="2400" kern="100" spc="-40" dirty="0">
                <a:latin typeface="Times New Roman"/>
                <a:ea typeface="微软雅黑"/>
                <a:cs typeface="Courier New"/>
              </a:rPr>
              <a:t>2 500</a:t>
            </a:r>
            <a:r>
              <a:rPr lang="zh-CN" altLang="zh-CN" sz="2400" kern="100" spc="-40" dirty="0">
                <a:latin typeface="Times New Roman"/>
                <a:ea typeface="微软雅黑"/>
                <a:cs typeface="Times New Roman"/>
              </a:rPr>
              <a:t>多年的</a:t>
            </a:r>
            <a:r>
              <a:rPr lang="zh-CN" altLang="zh-CN" sz="2400" kern="100" spc="-40" dirty="0" smtClean="0">
                <a:latin typeface="Times New Roman"/>
                <a:ea typeface="微软雅黑"/>
                <a:cs typeface="Times New Roman"/>
              </a:rPr>
              <a:t>沧桑岁月</a:t>
            </a:r>
            <a:r>
              <a:rPr lang="zh-CN" altLang="zh-CN" sz="24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spc="-5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慈祥地注视着我。不知过了多长时间，他站起身来，慢慢地走向不可知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的远方。我的眼前，顿时幻化出一片烂漫的充满书香气息的杏林。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的思绪在漫长的时间隧道里穿梭，眼前的场景在变换，仿佛又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回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到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了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2 500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多年前的某一天。曾点在老师的鼓励下轻声说道：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莫春者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春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服既成，冠者五六人，童子六七人，浴乎沂，风乎舞雩，咏而归。</a:t>
            </a:r>
            <a:r>
              <a:rPr lang="en-US" altLang="zh-CN" sz="2400" kern="100" dirty="0" smtClean="0">
                <a:latin typeface="宋体"/>
                <a:ea typeface="微软雅黑"/>
                <a:cs typeface="Times New Roman"/>
              </a:rPr>
              <a:t>”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就是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这一段轻声的描绘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引来了孔子高声的感叹和赞许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吾与点也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C:\Users\Administrator\Desktop\语文图\26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89" y="2673350"/>
            <a:ext cx="2212398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172" y="228608"/>
            <a:ext cx="11783928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只有曾点的说法符合我的心愿啊！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孔子的感叹和赞许，至今依然深深地撞击着我的心扉。千百年来，有多少人把他打扮成一个不苟言笑、循规蹈矩，而且一开口就是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君君、臣臣、父父、子子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，一闭口就是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礼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忠恕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孝悌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之类的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至圣先师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，殊不知他始终怀着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浴乎沂，风乎舞雩，咏而归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童心童趣。岂止是童心童趣啊，暮春时节，穿着新做的春服，五六个朋友一道，带着六七个孩子，在沂河里畅快地沐浴，在求雨台上迎接浩荡的春风，然后一路唱着悠扬的歌曲回去，难道不是孔子的人生理想吗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这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是一个多么可爱、多么率真的孔子！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81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88523" y="2860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172" y="723908"/>
            <a:ext cx="11783928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明　志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．士志于道，而耻恶衣恶食者，未足与议也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《论语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里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仁》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士要有志于道，如果觉得不好的衣服和食物是耻辱的话，是没有什么好和他说的。一个人如果只关注衣食之类的生活琐事，很难想象他有高远的志向。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．士不可以不弘毅，任重而道远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        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《论语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泰伯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读书人须有远大的抱负和坚强的意志，因为他的社会责任重大，要走的路很长。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．少年心事当拿云，谁念幽寒坐呜呃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？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        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唐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李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贺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少年人应当有凌云壮志，要做志气远大、本领高强的人，不能因为一时挫折而一蹶不振。老是唉声叹气，那是谁也不会来怜惜你的。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77" y="551479"/>
            <a:ext cx="11972223" cy="570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．作家作品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孔子</a:t>
            </a:r>
            <a:r>
              <a:rPr lang="en-US" altLang="zh-CN" sz="2600" dirty="0">
                <a:latin typeface="Times New Roman"/>
                <a:ea typeface="微软雅黑"/>
              </a:rPr>
              <a:t>(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公元前</a:t>
            </a:r>
            <a:r>
              <a:rPr lang="en-US" altLang="zh-CN" sz="2600" dirty="0">
                <a:latin typeface="Times New Roman"/>
                <a:ea typeface="微软雅黑"/>
              </a:rPr>
              <a:t>551—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公元前</a:t>
            </a:r>
            <a:r>
              <a:rPr lang="en-US" altLang="zh-CN" sz="2600" dirty="0">
                <a:latin typeface="Times New Roman"/>
                <a:ea typeface="微软雅黑"/>
              </a:rPr>
              <a:t>479)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，名丘，字仲尼。春秋时期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鲁</a:t>
            </a:r>
            <a:endParaRPr lang="en-US" altLang="zh-CN" sz="26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国陬</a:t>
            </a:r>
            <a:r>
              <a:rPr lang="zh-CN" altLang="zh-CN" sz="2600" spc="-90" dirty="0" smtClean="0">
                <a:latin typeface="Times New Roman"/>
                <a:ea typeface="微软雅黑"/>
                <a:cs typeface="Times New Roman"/>
              </a:rPr>
              <a:t>邑昌平乡</a:t>
            </a:r>
            <a:r>
              <a:rPr lang="en-US" altLang="zh-CN" sz="2600" spc="-90" dirty="0" smtClean="0">
                <a:latin typeface="Times New Roman"/>
                <a:ea typeface="微软雅黑"/>
              </a:rPr>
              <a:t>(</a:t>
            </a:r>
            <a:r>
              <a:rPr lang="zh-CN" altLang="zh-CN" sz="2600" spc="-90" dirty="0" smtClean="0">
                <a:latin typeface="Times New Roman"/>
                <a:ea typeface="微软雅黑"/>
                <a:cs typeface="Times New Roman"/>
              </a:rPr>
              <a:t>今山东省曲阜市南辛镇</a:t>
            </a:r>
            <a:r>
              <a:rPr lang="en-US" altLang="zh-CN" sz="2600" spc="-90" dirty="0" smtClean="0">
                <a:latin typeface="Times New Roman"/>
                <a:ea typeface="微软雅黑"/>
              </a:rPr>
              <a:t>)</a:t>
            </a:r>
            <a:r>
              <a:rPr lang="zh-CN" altLang="zh-CN" sz="2600" spc="-90" dirty="0" smtClean="0">
                <a:latin typeface="Times New Roman"/>
                <a:ea typeface="微软雅黑"/>
                <a:cs typeface="Times New Roman"/>
              </a:rPr>
              <a:t>人</a:t>
            </a:r>
            <a:r>
              <a:rPr lang="zh-CN" altLang="zh-CN" sz="2600" spc="-700" dirty="0" smtClean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spc="-90" dirty="0" smtClean="0">
                <a:latin typeface="Times New Roman"/>
                <a:ea typeface="微软雅黑"/>
                <a:cs typeface="Times New Roman"/>
              </a:rPr>
              <a:t>鲁定公时</a:t>
            </a:r>
            <a:r>
              <a:rPr lang="zh-CN" altLang="zh-CN" sz="2600" spc="-7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spc="-90" dirty="0" smtClean="0">
                <a:latin typeface="Times New Roman"/>
                <a:ea typeface="微软雅黑"/>
                <a:cs typeface="Times New Roman"/>
              </a:rPr>
              <a:t>曾任鲁国大司</a:t>
            </a:r>
            <a:endParaRPr lang="en-US" altLang="zh-CN" sz="2600" spc="-9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spc="-90" dirty="0" smtClean="0">
                <a:latin typeface="Times New Roman"/>
                <a:ea typeface="微软雅黑"/>
                <a:cs typeface="Times New Roman"/>
              </a:rPr>
              <a:t>寇</a:t>
            </a:r>
            <a:r>
              <a:rPr lang="zh-CN" altLang="zh-CN" sz="2600" spc="-7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spc="-30" dirty="0" smtClean="0">
                <a:latin typeface="Times New Roman"/>
                <a:ea typeface="微软雅黑"/>
                <a:cs typeface="Times New Roman"/>
              </a:rPr>
              <a:t>任职</a:t>
            </a:r>
            <a:r>
              <a:rPr lang="zh-CN" altLang="zh-CN" sz="2600" spc="-30" dirty="0">
                <a:latin typeface="Times New Roman"/>
                <a:ea typeface="微软雅黑"/>
                <a:cs typeface="Times New Roman"/>
              </a:rPr>
              <a:t>期间百姓安居乐业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spc="-50" dirty="0">
                <a:latin typeface="Times New Roman"/>
                <a:ea typeface="微软雅黑"/>
                <a:cs typeface="Times New Roman"/>
              </a:rPr>
              <a:t>整个社会达到了</a:t>
            </a:r>
            <a:r>
              <a:rPr lang="en-US" altLang="zh-CN" sz="26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spc="-30" dirty="0">
                <a:latin typeface="Times New Roman"/>
                <a:ea typeface="微软雅黑"/>
                <a:cs typeface="Times New Roman"/>
              </a:rPr>
              <a:t>夜不闭户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spc="-30" dirty="0">
                <a:latin typeface="Times New Roman"/>
                <a:ea typeface="微软雅黑"/>
                <a:cs typeface="Times New Roman"/>
              </a:rPr>
              <a:t>路不</a:t>
            </a:r>
            <a:r>
              <a:rPr lang="zh-CN" altLang="zh-CN" sz="2600" spc="-30" dirty="0" smtClean="0">
                <a:latin typeface="Times New Roman"/>
                <a:ea typeface="微软雅黑"/>
                <a:cs typeface="Times New Roman"/>
              </a:rPr>
              <a:t>拾</a:t>
            </a:r>
            <a:endParaRPr lang="en-US" altLang="zh-CN" sz="2600" spc="-3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spc="-30" dirty="0" smtClean="0">
                <a:latin typeface="Times New Roman"/>
                <a:ea typeface="微软雅黑"/>
                <a:cs typeface="Times New Roman"/>
              </a:rPr>
              <a:t>遗</a:t>
            </a:r>
            <a:r>
              <a:rPr lang="en-US" altLang="zh-CN" sz="2600" spc="-50" dirty="0" smtClean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和谐状态。后来私人办学，周游列国，宣传自己的政治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主</a:t>
            </a:r>
            <a:endParaRPr lang="en-US" altLang="zh-CN" sz="26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张，还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在晚年整理</a:t>
            </a:r>
            <a:r>
              <a:rPr lang="en-US" altLang="zh-CN" sz="26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六经</a:t>
            </a:r>
            <a:r>
              <a:rPr lang="en-US" altLang="zh-CN" sz="26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dirty="0">
                <a:latin typeface="Times New Roman"/>
                <a:ea typeface="微软雅黑"/>
              </a:rPr>
              <a:t>(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《诗》《书》《易》《礼》《乐》《春秋》</a:t>
            </a:r>
            <a:r>
              <a:rPr lang="en-US" altLang="zh-CN" sz="2600" dirty="0">
                <a:latin typeface="Times New Roman"/>
                <a:ea typeface="微软雅黑"/>
              </a:rPr>
              <a:t>)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。他是儒家学派的创始人。自汉代以后，孔子学说成为二千余年封建文化的正统思想，影响极大</a:t>
            </a:r>
            <a:r>
              <a:rPr lang="zh-CN" altLang="zh-CN" sz="2600" spc="-4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封建统治者一直把他尊为圣人</a:t>
            </a:r>
            <a:r>
              <a:rPr lang="zh-CN" altLang="zh-CN" sz="2600" spc="-4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他又是一个伟大的教育家</a:t>
            </a:r>
            <a:r>
              <a:rPr lang="zh-CN" altLang="zh-CN" sz="2600" spc="-4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他的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教育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思想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F:\2015赵瑊\同步\语文\创新 中国古代诗歌散文欣赏\word\Y31.TIF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667" y="2159634"/>
            <a:ext cx="2546033" cy="2005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86729" y="501958"/>
            <a:ext cx="11789371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tabLst>
                <a:tab pos="2250440" algn="l"/>
              </a:tabLst>
            </a:pP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影响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深远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，以至于今。他一生从事传道，授业，解惑，被中国人尊称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至圣先师，万世师表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。在天道观上，孔子不否认天命鬼神的存在，但又对其持怀疑态度，主张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敬鬼神而远之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。孔子与孟子并称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孔孟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，他们的思想并称为孔孟之道。孔子被尊为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至圣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素王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，曾子则为宗圣，孟子为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亚圣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。孔子的言行被他的学生写成创世巨作《论语》。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孔子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的言行思想主要载于语录体散文集《论语》及先秦和秦汉保存下的《史记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孔子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世家》中。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65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86729" y="44758"/>
            <a:ext cx="11789371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面对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春秋战国那样的乱世，知识分子大都很不满意，于是纷纷思考救国救民、解决社会矛盾的方针路线。各自的想法大不相同，于是形成不同的学说流派。在以孔子为代表的儒家之外，先后出现了道家、墨家、法家等不同流派。这些流派之间，相互批评，展开了激动人心的学术争鸣。于是有所谓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百家争鸣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的局面出现。春秋战国之交的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百家争鸣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，是一个思想大爆炸的时代，是中国思想史上第一个黄金时期。中国传统中很多光辉的思想主张，都产生于那个时代。以孔子为代表的儒家，即是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百家争鸣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中最重要的一个学术流派。经过历史的淘汰和选择，儒家思想在汉武帝之后成为中国统治阶级意识形态的核心。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840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91629" y="590858"/>
            <a:ext cx="101510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曾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皙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喟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然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舞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雩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  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铿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尔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莫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馑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	  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俟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君子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3857" y="2517150"/>
            <a:ext cx="8692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xī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shěn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kuì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yú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kēnɡ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mù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jǐn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sì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82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2213</Words>
  <Application>Microsoft Office PowerPoint</Application>
  <PresentationFormat>自定义</PresentationFormat>
  <Paragraphs>169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1708</cp:revision>
  <dcterms:created xsi:type="dcterms:W3CDTF">2013-09-20T02:31:37Z</dcterms:created>
  <dcterms:modified xsi:type="dcterms:W3CDTF">2015-03-24T02:59:07Z</dcterms:modified>
</cp:coreProperties>
</file>