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365" r:id="rId3"/>
    <p:sldId id="262" r:id="rId4"/>
    <p:sldId id="408" r:id="rId5"/>
    <p:sldId id="431" r:id="rId6"/>
    <p:sldId id="299" r:id="rId7"/>
    <p:sldId id="401" r:id="rId8"/>
    <p:sldId id="409" r:id="rId9"/>
    <p:sldId id="432" r:id="rId10"/>
    <p:sldId id="327" r:id="rId11"/>
    <p:sldId id="303" r:id="rId12"/>
    <p:sldId id="403" r:id="rId13"/>
    <p:sldId id="410" r:id="rId14"/>
    <p:sldId id="400" r:id="rId15"/>
    <p:sldId id="434" r:id="rId16"/>
    <p:sldId id="319" r:id="rId17"/>
    <p:sldId id="357" r:id="rId18"/>
    <p:sldId id="433" r:id="rId19"/>
    <p:sldId id="430" r:id="rId20"/>
    <p:sldId id="435" r:id="rId21"/>
    <p:sldId id="407" r:id="rId22"/>
    <p:sldId id="436" r:id="rId23"/>
    <p:sldId id="25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1914" y="-94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52030" y="0"/>
            <a:ext cx="883997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5" name="矩形 4"/>
          <p:cNvSpPr/>
          <p:nvPr userDrawn="1"/>
        </p:nvSpPr>
        <p:spPr>
          <a:xfrm>
            <a:off x="0" y="694928"/>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10" name="TextBox 8"/>
          <p:cNvSpPr txBox="1"/>
          <p:nvPr userDrawn="1"/>
        </p:nvSpPr>
        <p:spPr>
          <a:xfrm>
            <a:off x="1003300" y="6394815"/>
            <a:ext cx="47498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26</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a:t>
            </a:r>
            <a:r>
              <a:rPr lang="zh-CN" altLang="en-US" sz="2100" dirty="0" smtClean="0">
                <a:solidFill>
                  <a:schemeClr val="bg1"/>
                </a:solidFill>
                <a:latin typeface="Times New Roman" pitchFamily="18" charset="0"/>
                <a:ea typeface="微软雅黑" pitchFamily="34" charset="-122"/>
                <a:cs typeface="Times New Roman" pitchFamily="18" charset="0"/>
              </a:rPr>
              <a:t>春夜宴从弟桃花园序</a:t>
            </a:r>
            <a:endParaRPr lang="zh-CN" altLang="en-US" sz="2100" dirty="0">
              <a:solidFill>
                <a:schemeClr val="bg1"/>
              </a:solidFill>
              <a:latin typeface="Times New Roman" pitchFamily="18" charset="0"/>
              <a:ea typeface="微软雅黑" pitchFamily="34" charset="-122"/>
              <a:cs typeface="Times New Roman" pitchFamily="18" charset="0"/>
            </a:endParaRPr>
          </a:p>
        </p:txBody>
      </p:sp>
      <p:sp>
        <p:nvSpPr>
          <p:cNvPr id="5" name="矩形 4"/>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7"/>
          <p:cNvSpPr txBox="1"/>
          <p:nvPr userDrawn="1"/>
        </p:nvSpPr>
        <p:spPr>
          <a:xfrm>
            <a:off x="56443" y="63445"/>
            <a:ext cx="12046657"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温馨晨读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鸡声茅店月，人迹板桥霜</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918681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自主积累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博观而约取，厚积而薄发</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5" name="TextBox 8"/>
          <p:cNvSpPr txBox="1"/>
          <p:nvPr userDrawn="1"/>
        </p:nvSpPr>
        <p:spPr>
          <a:xfrm>
            <a:off x="1003300" y="6394815"/>
            <a:ext cx="47498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26</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a:t>
            </a:r>
            <a:r>
              <a:rPr lang="zh-CN" altLang="en-US" sz="2100" dirty="0" smtClean="0">
                <a:solidFill>
                  <a:schemeClr val="bg1"/>
                </a:solidFill>
                <a:latin typeface="Times New Roman" pitchFamily="18" charset="0"/>
                <a:ea typeface="微软雅黑" pitchFamily="34" charset="-122"/>
                <a:cs typeface="Times New Roman" pitchFamily="18" charset="0"/>
              </a:rPr>
              <a:t>春夜宴从弟桃花园序</a:t>
            </a:r>
            <a:endParaRPr lang="zh-CN" altLang="en-US" sz="21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20085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合作探究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奇文共欣赏，疑义相与析</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6" name="TextBox 8"/>
          <p:cNvSpPr txBox="1"/>
          <p:nvPr userDrawn="1"/>
        </p:nvSpPr>
        <p:spPr>
          <a:xfrm>
            <a:off x="1003300" y="6394815"/>
            <a:ext cx="47498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26</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a:t>
            </a:r>
            <a:r>
              <a:rPr lang="zh-CN" altLang="en-US" sz="2100" dirty="0" smtClean="0">
                <a:solidFill>
                  <a:schemeClr val="bg1"/>
                </a:solidFill>
                <a:latin typeface="Times New Roman" pitchFamily="18" charset="0"/>
                <a:ea typeface="微软雅黑" pitchFamily="34" charset="-122"/>
                <a:cs typeface="Times New Roman" pitchFamily="18" charset="0"/>
              </a:rPr>
              <a:t>春夜宴从弟桃花园序</a:t>
            </a:r>
            <a:endParaRPr lang="zh-CN" altLang="en-US" sz="21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2438518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比较">
    <p:spTree>
      <p:nvGrpSpPr>
        <p:cNvPr id="1" name=""/>
        <p:cNvGrpSpPr/>
        <p:nvPr/>
      </p:nvGrpSpPr>
      <p:grpSpPr>
        <a:xfrm>
          <a:off x="0" y="0"/>
          <a:ext cx="0" cy="0"/>
          <a:chOff x="0" y="0"/>
          <a:chExt cx="0" cy="0"/>
        </a:xfrm>
      </p:grpSpPr>
      <p:sp>
        <p:nvSpPr>
          <p:cNvPr id="3" name="矩形 2"/>
          <p:cNvSpPr/>
          <p:nvPr userDrawn="1"/>
        </p:nvSpPr>
        <p:spPr>
          <a:xfrm>
            <a:off x="0" y="4173"/>
            <a:ext cx="12192000"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7"/>
          <p:cNvSpPr txBox="1"/>
          <p:nvPr userDrawn="1"/>
        </p:nvSpPr>
        <p:spPr>
          <a:xfrm>
            <a:off x="56444" y="63445"/>
            <a:ext cx="11995856"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文本拓展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掬水月在手，弄花香满衣 </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6" name="TextBox 8"/>
          <p:cNvSpPr txBox="1"/>
          <p:nvPr userDrawn="1"/>
        </p:nvSpPr>
        <p:spPr>
          <a:xfrm>
            <a:off x="1003300" y="6394815"/>
            <a:ext cx="47498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26</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a:t>
            </a:r>
            <a:r>
              <a:rPr lang="zh-CN" altLang="en-US" sz="2100" dirty="0" smtClean="0">
                <a:solidFill>
                  <a:schemeClr val="bg1"/>
                </a:solidFill>
                <a:latin typeface="Times New Roman" pitchFamily="18" charset="0"/>
                <a:ea typeface="微软雅黑" pitchFamily="34" charset="-122"/>
                <a:cs typeface="Times New Roman" pitchFamily="18" charset="0"/>
              </a:rPr>
              <a:t>春夜宴从弟桃花园序</a:t>
            </a:r>
            <a:endParaRPr lang="zh-CN" altLang="en-US" sz="21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3841024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0" name="TextBox 8"/>
          <p:cNvSpPr txBox="1"/>
          <p:nvPr userDrawn="1"/>
        </p:nvSpPr>
        <p:spPr>
          <a:xfrm>
            <a:off x="1003300" y="6394815"/>
            <a:ext cx="4749800" cy="430887"/>
          </a:xfrm>
          <a:prstGeom prst="rect">
            <a:avLst/>
          </a:prstGeom>
          <a:noFill/>
        </p:spPr>
        <p:txBody>
          <a:bodyPr wrap="square" rtlCol="0" anchor="ctr">
            <a:spAutoFit/>
          </a:bodyPr>
          <a:lstStyle/>
          <a:p>
            <a:r>
              <a:rPr lang="zh-CN" altLang="en-US" sz="1700" dirty="0" smtClean="0">
                <a:solidFill>
                  <a:schemeClr val="bg1"/>
                </a:solidFill>
                <a:latin typeface="Times New Roman" pitchFamily="18" charset="0"/>
                <a:ea typeface="微软雅黑" pitchFamily="34" charset="-122"/>
                <a:cs typeface="Times New Roman" pitchFamily="18" charset="0"/>
              </a:rPr>
              <a:t>第</a:t>
            </a:r>
            <a:r>
              <a:rPr lang="en-US" altLang="zh-CN" sz="1700" dirty="0" smtClean="0">
                <a:solidFill>
                  <a:schemeClr val="bg1"/>
                </a:solidFill>
                <a:latin typeface="Times New Roman" pitchFamily="18" charset="0"/>
                <a:ea typeface="Times New Roman" pitchFamily="18" charset="0"/>
                <a:cs typeface="Times New Roman" pitchFamily="18" charset="0"/>
              </a:rPr>
              <a:t>26</a:t>
            </a:r>
            <a:r>
              <a:rPr lang="zh-CN" altLang="en-US" sz="1700" dirty="0" smtClean="0">
                <a:solidFill>
                  <a:schemeClr val="bg1"/>
                </a:solidFill>
                <a:latin typeface="Times New Roman" pitchFamily="18" charset="0"/>
                <a:ea typeface="微软雅黑" pitchFamily="34" charset="-122"/>
                <a:cs typeface="Times New Roman" pitchFamily="18" charset="0"/>
              </a:rPr>
              <a:t>课</a:t>
            </a:r>
            <a:r>
              <a:rPr lang="zh-CN" altLang="en-US" sz="2200" dirty="0" smtClean="0">
                <a:solidFill>
                  <a:schemeClr val="bg1"/>
                </a:solidFill>
                <a:latin typeface="Times New Roman" pitchFamily="18" charset="0"/>
                <a:ea typeface="微软雅黑" pitchFamily="34" charset="-122"/>
                <a:cs typeface="Times New Roman" pitchFamily="18" charset="0"/>
              </a:rPr>
              <a:t>　</a:t>
            </a:r>
            <a:r>
              <a:rPr lang="zh-CN" altLang="en-US" sz="2100" dirty="0" smtClean="0">
                <a:solidFill>
                  <a:schemeClr val="bg1"/>
                </a:solidFill>
                <a:latin typeface="Times New Roman" pitchFamily="18" charset="0"/>
                <a:ea typeface="微软雅黑" pitchFamily="34" charset="-122"/>
                <a:cs typeface="Times New Roman" pitchFamily="18" charset="0"/>
              </a:rPr>
              <a:t>春夜宴从弟桃花园序</a:t>
            </a:r>
            <a:endParaRPr lang="zh-CN" altLang="en-US" sz="2100"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0">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52" r:id="rId2"/>
    <p:sldLayoutId id="2147483663" r:id="rId3"/>
    <p:sldLayoutId id="2147483664" r:id="rId4"/>
    <p:sldLayoutId id="2147483665" r:id="rId5"/>
    <p:sldLayoutId id="2147483666" r:id="rId6"/>
    <p:sldLayoutId id="2147483649" r:id="rId7"/>
    <p:sldLayoutId id="2147483651"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2645" y="2583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第六单元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3" name="TextBox 3"/>
          <p:cNvSpPr txBox="1"/>
          <p:nvPr/>
        </p:nvSpPr>
        <p:spPr>
          <a:xfrm>
            <a:off x="595593" y="3257769"/>
            <a:ext cx="7494307" cy="1061829"/>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6300" b="1" dirty="0" smtClean="0">
                <a:solidFill>
                  <a:srgbClr val="CD1F06"/>
                </a:solidFill>
                <a:latin typeface="微软雅黑" pitchFamily="34" charset="-122"/>
                <a:ea typeface="微软雅黑" pitchFamily="34" charset="-122"/>
              </a:rPr>
              <a:t>文无定格  </a:t>
            </a:r>
            <a:r>
              <a:rPr lang="zh-CN" altLang="en-US" sz="6300" b="1" dirty="0" smtClean="0">
                <a:solidFill>
                  <a:srgbClr val="00B050"/>
                </a:solidFill>
                <a:latin typeface="微软雅黑" pitchFamily="34" charset="-122"/>
                <a:ea typeface="微软雅黑" pitchFamily="34" charset="-122"/>
              </a:rPr>
              <a:t>贵在鲜活</a:t>
            </a:r>
            <a:endParaRPr lang="zh-CN" altLang="en-US" sz="6300" b="1" dirty="0">
              <a:solidFill>
                <a:srgbClr val="00B050"/>
              </a:solidFill>
              <a:latin typeface="微软雅黑" pitchFamily="34" charset="-122"/>
              <a:ea typeface="微软雅黑" pitchFamily="34" charset="-122"/>
            </a:endParaRPr>
          </a:p>
        </p:txBody>
      </p:sp>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6*min(max(#ppt_w*#ppt_h,.3),1)-7.4)/-.7*#ppt_w"/>
                                          </p:val>
                                        </p:tav>
                                        <p:tav tm="100000">
                                          <p:val>
                                            <p:strVal val="#ppt_w"/>
                                          </p:val>
                                        </p:tav>
                                      </p:tavLst>
                                    </p:anim>
                                    <p:anim calcmode="lin" valueType="num">
                                      <p:cBhvr>
                                        <p:cTn id="13" dur="500" fill="hold"/>
                                        <p:tgtEl>
                                          <p:spTgt spid="3"/>
                                        </p:tgtEl>
                                        <p:attrNameLst>
                                          <p:attrName>ppt_h</p:attrName>
                                        </p:attrNameLst>
                                      </p:cBhvr>
                                      <p:tavLst>
                                        <p:tav tm="0">
                                          <p:val>
                                            <p:strVal val="(6*min(max(#ppt_w*#ppt_h,.3),1)-7.4)/-.7*#ppt_h"/>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66812" y="22561"/>
            <a:ext cx="11910888" cy="6124754"/>
          </a:xfrm>
          <a:prstGeom prst="rect">
            <a:avLst/>
          </a:prstGeom>
          <a:noFill/>
        </p:spPr>
        <p:txBody>
          <a:bodyPr wrap="square" rtlCol="0">
            <a:spAutoFit/>
          </a:bodyPr>
          <a:lstStyle/>
          <a:p>
            <a:pPr algn="just">
              <a:lnSpc>
                <a:spcPct val="200000"/>
              </a:lnSpc>
              <a:spcAft>
                <a:spcPts val="0"/>
              </a:spcAft>
              <a:tabLst>
                <a:tab pos="2250440" algn="l"/>
              </a:tabLst>
            </a:pPr>
            <a:r>
              <a:rPr lang="en-US" altLang="zh-CN" sz="2800" kern="100" dirty="0">
                <a:latin typeface="宋体"/>
                <a:ea typeface="微软雅黑"/>
                <a:cs typeface="Times New Roman"/>
              </a:rPr>
              <a:t>⑤</a:t>
            </a:r>
            <a:r>
              <a:rPr lang="zh-CN" altLang="zh-CN" sz="2800" kern="100" dirty="0">
                <a:latin typeface="Times New Roman"/>
                <a:ea typeface="微软雅黑"/>
                <a:cs typeface="Times New Roman"/>
              </a:rPr>
              <a:t>大块</a:t>
            </a:r>
            <a:r>
              <a:rPr lang="zh-CN" altLang="zh-CN" sz="2800" kern="100" dirty="0">
                <a:solidFill>
                  <a:srgbClr val="00B0F0"/>
                </a:solidFill>
                <a:latin typeface="Times New Roman"/>
                <a:ea typeface="微软雅黑"/>
                <a:cs typeface="Times New Roman"/>
              </a:rPr>
              <a:t>假</a:t>
            </a:r>
            <a:r>
              <a:rPr lang="zh-CN" altLang="zh-CN" sz="2800" kern="100" dirty="0">
                <a:latin typeface="Times New Roman"/>
                <a:ea typeface="微软雅黑"/>
                <a:cs typeface="Times New Roman"/>
              </a:rPr>
              <a:t>我以文章</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250440" algn="l"/>
              </a:tabLst>
            </a:pPr>
            <a:r>
              <a:rPr lang="en-US" altLang="zh-CN" sz="2800" kern="100" dirty="0">
                <a:latin typeface="宋体"/>
                <a:ea typeface="微软雅黑"/>
                <a:cs typeface="Times New Roman"/>
              </a:rPr>
              <a:t>⑥</a:t>
            </a:r>
            <a:r>
              <a:rPr lang="zh-CN" altLang="zh-CN" sz="2800" kern="100" dirty="0">
                <a:solidFill>
                  <a:srgbClr val="00B0F0"/>
                </a:solidFill>
                <a:latin typeface="Times New Roman"/>
                <a:ea typeface="微软雅黑"/>
                <a:cs typeface="Times New Roman"/>
              </a:rPr>
              <a:t>序</a:t>
            </a:r>
            <a:r>
              <a:rPr lang="zh-CN" altLang="zh-CN" sz="2800" kern="100" dirty="0">
                <a:latin typeface="Times New Roman"/>
                <a:ea typeface="微软雅黑"/>
                <a:cs typeface="Times New Roman"/>
              </a:rPr>
              <a:t>天伦之乐事</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250440" algn="l"/>
              </a:tabLst>
            </a:pPr>
            <a:r>
              <a:rPr lang="en-US" altLang="zh-CN" sz="2800" kern="100" dirty="0">
                <a:latin typeface="宋体"/>
                <a:ea typeface="微软雅黑"/>
                <a:cs typeface="Times New Roman"/>
              </a:rPr>
              <a:t>⑦</a:t>
            </a:r>
            <a:r>
              <a:rPr lang="zh-CN" altLang="zh-CN" sz="2800" kern="100" dirty="0">
                <a:latin typeface="Times New Roman"/>
                <a:ea typeface="微软雅黑"/>
                <a:cs typeface="Times New Roman"/>
              </a:rPr>
              <a:t>开</a:t>
            </a:r>
            <a:r>
              <a:rPr lang="zh-CN" altLang="zh-CN" sz="2800" kern="100" dirty="0">
                <a:solidFill>
                  <a:srgbClr val="00B0F0"/>
                </a:solidFill>
                <a:latin typeface="Times New Roman"/>
                <a:ea typeface="微软雅黑"/>
                <a:cs typeface="Times New Roman"/>
              </a:rPr>
              <a:t>琼筵</a:t>
            </a:r>
            <a:r>
              <a:rPr lang="zh-CN" altLang="zh-CN" sz="2800" kern="100" dirty="0">
                <a:latin typeface="Times New Roman"/>
                <a:ea typeface="微软雅黑"/>
                <a:cs typeface="Times New Roman"/>
              </a:rPr>
              <a:t>以坐花</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250440" algn="l"/>
              </a:tabLst>
            </a:pPr>
            <a:r>
              <a:rPr lang="en-US" altLang="zh-CN" sz="2800" kern="100" dirty="0">
                <a:latin typeface="宋体"/>
                <a:ea typeface="微软雅黑"/>
                <a:cs typeface="Times New Roman"/>
              </a:rPr>
              <a:t>⑧</a:t>
            </a:r>
            <a:r>
              <a:rPr lang="zh-CN" altLang="zh-CN" sz="2800" kern="100" dirty="0">
                <a:latin typeface="Times New Roman"/>
                <a:ea typeface="微软雅黑"/>
                <a:cs typeface="Times New Roman"/>
              </a:rPr>
              <a:t>飞</a:t>
            </a:r>
            <a:r>
              <a:rPr lang="zh-CN" altLang="zh-CN" sz="2800" kern="100" dirty="0">
                <a:solidFill>
                  <a:srgbClr val="00B0F0"/>
                </a:solidFill>
                <a:latin typeface="Times New Roman"/>
                <a:ea typeface="微软雅黑"/>
                <a:cs typeface="Times New Roman"/>
              </a:rPr>
              <a:t>羽觞</a:t>
            </a:r>
            <a:r>
              <a:rPr lang="zh-CN" altLang="zh-CN" sz="2800" kern="100" dirty="0">
                <a:latin typeface="Times New Roman"/>
                <a:ea typeface="微软雅黑"/>
                <a:cs typeface="Times New Roman"/>
              </a:rPr>
              <a:t>而醉月</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250440" algn="l"/>
              </a:tabLst>
            </a:pPr>
            <a:r>
              <a:rPr lang="en-US" altLang="zh-CN" sz="2800" b="1" kern="100" dirty="0" smtClean="0">
                <a:solidFill>
                  <a:schemeClr val="bg1">
                    <a:lumMod val="50000"/>
                  </a:schemeClr>
                </a:solidFill>
                <a:latin typeface="Times New Roman"/>
                <a:ea typeface="微软雅黑"/>
                <a:cs typeface="Courier New"/>
              </a:rPr>
              <a:t>6</a:t>
            </a:r>
            <a:r>
              <a:rPr lang="zh-CN" altLang="zh-CN" sz="2800" b="1" kern="100" dirty="0" smtClean="0">
                <a:solidFill>
                  <a:schemeClr val="bg1">
                    <a:lumMod val="50000"/>
                  </a:schemeClr>
                </a:solidFill>
                <a:latin typeface="Times New Roman"/>
                <a:ea typeface="微软雅黑"/>
                <a:cs typeface="Times New Roman"/>
              </a:rPr>
              <a:t>．词类活用</a:t>
            </a:r>
            <a:endParaRPr lang="zh-CN" altLang="zh-CN" sz="2800" b="1" kern="100" dirty="0" smtClean="0">
              <a:solidFill>
                <a:schemeClr val="bg1">
                  <a:lumMod val="50000"/>
                </a:schemeClr>
              </a:solidFill>
              <a:latin typeface="宋体"/>
              <a:cs typeface="Courier New"/>
            </a:endParaRPr>
          </a:p>
          <a:p>
            <a:pPr algn="just">
              <a:lnSpc>
                <a:spcPct val="200000"/>
              </a:lnSpc>
              <a:spcAft>
                <a:spcPts val="0"/>
              </a:spcAft>
              <a:tabLst>
                <a:tab pos="2250440" algn="l"/>
              </a:tabLst>
            </a:pPr>
            <a:r>
              <a:rPr lang="en-US" altLang="zh-CN" sz="2800" kern="100" dirty="0" smtClean="0">
                <a:latin typeface="宋体"/>
                <a:ea typeface="微软雅黑"/>
                <a:cs typeface="Times New Roman"/>
              </a:rPr>
              <a:t>①</a:t>
            </a:r>
            <a:r>
              <a:rPr lang="zh-CN" altLang="zh-CN" sz="2800" kern="100" dirty="0">
                <a:latin typeface="Times New Roman"/>
                <a:ea typeface="微软雅黑"/>
                <a:cs typeface="Times New Roman"/>
              </a:rPr>
              <a:t>不有佳</a:t>
            </a:r>
            <a:r>
              <a:rPr lang="zh-CN" altLang="zh-CN" sz="2800" kern="100" dirty="0">
                <a:solidFill>
                  <a:srgbClr val="00B0F0"/>
                </a:solidFill>
                <a:latin typeface="Times New Roman"/>
                <a:ea typeface="微软雅黑"/>
                <a:cs typeface="Times New Roman"/>
              </a:rPr>
              <a:t>咏</a:t>
            </a:r>
            <a:r>
              <a:rPr lang="zh-CN" altLang="zh-CN" sz="2800" kern="100" dirty="0">
                <a:latin typeface="Times New Roman"/>
                <a:ea typeface="微软雅黑"/>
                <a:cs typeface="Times New Roman"/>
              </a:rPr>
              <a:t>，何伸雅怀：</a:t>
            </a:r>
            <a:r>
              <a:rPr lang="en-US" altLang="zh-CN" sz="2800" kern="100" dirty="0" smtClean="0">
                <a:latin typeface="Times New Roman"/>
                <a:ea typeface="微软雅黑"/>
                <a:cs typeface="Courier New"/>
              </a:rPr>
              <a:t>______________________________________</a:t>
            </a:r>
            <a:endParaRPr lang="zh-CN" altLang="zh-CN" sz="2800" kern="100" dirty="0">
              <a:latin typeface="宋体"/>
              <a:cs typeface="Courier New"/>
            </a:endParaRPr>
          </a:p>
          <a:p>
            <a:pPr algn="just">
              <a:lnSpc>
                <a:spcPct val="200000"/>
              </a:lnSpc>
              <a:spcAft>
                <a:spcPts val="0"/>
              </a:spcAft>
              <a:tabLst>
                <a:tab pos="2250440" algn="l"/>
              </a:tabLst>
            </a:pPr>
            <a:r>
              <a:rPr lang="en-US" altLang="zh-CN" sz="2800" kern="100" dirty="0">
                <a:latin typeface="宋体"/>
                <a:ea typeface="微软雅黑"/>
                <a:cs typeface="Times New Roman"/>
              </a:rPr>
              <a:t>②</a:t>
            </a:r>
            <a:r>
              <a:rPr lang="zh-CN" altLang="zh-CN" sz="2800" kern="100" dirty="0">
                <a:solidFill>
                  <a:srgbClr val="00B0F0"/>
                </a:solidFill>
                <a:latin typeface="Times New Roman"/>
                <a:ea typeface="微软雅黑"/>
                <a:cs typeface="Times New Roman"/>
              </a:rPr>
              <a:t>幽</a:t>
            </a:r>
            <a:r>
              <a:rPr lang="zh-CN" altLang="zh-CN" sz="2800" kern="100" dirty="0">
                <a:latin typeface="Times New Roman"/>
                <a:ea typeface="微软雅黑"/>
                <a:cs typeface="Times New Roman"/>
              </a:rPr>
              <a:t>赏未已：</a:t>
            </a:r>
            <a:r>
              <a:rPr lang="en-US" altLang="zh-CN" sz="2800" kern="100" dirty="0" smtClean="0">
                <a:latin typeface="Times New Roman"/>
                <a:ea typeface="微软雅黑"/>
                <a:cs typeface="Courier New"/>
              </a:rPr>
              <a:t>________________________________________________</a:t>
            </a:r>
            <a:endParaRPr lang="zh-CN" altLang="zh-CN" sz="2800" kern="100" dirty="0">
              <a:latin typeface="宋体"/>
              <a:cs typeface="Courier New"/>
            </a:endParaRPr>
          </a:p>
        </p:txBody>
      </p:sp>
      <p:sp>
        <p:nvSpPr>
          <p:cNvPr id="4" name="矩形 3"/>
          <p:cNvSpPr/>
          <p:nvPr/>
        </p:nvSpPr>
        <p:spPr>
          <a:xfrm>
            <a:off x="2364768" y="4254500"/>
            <a:ext cx="6029932" cy="1815882"/>
          </a:xfrm>
          <a:prstGeom prst="rect">
            <a:avLst/>
          </a:prstGeom>
        </p:spPr>
        <p:txBody>
          <a:bodyPr wrap="square">
            <a:spAutoFit/>
          </a:bodyPr>
          <a:lstStyle/>
          <a:p>
            <a:pPr lvl="0" algn="just">
              <a:lnSpc>
                <a:spcPct val="200000"/>
              </a:lnSpc>
              <a:tabLst>
                <a:tab pos="2250440"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动词</a:t>
            </a:r>
            <a:r>
              <a:rPr lang="zh-CN" altLang="zh-CN" sz="2800" kern="100" dirty="0">
                <a:solidFill>
                  <a:schemeClr val="accent6">
                    <a:lumMod val="75000"/>
                  </a:schemeClr>
                </a:solidFill>
                <a:latin typeface="Times New Roman"/>
                <a:ea typeface="微软雅黑"/>
                <a:cs typeface="Times New Roman"/>
              </a:rPr>
              <a:t>用作名词，</a:t>
            </a:r>
            <a:r>
              <a:rPr lang="zh-CN" altLang="zh-CN" sz="2800" kern="100" dirty="0" smtClean="0">
                <a:solidFill>
                  <a:schemeClr val="accent6">
                    <a:lumMod val="75000"/>
                  </a:schemeClr>
                </a:solidFill>
                <a:latin typeface="Times New Roman"/>
                <a:ea typeface="微软雅黑"/>
                <a:cs typeface="Times New Roman"/>
              </a:rPr>
              <a:t>诗歌</a:t>
            </a:r>
            <a:endParaRPr lang="en-US" altLang="zh-CN" sz="2800" kern="100" dirty="0" smtClean="0">
              <a:solidFill>
                <a:schemeClr val="accent6">
                  <a:lumMod val="75000"/>
                </a:schemeClr>
              </a:solidFill>
              <a:latin typeface="Times New Roman"/>
              <a:ea typeface="微软雅黑"/>
              <a:cs typeface="Times New Roman"/>
            </a:endParaRPr>
          </a:p>
          <a:p>
            <a:pPr lvl="0" algn="just">
              <a:lnSpc>
                <a:spcPct val="200000"/>
              </a:lnSpc>
              <a:tabLst>
                <a:tab pos="2250440" algn="l"/>
              </a:tabLst>
            </a:pPr>
            <a:r>
              <a:rPr lang="zh-CN" altLang="zh-CN" sz="2800" kern="100" dirty="0" smtClean="0">
                <a:solidFill>
                  <a:schemeClr val="accent6">
                    <a:lumMod val="75000"/>
                  </a:schemeClr>
                </a:solidFill>
                <a:latin typeface="Times New Roman"/>
                <a:ea typeface="微软雅黑"/>
                <a:cs typeface="Times New Roman"/>
              </a:rPr>
              <a:t>形容词</a:t>
            </a:r>
            <a:r>
              <a:rPr lang="zh-CN" altLang="zh-CN" sz="2800" kern="100" dirty="0">
                <a:solidFill>
                  <a:schemeClr val="accent6">
                    <a:lumMod val="75000"/>
                  </a:schemeClr>
                </a:solidFill>
                <a:latin typeface="Times New Roman"/>
                <a:ea typeface="微软雅黑"/>
                <a:cs typeface="Times New Roman"/>
              </a:rPr>
              <a:t>用作名词，幽雅的景致</a:t>
            </a:r>
            <a:endParaRPr lang="zh-CN" altLang="zh-CN" sz="2800" kern="100" dirty="0">
              <a:solidFill>
                <a:schemeClr val="accent6">
                  <a:lumMod val="75000"/>
                </a:schemeClr>
              </a:solidFill>
              <a:latin typeface="宋体"/>
              <a:cs typeface="Courier New"/>
            </a:endParaRPr>
          </a:p>
        </p:txBody>
      </p:sp>
      <p:sp>
        <p:nvSpPr>
          <p:cNvPr id="5" name="矩形 4"/>
          <p:cNvSpPr/>
          <p:nvPr/>
        </p:nvSpPr>
        <p:spPr>
          <a:xfrm>
            <a:off x="5829300" y="32215"/>
            <a:ext cx="5448300" cy="3539430"/>
          </a:xfrm>
          <a:prstGeom prst="rect">
            <a:avLst/>
          </a:prstGeom>
        </p:spPr>
        <p:txBody>
          <a:bodyPr wrap="square">
            <a:spAutoFit/>
          </a:bodyPr>
          <a:lstStyle/>
          <a:p>
            <a:pPr lvl="0" algn="just">
              <a:lnSpc>
                <a:spcPct val="200000"/>
              </a:lnSpc>
              <a:tabLst>
                <a:tab pos="2250440" algn="l"/>
              </a:tabLst>
            </a:pPr>
            <a:r>
              <a:rPr lang="zh-CN" altLang="zh-CN" sz="2800" kern="100" dirty="0" smtClean="0">
                <a:solidFill>
                  <a:srgbClr val="F79646">
                    <a:lumMod val="75000"/>
                  </a:srgbClr>
                </a:solidFill>
                <a:latin typeface="Times New Roman"/>
                <a:ea typeface="微软雅黑"/>
                <a:cs typeface="Times New Roman"/>
              </a:rPr>
              <a:t>借</a:t>
            </a:r>
            <a:r>
              <a:rPr lang="zh-CN" altLang="zh-CN" sz="2800" kern="100" dirty="0">
                <a:solidFill>
                  <a:srgbClr val="F79646">
                    <a:lumMod val="75000"/>
                  </a:srgbClr>
                </a:solidFill>
                <a:latin typeface="Times New Roman"/>
                <a:ea typeface="微软雅黑"/>
                <a:cs typeface="Times New Roman"/>
              </a:rPr>
              <a:t>，这里是提供、赐予的意思</a:t>
            </a:r>
            <a:endParaRPr lang="en-US" altLang="zh-CN" sz="2800" kern="100" dirty="0">
              <a:solidFill>
                <a:srgbClr val="F79646">
                  <a:lumMod val="75000"/>
                </a:srgbClr>
              </a:solidFill>
              <a:latin typeface="Times New Roman"/>
              <a:ea typeface="微软雅黑"/>
              <a:cs typeface="Times New Roman"/>
            </a:endParaRPr>
          </a:p>
          <a:p>
            <a:pPr lvl="0" algn="just">
              <a:lnSpc>
                <a:spcPct val="200000"/>
              </a:lnSpc>
              <a:tabLst>
                <a:tab pos="2250440" algn="l"/>
              </a:tabLst>
            </a:pPr>
            <a:r>
              <a:rPr lang="zh-CN" altLang="zh-CN" sz="2800" kern="100" dirty="0" smtClean="0">
                <a:solidFill>
                  <a:srgbClr val="F79646">
                    <a:lumMod val="75000"/>
                  </a:srgbClr>
                </a:solidFill>
                <a:latin typeface="Times New Roman"/>
                <a:ea typeface="微软雅黑"/>
                <a:cs typeface="Times New Roman"/>
              </a:rPr>
              <a:t>通</a:t>
            </a:r>
            <a:r>
              <a:rPr lang="en-US" altLang="zh-CN" sz="2800" kern="100" dirty="0">
                <a:solidFill>
                  <a:srgbClr val="F79646">
                    <a:lumMod val="75000"/>
                  </a:srgbClr>
                </a:solidFill>
                <a:latin typeface="宋体"/>
                <a:ea typeface="微软雅黑"/>
                <a:cs typeface="Times New Roman"/>
              </a:rPr>
              <a:t>“</a:t>
            </a:r>
            <a:r>
              <a:rPr lang="zh-CN" altLang="zh-CN" sz="2800" kern="100" dirty="0">
                <a:solidFill>
                  <a:srgbClr val="F79646">
                    <a:lumMod val="75000"/>
                  </a:srgbClr>
                </a:solidFill>
                <a:latin typeface="Times New Roman"/>
                <a:ea typeface="微软雅黑"/>
                <a:cs typeface="Times New Roman"/>
              </a:rPr>
              <a:t>叙</a:t>
            </a:r>
            <a:r>
              <a:rPr lang="en-US" altLang="zh-CN" sz="2800" kern="100" dirty="0">
                <a:solidFill>
                  <a:srgbClr val="F79646">
                    <a:lumMod val="75000"/>
                  </a:srgbClr>
                </a:solidFill>
                <a:latin typeface="宋体"/>
                <a:ea typeface="微软雅黑"/>
                <a:cs typeface="Times New Roman"/>
              </a:rPr>
              <a:t>”</a:t>
            </a:r>
            <a:endParaRPr lang="en-US" altLang="zh-CN" sz="2800" kern="100" dirty="0">
              <a:solidFill>
                <a:srgbClr val="F79646">
                  <a:lumMod val="75000"/>
                </a:srgbClr>
              </a:solidFill>
              <a:latin typeface="Times New Roman"/>
              <a:ea typeface="微软雅黑"/>
              <a:cs typeface="Times New Roman"/>
            </a:endParaRPr>
          </a:p>
          <a:p>
            <a:pPr lvl="0" algn="just">
              <a:lnSpc>
                <a:spcPct val="200000"/>
              </a:lnSpc>
              <a:tabLst>
                <a:tab pos="2250440" algn="l"/>
              </a:tabLst>
            </a:pPr>
            <a:r>
              <a:rPr lang="zh-CN" altLang="zh-CN" sz="2800" kern="100" dirty="0" smtClean="0">
                <a:solidFill>
                  <a:srgbClr val="F79646">
                    <a:lumMod val="75000"/>
                  </a:srgbClr>
                </a:solidFill>
                <a:latin typeface="Times New Roman"/>
                <a:ea typeface="微软雅黑"/>
                <a:cs typeface="Times New Roman"/>
              </a:rPr>
              <a:t>美好</a:t>
            </a:r>
            <a:r>
              <a:rPr lang="zh-CN" altLang="zh-CN" sz="2800" kern="100" dirty="0">
                <a:solidFill>
                  <a:srgbClr val="F79646">
                    <a:lumMod val="75000"/>
                  </a:srgbClr>
                </a:solidFill>
                <a:latin typeface="Times New Roman"/>
                <a:ea typeface="微软雅黑"/>
                <a:cs typeface="Times New Roman"/>
              </a:rPr>
              <a:t>的筵席</a:t>
            </a:r>
            <a:endParaRPr lang="en-US" altLang="zh-CN" sz="2800" kern="100" dirty="0">
              <a:solidFill>
                <a:srgbClr val="F79646">
                  <a:lumMod val="75000"/>
                </a:srgbClr>
              </a:solidFill>
              <a:latin typeface="Times New Roman"/>
              <a:ea typeface="微软雅黑"/>
              <a:cs typeface="Times New Roman"/>
            </a:endParaRPr>
          </a:p>
          <a:p>
            <a:pPr lvl="0" algn="just">
              <a:lnSpc>
                <a:spcPct val="200000"/>
              </a:lnSpc>
              <a:tabLst>
                <a:tab pos="2250440" algn="l"/>
              </a:tabLst>
            </a:pPr>
            <a:r>
              <a:rPr lang="zh-CN" altLang="zh-CN" sz="2800" kern="100" dirty="0" smtClean="0">
                <a:solidFill>
                  <a:srgbClr val="F79646">
                    <a:lumMod val="75000"/>
                  </a:srgbClr>
                </a:solidFill>
                <a:latin typeface="Times New Roman"/>
                <a:ea typeface="微软雅黑"/>
                <a:cs typeface="Times New Roman"/>
              </a:rPr>
              <a:t>酒器</a:t>
            </a:r>
            <a:r>
              <a:rPr lang="zh-CN" altLang="zh-CN" sz="2800" kern="100" dirty="0">
                <a:solidFill>
                  <a:srgbClr val="F79646">
                    <a:lumMod val="75000"/>
                  </a:srgbClr>
                </a:solidFill>
                <a:latin typeface="Times New Roman"/>
                <a:ea typeface="微软雅黑"/>
                <a:cs typeface="Times New Roman"/>
              </a:rPr>
              <a:t>，形如雀鸟。</a:t>
            </a:r>
            <a:endParaRPr lang="zh-CN" altLang="en-US" dirty="0"/>
          </a:p>
        </p:txBody>
      </p:sp>
      <p:grpSp>
        <p:nvGrpSpPr>
          <p:cNvPr id="7" name="组合 6"/>
          <p:cNvGrpSpPr/>
          <p:nvPr/>
        </p:nvGrpSpPr>
        <p:grpSpPr>
          <a:xfrm rot="5400000">
            <a:off x="11453134" y="5661566"/>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806141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linds(horizontal)">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blinds(horizontal)">
                                      <p:cBhvr>
                                        <p:cTn id="3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8762" y="748844"/>
            <a:ext cx="6735638" cy="5128327"/>
          </a:xfrm>
          <a:prstGeom prst="rect">
            <a:avLst/>
          </a:prstGeom>
          <a:noFill/>
        </p:spPr>
        <p:txBody>
          <a:bodyPr wrap="square" rtlCol="0">
            <a:spAutoFit/>
          </a:bodyPr>
          <a:lstStyle/>
          <a:p>
            <a:pPr>
              <a:lnSpc>
                <a:spcPct val="200000"/>
              </a:lnSpc>
              <a:spcBef>
                <a:spcPts val="600"/>
              </a:spcBef>
              <a:spcAft>
                <a:spcPts val="0"/>
              </a:spcAft>
            </a:pPr>
            <a:r>
              <a:rPr lang="zh-CN" altLang="zh-CN" sz="2800" b="1" dirty="0" smtClean="0">
                <a:solidFill>
                  <a:schemeClr val="bg1">
                    <a:lumMod val="50000"/>
                  </a:schemeClr>
                </a:solidFill>
                <a:latin typeface="微软雅黑" pitchFamily="34" charset="-122"/>
                <a:ea typeface="微软雅黑" pitchFamily="34" charset="-122"/>
              </a:rPr>
              <a:t>文本</a:t>
            </a:r>
            <a:r>
              <a:rPr lang="zh-CN" altLang="zh-CN" sz="2800" b="1" dirty="0">
                <a:solidFill>
                  <a:schemeClr val="bg1">
                    <a:lumMod val="50000"/>
                  </a:schemeClr>
                </a:solidFill>
                <a:latin typeface="微软雅黑" pitchFamily="34" charset="-122"/>
                <a:ea typeface="微软雅黑" pitchFamily="34" charset="-122"/>
              </a:rPr>
              <a:t>助</a:t>
            </a:r>
            <a:r>
              <a:rPr lang="zh-CN" altLang="zh-CN" sz="2800" b="1" dirty="0" smtClean="0">
                <a:solidFill>
                  <a:schemeClr val="bg1">
                    <a:lumMod val="50000"/>
                  </a:schemeClr>
                </a:solidFill>
                <a:latin typeface="微软雅黑" pitchFamily="34" charset="-122"/>
                <a:ea typeface="微软雅黑" pitchFamily="34" charset="-122"/>
              </a:rPr>
              <a:t>读</a:t>
            </a:r>
            <a:endParaRPr lang="en-US" altLang="zh-CN" sz="2800" b="1" dirty="0" smtClean="0">
              <a:solidFill>
                <a:schemeClr val="bg1">
                  <a:lumMod val="50000"/>
                </a:schemeClr>
              </a:solidFill>
              <a:latin typeface="微软雅黑" pitchFamily="34" charset="-122"/>
              <a:ea typeface="微软雅黑" pitchFamily="34" charset="-122"/>
            </a:endParaRPr>
          </a:p>
          <a:p>
            <a:pPr algn="just">
              <a:lnSpc>
                <a:spcPct val="200000"/>
              </a:lnSpc>
              <a:spcAft>
                <a:spcPts val="0"/>
              </a:spcAft>
              <a:tabLst>
                <a:tab pos="2250440" algn="l"/>
              </a:tabLst>
            </a:pPr>
            <a:r>
              <a:rPr lang="zh-CN" altLang="zh-CN" sz="2800" kern="100" dirty="0">
                <a:latin typeface="Times New Roman"/>
                <a:ea typeface="微软雅黑"/>
                <a:cs typeface="Times New Roman"/>
              </a:rPr>
              <a:t>本文抒写了作者与堂弟们春夜宴饮于桃花盛开的园林，赋诗咏怀，畅叙天伦之乐的情趣。看似思想境界不高，实际上并无消极思想，而是表现了热爱自然、热爱人生的思想感情。</a:t>
            </a:r>
            <a:endParaRPr lang="zh-CN" altLang="zh-CN" sz="2800" kern="100" dirty="0">
              <a:effectLst/>
              <a:latin typeface="宋体"/>
              <a:cs typeface="Courier New"/>
            </a:endParaRPr>
          </a:p>
        </p:txBody>
      </p:sp>
      <p:pic>
        <p:nvPicPr>
          <p:cNvPr id="5122" name="Picture 2" descr="C:\Users\Administrator\Desktop\语文图\27 (4).jpg"/>
          <p:cNvPicPr>
            <a:picLocks noChangeAspect="1" noChangeArrowheads="1"/>
          </p:cNvPicPr>
          <p:nvPr/>
        </p:nvPicPr>
        <p:blipFill rotWithShape="1">
          <a:blip r:embed="rId2">
            <a:extLst>
              <a:ext uri="{28A0092B-C50C-407E-A947-70E740481C1C}">
                <a14:useLocalDpi xmlns:a14="http://schemas.microsoft.com/office/drawing/2010/main" val="0"/>
              </a:ext>
            </a:extLst>
          </a:blip>
          <a:srcRect b="3778"/>
          <a:stretch/>
        </p:blipFill>
        <p:spPr bwMode="auto">
          <a:xfrm>
            <a:off x="7583488" y="2025650"/>
            <a:ext cx="4109223" cy="3838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585" y="15742"/>
            <a:ext cx="11454815" cy="804772"/>
          </a:xfrm>
          <a:prstGeom prst="rect">
            <a:avLst/>
          </a:prstGeom>
        </p:spPr>
        <p:txBody>
          <a:bodyPr wrap="square">
            <a:spAutoFit/>
          </a:bodyPr>
          <a:lstStyle/>
          <a:p>
            <a:pPr algn="ctr">
              <a:lnSpc>
                <a:spcPct val="150000"/>
              </a:lnSpc>
              <a:spcAft>
                <a:spcPts val="0"/>
              </a:spcAft>
              <a:tabLst>
                <a:tab pos="2070735" algn="l"/>
              </a:tabLst>
            </a:pPr>
            <a:r>
              <a:rPr lang="zh-CN" altLang="zh-CN" sz="3500" b="1" kern="100" dirty="0">
                <a:solidFill>
                  <a:srgbClr val="00B050"/>
                </a:solidFill>
                <a:latin typeface="Times New Roman"/>
                <a:ea typeface="微软雅黑"/>
                <a:cs typeface="Times New Roman"/>
              </a:rPr>
              <a:t>结构</a:t>
            </a:r>
            <a:r>
              <a:rPr lang="zh-CN" altLang="zh-CN" sz="3500" b="1" kern="100" dirty="0" smtClean="0">
                <a:solidFill>
                  <a:srgbClr val="00B050"/>
                </a:solidFill>
                <a:latin typeface="Times New Roman"/>
                <a:ea typeface="微软雅黑"/>
                <a:cs typeface="Times New Roman"/>
              </a:rPr>
              <a:t>图示</a:t>
            </a:r>
            <a:endParaRPr lang="en-US" altLang="zh-CN" sz="3500" b="1" kern="100" dirty="0" smtClean="0">
              <a:solidFill>
                <a:srgbClr val="00B050"/>
              </a:solidFill>
              <a:latin typeface="Times New Roman"/>
              <a:ea typeface="微软雅黑"/>
              <a:cs typeface="Times New Roman"/>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188735738"/>
              </p:ext>
            </p:extLst>
          </p:nvPr>
        </p:nvGraphicFramePr>
        <p:xfrm>
          <a:off x="3073400" y="889000"/>
          <a:ext cx="6629400" cy="5372100"/>
        </p:xfrm>
        <a:graphic>
          <a:graphicData uri="http://schemas.openxmlformats.org/presentationml/2006/ole">
            <mc:AlternateContent xmlns:mc="http://schemas.openxmlformats.org/markup-compatibility/2006">
              <mc:Choice xmlns:v="urn:schemas-microsoft-com:vml" Requires="v">
                <p:oleObj spid="_x0000_s1404" name="文档" r:id="rId3" imgW="6633989" imgH="5377833" progId="Word.Document.12">
                  <p:embed/>
                </p:oleObj>
              </mc:Choice>
              <mc:Fallback>
                <p:oleObj name="文档" r:id="rId3" imgW="6633989" imgH="5377833" progId="Word.Document.12">
                  <p:embed/>
                  <p:pic>
                    <p:nvPicPr>
                      <p:cNvPr id="0" name=""/>
                      <p:cNvPicPr/>
                      <p:nvPr/>
                    </p:nvPicPr>
                    <p:blipFill>
                      <a:blip r:embed="rId4"/>
                      <a:stretch>
                        <a:fillRect/>
                      </a:stretch>
                    </p:blipFill>
                    <p:spPr>
                      <a:xfrm>
                        <a:off x="3073400" y="889000"/>
                        <a:ext cx="6629400" cy="5372100"/>
                      </a:xfrm>
                      <a:prstGeom prst="rect">
                        <a:avLst/>
                      </a:prstGeom>
                    </p:spPr>
                  </p:pic>
                </p:oleObj>
              </mc:Fallback>
            </mc:AlternateContent>
          </a:graphicData>
        </a:graphic>
      </p:graphicFrame>
      <p:sp>
        <p:nvSpPr>
          <p:cNvPr id="6" name="矩形 5"/>
          <p:cNvSpPr/>
          <p:nvPr/>
        </p:nvSpPr>
        <p:spPr>
          <a:xfrm>
            <a:off x="1244193" y="2806888"/>
            <a:ext cx="2070507" cy="1292662"/>
          </a:xfrm>
          <a:prstGeom prst="rect">
            <a:avLst/>
          </a:prstGeom>
        </p:spPr>
        <p:txBody>
          <a:bodyPr wrap="square">
            <a:spAutoFit/>
          </a:bodyPr>
          <a:lstStyle/>
          <a:p>
            <a:pPr algn="just">
              <a:lnSpc>
                <a:spcPct val="150000"/>
              </a:lnSpc>
              <a:spcAft>
                <a:spcPts val="0"/>
              </a:spcAft>
              <a:tabLst>
                <a:tab pos="2250440" algn="l"/>
              </a:tabLst>
            </a:pPr>
            <a:r>
              <a:rPr lang="zh-CN" altLang="zh-CN" sz="2600" dirty="0">
                <a:latin typeface="Times New Roman"/>
                <a:ea typeface="微软雅黑"/>
                <a:cs typeface="Times New Roman"/>
              </a:rPr>
              <a:t>春夜宴从</a:t>
            </a:r>
            <a:r>
              <a:rPr lang="zh-CN" altLang="zh-CN" sz="2600" dirty="0" smtClean="0">
                <a:latin typeface="Times New Roman"/>
                <a:ea typeface="微软雅黑"/>
                <a:cs typeface="Times New Roman"/>
              </a:rPr>
              <a:t>弟</a:t>
            </a:r>
            <a:endParaRPr lang="en-US" altLang="zh-CN" sz="2600" dirty="0" smtClean="0">
              <a:latin typeface="Times New Roman"/>
              <a:ea typeface="微软雅黑"/>
              <a:cs typeface="Times New Roman"/>
            </a:endParaRPr>
          </a:p>
          <a:p>
            <a:pPr algn="just">
              <a:lnSpc>
                <a:spcPct val="150000"/>
              </a:lnSpc>
              <a:spcAft>
                <a:spcPts val="0"/>
              </a:spcAft>
              <a:tabLst>
                <a:tab pos="2250440" algn="l"/>
              </a:tabLst>
            </a:pPr>
            <a:r>
              <a:rPr lang="zh-CN" altLang="zh-CN" sz="2600" dirty="0" smtClean="0">
                <a:latin typeface="Times New Roman"/>
                <a:ea typeface="微软雅黑"/>
                <a:cs typeface="Times New Roman"/>
              </a:rPr>
              <a:t>桃花园</a:t>
            </a:r>
            <a:r>
              <a:rPr lang="zh-CN" altLang="zh-CN" sz="2600" dirty="0">
                <a:latin typeface="Times New Roman"/>
                <a:ea typeface="微软雅黑"/>
                <a:cs typeface="Times New Roman"/>
              </a:rPr>
              <a:t>序</a:t>
            </a:r>
            <a:endParaRPr lang="zh-CN" altLang="zh-CN" sz="2600" kern="100" dirty="0">
              <a:effectLst/>
              <a:latin typeface="宋体"/>
              <a:cs typeface="Courier New"/>
            </a:endParaRPr>
          </a:p>
        </p:txBody>
      </p:sp>
      <p:sp>
        <p:nvSpPr>
          <p:cNvPr id="5" name="矩形 4"/>
          <p:cNvSpPr/>
          <p:nvPr/>
        </p:nvSpPr>
        <p:spPr>
          <a:xfrm>
            <a:off x="9270593" y="2317844"/>
            <a:ext cx="1778407" cy="2492990"/>
          </a:xfrm>
          <a:prstGeom prst="rect">
            <a:avLst/>
          </a:prstGeom>
        </p:spPr>
        <p:txBody>
          <a:bodyPr wrap="square">
            <a:spAutoFit/>
          </a:bodyPr>
          <a:lstStyle/>
          <a:p>
            <a:pPr algn="just">
              <a:lnSpc>
                <a:spcPct val="150000"/>
              </a:lnSpc>
              <a:spcAft>
                <a:spcPts val="0"/>
              </a:spcAft>
              <a:tabLst>
                <a:tab pos="2250440" algn="l"/>
              </a:tabLst>
            </a:pPr>
            <a:r>
              <a:rPr lang="zh-CN" altLang="en-US" sz="2600" dirty="0">
                <a:latin typeface="Times New Roman"/>
                <a:ea typeface="微软雅黑"/>
                <a:cs typeface="Times New Roman"/>
              </a:rPr>
              <a:t>热爱</a:t>
            </a:r>
            <a:r>
              <a:rPr lang="zh-CN" altLang="en-US" sz="2600" dirty="0" smtClean="0">
                <a:latin typeface="Times New Roman"/>
                <a:ea typeface="微软雅黑"/>
                <a:cs typeface="Times New Roman"/>
              </a:rPr>
              <a:t>自然</a:t>
            </a:r>
            <a:endParaRPr lang="en-US" altLang="zh-CN" sz="2600" dirty="0" smtClean="0">
              <a:latin typeface="Times New Roman"/>
              <a:ea typeface="微软雅黑"/>
              <a:cs typeface="Times New Roman"/>
            </a:endParaRPr>
          </a:p>
          <a:p>
            <a:pPr algn="just">
              <a:lnSpc>
                <a:spcPct val="150000"/>
              </a:lnSpc>
              <a:spcAft>
                <a:spcPts val="0"/>
              </a:spcAft>
              <a:tabLst>
                <a:tab pos="2250440" algn="l"/>
              </a:tabLst>
            </a:pPr>
            <a:r>
              <a:rPr lang="zh-CN" altLang="en-US" sz="2600" dirty="0" smtClean="0">
                <a:latin typeface="Times New Roman"/>
                <a:ea typeface="微软雅黑"/>
                <a:cs typeface="Times New Roman"/>
              </a:rPr>
              <a:t>热爱人生</a:t>
            </a:r>
            <a:endParaRPr lang="en-US" altLang="zh-CN" sz="2600" dirty="0" smtClean="0">
              <a:latin typeface="Times New Roman"/>
              <a:ea typeface="微软雅黑"/>
              <a:cs typeface="Times New Roman"/>
            </a:endParaRPr>
          </a:p>
          <a:p>
            <a:pPr algn="just">
              <a:lnSpc>
                <a:spcPct val="150000"/>
              </a:lnSpc>
              <a:spcAft>
                <a:spcPts val="0"/>
              </a:spcAft>
              <a:tabLst>
                <a:tab pos="2250440" algn="l"/>
              </a:tabLst>
            </a:pPr>
            <a:r>
              <a:rPr lang="zh-CN" altLang="en-US" sz="2600" dirty="0" smtClean="0">
                <a:latin typeface="Times New Roman"/>
                <a:ea typeface="微软雅黑"/>
                <a:cs typeface="Times New Roman"/>
              </a:rPr>
              <a:t>积极乐观</a:t>
            </a:r>
            <a:endParaRPr lang="en-US" altLang="zh-CN" sz="2600" dirty="0" smtClean="0">
              <a:latin typeface="Times New Roman"/>
              <a:ea typeface="微软雅黑"/>
              <a:cs typeface="Times New Roman"/>
            </a:endParaRPr>
          </a:p>
          <a:p>
            <a:pPr algn="just">
              <a:lnSpc>
                <a:spcPct val="150000"/>
              </a:lnSpc>
              <a:spcAft>
                <a:spcPts val="0"/>
              </a:spcAft>
              <a:tabLst>
                <a:tab pos="2250440" algn="l"/>
              </a:tabLst>
            </a:pPr>
            <a:r>
              <a:rPr lang="zh-CN" altLang="en-US" sz="2600" dirty="0" smtClean="0">
                <a:latin typeface="Times New Roman"/>
                <a:ea typeface="微软雅黑"/>
                <a:cs typeface="Times New Roman"/>
              </a:rPr>
              <a:t>昂扬</a:t>
            </a:r>
            <a:r>
              <a:rPr lang="zh-CN" altLang="en-US" sz="2600" dirty="0">
                <a:latin typeface="Times New Roman"/>
                <a:ea typeface="微软雅黑"/>
                <a:cs typeface="Times New Roman"/>
              </a:rPr>
              <a:t>向上</a:t>
            </a:r>
            <a:endParaRPr lang="zh-CN" altLang="zh-CN" sz="2600" kern="100" dirty="0">
              <a:effectLst/>
              <a:latin typeface="宋体"/>
              <a:cs typeface="Courier New"/>
            </a:endParaRPr>
          </a:p>
        </p:txBody>
      </p:sp>
    </p:spTree>
    <p:extLst>
      <p:ext uri="{BB962C8B-B14F-4D97-AF65-F5344CB8AC3E}">
        <p14:creationId xmlns:p14="http://schemas.microsoft.com/office/powerpoint/2010/main" val="3074765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668" y="95486"/>
            <a:ext cx="11587132" cy="5990101"/>
          </a:xfrm>
          <a:prstGeom prst="rect">
            <a:avLst/>
          </a:prstGeom>
          <a:noFill/>
        </p:spPr>
        <p:txBody>
          <a:bodyPr wrap="square" rtlCol="0">
            <a:spAutoFit/>
          </a:bodyPr>
          <a:lstStyle/>
          <a:p>
            <a:pPr algn="ctr">
              <a:lnSpc>
                <a:spcPct val="150000"/>
              </a:lnSpc>
              <a:spcAft>
                <a:spcPts val="0"/>
              </a:spcAft>
              <a:tabLst>
                <a:tab pos="2070735" algn="l"/>
              </a:tabLst>
            </a:pPr>
            <a:r>
              <a:rPr lang="zh-CN" altLang="zh-CN" sz="3500" b="1" kern="100" dirty="0">
                <a:solidFill>
                  <a:srgbClr val="00B050"/>
                </a:solidFill>
                <a:latin typeface="Times New Roman"/>
                <a:ea typeface="微软雅黑"/>
                <a:cs typeface="Times New Roman"/>
              </a:rPr>
              <a:t>重点突破</a:t>
            </a:r>
            <a:endParaRPr lang="zh-CN" altLang="zh-CN" sz="3500" b="1" kern="100" dirty="0">
              <a:solidFill>
                <a:srgbClr val="00B050"/>
              </a:solidFill>
              <a:latin typeface="宋体"/>
              <a:cs typeface="Courier New"/>
            </a:endParaRPr>
          </a:p>
          <a:p>
            <a:pPr algn="just">
              <a:lnSpc>
                <a:spcPct val="150000"/>
              </a:lnSpc>
              <a:spcAft>
                <a:spcPts val="0"/>
              </a:spcAft>
              <a:tabLst>
                <a:tab pos="2250440" algn="l"/>
              </a:tabLst>
            </a:pPr>
            <a:r>
              <a:rPr lang="zh-CN" altLang="zh-CN" sz="2800" b="1" kern="100" dirty="0">
                <a:solidFill>
                  <a:schemeClr val="bg1">
                    <a:lumMod val="50000"/>
                  </a:schemeClr>
                </a:solidFill>
                <a:latin typeface="Times New Roman"/>
                <a:ea typeface="微软雅黑"/>
                <a:cs typeface="Times New Roman"/>
              </a:rPr>
              <a:t>一、本文抒写了作者与堂弟们春夜宴饮、畅叙天伦之乐的情趣。你是怎么理解本文的思想感情的？</a:t>
            </a:r>
            <a:endParaRPr lang="zh-CN" altLang="zh-CN" sz="2800" b="1" kern="100" dirty="0">
              <a:solidFill>
                <a:schemeClr val="bg1">
                  <a:lumMod val="50000"/>
                </a:schemeClr>
              </a:solidFill>
              <a:latin typeface="宋体"/>
              <a:cs typeface="Courier New"/>
            </a:endParaRPr>
          </a:p>
          <a:p>
            <a:pPr algn="just">
              <a:lnSpc>
                <a:spcPct val="150000"/>
              </a:lnSpc>
              <a:spcAft>
                <a:spcPts val="0"/>
              </a:spcAft>
              <a:tabLst>
                <a:tab pos="2250440" algn="l"/>
              </a:tabLst>
            </a:pPr>
            <a:r>
              <a:rPr lang="zh-CN" altLang="zh-CN" sz="2800" b="1" kern="100" dirty="0">
                <a:solidFill>
                  <a:schemeClr val="accent6">
                    <a:lumMod val="75000"/>
                  </a:schemeClr>
                </a:solidFill>
                <a:latin typeface="Times New Roman"/>
                <a:ea typeface="微软雅黑"/>
                <a:cs typeface="Courier New"/>
              </a:rPr>
              <a:t>提示</a:t>
            </a:r>
            <a:r>
              <a:rPr lang="zh-CN" altLang="zh-CN" sz="2800" kern="100" dirty="0">
                <a:latin typeface="Times New Roman"/>
                <a:ea typeface="微软雅黑"/>
                <a:cs typeface="Times New Roman"/>
              </a:rPr>
              <a:t>　文章开头以</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浮生若梦</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等句引出夜宴，在今天看来，思想境界当然不高，但在李白却有其社会原因。况且，开头部分，不过是为了引出下文；而其中的</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欢</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字，又为全文定下了基调。</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况</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字以下，写景如画，充满着春天的生机；叙事如见，洋溢着健康的欢乐。意境是崇高的，格调是明朗的。诵读全文，并不会滋生</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浮生若梦</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的消极情绪，却能于获得艺术享受的同时提高精神境界，热爱自然，热爱人生。</a:t>
            </a:r>
            <a:endParaRPr lang="zh-CN" altLang="zh-CN" sz="2800" kern="100" dirty="0">
              <a:effectLst/>
              <a:latin typeface="宋体"/>
              <a:cs typeface="Courier New"/>
            </a:endParaRPr>
          </a:p>
        </p:txBody>
      </p:sp>
    </p:spTree>
    <p:extLst>
      <p:ext uri="{BB962C8B-B14F-4D97-AF65-F5344CB8AC3E}">
        <p14:creationId xmlns:p14="http://schemas.microsoft.com/office/powerpoint/2010/main" val="488054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3068" y="67474"/>
            <a:ext cx="11828432" cy="6117059"/>
          </a:xfrm>
          <a:prstGeom prst="rect">
            <a:avLst/>
          </a:prstGeom>
          <a:noFill/>
        </p:spPr>
        <p:txBody>
          <a:bodyPr wrap="square" rtlCol="0">
            <a:spAutoFit/>
          </a:bodyPr>
          <a:lstStyle/>
          <a:p>
            <a:pPr algn="just">
              <a:lnSpc>
                <a:spcPct val="150000"/>
              </a:lnSpc>
              <a:spcAft>
                <a:spcPts val="0"/>
              </a:spcAft>
              <a:tabLst>
                <a:tab pos="2250440" algn="l"/>
              </a:tabLst>
            </a:pPr>
            <a:r>
              <a:rPr lang="zh-CN" altLang="zh-CN" sz="2400" b="1" kern="100" dirty="0">
                <a:solidFill>
                  <a:schemeClr val="bg1">
                    <a:lumMod val="50000"/>
                  </a:schemeClr>
                </a:solidFill>
                <a:latin typeface="Times New Roman"/>
                <a:ea typeface="微软雅黑"/>
                <a:cs typeface="Times New Roman"/>
              </a:rPr>
              <a:t>二、李白的这篇散文小品，多用典故。请分析本文的典故和思想性的联系。</a:t>
            </a:r>
            <a:endParaRPr lang="zh-CN" altLang="zh-CN" sz="2400" b="1" kern="100" dirty="0">
              <a:solidFill>
                <a:schemeClr val="bg1">
                  <a:lumMod val="50000"/>
                </a:schemeClr>
              </a:solidFill>
              <a:latin typeface="宋体"/>
              <a:cs typeface="Courier New"/>
            </a:endParaRPr>
          </a:p>
          <a:p>
            <a:pPr algn="just">
              <a:lnSpc>
                <a:spcPct val="150000"/>
              </a:lnSpc>
              <a:spcAft>
                <a:spcPts val="0"/>
              </a:spcAft>
              <a:tabLst>
                <a:tab pos="2250440" algn="l"/>
              </a:tabLst>
            </a:pPr>
            <a:r>
              <a:rPr lang="zh-CN" altLang="zh-CN" sz="2400" b="1" kern="100" dirty="0">
                <a:solidFill>
                  <a:schemeClr val="accent6">
                    <a:lumMod val="75000"/>
                  </a:schemeClr>
                </a:solidFill>
                <a:latin typeface="Times New Roman"/>
                <a:ea typeface="微软雅黑"/>
                <a:cs typeface="Courier New"/>
              </a:rPr>
              <a:t>提示</a:t>
            </a:r>
            <a:r>
              <a:rPr lang="zh-CN" altLang="zh-CN" sz="2400" kern="100" dirty="0">
                <a:latin typeface="Times New Roman"/>
                <a:ea typeface="微软雅黑"/>
                <a:cs typeface="Times New Roman"/>
              </a:rPr>
              <a:t>　这些典故是和这篇文章的思想性紧密联系的。开头以庄子的</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浮生若梦</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引出夜宴，是有其社会原因的。当时的作者怀有</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安黎元</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济苍生</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的壮志，却到处碰壁，无法实现，只好</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举杯销愁愁更愁</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，所以要及时行乐，热爱人生。中间部分</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群季俊秀，皆为惠连</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可见夜宴的人物是一些高雅的文人。最后用晋代石崇的金谷园，宴饮不能赋诗而罚酒的典故，展现作者与堂弟们赋诗咏怀，畅叙天伦之乐的情趣，展现作者开朗乐观的性格。这些典故对作品是有利无弊的。</a:t>
            </a:r>
            <a:endParaRPr lang="zh-CN" altLang="zh-CN" sz="2400" kern="100" dirty="0">
              <a:latin typeface="宋体"/>
              <a:cs typeface="Courier New"/>
            </a:endParaRPr>
          </a:p>
          <a:p>
            <a:pPr algn="just">
              <a:lnSpc>
                <a:spcPct val="150000"/>
              </a:lnSpc>
              <a:spcAft>
                <a:spcPts val="0"/>
              </a:spcAft>
              <a:tabLst>
                <a:tab pos="2250440" algn="l"/>
              </a:tabLst>
            </a:pPr>
            <a:r>
              <a:rPr lang="zh-CN" altLang="zh-CN" sz="2400" b="1" kern="100" dirty="0">
                <a:solidFill>
                  <a:schemeClr val="bg1">
                    <a:lumMod val="50000"/>
                  </a:schemeClr>
                </a:solidFill>
                <a:latin typeface="Times New Roman"/>
                <a:ea typeface="微软雅黑"/>
                <a:cs typeface="Times New Roman"/>
              </a:rPr>
              <a:t>三、将本文与王羲之的《兰亭集序》进行比较，说说魏晋人与唐人生命观和精神气质的异同。</a:t>
            </a:r>
            <a:endParaRPr lang="zh-CN" altLang="zh-CN" sz="2400" b="1" kern="100" dirty="0">
              <a:solidFill>
                <a:schemeClr val="bg1">
                  <a:lumMod val="50000"/>
                </a:schemeClr>
              </a:solidFill>
              <a:latin typeface="宋体"/>
              <a:cs typeface="Courier New"/>
            </a:endParaRPr>
          </a:p>
          <a:p>
            <a:pPr>
              <a:lnSpc>
                <a:spcPct val="150000"/>
              </a:lnSpc>
            </a:pPr>
            <a:r>
              <a:rPr lang="zh-CN" altLang="zh-CN" sz="2400" b="1" kern="100" dirty="0">
                <a:solidFill>
                  <a:schemeClr val="accent6">
                    <a:lumMod val="75000"/>
                  </a:schemeClr>
                </a:solidFill>
                <a:latin typeface="Times New Roman"/>
                <a:ea typeface="微软雅黑"/>
                <a:cs typeface="Courier New"/>
              </a:rPr>
              <a:t>提示</a:t>
            </a:r>
            <a:r>
              <a:rPr lang="zh-CN" altLang="zh-CN" sz="2400" dirty="0">
                <a:latin typeface="Times New Roman"/>
                <a:ea typeface="微软雅黑"/>
                <a:cs typeface="Times New Roman"/>
              </a:rPr>
              <a:t>　《兰亭集序》和《春夜宴从弟桃花园序》同是记叙春日宴饮之乐，同是欣赏客观的自然风光，同是抒发自己的内心感受，但由于时代环境及作家个人身份、年龄的差异</a:t>
            </a:r>
            <a:r>
              <a:rPr lang="zh-CN" altLang="zh-CN" sz="2400" dirty="0" smtClean="0">
                <a:latin typeface="Times New Roman"/>
                <a:ea typeface="微软雅黑"/>
                <a:cs typeface="Times New Roman"/>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val="3965756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3068" y="42074"/>
            <a:ext cx="11828432" cy="6117059"/>
          </a:xfrm>
          <a:prstGeom prst="rect">
            <a:avLst/>
          </a:prstGeom>
          <a:noFill/>
        </p:spPr>
        <p:txBody>
          <a:bodyPr wrap="square" rtlCol="0">
            <a:spAutoFit/>
          </a:bodyPr>
          <a:lstStyle/>
          <a:p>
            <a:pPr algn="just">
              <a:lnSpc>
                <a:spcPct val="150000"/>
              </a:lnSpc>
              <a:spcAft>
                <a:spcPts val="0"/>
              </a:spcAft>
              <a:tabLst>
                <a:tab pos="2250440" algn="l"/>
              </a:tabLst>
            </a:pPr>
            <a:r>
              <a:rPr lang="zh-CN" altLang="zh-CN" sz="2400" kern="100" dirty="0" smtClean="0">
                <a:latin typeface="Times New Roman"/>
                <a:ea typeface="微软雅黑"/>
                <a:cs typeface="Times New Roman"/>
              </a:rPr>
              <a:t>两</a:t>
            </a:r>
            <a:r>
              <a:rPr lang="zh-CN" altLang="zh-CN" sz="2400" kern="100" dirty="0">
                <a:latin typeface="Times New Roman"/>
                <a:ea typeface="微软雅黑"/>
                <a:cs typeface="Times New Roman"/>
              </a:rPr>
              <a:t>文也有很多的不同。王羲之的《兰亭集序》写于</a:t>
            </a:r>
            <a:r>
              <a:rPr lang="en-US" altLang="zh-CN" sz="2400" kern="100" dirty="0">
                <a:latin typeface="Times New Roman"/>
                <a:ea typeface="微软雅黑"/>
                <a:cs typeface="Courier New"/>
              </a:rPr>
              <a:t>51</a:t>
            </a:r>
            <a:r>
              <a:rPr lang="zh-CN" altLang="zh-CN" sz="2400" kern="100" dirty="0">
                <a:latin typeface="Times New Roman"/>
                <a:ea typeface="微软雅黑"/>
                <a:cs typeface="Times New Roman"/>
              </a:rPr>
              <a:t>岁，会稽内史任上。这时东晋王朝偏安江左已经</a:t>
            </a:r>
            <a:r>
              <a:rPr lang="en-US" altLang="zh-CN" sz="2400" kern="100" dirty="0">
                <a:latin typeface="Times New Roman"/>
                <a:ea typeface="微软雅黑"/>
                <a:cs typeface="Courier New"/>
              </a:rPr>
              <a:t>36</a:t>
            </a:r>
            <a:r>
              <a:rPr lang="zh-CN" altLang="zh-CN" sz="2400" kern="100" dirty="0">
                <a:latin typeface="Times New Roman"/>
                <a:ea typeface="微软雅黑"/>
                <a:cs typeface="Times New Roman"/>
              </a:rPr>
              <a:t>年，在士族制度的统治下，社会矛盾重重，当权者无心北伐，只图奢侈享乐。文人士大夫意志消磨殆尽，多崇尚老庄思想，清谈玄理之风极盛。李白的《春夜宴从弟桃花园序》大致是开元二十一年</a:t>
            </a:r>
            <a:r>
              <a:rPr lang="en-US" altLang="zh-CN" sz="2400" kern="100" dirty="0">
                <a:latin typeface="Times New Roman"/>
                <a:ea typeface="微软雅黑"/>
                <a:cs typeface="Courier New"/>
              </a:rPr>
              <a:t>33</a:t>
            </a:r>
            <a:r>
              <a:rPr lang="zh-CN" altLang="zh-CN" sz="2400" kern="100" dirty="0">
                <a:latin typeface="Times New Roman"/>
                <a:ea typeface="微软雅黑"/>
                <a:cs typeface="Times New Roman"/>
              </a:rPr>
              <a:t>岁时所作。当时他虽然求官未得，暂时隐居于安陆，但身处开元盛世，对国家的兴盛、个人的发展都抱有乐观的期望。在感情格调上是有所不同的。王羲之感慨的是当时过境迁之后，游赏之乐便成了陈迹，欢乐和生命总是短暂的，必然</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终期于尽</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，所以发出了</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岂不痛哉</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悲夫</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的慨叹。而李白则有一种豁达、乐观的精神，他认为正因为人生短暂，才应珍视生命，爱惜光阴，</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秉烛夜游</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。他觉得美景是春天对自己的恩赐，他感到能和兄弟们一同咏歌、高谈、观花、赏月并举杯畅饮，乃是最大的乐趣！王羲之的《兰亭集序》低沉清幽，李白的《春夜宴从弟桃花园序》高亢明朗，情调自是不同。</a:t>
            </a:r>
            <a:endParaRPr lang="zh-CN" altLang="zh-CN" sz="2400" kern="100" dirty="0">
              <a:effectLst/>
              <a:latin typeface="宋体"/>
              <a:cs typeface="Courier New"/>
            </a:endParaRPr>
          </a:p>
        </p:txBody>
      </p:sp>
      <p:grpSp>
        <p:nvGrpSpPr>
          <p:cNvPr id="3" name="组合 2"/>
          <p:cNvGrpSpPr/>
          <p:nvPr/>
        </p:nvGrpSpPr>
        <p:grpSpPr>
          <a:xfrm rot="5400000">
            <a:off x="11453134" y="5661566"/>
            <a:ext cx="549128" cy="549414"/>
            <a:chOff x="11226607" y="6533712"/>
            <a:chExt cx="360000" cy="360000"/>
          </a:xfrm>
        </p:grpSpPr>
        <p:sp>
          <p:nvSpPr>
            <p:cNvPr id="4" name="椭圆 3">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燕尾形 4">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369166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462" y="590947"/>
            <a:ext cx="11866438" cy="5771452"/>
          </a:xfrm>
          <a:prstGeom prst="rect">
            <a:avLst/>
          </a:prstGeom>
          <a:noFill/>
        </p:spPr>
        <p:txBody>
          <a:bodyPr wrap="square" rtlCol="0">
            <a:spAutoFit/>
          </a:bodyPr>
          <a:lstStyle/>
          <a:p>
            <a:pPr algn="just">
              <a:lnSpc>
                <a:spcPct val="118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1</a:t>
            </a:r>
            <a:r>
              <a:rPr lang="zh-CN" altLang="zh-CN" sz="2800" b="1" kern="100" dirty="0">
                <a:solidFill>
                  <a:schemeClr val="bg1">
                    <a:lumMod val="50000"/>
                  </a:schemeClr>
                </a:solidFill>
                <a:latin typeface="Times New Roman"/>
                <a:ea typeface="微软雅黑"/>
                <a:cs typeface="Times New Roman"/>
              </a:rPr>
              <a:t>．阅读延伸</a:t>
            </a:r>
            <a:endParaRPr lang="zh-CN" altLang="zh-CN" sz="2800" b="1" kern="100" dirty="0">
              <a:solidFill>
                <a:schemeClr val="bg1">
                  <a:lumMod val="50000"/>
                </a:schemeClr>
              </a:solidFill>
              <a:latin typeface="宋体"/>
              <a:cs typeface="Courier New"/>
            </a:endParaRPr>
          </a:p>
          <a:p>
            <a:pPr algn="ctr">
              <a:lnSpc>
                <a:spcPct val="150000"/>
              </a:lnSpc>
              <a:spcAft>
                <a:spcPts val="0"/>
              </a:spcAft>
              <a:tabLst>
                <a:tab pos="2250440" algn="l"/>
              </a:tabLst>
            </a:pPr>
            <a:r>
              <a:rPr lang="zh-CN" altLang="zh-CN" sz="2800" b="1" kern="100" dirty="0">
                <a:solidFill>
                  <a:srgbClr val="00B050"/>
                </a:solidFill>
                <a:latin typeface="Times New Roman"/>
                <a:ea typeface="微软雅黑"/>
                <a:cs typeface="Times New Roman"/>
              </a:rPr>
              <a:t>仰望李白</a:t>
            </a:r>
            <a:endParaRPr lang="zh-CN" altLang="zh-CN" sz="2800" b="1" kern="100" dirty="0">
              <a:solidFill>
                <a:srgbClr val="00B050"/>
              </a:solidFill>
              <a:latin typeface="宋体"/>
              <a:cs typeface="Courier New"/>
            </a:endParaRPr>
          </a:p>
          <a:p>
            <a:pPr algn="just">
              <a:lnSpc>
                <a:spcPct val="150000"/>
              </a:lnSpc>
              <a:spcAft>
                <a:spcPts val="0"/>
              </a:spcAft>
              <a:tabLst>
                <a:tab pos="2250440"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有</a:t>
            </a:r>
            <a:r>
              <a:rPr lang="zh-CN" altLang="zh-CN" sz="2800" kern="100" dirty="0">
                <a:latin typeface="Times New Roman"/>
                <a:ea typeface="微软雅黑"/>
                <a:cs typeface="Times New Roman"/>
              </a:rPr>
              <a:t>个词</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高山仰止</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，在我心里，李白</a:t>
            </a:r>
            <a:r>
              <a:rPr lang="zh-CN" altLang="zh-CN" sz="2800" kern="100" dirty="0" smtClean="0">
                <a:latin typeface="Times New Roman"/>
                <a:ea typeface="微软雅黑"/>
                <a:cs typeface="Times New Roman"/>
              </a:rPr>
              <a:t>就是</a:t>
            </a:r>
            <a:endParaRPr lang="en-US" altLang="zh-CN" sz="2800" kern="100" dirty="0" smtClean="0">
              <a:latin typeface="Times New Roman"/>
              <a:ea typeface="微软雅黑"/>
              <a:cs typeface="Times New Roman"/>
            </a:endParaRPr>
          </a:p>
          <a:p>
            <a:pPr algn="just">
              <a:lnSpc>
                <a:spcPct val="150000"/>
              </a:lnSpc>
              <a:spcAft>
                <a:spcPts val="0"/>
              </a:spcAft>
              <a:tabLst>
                <a:tab pos="2250440" algn="l"/>
              </a:tabLst>
            </a:pPr>
            <a:r>
              <a:rPr lang="zh-CN" altLang="zh-CN" sz="2800" kern="100" dirty="0" smtClean="0">
                <a:latin typeface="Times New Roman"/>
                <a:ea typeface="微软雅黑"/>
                <a:cs typeface="Times New Roman"/>
              </a:rPr>
              <a:t>一</a:t>
            </a:r>
            <a:r>
              <a:rPr lang="zh-CN" altLang="zh-CN" sz="2800" kern="100" dirty="0">
                <a:latin typeface="Times New Roman"/>
                <a:ea typeface="微软雅黑"/>
                <a:cs typeface="Times New Roman"/>
              </a:rPr>
              <a:t>座</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仰止</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的</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高山</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。古代中国是一个诗</a:t>
            </a:r>
            <a:r>
              <a:rPr lang="zh-CN" altLang="zh-CN" sz="2800" kern="100" dirty="0" smtClean="0">
                <a:latin typeface="Times New Roman"/>
                <a:ea typeface="微软雅黑"/>
                <a:cs typeface="Times New Roman"/>
              </a:rPr>
              <a:t>的</a:t>
            </a:r>
            <a:endParaRPr lang="en-US" altLang="zh-CN" sz="2800" kern="100" dirty="0" smtClean="0">
              <a:latin typeface="Times New Roman"/>
              <a:ea typeface="微软雅黑"/>
              <a:cs typeface="Times New Roman"/>
            </a:endParaRPr>
          </a:p>
          <a:p>
            <a:pPr algn="just">
              <a:lnSpc>
                <a:spcPct val="150000"/>
              </a:lnSpc>
              <a:spcAft>
                <a:spcPts val="0"/>
              </a:spcAft>
              <a:tabLst>
                <a:tab pos="2250440" algn="l"/>
              </a:tabLst>
            </a:pPr>
            <a:r>
              <a:rPr lang="zh-CN" altLang="zh-CN" sz="2800" kern="100" dirty="0" smtClean="0">
                <a:latin typeface="Times New Roman"/>
                <a:ea typeface="微软雅黑"/>
                <a:cs typeface="Times New Roman"/>
              </a:rPr>
              <a:t>国度</a:t>
            </a:r>
            <a:r>
              <a:rPr lang="zh-CN" altLang="zh-CN" sz="2800" kern="100" dirty="0">
                <a:latin typeface="Times New Roman"/>
                <a:ea typeface="微软雅黑"/>
                <a:cs typeface="Times New Roman"/>
              </a:rPr>
              <a:t>，诗坛群星灿烂，到唐代，更是群山巍峨</a:t>
            </a:r>
            <a:r>
              <a:rPr lang="zh-CN" altLang="zh-CN" sz="2800" kern="100" dirty="0" smtClean="0">
                <a:latin typeface="Times New Roman"/>
                <a:ea typeface="微软雅黑"/>
                <a:cs typeface="Times New Roman"/>
              </a:rPr>
              <a:t>，</a:t>
            </a:r>
            <a:endParaRPr lang="en-US" altLang="zh-CN" sz="2800" kern="100" dirty="0" smtClean="0">
              <a:latin typeface="Times New Roman"/>
              <a:ea typeface="微软雅黑"/>
              <a:cs typeface="Times New Roman"/>
            </a:endParaRPr>
          </a:p>
          <a:p>
            <a:pPr algn="just">
              <a:lnSpc>
                <a:spcPct val="150000"/>
              </a:lnSpc>
              <a:spcAft>
                <a:spcPts val="0"/>
              </a:spcAft>
              <a:tabLst>
                <a:tab pos="2250440" algn="l"/>
              </a:tabLst>
            </a:pPr>
            <a:r>
              <a:rPr lang="zh-CN" altLang="zh-CN" sz="2800" kern="100" dirty="0" smtClean="0">
                <a:latin typeface="Times New Roman"/>
                <a:ea typeface="微软雅黑"/>
                <a:cs typeface="Times New Roman"/>
              </a:rPr>
              <a:t>高峰</a:t>
            </a:r>
            <a:r>
              <a:rPr lang="zh-CN" altLang="zh-CN" sz="2800" kern="100" dirty="0">
                <a:latin typeface="Times New Roman"/>
                <a:ea typeface="微软雅黑"/>
                <a:cs typeface="Times New Roman"/>
              </a:rPr>
              <a:t>迭起，每一座山，都是一个我们永远无法</a:t>
            </a:r>
            <a:r>
              <a:rPr lang="zh-CN" altLang="zh-CN" sz="2800" kern="100" dirty="0" smtClean="0">
                <a:latin typeface="Times New Roman"/>
                <a:ea typeface="微软雅黑"/>
                <a:cs typeface="Times New Roman"/>
              </a:rPr>
              <a:t>达</a:t>
            </a:r>
            <a:endParaRPr lang="en-US" altLang="zh-CN" sz="2800" kern="100" dirty="0" smtClean="0">
              <a:latin typeface="Times New Roman"/>
              <a:ea typeface="微软雅黑"/>
              <a:cs typeface="Times New Roman"/>
            </a:endParaRPr>
          </a:p>
          <a:p>
            <a:pPr algn="just">
              <a:lnSpc>
                <a:spcPct val="150000"/>
              </a:lnSpc>
              <a:spcAft>
                <a:spcPts val="0"/>
              </a:spcAft>
              <a:tabLst>
                <a:tab pos="2250440" algn="l"/>
              </a:tabLst>
            </a:pPr>
            <a:r>
              <a:rPr lang="zh-CN" altLang="zh-CN" sz="2800" kern="100" dirty="0" smtClean="0">
                <a:latin typeface="Times New Roman"/>
                <a:ea typeface="微软雅黑"/>
                <a:cs typeface="Times New Roman"/>
              </a:rPr>
              <a:t>到</a:t>
            </a:r>
            <a:r>
              <a:rPr lang="zh-CN" altLang="zh-CN" sz="2800" kern="100" dirty="0">
                <a:latin typeface="Times New Roman"/>
                <a:ea typeface="微软雅黑"/>
                <a:cs typeface="Times New Roman"/>
              </a:rPr>
              <a:t>的高度。在我们心里，却总觉得只要努力，</a:t>
            </a:r>
            <a:r>
              <a:rPr lang="zh-CN" altLang="zh-CN" sz="2800" kern="100" dirty="0" smtClean="0">
                <a:latin typeface="Times New Roman"/>
                <a:ea typeface="微软雅黑"/>
                <a:cs typeface="Times New Roman"/>
              </a:rPr>
              <a:t>是</a:t>
            </a:r>
            <a:endParaRPr lang="en-US" altLang="zh-CN" sz="2800" kern="100" dirty="0" smtClean="0">
              <a:latin typeface="Times New Roman"/>
              <a:ea typeface="微软雅黑"/>
              <a:cs typeface="Times New Roman"/>
            </a:endParaRPr>
          </a:p>
          <a:p>
            <a:pPr algn="just">
              <a:lnSpc>
                <a:spcPct val="150000"/>
              </a:lnSpc>
              <a:spcAft>
                <a:spcPts val="0"/>
              </a:spcAft>
              <a:tabLst>
                <a:tab pos="2250440" algn="l"/>
              </a:tabLst>
            </a:pPr>
            <a:r>
              <a:rPr lang="zh-CN" altLang="zh-CN" sz="2800" kern="100" dirty="0" smtClean="0">
                <a:latin typeface="Times New Roman"/>
                <a:ea typeface="微软雅黑"/>
                <a:cs typeface="Times New Roman"/>
              </a:rPr>
              <a:t>可以</a:t>
            </a:r>
            <a:r>
              <a:rPr lang="zh-CN" altLang="zh-CN" sz="2800" kern="100" dirty="0">
                <a:latin typeface="Times New Roman"/>
                <a:ea typeface="微软雅黑"/>
                <a:cs typeface="Times New Roman"/>
              </a:rPr>
              <a:t>爬上去的，爬不到山顶，也可爬到山腰或山脚，或者我们爬不上去，别人中总有可以爬上去的。</a:t>
            </a:r>
            <a:endParaRPr lang="zh-CN" altLang="zh-CN" sz="2800" kern="100" dirty="0">
              <a:effectLst/>
              <a:latin typeface="宋体"/>
              <a:cs typeface="Courier New"/>
            </a:endParaRPr>
          </a:p>
        </p:txBody>
      </p:sp>
      <p:pic>
        <p:nvPicPr>
          <p:cNvPr id="4098" name="Picture 2" descr="C:\Users\Administrator\Desktop\语文图\27 (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750" y="1981198"/>
            <a:ext cx="3930650" cy="303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50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562" y="128186"/>
            <a:ext cx="11752138" cy="6093976"/>
          </a:xfrm>
          <a:prstGeom prst="rect">
            <a:avLst/>
          </a:prstGeom>
          <a:noFill/>
        </p:spPr>
        <p:txBody>
          <a:bodyPr wrap="square" rtlCol="0">
            <a:spAutoFit/>
          </a:bodyPr>
          <a:lstStyle/>
          <a:p>
            <a:pPr algn="just">
              <a:lnSpc>
                <a:spcPct val="150000"/>
              </a:lnSpc>
              <a:spcAft>
                <a:spcPts val="0"/>
              </a:spcAft>
              <a:tabLst>
                <a:tab pos="2250440"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李白</a:t>
            </a:r>
            <a:r>
              <a:rPr lang="zh-CN" altLang="zh-CN" sz="2600" kern="100" dirty="0">
                <a:latin typeface="Times New Roman"/>
                <a:ea typeface="微软雅黑"/>
                <a:cs typeface="Times New Roman"/>
              </a:rPr>
              <a:t>不是一座这样的山，你站在他的脚下极目仰望，只见绝壁千仞，上接云天，飞鸟不可度，猿猱愁攀援，他俯瞰万物，傲视苍生。那种感觉是什么？只有一个词可以形容</a:t>
            </a:r>
            <a:r>
              <a:rPr lang="en-US" altLang="zh-CN" sz="2600" kern="100" dirty="0">
                <a:latin typeface="Times New Roman"/>
                <a:ea typeface="微软雅黑"/>
                <a:cs typeface="Courier New"/>
              </a:rPr>
              <a:t>——</a:t>
            </a:r>
            <a:r>
              <a:rPr lang="zh-CN" altLang="zh-CN" sz="2600" kern="100" dirty="0">
                <a:latin typeface="Times New Roman"/>
                <a:ea typeface="微软雅黑"/>
                <a:cs typeface="Times New Roman"/>
              </a:rPr>
              <a:t>绝望。你最崇敬的诗人是谁？回答这个问题时我从未犹豫过：李白。你对李白的最大的感受是什么？我的回答就是</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绝望</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。很多人都奇怪我为什么要用这个词，但是只有这个词才可以表达我的真实感觉。</a:t>
            </a:r>
            <a:endParaRPr lang="zh-CN" altLang="zh-CN" sz="2600" kern="100" dirty="0">
              <a:latin typeface="宋体"/>
              <a:cs typeface="Courier New"/>
            </a:endParaRPr>
          </a:p>
          <a:p>
            <a:pPr algn="just">
              <a:lnSpc>
                <a:spcPct val="150000"/>
              </a:lnSpc>
              <a:spcAft>
                <a:spcPts val="0"/>
              </a:spcAft>
              <a:tabLst>
                <a:tab pos="2250440"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专制</a:t>
            </a:r>
            <a:r>
              <a:rPr lang="zh-CN" altLang="zh-CN" sz="2600" kern="100" dirty="0">
                <a:latin typeface="Times New Roman"/>
                <a:ea typeface="微软雅黑"/>
                <a:cs typeface="Times New Roman"/>
              </a:rPr>
              <a:t>的重压与伦理的束缚，中国古代知识分子的背几乎都被压弯，他们忍辱含耻，成</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仕</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，也有人矫枉过正，故意将胸部挺起，挺得背部向后弯去，这就是所谓的</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狂士</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。一直到今日，诗人多病态。古代的文人中，李白腰杆是最直的，人格最独立，洒洒脱脱，按自己的意愿生活，功名利禄，荣华富贵，世态炎凉，岁月增长，都不曾让他迷失本性。</a:t>
            </a:r>
            <a:endParaRPr lang="zh-CN" altLang="zh-CN" sz="2600" kern="100" dirty="0">
              <a:effectLst/>
              <a:latin typeface="宋体"/>
              <a:cs typeface="Courier New"/>
            </a:endParaRPr>
          </a:p>
        </p:txBody>
      </p:sp>
    </p:spTree>
    <p:extLst>
      <p:ext uri="{BB962C8B-B14F-4D97-AF65-F5344CB8AC3E}">
        <p14:creationId xmlns:p14="http://schemas.microsoft.com/office/powerpoint/2010/main" val="509397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162" y="13886"/>
            <a:ext cx="11828338" cy="6246903"/>
          </a:xfrm>
          <a:prstGeom prst="rect">
            <a:avLst/>
          </a:prstGeom>
          <a:noFill/>
        </p:spPr>
        <p:txBody>
          <a:bodyPr wrap="square" rtlCol="0">
            <a:spAutoFit/>
          </a:bodyPr>
          <a:lstStyle/>
          <a:p>
            <a:pPr algn="just">
              <a:lnSpc>
                <a:spcPct val="150000"/>
              </a:lnSpc>
              <a:spcAft>
                <a:spcPts val="0"/>
              </a:spcAft>
              <a:tabLst>
                <a:tab pos="2250440" algn="l"/>
              </a:tabLst>
            </a:pPr>
            <a:r>
              <a:rPr lang="en-US" altLang="zh-CN" sz="2700" kern="100" dirty="0" smtClean="0">
                <a:latin typeface="Times New Roman"/>
                <a:ea typeface="微软雅黑"/>
                <a:cs typeface="Times New Roman"/>
              </a:rPr>
              <a:t>        </a:t>
            </a:r>
            <a:r>
              <a:rPr lang="zh-CN" altLang="zh-CN" sz="2700" kern="100" dirty="0" smtClean="0">
                <a:latin typeface="Times New Roman"/>
                <a:ea typeface="微软雅黑"/>
                <a:cs typeface="Times New Roman"/>
              </a:rPr>
              <a:t>李白</a:t>
            </a:r>
            <a:r>
              <a:rPr lang="zh-CN" altLang="zh-CN" sz="2700" kern="100" dirty="0">
                <a:latin typeface="Times New Roman"/>
                <a:ea typeface="微软雅黑"/>
                <a:cs typeface="Times New Roman"/>
              </a:rPr>
              <a:t>也狂，狂得天真可爱，不矫情，不造作，不无病呻吟，不故作深沉，爱就磊磊落落地爱，恨就不加掩饰地恨，他热情地拥抱自然，拥抱生活。流行到山中隐居，他就到山中隐居，皇帝闻名招他出山，他既不自命清高，作不屑状，也不受宠若惊，连夜写皇恩浩荡的颂歌，而是</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仰天大笑出门去，我辈岂是蓬蒿人</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。在他看来，皇帝招他，是很自然的事情，没有必要感激涕零；从此可以实现</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致君尧舜上，再使风俗淳</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的愿望，他是高兴的，于是他就</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仰天大笑</a:t>
            </a:r>
            <a:r>
              <a:rPr lang="en-US" altLang="zh-CN" sz="2700" kern="100" dirty="0">
                <a:latin typeface="宋体"/>
                <a:ea typeface="微软雅黑"/>
                <a:cs typeface="Times New Roman"/>
              </a:rPr>
              <a:t>”</a:t>
            </a:r>
            <a:r>
              <a:rPr lang="zh-CN" altLang="zh-CN" sz="2700" kern="100" dirty="0">
                <a:latin typeface="Times New Roman"/>
                <a:ea typeface="微软雅黑"/>
                <a:cs typeface="Times New Roman"/>
              </a:rPr>
              <a:t>，让周围的人尽为他的快乐所感染。千载之后，每读此诗，都感受到他孩童一般纯真的感情。他曾千金散尽，官至翰林，在他的诗歌中，对过去的富贵与荣华，却从未表现出一丝一毫的留恋，他今朝有酒今朝醉，尽情地享受生命的欢乐，绝不回顾与彷徨。</a:t>
            </a:r>
            <a:endParaRPr lang="zh-CN" altLang="zh-CN" sz="2700" kern="100" dirty="0">
              <a:effectLst/>
              <a:latin typeface="宋体"/>
              <a:cs typeface="Courier New"/>
            </a:endParaRPr>
          </a:p>
        </p:txBody>
      </p:sp>
    </p:spTree>
    <p:extLst>
      <p:ext uri="{BB962C8B-B14F-4D97-AF65-F5344CB8AC3E}">
        <p14:creationId xmlns:p14="http://schemas.microsoft.com/office/powerpoint/2010/main" val="3640753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320" y="157753"/>
            <a:ext cx="11800780" cy="5850063"/>
          </a:xfrm>
          <a:prstGeom prst="rect">
            <a:avLst/>
          </a:prstGeom>
          <a:noFill/>
        </p:spPr>
        <p:txBody>
          <a:bodyPr wrap="square" rtlCol="0">
            <a:spAutoFit/>
          </a:bodyPr>
          <a:lstStyle/>
          <a:p>
            <a:pPr algn="just">
              <a:lnSpc>
                <a:spcPct val="170000"/>
              </a:lnSpc>
              <a:spcAft>
                <a:spcPts val="0"/>
              </a:spcAft>
              <a:tabLst>
                <a:tab pos="2250440"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他</a:t>
            </a:r>
            <a:r>
              <a:rPr lang="zh-CN" altLang="zh-CN" sz="2800" kern="100" dirty="0">
                <a:latin typeface="Times New Roman"/>
                <a:ea typeface="微软雅黑"/>
                <a:cs typeface="Times New Roman"/>
              </a:rPr>
              <a:t>是唐人的骄傲，世间的奇品。他敢</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天子呼来不上船，自言臣是酒中仙</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。尘世间就没有东西可以束缚他、羁绊他。他是鸿鹄，不会因为一只雀而留在哪个树桠的巢里；他是游云，不会因为一株禾苗的招手就停顿下来，</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谪仙</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这个称谓最适合于他。也许，他本就不是尘世间的人，他是天地精华育成的种子，远古时，某位仙人的脚步从大地上迈过，将他遗失在尘世的泥土里，千千万万年过去，遇到合适的阳光与雨露，他在尘世的土里开起花来，但他是仙品，尘世间的人、尘世间的事、尘世间的情，都会感动他，却都留不住他。</a:t>
            </a:r>
            <a:endParaRPr lang="zh-CN" altLang="zh-CN" sz="2800" kern="100" dirty="0">
              <a:effectLst/>
              <a:latin typeface="宋体"/>
              <a:cs typeface="Courier New"/>
            </a:endParaRPr>
          </a:p>
        </p:txBody>
      </p:sp>
    </p:spTree>
    <p:extLst>
      <p:ext uri="{BB962C8B-B14F-4D97-AF65-F5344CB8AC3E}">
        <p14:creationId xmlns:p14="http://schemas.microsoft.com/office/powerpoint/2010/main" val="195677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51599" y="2451636"/>
            <a:ext cx="7238314" cy="523221"/>
            <a:chOff x="3779912" y="1732305"/>
            <a:chExt cx="7510491" cy="540049"/>
          </a:xfrm>
        </p:grpSpPr>
        <p:sp>
          <p:nvSpPr>
            <p:cNvPr id="4" name="矩形 3"/>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5" name="矩形 4">
              <a:hlinkClick r:id="rId2"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6" name="TextBox 37">
              <a:hlinkClick r:id="rId2" action="ppaction://hlinksldjump"/>
            </p:cNvPr>
            <p:cNvSpPr txBox="1"/>
            <p:nvPr/>
          </p:nvSpPr>
          <p:spPr>
            <a:xfrm>
              <a:off x="4231470" y="1732305"/>
              <a:ext cx="7058933" cy="540049"/>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温馨晨读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鸡声茅店月，人迹板桥霜</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8" name="组合 7"/>
          <p:cNvGrpSpPr/>
          <p:nvPr/>
        </p:nvGrpSpPr>
        <p:grpSpPr>
          <a:xfrm>
            <a:off x="2559018" y="3417191"/>
            <a:ext cx="7223801" cy="523220"/>
            <a:chOff x="3779912" y="1734172"/>
            <a:chExt cx="7495432" cy="523220"/>
          </a:xfrm>
        </p:grpSpPr>
        <p:sp>
          <p:nvSpPr>
            <p:cNvPr id="9" name="矩形 8"/>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0" name="矩形 9">
              <a:hlinkClick r:id="rId3"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1"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自主积累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博观而约取，厚积而薄发</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12" name="组合 11"/>
          <p:cNvGrpSpPr/>
          <p:nvPr/>
        </p:nvGrpSpPr>
        <p:grpSpPr>
          <a:xfrm>
            <a:off x="2566437" y="4375997"/>
            <a:ext cx="7223801" cy="523220"/>
            <a:chOff x="3779912" y="1734172"/>
            <a:chExt cx="7495432" cy="523220"/>
          </a:xfrm>
        </p:grpSpPr>
        <p:sp>
          <p:nvSpPr>
            <p:cNvPr id="13" name="矩形 12"/>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4" name="矩形 13">
              <a:hlinkClick r:id="rId4"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5" name="TextBox 37">
              <a:hlinkClick r:id="rId4"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合作探究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奇文共欣赏，疑义相与析</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grpSp>
        <p:nvGrpSpPr>
          <p:cNvPr id="16" name="组合 15"/>
          <p:cNvGrpSpPr/>
          <p:nvPr/>
        </p:nvGrpSpPr>
        <p:grpSpPr>
          <a:xfrm>
            <a:off x="2580608" y="5331175"/>
            <a:ext cx="7238314" cy="523220"/>
            <a:chOff x="3779912" y="1719658"/>
            <a:chExt cx="7510491" cy="523220"/>
          </a:xfrm>
        </p:grpSpPr>
        <p:sp>
          <p:nvSpPr>
            <p:cNvPr id="17" name="矩形 16"/>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18" name="矩形 17">
              <a:hlinkClick r:id="rId5" action="ppaction://hlinksldjump"/>
            </p:cNvPr>
            <p:cNvSpPr/>
            <p:nvPr/>
          </p:nvSpPr>
          <p:spPr>
            <a:xfrm>
              <a:off x="3779912" y="1777380"/>
              <a:ext cx="432048" cy="432048"/>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19" name="TextBox 37">
              <a:hlinkClick r:id="rId5" action="ppaction://hlinksldjump"/>
            </p:cNvPr>
            <p:cNvSpPr txBox="1"/>
            <p:nvPr/>
          </p:nvSpPr>
          <p:spPr>
            <a:xfrm>
              <a:off x="4231470" y="1719658"/>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文本拓展        </a:t>
              </a:r>
              <a:r>
                <a:rPr kumimoji="0" lang="zh-CN" altLang="en-US" sz="2800" b="0" i="0" u="none" strike="noStrike" kern="0" cap="none" spc="0" normalizeH="0" baseline="0" noProof="0" dirty="0" smtClean="0">
                  <a:ln>
                    <a:noFill/>
                  </a:ln>
                  <a:solidFill>
                    <a:schemeClr val="bg1">
                      <a:lumMod val="50000"/>
                    </a:schemeClr>
                  </a:solidFill>
                  <a:effectLst/>
                  <a:uLnTx/>
                  <a:uFillTx/>
                  <a:latin typeface="微软雅黑" pitchFamily="34" charset="-122"/>
                  <a:ea typeface="微软雅黑" pitchFamily="34" charset="-122"/>
                </a:rPr>
                <a:t>掬水月在手，弄花香满衣</a:t>
              </a:r>
              <a:endParaRPr kumimoji="0" lang="zh-CN" altLang="en-US" sz="2800" b="0" i="0" u="none" strike="noStrike" kern="0" cap="none" spc="0" normalizeH="0" baseline="0" noProof="0" dirty="0">
                <a:ln>
                  <a:noFill/>
                </a:ln>
                <a:solidFill>
                  <a:schemeClr val="bg1">
                    <a:lumMod val="50000"/>
                  </a:schemeClr>
                </a:solidFill>
                <a:effectLst/>
                <a:uLnTx/>
                <a:uFillTx/>
                <a:latin typeface="微软雅黑" pitchFamily="34" charset="-122"/>
                <a:ea typeface="微软雅黑" pitchFamily="34" charset="-122"/>
              </a:endParaRPr>
            </a:p>
          </p:txBody>
        </p:sp>
      </p:grpSp>
      <p:sp>
        <p:nvSpPr>
          <p:cNvPr id="20" name="文本占位符 3"/>
          <p:cNvSpPr txBox="1">
            <a:spLocks/>
          </p:cNvSpPr>
          <p:nvPr/>
        </p:nvSpPr>
        <p:spPr>
          <a:xfrm>
            <a:off x="377582" y="961601"/>
            <a:ext cx="11433418" cy="749273"/>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a:r>
              <a:rPr lang="zh-CN" altLang="en-US" sz="4500" dirty="0">
                <a:solidFill>
                  <a:srgbClr val="FC6204"/>
                </a:solidFill>
                <a:latin typeface="Times New Roman" pitchFamily="18" charset="0"/>
                <a:ea typeface="微软雅黑" pitchFamily="34" charset="-122"/>
                <a:cs typeface="Times New Roman" pitchFamily="18" charset="0"/>
              </a:rPr>
              <a:t>第</a:t>
            </a:r>
            <a:r>
              <a:rPr lang="en-US" altLang="zh-CN" sz="4500" dirty="0">
                <a:solidFill>
                  <a:srgbClr val="FC6204"/>
                </a:solidFill>
                <a:latin typeface="Times New Roman" pitchFamily="18" charset="0"/>
                <a:ea typeface="微软雅黑" pitchFamily="34" charset="-122"/>
                <a:cs typeface="Times New Roman" pitchFamily="18" charset="0"/>
              </a:rPr>
              <a:t>26</a:t>
            </a:r>
            <a:r>
              <a:rPr lang="zh-CN" altLang="en-US" sz="4500" dirty="0">
                <a:solidFill>
                  <a:srgbClr val="FC6204"/>
                </a:solidFill>
                <a:latin typeface="Times New Roman" pitchFamily="18" charset="0"/>
                <a:ea typeface="微软雅黑" pitchFamily="34" charset="-122"/>
                <a:cs typeface="Times New Roman" pitchFamily="18" charset="0"/>
              </a:rPr>
              <a:t>课　春夜宴从弟桃花园序</a:t>
            </a:r>
          </a:p>
        </p:txBody>
      </p:sp>
    </p:spTree>
    <p:extLst>
      <p:ext uri="{BB962C8B-B14F-4D97-AF65-F5344CB8AC3E}">
        <p14:creationId xmlns:p14="http://schemas.microsoft.com/office/powerpoint/2010/main" val="3474571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320" y="81553"/>
            <a:ext cx="11800780" cy="6186309"/>
          </a:xfrm>
          <a:prstGeom prst="rect">
            <a:avLst/>
          </a:prstGeom>
          <a:noFill/>
        </p:spPr>
        <p:txBody>
          <a:bodyPr wrap="square" rtlCol="0">
            <a:spAutoFit/>
          </a:bodyPr>
          <a:lstStyle/>
          <a:p>
            <a:pPr algn="just">
              <a:lnSpc>
                <a:spcPct val="150000"/>
              </a:lnSpc>
              <a:spcAft>
                <a:spcPts val="0"/>
              </a:spcAft>
              <a:tabLst>
                <a:tab pos="2250440" algn="l"/>
              </a:tabLst>
            </a:pPr>
            <a:r>
              <a:rPr lang="en-US" altLang="zh-CN" sz="2400" kern="100" dirty="0" smtClean="0">
                <a:latin typeface="Times New Roman"/>
                <a:ea typeface="微软雅黑"/>
                <a:cs typeface="Times New Roman"/>
              </a:rPr>
              <a:t>        </a:t>
            </a:r>
            <a:r>
              <a:rPr lang="zh-CN" altLang="zh-CN" sz="2400" kern="100" dirty="0" smtClean="0">
                <a:latin typeface="Times New Roman"/>
                <a:ea typeface="微软雅黑"/>
                <a:cs typeface="Times New Roman"/>
              </a:rPr>
              <a:t>他</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笔落惊天地，诗成泣鬼神</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酒酣挥洒翻河笔，险句能令鬼神泣，至今光焰照尘寰，一字堪赏双白璧</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鬼神夜泣，况我凡人。杜甫对李白念念不忘，恐怕不仅仅是友谊，更是对李白浪漫才华的敬仰。站在李白的面前，谁会不感到绝望！那种绝望啊，绝望得让人想缩到石头的缝隙里，痛痛快快地大哭一场，让泪水滋育起一朵花来，岁岁年年在路边招摇，只为诗人经过时，能往这里瞥一眼。瞥我一眼啊，我就化为漫天花雨，纷纷扬扬地落，盖满江河山川，瞬息灰飞烟灭，归于永恒的泥土。</a:t>
            </a:r>
            <a:endParaRPr lang="zh-CN" altLang="zh-CN" sz="2400" kern="100" dirty="0">
              <a:latin typeface="宋体"/>
              <a:cs typeface="Courier New"/>
            </a:endParaRPr>
          </a:p>
          <a:p>
            <a:pPr algn="just">
              <a:lnSpc>
                <a:spcPct val="150000"/>
              </a:lnSpc>
              <a:spcAft>
                <a:spcPts val="0"/>
              </a:spcAft>
              <a:tabLst>
                <a:tab pos="2250440" algn="l"/>
              </a:tabLst>
            </a:pPr>
            <a:r>
              <a:rPr lang="zh-CN" altLang="zh-CN" sz="2400" b="1" kern="100" dirty="0">
                <a:solidFill>
                  <a:schemeClr val="accent6">
                    <a:lumMod val="75000"/>
                  </a:schemeClr>
                </a:solidFill>
                <a:latin typeface="Times New Roman"/>
                <a:ea typeface="微软雅黑"/>
                <a:cs typeface="Courier New"/>
              </a:rPr>
              <a:t>【赏析】</a:t>
            </a:r>
            <a:r>
              <a:rPr lang="zh-CN" altLang="zh-CN" sz="2400" kern="100" dirty="0">
                <a:latin typeface="Times New Roman"/>
                <a:ea typeface="微软雅黑"/>
                <a:cs typeface="Times New Roman"/>
              </a:rPr>
              <a:t>　本文从一个普通人的视角出发，表达了对诗人李白的崇敬。李白是一个</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狂士</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，他狂得</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天真可爱，不矫情，不造作，不无病呻吟，不故作深沉，爱就磊磊落落地爱，恨就不加掩饰地恨，他热情地拥抱自然，拥抱生活</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，因为他敢于蔑视统治者的嗟来之食，所以他能走出</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文愈工者人愈穷</a:t>
            </a:r>
            <a:r>
              <a:rPr lang="en-US" altLang="zh-CN" sz="2400" kern="100" dirty="0">
                <a:latin typeface="宋体"/>
                <a:ea typeface="微软雅黑"/>
                <a:cs typeface="Times New Roman"/>
              </a:rPr>
              <a:t>”</a:t>
            </a:r>
            <a:r>
              <a:rPr lang="zh-CN" altLang="zh-CN" sz="2400" kern="100" dirty="0">
                <a:latin typeface="Times New Roman"/>
                <a:ea typeface="微软雅黑"/>
                <a:cs typeface="Times New Roman"/>
              </a:rPr>
              <a:t>的郁闷，创千古之豪迈奔放。李白的才气，李白的精神，非常人所能比拟。</a:t>
            </a:r>
            <a:endParaRPr lang="zh-CN" altLang="zh-CN" sz="2400" kern="100" dirty="0">
              <a:effectLst/>
              <a:latin typeface="宋体"/>
              <a:cs typeface="Courier New"/>
            </a:endParaRPr>
          </a:p>
        </p:txBody>
      </p:sp>
    </p:spTree>
    <p:extLst>
      <p:ext uri="{BB962C8B-B14F-4D97-AF65-F5344CB8AC3E}">
        <p14:creationId xmlns:p14="http://schemas.microsoft.com/office/powerpoint/2010/main" val="4104625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036" y="40283"/>
            <a:ext cx="11787064" cy="6254276"/>
          </a:xfrm>
          <a:prstGeom prst="rect">
            <a:avLst/>
          </a:prstGeom>
          <a:noFill/>
        </p:spPr>
        <p:txBody>
          <a:bodyPr wrap="square" rtlCol="0">
            <a:spAutoFit/>
          </a:bodyPr>
          <a:lstStyle/>
          <a:p>
            <a:pPr algn="just">
              <a:lnSpc>
                <a:spcPct val="143000"/>
              </a:lnSpc>
              <a:tabLst>
                <a:tab pos="2070735" algn="l"/>
              </a:tabLst>
            </a:pPr>
            <a:r>
              <a:rPr lang="en-US" altLang="zh-CN" sz="2800" b="1" kern="100" dirty="0">
                <a:solidFill>
                  <a:schemeClr val="bg1">
                    <a:lumMod val="50000"/>
                  </a:schemeClr>
                </a:solidFill>
                <a:latin typeface="Times New Roman"/>
                <a:ea typeface="微软雅黑"/>
                <a:cs typeface="Courier New"/>
              </a:rPr>
              <a:t>2</a:t>
            </a:r>
            <a:r>
              <a:rPr lang="zh-CN" altLang="zh-CN" sz="2800" b="1" kern="100" dirty="0">
                <a:solidFill>
                  <a:schemeClr val="bg1">
                    <a:lumMod val="50000"/>
                  </a:schemeClr>
                </a:solidFill>
                <a:latin typeface="Times New Roman"/>
                <a:ea typeface="微软雅黑"/>
                <a:cs typeface="Courier New"/>
              </a:rPr>
              <a:t>．写作迁移</a:t>
            </a:r>
          </a:p>
          <a:p>
            <a:pPr algn="just">
              <a:lnSpc>
                <a:spcPct val="143000"/>
              </a:lnSpc>
              <a:spcAft>
                <a:spcPts val="0"/>
              </a:spcAft>
              <a:tabLst>
                <a:tab pos="2250440" algn="l"/>
              </a:tabLst>
            </a:pPr>
            <a:r>
              <a:rPr lang="zh-CN" altLang="zh-CN" sz="2800" b="1" kern="100" dirty="0">
                <a:solidFill>
                  <a:schemeClr val="accent6">
                    <a:lumMod val="75000"/>
                  </a:schemeClr>
                </a:solidFill>
                <a:latin typeface="Times New Roman"/>
                <a:ea typeface="微软雅黑"/>
                <a:cs typeface="Courier New"/>
              </a:rPr>
              <a:t>【角度】</a:t>
            </a:r>
            <a:r>
              <a:rPr lang="zh-CN" altLang="zh-CN" sz="2800" kern="100" dirty="0">
                <a:latin typeface="Times New Roman"/>
                <a:ea typeface="微软雅黑"/>
                <a:cs typeface="Times New Roman"/>
              </a:rPr>
              <a:t>　</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夫天地者万物之逆旅也；</a:t>
            </a:r>
            <a:r>
              <a:rPr lang="zh-CN" altLang="zh-CN" sz="2800" kern="100" spc="-80" dirty="0">
                <a:latin typeface="Times New Roman"/>
                <a:ea typeface="微软雅黑"/>
                <a:cs typeface="Times New Roman"/>
              </a:rPr>
              <a:t>光阴者百代之过客也。而浮生若梦，</a:t>
            </a:r>
            <a:r>
              <a:rPr lang="zh-CN" altLang="zh-CN" sz="2800" kern="100" dirty="0">
                <a:latin typeface="Times New Roman"/>
                <a:ea typeface="微软雅黑"/>
                <a:cs typeface="Times New Roman"/>
              </a:rPr>
              <a:t>为欢几何？</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这句是说把人生看作一个短暂的旅途，我们所要做的就是诗意地生活，从容逍遥地对待人生的诱惑和牵绊。</a:t>
            </a:r>
            <a:endParaRPr lang="zh-CN" altLang="zh-CN" sz="2800" kern="100" dirty="0">
              <a:latin typeface="宋体"/>
              <a:cs typeface="Courier New"/>
            </a:endParaRPr>
          </a:p>
          <a:p>
            <a:pPr algn="just">
              <a:lnSpc>
                <a:spcPct val="143000"/>
              </a:lnSpc>
              <a:spcAft>
                <a:spcPts val="0"/>
              </a:spcAft>
              <a:tabLst>
                <a:tab pos="2250440" algn="l"/>
              </a:tabLst>
            </a:pPr>
            <a:r>
              <a:rPr lang="zh-CN" altLang="zh-CN" sz="2800" kern="100" dirty="0">
                <a:latin typeface="Times New Roman"/>
                <a:ea typeface="微软雅黑"/>
                <a:cs typeface="Times New Roman"/>
              </a:rPr>
              <a:t>请以</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笑对人生</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为题写一段文字。</a:t>
            </a:r>
            <a:endParaRPr lang="zh-CN" altLang="zh-CN" sz="2800" kern="100" dirty="0">
              <a:latin typeface="宋体"/>
              <a:cs typeface="Courier New"/>
            </a:endParaRPr>
          </a:p>
          <a:p>
            <a:pPr algn="just">
              <a:lnSpc>
                <a:spcPct val="143000"/>
              </a:lnSpc>
              <a:spcAft>
                <a:spcPts val="0"/>
              </a:spcAft>
              <a:tabLst>
                <a:tab pos="2250440" algn="l"/>
              </a:tabLst>
            </a:pPr>
            <a:r>
              <a:rPr lang="zh-CN" altLang="zh-CN" sz="2800" b="1" kern="100" dirty="0">
                <a:solidFill>
                  <a:schemeClr val="accent6">
                    <a:lumMod val="75000"/>
                  </a:schemeClr>
                </a:solidFill>
                <a:latin typeface="Times New Roman"/>
                <a:ea typeface="微软雅黑"/>
                <a:cs typeface="Courier New"/>
              </a:rPr>
              <a:t>【写作示例】</a:t>
            </a:r>
          </a:p>
          <a:p>
            <a:pPr algn="ctr">
              <a:lnSpc>
                <a:spcPct val="143000"/>
              </a:lnSpc>
              <a:spcAft>
                <a:spcPts val="0"/>
              </a:spcAft>
              <a:tabLst>
                <a:tab pos="2250440" algn="l"/>
              </a:tabLst>
            </a:pPr>
            <a:r>
              <a:rPr lang="zh-CN" altLang="zh-CN" sz="2800" b="1" kern="100" dirty="0">
                <a:solidFill>
                  <a:srgbClr val="00B050"/>
                </a:solidFill>
                <a:latin typeface="Times New Roman"/>
                <a:ea typeface="微软雅黑"/>
                <a:cs typeface="Times New Roman"/>
              </a:rPr>
              <a:t>笑对人生</a:t>
            </a:r>
            <a:endParaRPr lang="zh-CN" altLang="zh-CN" sz="2800" b="1" kern="100" dirty="0">
              <a:solidFill>
                <a:srgbClr val="00B050"/>
              </a:solidFill>
              <a:latin typeface="宋体"/>
              <a:cs typeface="Courier New"/>
            </a:endParaRPr>
          </a:p>
          <a:p>
            <a:pPr algn="just">
              <a:lnSpc>
                <a:spcPct val="143000"/>
              </a:lnSpc>
              <a:spcAft>
                <a:spcPts val="0"/>
              </a:spcAft>
              <a:tabLst>
                <a:tab pos="2250440"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巴尔扎克</a:t>
            </a:r>
            <a:r>
              <a:rPr lang="zh-CN" altLang="zh-CN" sz="2800" kern="100" dirty="0">
                <a:latin typeface="Times New Roman"/>
                <a:ea typeface="微软雅黑"/>
                <a:cs typeface="Times New Roman"/>
              </a:rPr>
              <a:t>说过：</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苦难对于天才是块垫脚石，对于能干的人是财富，对于弱者是一个万丈深渊。</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我们要做生活的强者，将挫折作为对自己的激励，每天都保持乐观。总之，笑对人生，这样就终能获得成功</a:t>
            </a:r>
            <a:r>
              <a:rPr lang="zh-CN" altLang="zh-CN" sz="2800" kern="100" dirty="0" smtClean="0">
                <a:latin typeface="Times New Roman"/>
                <a:ea typeface="微软雅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2729296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linds(horizontal)">
                                      <p:cBhvr>
                                        <p:cTn id="7" dur="500"/>
                                        <p:tgtEl>
                                          <p:spTgt spid="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linds(horizontal)">
                                      <p:cBhvr>
                                        <p:cTn id="10" dur="500"/>
                                        <p:tgtEl>
                                          <p:spTgt spid="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blinds(horizontal)">
                                      <p:cBhvr>
                                        <p:cTn id="1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436" y="472083"/>
            <a:ext cx="11721321" cy="5117555"/>
          </a:xfrm>
          <a:prstGeom prst="rect">
            <a:avLst/>
          </a:prstGeom>
          <a:noFill/>
        </p:spPr>
        <p:txBody>
          <a:bodyPr wrap="square" rtlCol="0">
            <a:spAutoFit/>
          </a:bodyPr>
          <a:lstStyle/>
          <a:p>
            <a:pPr algn="just">
              <a:lnSpc>
                <a:spcPct val="170000"/>
              </a:lnSpc>
              <a:spcAft>
                <a:spcPts val="0"/>
              </a:spcAft>
              <a:tabLst>
                <a:tab pos="2250440"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爱情</a:t>
            </a:r>
            <a:r>
              <a:rPr lang="zh-CN" altLang="zh-CN" sz="2800" kern="100" dirty="0">
                <a:latin typeface="Times New Roman"/>
                <a:ea typeface="微软雅黑"/>
                <a:cs typeface="Times New Roman"/>
              </a:rPr>
              <a:t>失意，与亲人决裂，又被重疾折磨得两耳失聪的贝多芬在即将被无边的黑暗吞噬年轻生命时骤然叩响了命运大门，大声呐喊：</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我要扼住命运的咽喉。</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人生危难面前，贝多芬选择了坦然。</a:t>
            </a:r>
            <a:r>
              <a:rPr lang="en-US" altLang="zh-CN" sz="2800" kern="100" dirty="0">
                <a:latin typeface="Times New Roman"/>
                <a:ea typeface="微软雅黑"/>
                <a:cs typeface="Courier New"/>
              </a:rPr>
              <a:t>20</a:t>
            </a:r>
            <a:r>
              <a:rPr lang="zh-CN" altLang="zh-CN" sz="2800" kern="100" dirty="0">
                <a:latin typeface="Times New Roman"/>
                <a:ea typeface="微软雅黑"/>
                <a:cs typeface="Times New Roman"/>
              </a:rPr>
              <a:t>岁忽然残疾了双腿的史铁生，在看穿了死亡是一件无需着急的事之后，又重新燃起生命的希望，用写作将自己从死亡的召唤中挣脱出来，升华了自己的生命。面对人生苦难，史铁生选择了坚强。危难锻造了我们坚韧的本性，洗尽了我们颓废的色彩，铸就了我们直面人生的刚毅品质。</a:t>
            </a:r>
            <a:endParaRPr lang="zh-CN" altLang="zh-CN" sz="2800" kern="100" dirty="0">
              <a:effectLst/>
              <a:latin typeface="宋体"/>
              <a:cs typeface="Courier New"/>
            </a:endParaRPr>
          </a:p>
        </p:txBody>
      </p:sp>
      <p:grpSp>
        <p:nvGrpSpPr>
          <p:cNvPr id="9" name="组合 8"/>
          <p:cNvGrpSpPr/>
          <p:nvPr/>
        </p:nvGrpSpPr>
        <p:grpSpPr>
          <a:xfrm rot="5400000">
            <a:off x="11453134" y="5661566"/>
            <a:ext cx="549128" cy="549414"/>
            <a:chOff x="11226607" y="6533712"/>
            <a:chExt cx="360000" cy="360000"/>
          </a:xfrm>
        </p:grpSpPr>
        <p:sp>
          <p:nvSpPr>
            <p:cNvPr id="10" name="椭圆 9">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燕尾形 10">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586544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5823" y="9069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品赏作者</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5" name="矩形 4"/>
          <p:cNvSpPr/>
          <p:nvPr/>
        </p:nvSpPr>
        <p:spPr>
          <a:xfrm>
            <a:off x="153809" y="1350971"/>
            <a:ext cx="11942277" cy="4568174"/>
          </a:xfrm>
          <a:prstGeom prst="rect">
            <a:avLst/>
          </a:prstGeom>
        </p:spPr>
        <p:txBody>
          <a:bodyPr wrap="square">
            <a:spAutoFit/>
          </a:bodyPr>
          <a:lstStyle/>
          <a:p>
            <a:pPr algn="ctr">
              <a:lnSpc>
                <a:spcPct val="170000"/>
              </a:lnSpc>
              <a:spcAft>
                <a:spcPts val="0"/>
              </a:spcAft>
              <a:tabLst>
                <a:tab pos="2250440" algn="l"/>
              </a:tabLst>
            </a:pPr>
            <a:r>
              <a:rPr lang="zh-CN" altLang="zh-CN" sz="3500" b="1" kern="100" dirty="0">
                <a:solidFill>
                  <a:srgbClr val="00B050"/>
                </a:solidFill>
                <a:latin typeface="Times New Roman"/>
                <a:ea typeface="微软雅黑"/>
                <a:cs typeface="Times New Roman"/>
              </a:rPr>
              <a:t>洒脱的李白</a:t>
            </a:r>
            <a:endParaRPr lang="zh-CN" altLang="zh-CN" sz="3500" b="1" kern="100" dirty="0">
              <a:solidFill>
                <a:srgbClr val="00B050"/>
              </a:solidFill>
              <a:latin typeface="宋体"/>
              <a:cs typeface="Courier New"/>
            </a:endParaRPr>
          </a:p>
          <a:p>
            <a:pPr algn="just">
              <a:lnSpc>
                <a:spcPct val="170000"/>
              </a:lnSpc>
              <a:spcAft>
                <a:spcPts val="0"/>
              </a:spcAft>
              <a:tabLst>
                <a:tab pos="2250440"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李白</a:t>
            </a:r>
            <a:r>
              <a:rPr lang="zh-CN" altLang="zh-CN" sz="2800" kern="100" dirty="0">
                <a:latin typeface="Times New Roman"/>
                <a:ea typeface="微软雅黑"/>
                <a:cs typeface="Times New Roman"/>
              </a:rPr>
              <a:t>道</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行路难</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，却一直在走。走着笑</a:t>
            </a:r>
            <a:r>
              <a:rPr lang="zh-CN" altLang="zh-CN" sz="2800" kern="100" dirty="0" smtClean="0">
                <a:latin typeface="Times New Roman"/>
                <a:ea typeface="微软雅黑"/>
                <a:cs typeface="Times New Roman"/>
              </a:rPr>
              <a:t>看</a:t>
            </a:r>
            <a:endParaRPr lang="en-US" altLang="zh-CN" sz="2800" kern="100" dirty="0" smtClean="0">
              <a:latin typeface="Times New Roman"/>
              <a:ea typeface="微软雅黑"/>
              <a:cs typeface="Times New Roman"/>
            </a:endParaRPr>
          </a:p>
          <a:p>
            <a:pPr algn="just">
              <a:lnSpc>
                <a:spcPct val="170000"/>
              </a:lnSpc>
              <a:spcAft>
                <a:spcPts val="0"/>
              </a:spcAft>
              <a:tabLst>
                <a:tab pos="2250440" algn="l"/>
              </a:tabLst>
            </a:pPr>
            <a:r>
              <a:rPr lang="zh-CN" altLang="zh-CN" sz="2800" kern="100" dirty="0" smtClean="0">
                <a:latin typeface="Times New Roman"/>
                <a:ea typeface="微软雅黑"/>
                <a:cs typeface="Times New Roman"/>
              </a:rPr>
              <a:t>红尘，走着</a:t>
            </a:r>
            <a:r>
              <a:rPr lang="zh-CN" altLang="zh-CN" sz="2800" kern="100" dirty="0">
                <a:latin typeface="Times New Roman"/>
                <a:ea typeface="微软雅黑"/>
                <a:cs typeface="Times New Roman"/>
              </a:rPr>
              <a:t>辞别故友。一壶浊酒，</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歌遍山河</a:t>
            </a:r>
            <a:r>
              <a:rPr lang="zh-CN" altLang="zh-CN" sz="2800" kern="100" dirty="0" smtClean="0">
                <a:latin typeface="Times New Roman"/>
                <a:ea typeface="微软雅黑"/>
                <a:cs typeface="Times New Roman"/>
              </a:rPr>
              <a:t>八</a:t>
            </a:r>
            <a:endParaRPr lang="en-US" altLang="zh-CN" sz="2800" kern="100" dirty="0" smtClean="0">
              <a:latin typeface="Times New Roman"/>
              <a:ea typeface="微软雅黑"/>
              <a:cs typeface="Times New Roman"/>
            </a:endParaRPr>
          </a:p>
          <a:p>
            <a:pPr algn="just">
              <a:lnSpc>
                <a:spcPct val="170000"/>
              </a:lnSpc>
              <a:spcAft>
                <a:spcPts val="0"/>
              </a:spcAft>
              <a:tabLst>
                <a:tab pos="2250440" algn="l"/>
              </a:tabLst>
            </a:pPr>
            <a:r>
              <a:rPr lang="zh-CN" altLang="zh-CN" sz="2800" kern="100" dirty="0" smtClean="0">
                <a:latin typeface="Times New Roman"/>
                <a:ea typeface="微软雅黑"/>
                <a:cs typeface="Times New Roman"/>
              </a:rPr>
              <a:t>万</a:t>
            </a:r>
            <a:r>
              <a:rPr lang="zh-CN" altLang="zh-CN" sz="2800" kern="100" dirty="0">
                <a:latin typeface="Times New Roman"/>
                <a:ea typeface="微软雅黑"/>
                <a:cs typeface="Times New Roman"/>
              </a:rPr>
              <a:t>里</a:t>
            </a:r>
            <a:r>
              <a:rPr lang="en-US" altLang="zh-CN" sz="2800" kern="100" dirty="0">
                <a:latin typeface="宋体"/>
                <a:ea typeface="微软雅黑"/>
                <a:cs typeface="Times New Roman"/>
              </a:rPr>
              <a:t>”</a:t>
            </a:r>
            <a:r>
              <a:rPr lang="zh-CN" altLang="zh-CN" sz="2800" kern="100" dirty="0" smtClean="0">
                <a:latin typeface="Times New Roman"/>
                <a:ea typeface="微软雅黑"/>
                <a:cs typeface="Times New Roman"/>
              </a:rPr>
              <a:t>；一叶</a:t>
            </a:r>
            <a:r>
              <a:rPr lang="zh-CN" altLang="zh-CN" sz="2800" kern="100" dirty="0">
                <a:latin typeface="Times New Roman"/>
                <a:ea typeface="微软雅黑"/>
                <a:cs typeface="Times New Roman"/>
              </a:rPr>
              <a:t>轻舟</a:t>
            </a:r>
            <a:r>
              <a:rPr lang="zh-CN" altLang="zh-CN" sz="2800" kern="100" dirty="0" smtClean="0">
                <a:latin typeface="Times New Roman"/>
                <a:ea typeface="微软雅黑"/>
                <a:cs typeface="Times New Roman"/>
              </a:rPr>
              <a:t>，</a:t>
            </a:r>
            <a:r>
              <a:rPr lang="en-US" altLang="zh-CN" sz="2800" kern="100" dirty="0" smtClean="0">
                <a:latin typeface="宋体"/>
                <a:ea typeface="微软雅黑"/>
                <a:cs typeface="Times New Roman"/>
              </a:rPr>
              <a:t>“</a:t>
            </a:r>
            <a:r>
              <a:rPr lang="zh-CN" altLang="zh-CN" sz="2800" kern="100" dirty="0">
                <a:latin typeface="Times New Roman"/>
                <a:ea typeface="微软雅黑"/>
                <a:cs typeface="Times New Roman"/>
              </a:rPr>
              <a:t>唯见长江天际流</a:t>
            </a:r>
            <a:r>
              <a:rPr lang="en-US" altLang="zh-CN" sz="2800" kern="100" dirty="0">
                <a:latin typeface="宋体"/>
                <a:ea typeface="微软雅黑"/>
                <a:cs typeface="Times New Roman"/>
              </a:rPr>
              <a:t>”</a:t>
            </a:r>
            <a:r>
              <a:rPr lang="zh-CN" altLang="zh-CN" sz="2800" kern="100" dirty="0">
                <a:latin typeface="Times New Roman"/>
                <a:ea typeface="微软雅黑"/>
                <a:cs typeface="Times New Roman"/>
              </a:rPr>
              <a:t>。</a:t>
            </a:r>
            <a:r>
              <a:rPr lang="zh-CN" altLang="zh-CN" sz="2800" kern="100" dirty="0" smtClean="0">
                <a:latin typeface="Times New Roman"/>
                <a:ea typeface="微软雅黑"/>
                <a:cs typeface="Times New Roman"/>
              </a:rPr>
              <a:t>然而</a:t>
            </a:r>
            <a:endParaRPr lang="en-US" altLang="zh-CN" sz="2800" kern="100" dirty="0" smtClean="0">
              <a:latin typeface="Times New Roman"/>
              <a:ea typeface="微软雅黑"/>
              <a:cs typeface="Times New Roman"/>
            </a:endParaRPr>
          </a:p>
          <a:p>
            <a:pPr algn="just">
              <a:lnSpc>
                <a:spcPct val="170000"/>
              </a:lnSpc>
              <a:spcAft>
                <a:spcPts val="0"/>
              </a:spcAft>
              <a:tabLst>
                <a:tab pos="2250440" algn="l"/>
              </a:tabLst>
            </a:pPr>
            <a:r>
              <a:rPr lang="zh-CN" altLang="zh-CN" sz="2800" kern="100" dirty="0" smtClean="0">
                <a:latin typeface="Times New Roman"/>
                <a:ea typeface="微软雅黑"/>
                <a:cs typeface="Times New Roman"/>
              </a:rPr>
              <a:t>李白</a:t>
            </a:r>
            <a:r>
              <a:rPr lang="zh-CN" altLang="zh-CN" sz="2800" kern="100" dirty="0">
                <a:latin typeface="Times New Roman"/>
                <a:ea typeface="微软雅黑"/>
                <a:cs typeface="Times New Roman"/>
              </a:rPr>
              <a:t>同样是</a:t>
            </a:r>
            <a:r>
              <a:rPr lang="zh-CN" altLang="zh-CN" sz="2800" kern="100" dirty="0" smtClean="0">
                <a:latin typeface="Times New Roman"/>
                <a:ea typeface="微软雅黑"/>
                <a:cs typeface="Times New Roman"/>
              </a:rPr>
              <a:t>位被</a:t>
            </a:r>
            <a:r>
              <a:rPr lang="zh-CN" altLang="zh-CN" sz="2800" kern="100" dirty="0">
                <a:latin typeface="Times New Roman"/>
                <a:ea typeface="微软雅黑"/>
                <a:cs typeface="Times New Roman"/>
              </a:rPr>
              <a:t>上苍嫉妒的文人啊！嫉妒他的</a:t>
            </a:r>
            <a:r>
              <a:rPr lang="zh-CN" altLang="zh-CN" sz="2800" kern="100" dirty="0" smtClean="0">
                <a:latin typeface="Times New Roman"/>
                <a:ea typeface="微软雅黑"/>
                <a:cs typeface="Times New Roman"/>
              </a:rPr>
              <a:t>人</a:t>
            </a:r>
            <a:endParaRPr lang="en-US" altLang="zh-CN" sz="2800" kern="100" dirty="0" smtClean="0">
              <a:latin typeface="Times New Roman"/>
              <a:ea typeface="微软雅黑"/>
              <a:cs typeface="Times New Roman"/>
            </a:endParaRPr>
          </a:p>
          <a:p>
            <a:pPr algn="just">
              <a:lnSpc>
                <a:spcPct val="170000"/>
              </a:lnSpc>
              <a:spcAft>
                <a:spcPts val="0"/>
              </a:spcAft>
              <a:tabLst>
                <a:tab pos="2250440" algn="l"/>
              </a:tabLst>
            </a:pPr>
            <a:r>
              <a:rPr lang="en-US" altLang="zh-CN" sz="2800" kern="100" dirty="0" smtClean="0">
                <a:latin typeface="Times New Roman"/>
                <a:ea typeface="微软雅黑"/>
                <a:cs typeface="Courier New"/>
              </a:rPr>
              <a:t>——</a:t>
            </a:r>
            <a:r>
              <a:rPr lang="zh-CN" altLang="zh-CN" sz="2800" kern="100" dirty="0">
                <a:latin typeface="Times New Roman"/>
                <a:ea typeface="微软雅黑"/>
                <a:cs typeface="Times New Roman"/>
              </a:rPr>
              <a:t>年少英才；</a:t>
            </a:r>
            <a:r>
              <a:rPr lang="zh-CN" altLang="zh-CN" sz="2800" kern="100" dirty="0" smtClean="0">
                <a:latin typeface="Times New Roman"/>
                <a:ea typeface="微软雅黑"/>
                <a:cs typeface="Times New Roman"/>
              </a:rPr>
              <a:t>嫉妒</a:t>
            </a:r>
            <a:r>
              <a:rPr lang="zh-CN" altLang="zh-CN" sz="2800" kern="100" dirty="0">
                <a:latin typeface="Times New Roman"/>
                <a:ea typeface="微软雅黑"/>
                <a:cs typeface="Times New Roman"/>
              </a:rPr>
              <a:t>他的诗</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出水芙蓉。</a:t>
            </a:r>
            <a:endParaRPr lang="zh-CN" altLang="zh-CN" sz="2800" kern="100" dirty="0">
              <a:effectLst/>
              <a:latin typeface="宋体"/>
              <a:cs typeface="Courier New"/>
            </a:endParaRPr>
          </a:p>
        </p:txBody>
      </p:sp>
      <p:pic>
        <p:nvPicPr>
          <p:cNvPr id="2050" name="Picture 2" descr="C:\Users\Administrator\Desktop\语文图\27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1286" y="2570162"/>
            <a:ext cx="4051300" cy="3250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472" y="114308"/>
            <a:ext cx="11783928" cy="6018955"/>
          </a:xfrm>
          <a:prstGeom prst="rect">
            <a:avLst/>
          </a:prstGeom>
          <a:noFill/>
        </p:spPr>
        <p:txBody>
          <a:bodyPr wrap="square" rtlCol="0">
            <a:spAutoFit/>
          </a:bodyPr>
          <a:lstStyle/>
          <a:p>
            <a:pPr algn="just">
              <a:lnSpc>
                <a:spcPct val="150000"/>
              </a:lnSpc>
              <a:spcAft>
                <a:spcPts val="0"/>
              </a:spcAft>
              <a:tabLst>
                <a:tab pos="2250440"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李白</a:t>
            </a:r>
            <a:r>
              <a:rPr lang="zh-CN" altLang="zh-CN" sz="2600" kern="100" dirty="0">
                <a:latin typeface="Times New Roman"/>
                <a:ea typeface="微软雅黑"/>
                <a:cs typeface="Times New Roman"/>
              </a:rPr>
              <a:t>道</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行路难</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，却一直在走。翰林遭贬，他</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安能摧眉折腰事权贵，使我不得开心颜</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；流放夜郎，他</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凤歌笑孔丘，一生好入名山游</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。李白所走的路更让我佩服。这样说虽有失公平，但我仍然觉得，李白人生路上的磨难哪里比陶潜与屈子少呢？但他却一直在走，因为他坚信</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长风破浪会有时</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！一块宝玉，在僵硬的政治舞台上磨来折去，却无半点玷污与磨损！</a:t>
            </a:r>
            <a:endParaRPr lang="zh-CN" altLang="zh-CN" sz="2600" kern="100" dirty="0">
              <a:latin typeface="宋体"/>
              <a:cs typeface="Courier New"/>
            </a:endParaRPr>
          </a:p>
          <a:p>
            <a:pPr algn="just">
              <a:lnSpc>
                <a:spcPct val="150000"/>
              </a:lnSpc>
              <a:spcAft>
                <a:spcPts val="0"/>
              </a:spcAft>
              <a:tabLst>
                <a:tab pos="2250440" algn="l"/>
              </a:tabLst>
            </a:pPr>
            <a:r>
              <a:rPr lang="en-US" altLang="zh-CN" sz="2600" kern="100" dirty="0" smtClean="0">
                <a:latin typeface="Times New Roman"/>
                <a:ea typeface="微软雅黑"/>
                <a:cs typeface="Times New Roman"/>
              </a:rPr>
              <a:t>        </a:t>
            </a:r>
            <a:r>
              <a:rPr lang="zh-CN" altLang="zh-CN" sz="2600" kern="100" dirty="0" smtClean="0">
                <a:latin typeface="Times New Roman"/>
                <a:ea typeface="微软雅黑"/>
                <a:cs typeface="Times New Roman"/>
              </a:rPr>
              <a:t>李白</a:t>
            </a:r>
            <a:r>
              <a:rPr lang="zh-CN" altLang="zh-CN" sz="2600" kern="100" dirty="0">
                <a:latin typeface="Times New Roman"/>
                <a:ea typeface="微软雅黑"/>
                <a:cs typeface="Times New Roman"/>
              </a:rPr>
              <a:t>洒脱，不寄托于高堂的庄严，不艳羡那官场的利禄，站在大唐的江山上，站在诗人的位置上，任清风涤荡心胸，随月辉起舞弄影。</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天生我材必有用，千金散尽还复来</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，他吟出了好大的斗志。</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俱怀逸兴壮思飞，欲上青天揽明月</a:t>
            </a:r>
            <a:r>
              <a:rPr lang="en-US" altLang="zh-CN" sz="2600" kern="100" dirty="0">
                <a:latin typeface="宋体"/>
                <a:ea typeface="微软雅黑"/>
                <a:cs typeface="Times New Roman"/>
              </a:rPr>
              <a:t>”</a:t>
            </a:r>
            <a:r>
              <a:rPr lang="zh-CN" altLang="zh-CN" sz="2600" kern="100" dirty="0">
                <a:latin typeface="Times New Roman"/>
                <a:ea typeface="微软雅黑"/>
                <a:cs typeface="Times New Roman"/>
              </a:rPr>
              <a:t>，他吟出了好大的气魄，于是，大唐的江山史册上又多了几分厚重、灵动的神气！难道能说无仕途作为的李白没有体现出自己的价值吗？</a:t>
            </a:r>
            <a:endParaRPr lang="zh-CN" altLang="zh-CN" sz="2600" kern="100" dirty="0">
              <a:effectLst/>
              <a:latin typeface="宋体"/>
              <a:cs typeface="Courier New"/>
            </a:endParaRPr>
          </a:p>
        </p:txBody>
      </p:sp>
    </p:spTree>
    <p:extLst>
      <p:ext uri="{BB962C8B-B14F-4D97-AF65-F5344CB8AC3E}">
        <p14:creationId xmlns:p14="http://schemas.microsoft.com/office/powerpoint/2010/main" val="3438151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88523" y="70161"/>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修身名句</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6" name="TextBox 5"/>
          <p:cNvSpPr txBox="1"/>
          <p:nvPr/>
        </p:nvSpPr>
        <p:spPr>
          <a:xfrm>
            <a:off x="192172" y="419108"/>
            <a:ext cx="11783928" cy="5886227"/>
          </a:xfrm>
          <a:prstGeom prst="rect">
            <a:avLst/>
          </a:prstGeom>
          <a:noFill/>
        </p:spPr>
        <p:txBody>
          <a:bodyPr wrap="square" rtlCol="0">
            <a:spAutoFit/>
          </a:bodyPr>
          <a:lstStyle/>
          <a:p>
            <a:pPr algn="ctr">
              <a:lnSpc>
                <a:spcPct val="150000"/>
              </a:lnSpc>
              <a:spcAft>
                <a:spcPts val="0"/>
              </a:spcAft>
              <a:tabLst>
                <a:tab pos="2250440" algn="l"/>
              </a:tabLst>
            </a:pPr>
            <a:r>
              <a:rPr lang="zh-CN" altLang="zh-CN" sz="3500" b="1" kern="100" dirty="0">
                <a:solidFill>
                  <a:srgbClr val="00B050"/>
                </a:solidFill>
                <a:latin typeface="Times New Roman"/>
                <a:ea typeface="微软雅黑"/>
                <a:cs typeface="Times New Roman"/>
              </a:rPr>
              <a:t>改　过</a:t>
            </a:r>
            <a:endParaRPr lang="zh-CN" altLang="zh-CN" sz="3500" b="1" kern="100" dirty="0">
              <a:solidFill>
                <a:srgbClr val="00B050"/>
              </a:solidFill>
              <a:latin typeface="宋体"/>
              <a:cs typeface="Courier New"/>
            </a:endParaRPr>
          </a:p>
          <a:p>
            <a:pPr algn="just">
              <a:lnSpc>
                <a:spcPct val="150000"/>
              </a:lnSpc>
              <a:spcAft>
                <a:spcPts val="0"/>
              </a:spcAft>
              <a:tabLst>
                <a:tab pos="2250440" algn="l"/>
              </a:tabLst>
            </a:pPr>
            <a:r>
              <a:rPr lang="en-US" altLang="zh-CN" sz="2400" b="1" kern="100" dirty="0">
                <a:solidFill>
                  <a:srgbClr val="00B050"/>
                </a:solidFill>
                <a:latin typeface="Times New Roman"/>
                <a:ea typeface="微软雅黑"/>
                <a:cs typeface="Courier New"/>
              </a:rPr>
              <a:t>1</a:t>
            </a:r>
            <a:r>
              <a:rPr lang="zh-CN" altLang="zh-CN" sz="2400" b="1" kern="100" dirty="0">
                <a:solidFill>
                  <a:srgbClr val="00B050"/>
                </a:solidFill>
                <a:latin typeface="Times New Roman"/>
                <a:ea typeface="微软雅黑"/>
                <a:cs typeface="Times New Roman"/>
              </a:rPr>
              <a:t>．以铜为镜，可以正衣冠；以古为镜，可以知兴替；以人为镜，可以明得失</a:t>
            </a:r>
            <a:r>
              <a:rPr lang="zh-CN" altLang="zh-CN" sz="2400" b="1" kern="100" dirty="0" smtClean="0">
                <a:solidFill>
                  <a:srgbClr val="00B050"/>
                </a:solidFill>
                <a:latin typeface="Times New Roman"/>
                <a:ea typeface="微软雅黑"/>
                <a:cs typeface="Times New Roman"/>
              </a:rPr>
              <a:t>。</a:t>
            </a:r>
            <a:endParaRPr lang="en-US" altLang="zh-CN" sz="2400" b="1" kern="100" dirty="0" smtClean="0">
              <a:solidFill>
                <a:srgbClr val="00B050"/>
              </a:solidFill>
              <a:latin typeface="Times New Roman"/>
              <a:ea typeface="微软雅黑"/>
              <a:cs typeface="Times New Roman"/>
            </a:endParaRPr>
          </a:p>
          <a:p>
            <a:pPr algn="just">
              <a:lnSpc>
                <a:spcPct val="150000"/>
              </a:lnSpc>
              <a:spcAft>
                <a:spcPts val="0"/>
              </a:spcAft>
              <a:tabLst>
                <a:tab pos="2250440" algn="l"/>
              </a:tabLst>
            </a:pPr>
            <a:r>
              <a:rPr lang="en-US" altLang="zh-CN" sz="2400" b="1" kern="100" dirty="0">
                <a:solidFill>
                  <a:srgbClr val="00B050"/>
                </a:solidFill>
                <a:latin typeface="Times New Roman"/>
                <a:ea typeface="微软雅黑"/>
                <a:cs typeface="Times New Roman"/>
              </a:rPr>
              <a:t>	</a:t>
            </a:r>
            <a:r>
              <a:rPr lang="en-US" altLang="zh-CN" sz="2400" b="1" kern="100" dirty="0" smtClean="0">
                <a:solidFill>
                  <a:srgbClr val="00B050"/>
                </a:solidFill>
                <a:latin typeface="Times New Roman"/>
                <a:ea typeface="微软雅黑"/>
                <a:cs typeface="Times New Roman"/>
              </a:rPr>
              <a:t>							</a:t>
            </a:r>
            <a:r>
              <a:rPr lang="en-US" altLang="zh-CN" sz="2400" b="1" kern="100" dirty="0" smtClean="0">
                <a:solidFill>
                  <a:srgbClr val="00B050"/>
                </a:solidFill>
                <a:latin typeface="Times New Roman"/>
                <a:ea typeface="微软雅黑"/>
                <a:cs typeface="Courier New"/>
              </a:rPr>
              <a:t>——</a:t>
            </a:r>
            <a:r>
              <a:rPr lang="zh-CN" altLang="zh-CN" sz="2400" b="1" kern="100" dirty="0">
                <a:solidFill>
                  <a:srgbClr val="00B050"/>
                </a:solidFill>
                <a:latin typeface="Times New Roman"/>
                <a:ea typeface="微软雅黑"/>
                <a:cs typeface="Times New Roman"/>
              </a:rPr>
              <a:t>《旧唐书</a:t>
            </a:r>
            <a:r>
              <a:rPr lang="en-US" altLang="zh-CN" sz="2400" b="1" kern="100" dirty="0">
                <a:solidFill>
                  <a:srgbClr val="00B050"/>
                </a:solidFill>
                <a:latin typeface="Times New Roman"/>
                <a:ea typeface="微软雅黑"/>
                <a:cs typeface="Courier New"/>
              </a:rPr>
              <a:t>·</a:t>
            </a:r>
            <a:r>
              <a:rPr lang="zh-CN" altLang="zh-CN" sz="2400" b="1" kern="100" dirty="0">
                <a:solidFill>
                  <a:srgbClr val="00B050"/>
                </a:solidFill>
                <a:latin typeface="Times New Roman"/>
                <a:ea typeface="微软雅黑"/>
                <a:cs typeface="Times New Roman"/>
              </a:rPr>
              <a:t>魏徵列传》</a:t>
            </a:r>
            <a:endParaRPr lang="zh-CN" altLang="zh-CN" sz="2400" b="1" kern="100" dirty="0">
              <a:solidFill>
                <a:srgbClr val="00B050"/>
              </a:solidFill>
              <a:latin typeface="宋体"/>
              <a:cs typeface="Courier New"/>
            </a:endParaRPr>
          </a:p>
          <a:p>
            <a:pPr algn="just">
              <a:lnSpc>
                <a:spcPct val="150000"/>
              </a:lnSpc>
              <a:spcAft>
                <a:spcPts val="0"/>
              </a:spcAft>
              <a:tabLst>
                <a:tab pos="2250440" algn="l"/>
              </a:tabLst>
            </a:pPr>
            <a:r>
              <a:rPr lang="zh-CN" altLang="zh-CN" sz="2400" b="1" kern="100" dirty="0">
                <a:solidFill>
                  <a:schemeClr val="accent6">
                    <a:lumMod val="75000"/>
                  </a:schemeClr>
                </a:solidFill>
                <a:latin typeface="Times New Roman"/>
                <a:ea typeface="微软雅黑"/>
                <a:cs typeface="Courier New"/>
              </a:rPr>
              <a:t>赏读：</a:t>
            </a:r>
            <a:r>
              <a:rPr lang="zh-CN" altLang="zh-CN" sz="2400" kern="100" dirty="0">
                <a:latin typeface="Times New Roman"/>
                <a:ea typeface="微软雅黑"/>
                <a:cs typeface="Times New Roman"/>
              </a:rPr>
              <a:t>用铜作镜子，可以整理好一个人的穿戴；用历史作为镜子，可以知道历史上的兴盛衰亡；用别人作自己的镜子，可以知道自己每一天的得失。</a:t>
            </a:r>
            <a:endParaRPr lang="zh-CN" altLang="zh-CN" sz="2400" kern="100" dirty="0">
              <a:latin typeface="宋体"/>
              <a:cs typeface="Courier New"/>
            </a:endParaRPr>
          </a:p>
          <a:p>
            <a:pPr algn="just">
              <a:lnSpc>
                <a:spcPct val="150000"/>
              </a:lnSpc>
              <a:spcAft>
                <a:spcPts val="0"/>
              </a:spcAft>
              <a:tabLst>
                <a:tab pos="2250440" algn="l"/>
              </a:tabLst>
            </a:pPr>
            <a:r>
              <a:rPr lang="en-US" altLang="zh-CN" sz="2400" b="1" kern="100" dirty="0">
                <a:solidFill>
                  <a:srgbClr val="00B050"/>
                </a:solidFill>
                <a:latin typeface="Times New Roman"/>
                <a:ea typeface="微软雅黑"/>
                <a:cs typeface="Courier New"/>
              </a:rPr>
              <a:t>2</a:t>
            </a:r>
            <a:r>
              <a:rPr lang="zh-CN" altLang="zh-CN" sz="2400" b="1" kern="100" dirty="0">
                <a:solidFill>
                  <a:srgbClr val="00B050"/>
                </a:solidFill>
                <a:latin typeface="Times New Roman"/>
                <a:ea typeface="微软雅黑"/>
                <a:cs typeface="Times New Roman"/>
              </a:rPr>
              <a:t>．闻过则喜，知过不讳，改过不惮</a:t>
            </a:r>
            <a:r>
              <a:rPr lang="zh-CN" altLang="zh-CN" sz="2400" b="1" kern="100" dirty="0" smtClean="0">
                <a:solidFill>
                  <a:srgbClr val="00B050"/>
                </a:solidFill>
                <a:latin typeface="Times New Roman"/>
                <a:ea typeface="微软雅黑"/>
                <a:cs typeface="Times New Roman"/>
              </a:rPr>
              <a:t>。</a:t>
            </a:r>
            <a:r>
              <a:rPr lang="en-US" altLang="zh-CN" sz="2400" b="1" kern="100" dirty="0" smtClean="0">
                <a:solidFill>
                  <a:srgbClr val="00B050"/>
                </a:solidFill>
                <a:latin typeface="Times New Roman"/>
                <a:ea typeface="微软雅黑"/>
                <a:cs typeface="Times New Roman"/>
              </a:rPr>
              <a:t>				</a:t>
            </a:r>
            <a:r>
              <a:rPr lang="en-US" altLang="zh-CN" sz="2400" b="1" kern="100" dirty="0" smtClean="0">
                <a:solidFill>
                  <a:srgbClr val="00B050"/>
                </a:solidFill>
                <a:latin typeface="Times New Roman"/>
                <a:ea typeface="微软雅黑"/>
                <a:cs typeface="Courier New"/>
              </a:rPr>
              <a:t>——</a:t>
            </a:r>
            <a:r>
              <a:rPr lang="zh-CN" altLang="zh-CN" sz="2400" b="1" kern="100" dirty="0">
                <a:solidFill>
                  <a:srgbClr val="00B050"/>
                </a:solidFill>
                <a:latin typeface="Times New Roman"/>
                <a:ea typeface="微软雅黑"/>
                <a:cs typeface="Times New Roman"/>
              </a:rPr>
              <a:t>陆九渊《与傅全美》</a:t>
            </a:r>
            <a:endParaRPr lang="zh-CN" altLang="zh-CN" sz="2400" b="1" kern="100" dirty="0">
              <a:solidFill>
                <a:srgbClr val="00B050"/>
              </a:solidFill>
              <a:latin typeface="宋体"/>
              <a:cs typeface="Courier New"/>
            </a:endParaRPr>
          </a:p>
          <a:p>
            <a:pPr algn="just">
              <a:lnSpc>
                <a:spcPct val="150000"/>
              </a:lnSpc>
              <a:spcAft>
                <a:spcPts val="0"/>
              </a:spcAft>
              <a:tabLst>
                <a:tab pos="2250440" algn="l"/>
              </a:tabLst>
            </a:pPr>
            <a:r>
              <a:rPr lang="zh-CN" altLang="zh-CN" sz="2400" b="1" kern="100" dirty="0">
                <a:solidFill>
                  <a:schemeClr val="accent6">
                    <a:lumMod val="75000"/>
                  </a:schemeClr>
                </a:solidFill>
                <a:latin typeface="Times New Roman"/>
                <a:ea typeface="微软雅黑"/>
                <a:cs typeface="Courier New"/>
              </a:rPr>
              <a:t>赏读：</a:t>
            </a:r>
            <a:r>
              <a:rPr lang="zh-CN" altLang="zh-CN" sz="2400" kern="100" dirty="0">
                <a:latin typeface="Times New Roman"/>
                <a:ea typeface="微软雅黑"/>
                <a:cs typeface="Times New Roman"/>
              </a:rPr>
              <a:t>听到别人说自己有错应当高兴，知道自己的过失应当不隐讳，而改正自己的过错应当毫不害怕。</a:t>
            </a:r>
            <a:endParaRPr lang="zh-CN" altLang="zh-CN" sz="2400" kern="100" dirty="0">
              <a:latin typeface="宋体"/>
              <a:cs typeface="Courier New"/>
            </a:endParaRPr>
          </a:p>
          <a:p>
            <a:pPr algn="just">
              <a:lnSpc>
                <a:spcPct val="150000"/>
              </a:lnSpc>
              <a:spcAft>
                <a:spcPts val="0"/>
              </a:spcAft>
              <a:tabLst>
                <a:tab pos="2250440" algn="l"/>
              </a:tabLst>
            </a:pPr>
            <a:r>
              <a:rPr lang="en-US" altLang="zh-CN" sz="2400" b="1" kern="100" dirty="0">
                <a:solidFill>
                  <a:srgbClr val="00B050"/>
                </a:solidFill>
                <a:latin typeface="Times New Roman"/>
                <a:ea typeface="微软雅黑"/>
                <a:cs typeface="Courier New"/>
              </a:rPr>
              <a:t>3</a:t>
            </a:r>
            <a:r>
              <a:rPr lang="zh-CN" altLang="zh-CN" sz="2400" b="1" kern="100" dirty="0">
                <a:solidFill>
                  <a:srgbClr val="00B050"/>
                </a:solidFill>
                <a:latin typeface="Times New Roman"/>
                <a:ea typeface="微软雅黑"/>
                <a:cs typeface="Times New Roman"/>
              </a:rPr>
              <a:t>．人谁无过，过而能改，善莫大焉</a:t>
            </a:r>
            <a:r>
              <a:rPr lang="zh-CN" altLang="zh-CN" sz="2400" b="1" kern="100" dirty="0" smtClean="0">
                <a:solidFill>
                  <a:srgbClr val="00B050"/>
                </a:solidFill>
                <a:latin typeface="Times New Roman"/>
                <a:ea typeface="微软雅黑"/>
                <a:cs typeface="Times New Roman"/>
              </a:rPr>
              <a:t>。</a:t>
            </a:r>
            <a:r>
              <a:rPr lang="en-US" altLang="zh-CN" sz="2400" b="1" kern="100" dirty="0" smtClean="0">
                <a:solidFill>
                  <a:srgbClr val="00B050"/>
                </a:solidFill>
                <a:latin typeface="Times New Roman"/>
                <a:ea typeface="微软雅黑"/>
                <a:cs typeface="Times New Roman"/>
              </a:rPr>
              <a:t>				 </a:t>
            </a:r>
            <a:r>
              <a:rPr lang="en-US" altLang="zh-CN" sz="2400" b="1" kern="100" dirty="0" smtClean="0">
                <a:solidFill>
                  <a:srgbClr val="00B050"/>
                </a:solidFill>
                <a:latin typeface="Times New Roman"/>
                <a:ea typeface="微软雅黑"/>
                <a:cs typeface="Courier New"/>
              </a:rPr>
              <a:t>——</a:t>
            </a:r>
            <a:r>
              <a:rPr lang="zh-CN" altLang="zh-CN" sz="2400" b="1" kern="100" dirty="0">
                <a:solidFill>
                  <a:srgbClr val="00B050"/>
                </a:solidFill>
                <a:latin typeface="Times New Roman"/>
                <a:ea typeface="微软雅黑"/>
                <a:cs typeface="Times New Roman"/>
              </a:rPr>
              <a:t>《左传</a:t>
            </a:r>
            <a:r>
              <a:rPr lang="en-US" altLang="zh-CN" sz="2400" b="1" kern="100" dirty="0" smtClean="0">
                <a:solidFill>
                  <a:srgbClr val="00B050"/>
                </a:solidFill>
                <a:latin typeface="Times New Roman"/>
                <a:ea typeface="微软雅黑"/>
                <a:cs typeface="Courier New"/>
              </a:rPr>
              <a:t>· </a:t>
            </a:r>
            <a:r>
              <a:rPr lang="zh-CN" altLang="zh-CN" sz="2400" b="1" kern="100" dirty="0" smtClean="0">
                <a:solidFill>
                  <a:srgbClr val="00B050"/>
                </a:solidFill>
                <a:latin typeface="Times New Roman"/>
                <a:ea typeface="微软雅黑"/>
                <a:cs typeface="Times New Roman"/>
              </a:rPr>
              <a:t>宣</a:t>
            </a:r>
            <a:r>
              <a:rPr lang="zh-CN" altLang="zh-CN" sz="2400" b="1" kern="100" dirty="0">
                <a:solidFill>
                  <a:srgbClr val="00B050"/>
                </a:solidFill>
                <a:latin typeface="Times New Roman"/>
                <a:ea typeface="微软雅黑"/>
                <a:cs typeface="Times New Roman"/>
              </a:rPr>
              <a:t>公二年》</a:t>
            </a:r>
            <a:endParaRPr lang="zh-CN" altLang="zh-CN" sz="2400" b="1" kern="100" dirty="0">
              <a:solidFill>
                <a:srgbClr val="00B050"/>
              </a:solidFill>
              <a:latin typeface="宋体"/>
              <a:cs typeface="Courier New"/>
            </a:endParaRPr>
          </a:p>
          <a:p>
            <a:pPr algn="just">
              <a:lnSpc>
                <a:spcPct val="150000"/>
              </a:lnSpc>
              <a:spcAft>
                <a:spcPts val="0"/>
              </a:spcAft>
              <a:tabLst>
                <a:tab pos="2250440" algn="l"/>
              </a:tabLst>
            </a:pPr>
            <a:r>
              <a:rPr lang="zh-CN" altLang="zh-CN" sz="2400" b="1" kern="100" dirty="0">
                <a:solidFill>
                  <a:schemeClr val="accent6">
                    <a:lumMod val="75000"/>
                  </a:schemeClr>
                </a:solidFill>
                <a:latin typeface="Times New Roman"/>
                <a:ea typeface="微软雅黑"/>
                <a:cs typeface="Courier New"/>
              </a:rPr>
              <a:t>赏读：</a:t>
            </a:r>
            <a:r>
              <a:rPr lang="zh-CN" altLang="zh-CN" sz="2400" kern="100" dirty="0">
                <a:latin typeface="Times New Roman"/>
                <a:ea typeface="微软雅黑"/>
                <a:cs typeface="Times New Roman"/>
              </a:rPr>
              <a:t>哪个人没有过错呢？有了过错能够改正，这就是最大的好事。</a:t>
            </a:r>
            <a:endParaRPr lang="zh-CN" altLang="zh-CN" sz="2400" kern="100" dirty="0">
              <a:effectLst/>
              <a:latin typeface="宋体"/>
              <a:cs typeface="Courier New"/>
            </a:endParaRPr>
          </a:p>
        </p:txBody>
      </p:sp>
      <p:grpSp>
        <p:nvGrpSpPr>
          <p:cNvPr id="9" name="组合 8"/>
          <p:cNvGrpSpPr/>
          <p:nvPr/>
        </p:nvGrpSpPr>
        <p:grpSpPr>
          <a:xfrm rot="5400000">
            <a:off x="11453134" y="5661566"/>
            <a:ext cx="549128" cy="549414"/>
            <a:chOff x="11226607" y="6533712"/>
            <a:chExt cx="360000" cy="360000"/>
          </a:xfrm>
        </p:grpSpPr>
        <p:sp>
          <p:nvSpPr>
            <p:cNvPr id="10" name="椭圆 9">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燕尾形 10">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134611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blinds(horizontal)">
                                      <p:cBhvr>
                                        <p:cTn id="12" dur="500"/>
                                        <p:tgtEl>
                                          <p:spTgt spid="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blinds(horizontal)">
                                      <p:cBhvr>
                                        <p:cTn id="1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68978" y="538779"/>
            <a:ext cx="8567036" cy="5792098"/>
          </a:xfrm>
          <a:prstGeom prst="rect">
            <a:avLst/>
          </a:prstGeom>
          <a:noFill/>
        </p:spPr>
        <p:txBody>
          <a:bodyPr wrap="square" rtlCol="0">
            <a:spAutoFit/>
          </a:bodyPr>
          <a:lstStyle/>
          <a:p>
            <a:pPr algn="ctr">
              <a:lnSpc>
                <a:spcPct val="143000"/>
              </a:lnSpc>
              <a:spcAft>
                <a:spcPts val="0"/>
              </a:spcAft>
              <a:tabLst>
                <a:tab pos="2070735" algn="l"/>
              </a:tabLst>
            </a:pPr>
            <a:r>
              <a:rPr lang="zh-CN" altLang="zh-CN" sz="3500" b="1" kern="100" dirty="0">
                <a:solidFill>
                  <a:srgbClr val="00B050"/>
                </a:solidFill>
                <a:latin typeface="Times New Roman"/>
                <a:ea typeface="微软雅黑"/>
                <a:cs typeface="Times New Roman"/>
              </a:rPr>
              <a:t>知识卡片</a:t>
            </a:r>
            <a:endParaRPr lang="zh-CN" altLang="zh-CN" sz="3500" b="1" kern="100" dirty="0">
              <a:solidFill>
                <a:srgbClr val="00B050"/>
              </a:solidFill>
              <a:latin typeface="宋体"/>
              <a:cs typeface="Courier New"/>
            </a:endParaRPr>
          </a:p>
          <a:p>
            <a:pPr algn="just">
              <a:lnSpc>
                <a:spcPct val="143000"/>
              </a:lnSpc>
              <a:spcAft>
                <a:spcPts val="0"/>
              </a:spcAft>
              <a:tabLst>
                <a:tab pos="2250440" algn="l"/>
              </a:tabLst>
            </a:pPr>
            <a:r>
              <a:rPr lang="zh-CN" altLang="zh-CN" sz="2800" b="1" kern="100" dirty="0">
                <a:solidFill>
                  <a:schemeClr val="bg1">
                    <a:lumMod val="50000"/>
                  </a:schemeClr>
                </a:solidFill>
                <a:latin typeface="Times New Roman"/>
                <a:ea typeface="微软雅黑"/>
                <a:cs typeface="Times New Roman"/>
              </a:rPr>
              <a:t>背景简介</a:t>
            </a:r>
            <a:endParaRPr lang="zh-CN" altLang="zh-CN" sz="2800" b="1" kern="100" dirty="0">
              <a:solidFill>
                <a:schemeClr val="bg1">
                  <a:lumMod val="50000"/>
                </a:schemeClr>
              </a:solidFill>
              <a:latin typeface="宋体"/>
              <a:cs typeface="Courier New"/>
            </a:endParaRPr>
          </a:p>
          <a:p>
            <a:pPr algn="just">
              <a:lnSpc>
                <a:spcPct val="143000"/>
              </a:lnSpc>
              <a:spcAft>
                <a:spcPts val="0"/>
              </a:spcAft>
              <a:tabLst>
                <a:tab pos="2250440"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此</a:t>
            </a:r>
            <a:r>
              <a:rPr lang="zh-CN" altLang="zh-CN" sz="2800" kern="100" dirty="0">
                <a:latin typeface="Times New Roman"/>
                <a:ea typeface="微软雅黑"/>
                <a:cs typeface="Times New Roman"/>
              </a:rPr>
              <a:t>序约于开元二十一年</a:t>
            </a:r>
            <a:r>
              <a:rPr lang="en-US" altLang="zh-CN" sz="2800" kern="100" dirty="0">
                <a:latin typeface="Times New Roman"/>
                <a:ea typeface="微软雅黑"/>
                <a:cs typeface="Courier New"/>
              </a:rPr>
              <a:t>(733)</a:t>
            </a:r>
            <a:r>
              <a:rPr lang="zh-CN" altLang="zh-CN" sz="2800" kern="100" dirty="0">
                <a:latin typeface="Times New Roman"/>
                <a:ea typeface="微软雅黑"/>
                <a:cs typeface="Times New Roman"/>
              </a:rPr>
              <a:t>前后作于安陆。</a:t>
            </a:r>
            <a:r>
              <a:rPr lang="zh-CN" altLang="zh-CN" sz="2800" kern="100" dirty="0" smtClean="0">
                <a:latin typeface="Times New Roman"/>
                <a:ea typeface="微软雅黑"/>
                <a:cs typeface="Times New Roman"/>
              </a:rPr>
              <a:t>李白</a:t>
            </a:r>
            <a:endParaRPr lang="en-US" altLang="zh-CN" sz="2800" kern="100" dirty="0" smtClean="0">
              <a:latin typeface="Times New Roman"/>
              <a:ea typeface="微软雅黑"/>
              <a:cs typeface="Times New Roman"/>
            </a:endParaRPr>
          </a:p>
          <a:p>
            <a:pPr algn="just">
              <a:lnSpc>
                <a:spcPct val="143000"/>
              </a:lnSpc>
              <a:spcAft>
                <a:spcPts val="0"/>
              </a:spcAft>
              <a:tabLst>
                <a:tab pos="2250440" algn="l"/>
              </a:tabLst>
            </a:pPr>
            <a:r>
              <a:rPr lang="zh-CN" altLang="zh-CN" sz="2800" kern="100" dirty="0" smtClean="0">
                <a:latin typeface="Times New Roman"/>
                <a:ea typeface="微软雅黑"/>
                <a:cs typeface="Times New Roman"/>
              </a:rPr>
              <a:t>与</a:t>
            </a:r>
            <a:r>
              <a:rPr lang="zh-CN" altLang="zh-CN" sz="2800" kern="100" dirty="0">
                <a:latin typeface="Times New Roman"/>
                <a:ea typeface="微软雅黑"/>
                <a:cs typeface="Times New Roman"/>
              </a:rPr>
              <a:t>堂弟们在春夜宴饮赋诗，并为之作此序文。作者</a:t>
            </a:r>
            <a:r>
              <a:rPr lang="zh-CN" altLang="zh-CN" sz="2800" kern="100" dirty="0" smtClean="0">
                <a:latin typeface="Times New Roman"/>
                <a:ea typeface="微软雅黑"/>
                <a:cs typeface="Times New Roman"/>
              </a:rPr>
              <a:t>以</a:t>
            </a:r>
            <a:endParaRPr lang="en-US" altLang="zh-CN" sz="2800" kern="100" dirty="0" smtClean="0">
              <a:latin typeface="Times New Roman"/>
              <a:ea typeface="微软雅黑"/>
              <a:cs typeface="Times New Roman"/>
            </a:endParaRPr>
          </a:p>
          <a:p>
            <a:pPr algn="just">
              <a:lnSpc>
                <a:spcPct val="143000"/>
              </a:lnSpc>
              <a:spcAft>
                <a:spcPts val="0"/>
              </a:spcAft>
              <a:tabLst>
                <a:tab pos="2250440" algn="l"/>
              </a:tabLst>
            </a:pPr>
            <a:r>
              <a:rPr lang="zh-CN" altLang="zh-CN" sz="2800" kern="100" dirty="0" smtClean="0">
                <a:latin typeface="Times New Roman"/>
                <a:ea typeface="微软雅黑"/>
                <a:cs typeface="Times New Roman"/>
              </a:rPr>
              <a:t>诗笔</a:t>
            </a:r>
            <a:r>
              <a:rPr lang="zh-CN" altLang="zh-CN" sz="2800" kern="100" dirty="0">
                <a:latin typeface="Times New Roman"/>
                <a:ea typeface="微软雅黑"/>
                <a:cs typeface="Times New Roman"/>
              </a:rPr>
              <a:t>行文，洋溢着诗情画意。虽然是文，却和李白</a:t>
            </a:r>
            <a:r>
              <a:rPr lang="zh-CN" altLang="zh-CN" sz="2800" kern="100" dirty="0" smtClean="0">
                <a:latin typeface="Times New Roman"/>
                <a:ea typeface="微软雅黑"/>
                <a:cs typeface="Times New Roman"/>
              </a:rPr>
              <a:t>的</a:t>
            </a:r>
            <a:endParaRPr lang="en-US" altLang="zh-CN" sz="2800" kern="100" dirty="0" smtClean="0">
              <a:latin typeface="Times New Roman"/>
              <a:ea typeface="微软雅黑"/>
              <a:cs typeface="Times New Roman"/>
            </a:endParaRPr>
          </a:p>
          <a:p>
            <a:pPr algn="just">
              <a:lnSpc>
                <a:spcPct val="143000"/>
              </a:lnSpc>
              <a:spcAft>
                <a:spcPts val="0"/>
              </a:spcAft>
              <a:tabLst>
                <a:tab pos="2250440" algn="l"/>
              </a:tabLst>
            </a:pPr>
            <a:r>
              <a:rPr lang="zh-CN" altLang="zh-CN" sz="2800" kern="100" dirty="0" smtClean="0">
                <a:latin typeface="Times New Roman"/>
                <a:ea typeface="微软雅黑"/>
                <a:cs typeface="Times New Roman"/>
              </a:rPr>
              <a:t>诗</a:t>
            </a:r>
            <a:r>
              <a:rPr lang="zh-CN" altLang="zh-CN" sz="2800" kern="100" dirty="0">
                <a:latin typeface="Times New Roman"/>
                <a:ea typeface="微软雅黑"/>
                <a:cs typeface="Times New Roman"/>
              </a:rPr>
              <a:t>一样飘逸俊爽。</a:t>
            </a:r>
            <a:endParaRPr lang="zh-CN" altLang="zh-CN" sz="2800" kern="100" dirty="0">
              <a:latin typeface="宋体"/>
              <a:cs typeface="Courier New"/>
            </a:endParaRPr>
          </a:p>
          <a:p>
            <a:pPr algn="just">
              <a:lnSpc>
                <a:spcPct val="143000"/>
              </a:lnSpc>
              <a:spcAft>
                <a:spcPts val="0"/>
              </a:spcAft>
              <a:tabLst>
                <a:tab pos="2250440" algn="l"/>
              </a:tabLst>
            </a:pPr>
            <a:r>
              <a:rPr lang="en-US" altLang="zh-CN" sz="2800" kern="100" dirty="0" smtClean="0">
                <a:latin typeface="Times New Roman"/>
                <a:ea typeface="微软雅黑"/>
                <a:cs typeface="Times New Roman"/>
              </a:rPr>
              <a:t>        </a:t>
            </a:r>
            <a:r>
              <a:rPr lang="zh-CN" altLang="zh-CN" sz="2800" kern="100" dirty="0" smtClean="0">
                <a:latin typeface="Times New Roman"/>
                <a:ea typeface="微软雅黑"/>
                <a:cs typeface="Times New Roman"/>
              </a:rPr>
              <a:t>这</a:t>
            </a:r>
            <a:r>
              <a:rPr lang="zh-CN" altLang="zh-CN" sz="2800" kern="100" dirty="0">
                <a:latin typeface="Times New Roman"/>
                <a:ea typeface="微软雅黑"/>
                <a:cs typeface="Times New Roman"/>
              </a:rPr>
              <a:t>篇小品，景、情、思融和成一种美丽的意境</a:t>
            </a:r>
            <a:r>
              <a:rPr lang="zh-CN" altLang="zh-CN" sz="2800" kern="100" dirty="0" smtClean="0">
                <a:latin typeface="Times New Roman"/>
                <a:ea typeface="微软雅黑"/>
                <a:cs typeface="Times New Roman"/>
              </a:rPr>
              <a:t>。</a:t>
            </a:r>
            <a:endParaRPr lang="en-US" altLang="zh-CN" sz="2800" kern="100" dirty="0" smtClean="0">
              <a:latin typeface="Times New Roman"/>
              <a:ea typeface="微软雅黑"/>
              <a:cs typeface="Times New Roman"/>
            </a:endParaRPr>
          </a:p>
          <a:p>
            <a:pPr algn="just">
              <a:lnSpc>
                <a:spcPct val="143000"/>
              </a:lnSpc>
              <a:spcAft>
                <a:spcPts val="0"/>
              </a:spcAft>
              <a:tabLst>
                <a:tab pos="2250440" algn="l"/>
              </a:tabLst>
            </a:pPr>
            <a:r>
              <a:rPr lang="zh-CN" altLang="zh-CN" sz="2800" kern="100" dirty="0" smtClean="0">
                <a:latin typeface="Times New Roman"/>
                <a:ea typeface="微软雅黑"/>
                <a:cs typeface="Times New Roman"/>
              </a:rPr>
              <a:t>作品</a:t>
            </a:r>
            <a:r>
              <a:rPr lang="zh-CN" altLang="zh-CN" sz="2800" kern="100" dirty="0">
                <a:latin typeface="Times New Roman"/>
                <a:ea typeface="微软雅黑"/>
                <a:cs typeface="Times New Roman"/>
              </a:rPr>
              <a:t>洋溢着蓬勃旺盛的春的气息，光明洞彻，爽朗</a:t>
            </a:r>
            <a:r>
              <a:rPr lang="zh-CN" altLang="zh-CN" sz="2800" kern="100" dirty="0" smtClean="0">
                <a:latin typeface="Times New Roman"/>
                <a:ea typeface="微软雅黑"/>
                <a:cs typeface="Times New Roman"/>
              </a:rPr>
              <a:t>不</a:t>
            </a:r>
            <a:endParaRPr lang="en-US" altLang="zh-CN" sz="2800" kern="100" dirty="0" smtClean="0">
              <a:latin typeface="Times New Roman"/>
              <a:ea typeface="微软雅黑"/>
              <a:cs typeface="Times New Roman"/>
            </a:endParaRPr>
          </a:p>
          <a:p>
            <a:pPr algn="just">
              <a:lnSpc>
                <a:spcPct val="143000"/>
              </a:lnSpc>
              <a:spcAft>
                <a:spcPts val="0"/>
              </a:spcAft>
              <a:tabLst>
                <a:tab pos="2250440" algn="l"/>
              </a:tabLst>
            </a:pPr>
            <a:r>
              <a:rPr lang="zh-CN" altLang="zh-CN" sz="2800" kern="100" dirty="0" smtClean="0">
                <a:latin typeface="Times New Roman"/>
                <a:ea typeface="微软雅黑"/>
                <a:cs typeface="Times New Roman"/>
              </a:rPr>
              <a:t>尽</a:t>
            </a:r>
            <a:r>
              <a:rPr lang="zh-CN" altLang="zh-CN" sz="2800" kern="100" dirty="0">
                <a:latin typeface="Times New Roman"/>
                <a:ea typeface="微软雅黑"/>
                <a:cs typeface="Times New Roman"/>
              </a:rPr>
              <a:t>，将生活升华到诗的高度。</a:t>
            </a:r>
            <a:endParaRPr lang="zh-CN" altLang="zh-CN" sz="2800" kern="100" dirty="0">
              <a:effectLst/>
              <a:latin typeface="宋体"/>
              <a:cs typeface="Courier New"/>
            </a:endParaRPr>
          </a:p>
        </p:txBody>
      </p:sp>
      <p:pic>
        <p:nvPicPr>
          <p:cNvPr id="3074" name="Picture 2" descr="C:\Users\Administrator\Desktop\语文图\27 (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6013" y="2139950"/>
            <a:ext cx="3265487" cy="390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24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888529" y="286058"/>
            <a:ext cx="8741371" cy="5478423"/>
          </a:xfrm>
          <a:prstGeom prst="rect">
            <a:avLst/>
          </a:prstGeom>
          <a:noFill/>
        </p:spPr>
        <p:txBody>
          <a:bodyPr wrap="square" rtlCol="0">
            <a:spAutoFit/>
          </a:bodyPr>
          <a:lstStyle/>
          <a:p>
            <a:pPr algn="ctr">
              <a:lnSpc>
                <a:spcPct val="200000"/>
              </a:lnSpc>
              <a:spcAft>
                <a:spcPts val="0"/>
              </a:spcAft>
              <a:tabLst>
                <a:tab pos="2070735" algn="l"/>
              </a:tabLst>
            </a:pPr>
            <a:r>
              <a:rPr lang="zh-CN" altLang="zh-CN" sz="3500" b="1" kern="100" dirty="0">
                <a:solidFill>
                  <a:srgbClr val="00B050"/>
                </a:solidFill>
                <a:latin typeface="Times New Roman"/>
                <a:ea typeface="微软雅黑"/>
                <a:cs typeface="Times New Roman"/>
              </a:rPr>
              <a:t>预习作业</a:t>
            </a:r>
            <a:endParaRPr lang="zh-CN" altLang="zh-CN" sz="3500" b="1" kern="100" dirty="0">
              <a:solidFill>
                <a:srgbClr val="00B050"/>
              </a:solidFill>
              <a:latin typeface="宋体"/>
              <a:cs typeface="Courier New"/>
            </a:endParaRPr>
          </a:p>
          <a:p>
            <a:pPr algn="just">
              <a:lnSpc>
                <a:spcPct val="200000"/>
              </a:lnSpc>
              <a:spcAft>
                <a:spcPts val="0"/>
              </a:spcAft>
              <a:tabLst>
                <a:tab pos="2070735" algn="l"/>
              </a:tabLst>
            </a:pPr>
            <a:r>
              <a:rPr lang="en-US" altLang="zh-CN" sz="2800" b="1" kern="100" dirty="0">
                <a:solidFill>
                  <a:schemeClr val="bg1">
                    <a:lumMod val="50000"/>
                  </a:schemeClr>
                </a:solidFill>
                <a:latin typeface="Times New Roman"/>
                <a:ea typeface="微软雅黑"/>
                <a:cs typeface="Courier New"/>
              </a:rPr>
              <a:t>1</a:t>
            </a:r>
            <a:r>
              <a:rPr lang="zh-CN" altLang="zh-CN" sz="2800" b="1" kern="100" dirty="0">
                <a:solidFill>
                  <a:schemeClr val="bg1">
                    <a:lumMod val="50000"/>
                  </a:schemeClr>
                </a:solidFill>
                <a:latin typeface="Times New Roman"/>
                <a:ea typeface="微软雅黑"/>
                <a:cs typeface="Times New Roman"/>
              </a:rPr>
              <a:t>．字音识记</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250440" algn="l"/>
              </a:tabLst>
            </a:pPr>
            <a:r>
              <a:rPr lang="en-US" altLang="zh-CN" sz="2800" kern="100" dirty="0">
                <a:latin typeface="宋体"/>
                <a:ea typeface="微软雅黑"/>
                <a:cs typeface="Times New Roman"/>
              </a:rPr>
              <a:t>①</a:t>
            </a:r>
            <a:r>
              <a:rPr lang="zh-CN" altLang="zh-CN" sz="2800" kern="100" dirty="0">
                <a:solidFill>
                  <a:srgbClr val="00B0F0"/>
                </a:solidFill>
                <a:latin typeface="Times New Roman"/>
                <a:ea typeface="微软雅黑"/>
                <a:cs typeface="Times New Roman"/>
              </a:rPr>
              <a:t>秉</a:t>
            </a:r>
            <a:r>
              <a:rPr lang="zh-CN" altLang="zh-CN" sz="2800" kern="100" dirty="0">
                <a:latin typeface="Times New Roman"/>
                <a:ea typeface="微软雅黑"/>
                <a:cs typeface="Times New Roman"/>
              </a:rPr>
              <a:t>烛</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宋体"/>
                <a:ea typeface="微软雅黑"/>
                <a:cs typeface="Times New Roman"/>
              </a:rPr>
              <a:t>②</a:t>
            </a:r>
            <a:r>
              <a:rPr lang="zh-CN" altLang="zh-CN" sz="2800" kern="100" dirty="0">
                <a:latin typeface="Times New Roman"/>
                <a:ea typeface="微软雅黑"/>
                <a:cs typeface="Times New Roman"/>
              </a:rPr>
              <a:t>逆</a:t>
            </a:r>
            <a:r>
              <a:rPr lang="zh-CN" altLang="zh-CN" sz="2800" kern="100" dirty="0">
                <a:solidFill>
                  <a:srgbClr val="00B0F0"/>
                </a:solidFill>
                <a:latin typeface="Times New Roman"/>
                <a:ea typeface="微软雅黑"/>
                <a:cs typeface="Times New Roman"/>
              </a:rPr>
              <a:t>旅</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250440" algn="l"/>
              </a:tabLst>
            </a:pPr>
            <a:r>
              <a:rPr lang="en-US" altLang="zh-CN" sz="2800" kern="100" dirty="0">
                <a:latin typeface="宋体"/>
                <a:ea typeface="微软雅黑"/>
                <a:cs typeface="Times New Roman"/>
              </a:rPr>
              <a:t>③</a:t>
            </a:r>
            <a:r>
              <a:rPr lang="zh-CN" altLang="zh-CN" sz="2800" kern="100" dirty="0">
                <a:solidFill>
                  <a:srgbClr val="00B0F0"/>
                </a:solidFill>
                <a:latin typeface="Times New Roman"/>
                <a:ea typeface="微软雅黑"/>
                <a:cs typeface="Times New Roman"/>
              </a:rPr>
              <a:t>琼筵</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	</a:t>
            </a: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羽</a:t>
            </a:r>
            <a:r>
              <a:rPr lang="zh-CN" altLang="zh-CN" sz="2800" kern="100" dirty="0">
                <a:solidFill>
                  <a:srgbClr val="00B0F0"/>
                </a:solidFill>
                <a:latin typeface="Times New Roman"/>
                <a:ea typeface="微软雅黑"/>
                <a:cs typeface="Times New Roman"/>
              </a:rPr>
              <a:t>觞</a:t>
            </a:r>
            <a:r>
              <a:rPr lang="en-US" altLang="zh-CN" sz="2800" kern="100" dirty="0">
                <a:latin typeface="Times New Roman"/>
                <a:ea typeface="微软雅黑"/>
                <a:cs typeface="Courier New"/>
              </a:rPr>
              <a:t>(</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200000"/>
              </a:lnSpc>
              <a:spcAft>
                <a:spcPts val="0"/>
              </a:spcAft>
              <a:tabLst>
                <a:tab pos="2250440" algn="l"/>
              </a:tabLst>
            </a:pPr>
            <a:r>
              <a:rPr lang="en-US" altLang="zh-CN" sz="2800" b="1" kern="100" dirty="0" smtClean="0">
                <a:solidFill>
                  <a:schemeClr val="bg1">
                    <a:lumMod val="50000"/>
                  </a:schemeClr>
                </a:solidFill>
                <a:latin typeface="Times New Roman"/>
                <a:ea typeface="微软雅黑"/>
                <a:cs typeface="Courier New"/>
              </a:rPr>
              <a:t>2</a:t>
            </a:r>
            <a:r>
              <a:rPr lang="zh-CN" altLang="zh-CN" sz="2800" b="1" kern="100" dirty="0">
                <a:solidFill>
                  <a:schemeClr val="bg1">
                    <a:lumMod val="50000"/>
                  </a:schemeClr>
                </a:solidFill>
                <a:latin typeface="Times New Roman"/>
                <a:ea typeface="微软雅黑"/>
                <a:cs typeface="Times New Roman"/>
              </a:rPr>
              <a:t>．通假字</a:t>
            </a:r>
            <a:endParaRPr lang="zh-CN" altLang="zh-CN" sz="2800" b="1" kern="100" dirty="0">
              <a:solidFill>
                <a:schemeClr val="bg1">
                  <a:lumMod val="50000"/>
                </a:schemeClr>
              </a:solidFill>
              <a:latin typeface="宋体"/>
              <a:cs typeface="Courier New"/>
            </a:endParaRPr>
          </a:p>
          <a:p>
            <a:pPr algn="just">
              <a:lnSpc>
                <a:spcPct val="200000"/>
              </a:lnSpc>
              <a:spcAft>
                <a:spcPts val="0"/>
              </a:spcAft>
              <a:tabLst>
                <a:tab pos="2250440" algn="l"/>
              </a:tabLst>
            </a:pPr>
            <a:r>
              <a:rPr lang="zh-CN" altLang="zh-CN" sz="2800" kern="100" dirty="0">
                <a:latin typeface="Times New Roman"/>
                <a:ea typeface="微软雅黑"/>
                <a:cs typeface="Times New Roman"/>
              </a:rPr>
              <a:t>序天伦之乐事：</a:t>
            </a:r>
            <a:r>
              <a:rPr lang="en-US" altLang="zh-CN" sz="2800" kern="100" dirty="0" smtClean="0">
                <a:latin typeface="Times New Roman"/>
                <a:ea typeface="微软雅黑"/>
                <a:cs typeface="Courier New"/>
              </a:rPr>
              <a:t>_______________________</a:t>
            </a:r>
            <a:endParaRPr lang="zh-CN" altLang="zh-CN" sz="2800" kern="100" dirty="0">
              <a:latin typeface="宋体"/>
              <a:cs typeface="Courier New"/>
            </a:endParaRPr>
          </a:p>
        </p:txBody>
      </p:sp>
      <p:sp>
        <p:nvSpPr>
          <p:cNvPr id="2" name="矩形 1"/>
          <p:cNvSpPr/>
          <p:nvPr/>
        </p:nvSpPr>
        <p:spPr>
          <a:xfrm>
            <a:off x="3111500" y="2187694"/>
            <a:ext cx="7366000" cy="3539430"/>
          </a:xfrm>
          <a:prstGeom prst="rect">
            <a:avLst/>
          </a:prstGeom>
        </p:spPr>
        <p:txBody>
          <a:bodyPr wrap="square">
            <a:spAutoFit/>
          </a:bodyPr>
          <a:lstStyle/>
          <a:p>
            <a:pPr lvl="0" algn="just">
              <a:lnSpc>
                <a:spcPct val="200000"/>
              </a:lnSpc>
              <a:tabLst>
                <a:tab pos="2250440" algn="l"/>
              </a:tabLst>
            </a:pPr>
            <a:r>
              <a:rPr lang="en-US" altLang="zh-CN" sz="2800" kern="100" dirty="0" err="1" smtClean="0">
                <a:solidFill>
                  <a:schemeClr val="accent6">
                    <a:lumMod val="75000"/>
                  </a:schemeClr>
                </a:solidFill>
                <a:latin typeface="Times New Roman"/>
                <a:ea typeface="微软雅黑"/>
                <a:cs typeface="Courier New"/>
              </a:rPr>
              <a:t>bǐnɡ</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lǚ</a:t>
            </a:r>
            <a:endParaRPr lang="en-US" altLang="zh-CN" sz="2800" kern="100" dirty="0" smtClean="0">
              <a:solidFill>
                <a:schemeClr val="accent6">
                  <a:lumMod val="75000"/>
                </a:schemeClr>
              </a:solidFill>
              <a:latin typeface="Times New Roman"/>
              <a:ea typeface="微软雅黑"/>
              <a:cs typeface="Times New Roman"/>
            </a:endParaRPr>
          </a:p>
          <a:p>
            <a:pPr lvl="0" algn="just">
              <a:lnSpc>
                <a:spcPct val="200000"/>
              </a:lnSpc>
              <a:tabLst>
                <a:tab pos="2250440" algn="l"/>
              </a:tabLst>
            </a:pPr>
            <a:r>
              <a:rPr lang="en-US" altLang="zh-CN" sz="2800" kern="100" dirty="0" err="1" smtClean="0">
                <a:solidFill>
                  <a:schemeClr val="accent6">
                    <a:lumMod val="75000"/>
                  </a:schemeClr>
                </a:solidFill>
                <a:latin typeface="Times New Roman"/>
                <a:ea typeface="微软雅黑"/>
                <a:cs typeface="Courier New"/>
              </a:rPr>
              <a:t>qiónɡ</a:t>
            </a:r>
            <a:r>
              <a:rPr lang="en-US" altLang="zh-CN" sz="2800" kern="100" dirty="0" smtClean="0">
                <a:solidFill>
                  <a:schemeClr val="accent6">
                    <a:lumMod val="75000"/>
                  </a:schemeClr>
                </a:solidFill>
                <a:latin typeface="Times New Roman"/>
                <a:ea typeface="微软雅黑"/>
                <a:cs typeface="Courier New"/>
              </a:rPr>
              <a:t> </a:t>
            </a:r>
            <a:r>
              <a:rPr lang="en-US" altLang="zh-CN" sz="2800" kern="100" dirty="0" err="1">
                <a:solidFill>
                  <a:schemeClr val="accent6">
                    <a:lumMod val="75000"/>
                  </a:schemeClr>
                </a:solidFill>
                <a:latin typeface="Times New Roman"/>
                <a:ea typeface="微软雅黑"/>
                <a:cs typeface="Courier New"/>
              </a:rPr>
              <a:t>y</a:t>
            </a:r>
            <a:r>
              <a:rPr lang="en-US" altLang="zh-CN" sz="2800" kern="100" dirty="0" err="1">
                <a:solidFill>
                  <a:schemeClr val="accent6">
                    <a:lumMod val="75000"/>
                  </a:schemeClr>
                </a:solidFill>
                <a:latin typeface="宋体" pitchFamily="2" charset="-122"/>
                <a:ea typeface="宋体" pitchFamily="2" charset="-122"/>
                <a:cs typeface="Courier New"/>
              </a:rPr>
              <a:t>á</a:t>
            </a:r>
            <a:r>
              <a:rPr lang="en-US" altLang="zh-CN" sz="2800" kern="100" dirty="0" err="1">
                <a:solidFill>
                  <a:schemeClr val="accent6">
                    <a:lumMod val="75000"/>
                  </a:schemeClr>
                </a:solidFill>
                <a:latin typeface="Times New Roman"/>
                <a:ea typeface="微软雅黑"/>
                <a:cs typeface="Courier New"/>
              </a:rPr>
              <a:t>n</a:t>
            </a:r>
            <a:r>
              <a:rPr lang="zh-CN" altLang="zh-CN" sz="2800" kern="100" dirty="0">
                <a:solidFill>
                  <a:schemeClr val="accent6">
                    <a:lumMod val="75000"/>
                  </a:schemeClr>
                </a:solidFill>
                <a:latin typeface="Times New Roman"/>
                <a:ea typeface="微软雅黑"/>
                <a:cs typeface="Times New Roman"/>
              </a:rPr>
              <a:t>　</a:t>
            </a:r>
            <a:r>
              <a:rPr lang="en-US" altLang="zh-CN" sz="2800" kern="100" dirty="0" smtClean="0">
                <a:solidFill>
                  <a:schemeClr val="accent6">
                    <a:lumMod val="75000"/>
                  </a:schemeClr>
                </a:solidFill>
                <a:latin typeface="宋体"/>
                <a:ea typeface="微软雅黑"/>
                <a:cs typeface="Times New Roman"/>
              </a:rPr>
              <a:t>					</a:t>
            </a:r>
            <a:r>
              <a:rPr lang="en-US" altLang="zh-CN" sz="2800" kern="100" dirty="0" err="1" smtClean="0">
                <a:solidFill>
                  <a:schemeClr val="accent6">
                    <a:lumMod val="75000"/>
                  </a:schemeClr>
                </a:solidFill>
                <a:latin typeface="Times New Roman"/>
                <a:ea typeface="微软雅黑"/>
                <a:cs typeface="Courier New"/>
              </a:rPr>
              <a:t>sh</a:t>
            </a:r>
            <a:r>
              <a:rPr lang="en-US" altLang="zh-CN" sz="2800" kern="100" dirty="0" err="1" smtClean="0">
                <a:solidFill>
                  <a:schemeClr val="accent6">
                    <a:lumMod val="75000"/>
                  </a:schemeClr>
                </a:solidFill>
                <a:latin typeface="宋体" pitchFamily="2" charset="-122"/>
                <a:ea typeface="宋体" pitchFamily="2" charset="-122"/>
                <a:cs typeface="Courier New"/>
              </a:rPr>
              <a:t>ā</a:t>
            </a:r>
            <a:r>
              <a:rPr lang="en-US" altLang="zh-CN" sz="2800" kern="100" dirty="0" err="1" smtClean="0">
                <a:solidFill>
                  <a:schemeClr val="accent6">
                    <a:lumMod val="75000"/>
                  </a:schemeClr>
                </a:solidFill>
                <a:latin typeface="Times New Roman"/>
                <a:ea typeface="微软雅黑"/>
                <a:cs typeface="Courier New"/>
              </a:rPr>
              <a:t>nɡ</a:t>
            </a:r>
            <a:endParaRPr lang="zh-CN" altLang="zh-CN" sz="2800" kern="100" dirty="0">
              <a:solidFill>
                <a:schemeClr val="accent6">
                  <a:lumMod val="75000"/>
                </a:schemeClr>
              </a:solidFill>
              <a:latin typeface="宋体"/>
              <a:cs typeface="Courier New"/>
            </a:endParaRPr>
          </a:p>
          <a:p>
            <a:pPr lvl="0" algn="just">
              <a:lnSpc>
                <a:spcPct val="200000"/>
              </a:lnSpc>
              <a:tabLst>
                <a:tab pos="2250440" algn="l"/>
              </a:tabLst>
            </a:pPr>
            <a:endParaRPr lang="en-US" altLang="zh-CN" sz="2800" kern="100" dirty="0" smtClean="0">
              <a:solidFill>
                <a:schemeClr val="accent6">
                  <a:lumMod val="75000"/>
                </a:schemeClr>
              </a:solidFill>
              <a:latin typeface="Times New Roman"/>
              <a:ea typeface="微软雅黑"/>
              <a:cs typeface="Times New Roman"/>
            </a:endParaRPr>
          </a:p>
          <a:p>
            <a:pPr lvl="0" algn="just">
              <a:lnSpc>
                <a:spcPct val="200000"/>
              </a:lnSpc>
              <a:tabLst>
                <a:tab pos="2250440" algn="l"/>
              </a:tabLst>
            </a:pPr>
            <a:r>
              <a:rPr lang="en-US" altLang="zh-CN" sz="2800" kern="100" dirty="0" smtClean="0">
                <a:solidFill>
                  <a:schemeClr val="accent6">
                    <a:lumMod val="75000"/>
                  </a:schemeClr>
                </a:solidFill>
                <a:latin typeface="宋体"/>
                <a:ea typeface="微软雅黑"/>
                <a:cs typeface="Times New Roman"/>
              </a:rPr>
              <a:t>       “</a:t>
            </a:r>
            <a:r>
              <a:rPr lang="zh-CN" altLang="zh-CN" sz="2800" kern="100" dirty="0">
                <a:solidFill>
                  <a:schemeClr val="accent6">
                    <a:lumMod val="75000"/>
                  </a:schemeClr>
                </a:solidFill>
                <a:latin typeface="Times New Roman"/>
                <a:ea typeface="微软雅黑"/>
                <a:cs typeface="Times New Roman"/>
              </a:rPr>
              <a:t>序</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Times New Roman"/>
                <a:ea typeface="微软雅黑"/>
                <a:cs typeface="Times New Roman"/>
              </a:rPr>
              <a:t>通</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Times New Roman"/>
                <a:ea typeface="微软雅黑"/>
                <a:cs typeface="Times New Roman"/>
              </a:rPr>
              <a:t>叙</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Times New Roman"/>
                <a:ea typeface="微软雅黑"/>
                <a:cs typeface="Times New Roman"/>
              </a:rPr>
              <a:t>，叙说</a:t>
            </a:r>
            <a:endParaRPr lang="zh-CN" altLang="zh-CN" sz="28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798276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01600" y="158085"/>
            <a:ext cx="12001500" cy="5909310"/>
          </a:xfrm>
          <a:prstGeom prst="rect">
            <a:avLst/>
          </a:prstGeom>
          <a:noFill/>
        </p:spPr>
        <p:txBody>
          <a:bodyPr wrap="square" rtlCol="0">
            <a:spAutoFit/>
          </a:bodyPr>
          <a:lstStyle/>
          <a:p>
            <a:pPr algn="just">
              <a:lnSpc>
                <a:spcPct val="200000"/>
              </a:lnSpc>
              <a:spcAft>
                <a:spcPts val="0"/>
              </a:spcAft>
              <a:tabLst>
                <a:tab pos="2250440" algn="l"/>
              </a:tabLst>
            </a:pPr>
            <a:r>
              <a:rPr lang="en-US" altLang="zh-CN" sz="2700" b="1" kern="100" dirty="0">
                <a:solidFill>
                  <a:schemeClr val="bg1">
                    <a:lumMod val="50000"/>
                  </a:schemeClr>
                </a:solidFill>
                <a:latin typeface="Times New Roman"/>
                <a:ea typeface="微软雅黑"/>
                <a:cs typeface="Courier New"/>
              </a:rPr>
              <a:t>3</a:t>
            </a:r>
            <a:r>
              <a:rPr lang="zh-CN" altLang="zh-CN" sz="2700" b="1" kern="100" dirty="0">
                <a:solidFill>
                  <a:schemeClr val="bg1">
                    <a:lumMod val="50000"/>
                  </a:schemeClr>
                </a:solidFill>
                <a:latin typeface="Times New Roman"/>
                <a:ea typeface="微软雅黑"/>
                <a:cs typeface="Times New Roman"/>
              </a:rPr>
              <a:t>．古今异义</a:t>
            </a:r>
            <a:endParaRPr lang="zh-CN" altLang="zh-CN" sz="2700" b="1" kern="100" dirty="0">
              <a:solidFill>
                <a:schemeClr val="bg1">
                  <a:lumMod val="50000"/>
                </a:schemeClr>
              </a:solidFill>
              <a:latin typeface="宋体"/>
              <a:cs typeface="Courier New"/>
            </a:endParaRPr>
          </a:p>
          <a:p>
            <a:pPr algn="just">
              <a:lnSpc>
                <a:spcPct val="200000"/>
              </a:lnSpc>
              <a:spcAft>
                <a:spcPts val="0"/>
              </a:spcAft>
              <a:tabLst>
                <a:tab pos="2250440" algn="l"/>
              </a:tabLst>
            </a:pPr>
            <a:r>
              <a:rPr lang="en-US" altLang="zh-CN" sz="2700" kern="100" dirty="0">
                <a:latin typeface="宋体"/>
                <a:ea typeface="微软雅黑"/>
                <a:cs typeface="Times New Roman"/>
              </a:rPr>
              <a:t>①</a:t>
            </a:r>
            <a:r>
              <a:rPr lang="zh-CN" altLang="zh-CN" sz="2700" kern="100" dirty="0">
                <a:solidFill>
                  <a:srgbClr val="00B0F0"/>
                </a:solidFill>
                <a:latin typeface="Times New Roman"/>
                <a:ea typeface="微软雅黑"/>
                <a:cs typeface="Times New Roman"/>
              </a:rPr>
              <a:t>大块</a:t>
            </a:r>
            <a:r>
              <a:rPr lang="zh-CN" altLang="zh-CN" sz="2700" kern="100" dirty="0">
                <a:latin typeface="Times New Roman"/>
                <a:ea typeface="微软雅黑"/>
                <a:cs typeface="Times New Roman"/>
              </a:rPr>
              <a:t>假我以</a:t>
            </a:r>
            <a:r>
              <a:rPr lang="zh-CN" altLang="zh-CN" sz="2700" kern="100" dirty="0" smtClean="0">
                <a:solidFill>
                  <a:srgbClr val="00B0F0"/>
                </a:solidFill>
                <a:latin typeface="Times New Roman"/>
                <a:ea typeface="微软雅黑"/>
                <a:cs typeface="Times New Roman"/>
              </a:rPr>
              <a:t>文章</a:t>
            </a:r>
            <a:endParaRPr lang="zh-CN" altLang="zh-CN" sz="2700" kern="100" dirty="0">
              <a:solidFill>
                <a:srgbClr val="00B0F0"/>
              </a:solidFill>
              <a:latin typeface="宋体"/>
              <a:cs typeface="Courier New"/>
            </a:endParaRPr>
          </a:p>
          <a:p>
            <a:pPr algn="just">
              <a:lnSpc>
                <a:spcPct val="200000"/>
              </a:lnSpc>
              <a:spcAft>
                <a:spcPts val="0"/>
              </a:spcAft>
              <a:tabLst>
                <a:tab pos="2250440" algn="l"/>
              </a:tabLst>
            </a:pPr>
            <a:r>
              <a:rPr lang="zh-CN" altLang="zh-CN" sz="2700" kern="100" dirty="0" smtClean="0">
                <a:solidFill>
                  <a:srgbClr val="00B0F0"/>
                </a:solidFill>
                <a:latin typeface="Times New Roman"/>
                <a:ea typeface="微软雅黑"/>
                <a:cs typeface="Times New Roman"/>
              </a:rPr>
              <a:t>大块</a:t>
            </a:r>
            <a:r>
              <a:rPr lang="en-US" altLang="zh-CN" sz="2700" kern="100" dirty="0" smtClean="0">
                <a:solidFill>
                  <a:srgbClr val="00B0F0"/>
                </a:solidFill>
                <a:latin typeface="Times New Roman"/>
                <a:ea typeface="微软雅黑"/>
                <a:cs typeface="Times New Roman"/>
              </a:rPr>
              <a:t>    </a:t>
            </a:r>
            <a:r>
              <a:rPr lang="zh-CN" altLang="zh-CN" sz="2700" kern="100" dirty="0" smtClean="0">
                <a:latin typeface="Times New Roman"/>
                <a:ea typeface="微软雅黑"/>
                <a:cs typeface="Times New Roman"/>
              </a:rPr>
              <a:t>古</a:t>
            </a:r>
            <a:r>
              <a:rPr lang="zh-CN" altLang="zh-CN" sz="2700" kern="100" dirty="0">
                <a:latin typeface="Times New Roman"/>
                <a:ea typeface="微软雅黑"/>
                <a:cs typeface="Times New Roman"/>
              </a:rPr>
              <a:t>义：</a:t>
            </a:r>
            <a:r>
              <a:rPr lang="en-US" altLang="zh-CN" sz="2700" kern="100" dirty="0" smtClean="0">
                <a:latin typeface="Times New Roman"/>
                <a:ea typeface="微软雅黑"/>
                <a:cs typeface="Courier New"/>
              </a:rPr>
              <a:t>_____________</a:t>
            </a:r>
            <a:r>
              <a:rPr lang="zh-CN" altLang="zh-CN" sz="2700" kern="100" dirty="0">
                <a:latin typeface="Times New Roman"/>
                <a:ea typeface="微软雅黑"/>
                <a:cs typeface="Times New Roman"/>
              </a:rPr>
              <a:t>　今义：</a:t>
            </a:r>
            <a:r>
              <a:rPr lang="en-US" altLang="zh-CN" sz="2700" kern="100" dirty="0" smtClean="0">
                <a:latin typeface="Times New Roman"/>
                <a:ea typeface="微软雅黑"/>
                <a:cs typeface="Courier New"/>
              </a:rPr>
              <a:t>__________</a:t>
            </a:r>
            <a:endParaRPr lang="zh-CN" altLang="zh-CN" sz="2700" kern="100" dirty="0">
              <a:latin typeface="宋体"/>
              <a:cs typeface="Courier New"/>
            </a:endParaRPr>
          </a:p>
          <a:p>
            <a:pPr algn="just">
              <a:lnSpc>
                <a:spcPct val="200000"/>
              </a:lnSpc>
              <a:tabLst>
                <a:tab pos="2250440" algn="l"/>
              </a:tabLst>
            </a:pPr>
            <a:r>
              <a:rPr lang="zh-CN" altLang="zh-CN" sz="2700" kern="100" dirty="0" smtClean="0">
                <a:solidFill>
                  <a:srgbClr val="00B0F0"/>
                </a:solidFill>
                <a:latin typeface="Times New Roman"/>
                <a:ea typeface="微软雅黑"/>
                <a:cs typeface="Times New Roman"/>
              </a:rPr>
              <a:t>文章</a:t>
            </a:r>
            <a:r>
              <a:rPr lang="en-US" altLang="zh-CN" sz="2700" kern="100" dirty="0" smtClean="0">
                <a:solidFill>
                  <a:srgbClr val="00B0F0"/>
                </a:solidFill>
                <a:latin typeface="Times New Roman"/>
                <a:ea typeface="微软雅黑"/>
                <a:cs typeface="Times New Roman"/>
              </a:rPr>
              <a:t>    </a:t>
            </a:r>
            <a:r>
              <a:rPr lang="zh-CN" altLang="zh-CN" sz="2700" kern="100" dirty="0" smtClean="0">
                <a:latin typeface="Times New Roman"/>
                <a:ea typeface="微软雅黑"/>
                <a:cs typeface="Times New Roman"/>
              </a:rPr>
              <a:t>古</a:t>
            </a:r>
            <a:r>
              <a:rPr lang="zh-CN" altLang="zh-CN" sz="2700" kern="100" dirty="0">
                <a:latin typeface="Times New Roman"/>
                <a:ea typeface="微软雅黑"/>
                <a:cs typeface="Times New Roman"/>
              </a:rPr>
              <a:t>义</a:t>
            </a:r>
            <a:r>
              <a:rPr lang="zh-CN" altLang="zh-CN" sz="2700" kern="100" dirty="0" smtClean="0">
                <a:latin typeface="Times New Roman"/>
                <a:ea typeface="微软雅黑"/>
                <a:cs typeface="Times New Roman"/>
              </a:rPr>
              <a:t>：</a:t>
            </a:r>
            <a:r>
              <a:rPr lang="en-US" altLang="zh-CN" sz="2700" kern="100" dirty="0" smtClean="0">
                <a:latin typeface="Times New Roman"/>
                <a:ea typeface="微软雅黑"/>
                <a:cs typeface="Courier New"/>
              </a:rPr>
              <a:t>________________________________________________________</a:t>
            </a:r>
            <a:endParaRPr lang="en-US" altLang="zh-CN" sz="2700" kern="100" dirty="0" smtClean="0">
              <a:latin typeface="Times New Roman"/>
              <a:ea typeface="微软雅黑"/>
              <a:cs typeface="Times New Roman"/>
            </a:endParaRPr>
          </a:p>
          <a:p>
            <a:pPr algn="just">
              <a:lnSpc>
                <a:spcPct val="200000"/>
              </a:lnSpc>
              <a:spcAft>
                <a:spcPts val="0"/>
              </a:spcAft>
              <a:tabLst>
                <a:tab pos="2250440" algn="l"/>
              </a:tabLst>
            </a:pPr>
            <a:r>
              <a:rPr lang="zh-CN" altLang="zh-CN" sz="2700" kern="100" dirty="0" smtClean="0">
                <a:latin typeface="Times New Roman"/>
                <a:ea typeface="微软雅黑"/>
                <a:cs typeface="Times New Roman"/>
              </a:rPr>
              <a:t>今</a:t>
            </a:r>
            <a:r>
              <a:rPr lang="zh-CN" altLang="zh-CN" sz="2700" kern="100" dirty="0">
                <a:latin typeface="Times New Roman"/>
                <a:ea typeface="微软雅黑"/>
                <a:cs typeface="Times New Roman"/>
              </a:rPr>
              <a:t>义：</a:t>
            </a:r>
            <a:r>
              <a:rPr lang="en-US" altLang="zh-CN" sz="2700" kern="100" dirty="0" smtClean="0">
                <a:latin typeface="Times New Roman"/>
                <a:ea typeface="微软雅黑"/>
                <a:cs typeface="Courier New"/>
              </a:rPr>
              <a:t>______________________</a:t>
            </a:r>
            <a:endParaRPr lang="zh-CN" altLang="zh-CN" sz="2700" kern="100" dirty="0">
              <a:latin typeface="宋体"/>
              <a:cs typeface="Courier New"/>
            </a:endParaRPr>
          </a:p>
          <a:p>
            <a:pPr algn="just">
              <a:lnSpc>
                <a:spcPct val="200000"/>
              </a:lnSpc>
              <a:spcAft>
                <a:spcPts val="0"/>
              </a:spcAft>
              <a:tabLst>
                <a:tab pos="2250440" algn="l"/>
              </a:tabLst>
            </a:pPr>
            <a:r>
              <a:rPr lang="en-US" altLang="zh-CN" sz="2700" kern="100" dirty="0">
                <a:latin typeface="宋体"/>
                <a:ea typeface="微软雅黑"/>
                <a:cs typeface="Times New Roman"/>
              </a:rPr>
              <a:t>②</a:t>
            </a:r>
            <a:r>
              <a:rPr lang="zh-CN" altLang="zh-CN" sz="2700" kern="100" dirty="0">
                <a:latin typeface="Times New Roman"/>
                <a:ea typeface="微软雅黑"/>
                <a:cs typeface="Times New Roman"/>
              </a:rPr>
              <a:t>群</a:t>
            </a:r>
            <a:r>
              <a:rPr lang="zh-CN" altLang="zh-CN" sz="2700" kern="100" dirty="0">
                <a:solidFill>
                  <a:srgbClr val="00B0F0"/>
                </a:solidFill>
                <a:latin typeface="Times New Roman"/>
                <a:ea typeface="微软雅黑"/>
                <a:cs typeface="Times New Roman"/>
              </a:rPr>
              <a:t>季</a:t>
            </a:r>
            <a:r>
              <a:rPr lang="zh-CN" altLang="zh-CN" sz="2700" kern="100" dirty="0">
                <a:latin typeface="Times New Roman"/>
                <a:ea typeface="微软雅黑"/>
                <a:cs typeface="Times New Roman"/>
              </a:rPr>
              <a:t>俊秀</a:t>
            </a:r>
            <a:endParaRPr lang="zh-CN" altLang="zh-CN" sz="2700" kern="100" dirty="0">
              <a:latin typeface="宋体"/>
              <a:cs typeface="Courier New"/>
            </a:endParaRPr>
          </a:p>
          <a:p>
            <a:pPr algn="just">
              <a:lnSpc>
                <a:spcPct val="200000"/>
              </a:lnSpc>
              <a:spcAft>
                <a:spcPts val="0"/>
              </a:spcAft>
              <a:tabLst>
                <a:tab pos="2250440" algn="l"/>
              </a:tabLst>
            </a:pPr>
            <a:r>
              <a:rPr lang="zh-CN" altLang="zh-CN" sz="2700" kern="100" dirty="0">
                <a:latin typeface="Times New Roman"/>
                <a:ea typeface="微软雅黑"/>
                <a:cs typeface="Times New Roman"/>
              </a:rPr>
              <a:t>古义：</a:t>
            </a:r>
            <a:r>
              <a:rPr lang="en-US" altLang="zh-CN" sz="2700" kern="100" dirty="0" smtClean="0">
                <a:latin typeface="Times New Roman"/>
                <a:ea typeface="微软雅黑"/>
                <a:cs typeface="Courier New"/>
              </a:rPr>
              <a:t>______</a:t>
            </a:r>
            <a:r>
              <a:rPr lang="zh-CN" altLang="zh-CN" sz="2700" kern="100" dirty="0">
                <a:latin typeface="Times New Roman"/>
                <a:ea typeface="微软雅黑"/>
                <a:cs typeface="Times New Roman"/>
              </a:rPr>
              <a:t>　今义：</a:t>
            </a:r>
            <a:r>
              <a:rPr lang="en-US" altLang="zh-CN" sz="2700" kern="100" dirty="0" smtClean="0">
                <a:latin typeface="Times New Roman"/>
                <a:ea typeface="微软雅黑"/>
                <a:cs typeface="Courier New"/>
              </a:rPr>
              <a:t>______</a:t>
            </a:r>
            <a:endParaRPr lang="zh-CN" altLang="zh-CN" sz="2700" kern="100" dirty="0">
              <a:latin typeface="宋体"/>
              <a:cs typeface="Courier New"/>
            </a:endParaRPr>
          </a:p>
        </p:txBody>
      </p:sp>
      <p:sp>
        <p:nvSpPr>
          <p:cNvPr id="3" name="矩形 2"/>
          <p:cNvSpPr/>
          <p:nvPr/>
        </p:nvSpPr>
        <p:spPr>
          <a:xfrm>
            <a:off x="1181100" y="1756013"/>
            <a:ext cx="10756900" cy="4247317"/>
          </a:xfrm>
          <a:prstGeom prst="rect">
            <a:avLst/>
          </a:prstGeom>
        </p:spPr>
        <p:txBody>
          <a:bodyPr wrap="square">
            <a:spAutoFit/>
          </a:bodyPr>
          <a:lstStyle/>
          <a:p>
            <a:pPr lvl="0" algn="just">
              <a:lnSpc>
                <a:spcPct val="200000"/>
              </a:lnSpc>
              <a:tabLst>
                <a:tab pos="2250440" algn="l"/>
              </a:tabLst>
            </a:pPr>
            <a:r>
              <a:rPr lang="en-US" altLang="zh-CN" sz="2700" kern="100" dirty="0" smtClean="0">
                <a:solidFill>
                  <a:schemeClr val="accent6">
                    <a:lumMod val="75000"/>
                  </a:schemeClr>
                </a:solidFill>
                <a:latin typeface="Times New Roman"/>
                <a:ea typeface="微软雅黑"/>
                <a:cs typeface="Times New Roman"/>
              </a:rPr>
              <a:t>              </a:t>
            </a:r>
            <a:r>
              <a:rPr lang="zh-CN" altLang="zh-CN" sz="2700" kern="100" dirty="0" smtClean="0">
                <a:solidFill>
                  <a:schemeClr val="accent6">
                    <a:lumMod val="75000"/>
                  </a:schemeClr>
                </a:solidFill>
                <a:latin typeface="Times New Roman"/>
                <a:ea typeface="微软雅黑"/>
                <a:cs typeface="Times New Roman"/>
              </a:rPr>
              <a:t>大自然</a:t>
            </a:r>
            <a:r>
              <a:rPr lang="zh-CN" altLang="zh-CN" sz="2700" kern="100" dirty="0">
                <a:solidFill>
                  <a:schemeClr val="accent6">
                    <a:lumMod val="75000"/>
                  </a:schemeClr>
                </a:solidFill>
                <a:latin typeface="Times New Roman"/>
                <a:ea typeface="微软雅黑"/>
                <a:cs typeface="Times New Roman"/>
              </a:rPr>
              <a:t>　</a:t>
            </a:r>
            <a:r>
              <a:rPr lang="en-US" altLang="zh-CN" sz="2700" kern="100" dirty="0" smtClean="0">
                <a:solidFill>
                  <a:schemeClr val="accent6">
                    <a:lumMod val="75000"/>
                  </a:schemeClr>
                </a:solidFill>
                <a:latin typeface="Times New Roman"/>
                <a:ea typeface="微软雅黑"/>
                <a:cs typeface="Times New Roman"/>
              </a:rPr>
              <a:t>	          </a:t>
            </a:r>
            <a:r>
              <a:rPr lang="en-US" altLang="zh-CN" sz="2700" kern="100" dirty="0" smtClean="0">
                <a:solidFill>
                  <a:schemeClr val="accent6">
                    <a:lumMod val="75000"/>
                  </a:schemeClr>
                </a:solidFill>
                <a:latin typeface="Times New Roman"/>
                <a:ea typeface="微软雅黑"/>
                <a:cs typeface="Times New Roman"/>
              </a:rPr>
              <a:t>              </a:t>
            </a:r>
            <a:r>
              <a:rPr lang="zh-CN" altLang="zh-CN" sz="2700" kern="100" dirty="0" smtClean="0">
                <a:solidFill>
                  <a:schemeClr val="accent6">
                    <a:lumMod val="75000"/>
                  </a:schemeClr>
                </a:solidFill>
                <a:latin typeface="Times New Roman"/>
                <a:ea typeface="微软雅黑"/>
                <a:cs typeface="Times New Roman"/>
              </a:rPr>
              <a:t>大</a:t>
            </a:r>
            <a:r>
              <a:rPr lang="zh-CN" altLang="zh-CN" sz="2700" kern="100" dirty="0">
                <a:solidFill>
                  <a:schemeClr val="accent6">
                    <a:lumMod val="75000"/>
                  </a:schemeClr>
                </a:solidFill>
                <a:latin typeface="Times New Roman"/>
                <a:ea typeface="微软雅黑"/>
                <a:cs typeface="Times New Roman"/>
              </a:rPr>
              <a:t>的</a:t>
            </a:r>
            <a:r>
              <a:rPr lang="zh-CN" altLang="zh-CN" sz="2700" kern="100" dirty="0" smtClean="0">
                <a:solidFill>
                  <a:schemeClr val="accent6">
                    <a:lumMod val="75000"/>
                  </a:schemeClr>
                </a:solidFill>
                <a:latin typeface="Times New Roman"/>
                <a:ea typeface="微软雅黑"/>
                <a:cs typeface="Times New Roman"/>
              </a:rPr>
              <a:t>块头</a:t>
            </a:r>
            <a:endParaRPr lang="en-US" altLang="zh-CN" sz="2700" kern="100" dirty="0" smtClean="0">
              <a:solidFill>
                <a:schemeClr val="accent6">
                  <a:lumMod val="75000"/>
                </a:schemeClr>
              </a:solidFill>
              <a:latin typeface="Times New Roman"/>
              <a:ea typeface="微软雅黑"/>
              <a:cs typeface="Times New Roman"/>
            </a:endParaRPr>
          </a:p>
          <a:p>
            <a:pPr lvl="0" algn="just">
              <a:lnSpc>
                <a:spcPct val="200000"/>
              </a:lnSpc>
              <a:tabLst>
                <a:tab pos="2250440" algn="l"/>
              </a:tabLst>
            </a:pPr>
            <a:r>
              <a:rPr lang="en-US" altLang="zh-CN" sz="2700" kern="100" spc="-110" dirty="0" smtClean="0">
                <a:solidFill>
                  <a:schemeClr val="accent6">
                    <a:lumMod val="75000"/>
                  </a:schemeClr>
                </a:solidFill>
                <a:latin typeface="Times New Roman"/>
                <a:ea typeface="微软雅黑"/>
                <a:cs typeface="Times New Roman"/>
              </a:rPr>
              <a:t>               </a:t>
            </a:r>
            <a:r>
              <a:rPr lang="zh-CN" altLang="zh-CN" sz="2700" kern="100" spc="-110" dirty="0" smtClean="0">
                <a:solidFill>
                  <a:schemeClr val="accent6">
                    <a:lumMod val="75000"/>
                  </a:schemeClr>
                </a:solidFill>
                <a:latin typeface="Times New Roman"/>
                <a:ea typeface="微软雅黑"/>
                <a:cs typeface="Times New Roman"/>
              </a:rPr>
              <a:t>错杂</a:t>
            </a:r>
            <a:r>
              <a:rPr lang="zh-CN" altLang="zh-CN" sz="2700" kern="100" spc="-110" dirty="0">
                <a:solidFill>
                  <a:schemeClr val="accent6">
                    <a:lumMod val="75000"/>
                  </a:schemeClr>
                </a:solidFill>
                <a:latin typeface="Times New Roman"/>
                <a:ea typeface="微软雅黑"/>
                <a:cs typeface="Times New Roman"/>
              </a:rPr>
              <a:t>的色彩</a:t>
            </a:r>
            <a:r>
              <a:rPr lang="zh-CN" altLang="zh-CN" sz="2700" kern="100" spc="-1100" dirty="0">
                <a:solidFill>
                  <a:schemeClr val="accent6">
                    <a:lumMod val="75000"/>
                  </a:schemeClr>
                </a:solidFill>
                <a:latin typeface="Times New Roman"/>
                <a:ea typeface="微软雅黑"/>
                <a:cs typeface="Times New Roman"/>
              </a:rPr>
              <a:t>、</a:t>
            </a:r>
            <a:r>
              <a:rPr lang="zh-CN" altLang="zh-CN" sz="2700" kern="100" spc="-110" dirty="0">
                <a:solidFill>
                  <a:schemeClr val="accent6">
                    <a:lumMod val="75000"/>
                  </a:schemeClr>
                </a:solidFill>
                <a:latin typeface="Times New Roman"/>
                <a:ea typeface="微软雅黑"/>
                <a:cs typeface="Times New Roman"/>
              </a:rPr>
              <a:t>花纹</a:t>
            </a:r>
            <a:r>
              <a:rPr lang="zh-CN" altLang="zh-CN" sz="2700" kern="100" spc="-700" dirty="0">
                <a:solidFill>
                  <a:schemeClr val="accent6">
                    <a:lumMod val="75000"/>
                  </a:schemeClr>
                </a:solidFill>
                <a:latin typeface="Times New Roman"/>
                <a:ea typeface="微软雅黑"/>
                <a:cs typeface="Times New Roman"/>
              </a:rPr>
              <a:t>，</a:t>
            </a:r>
            <a:r>
              <a:rPr lang="zh-CN" altLang="zh-CN" sz="2700" kern="100" spc="-110" dirty="0">
                <a:solidFill>
                  <a:schemeClr val="accent6">
                    <a:lumMod val="75000"/>
                  </a:schemeClr>
                </a:solidFill>
                <a:latin typeface="Times New Roman"/>
                <a:ea typeface="微软雅黑"/>
                <a:cs typeface="Times New Roman"/>
              </a:rPr>
              <a:t>此处指大自然中各种美好的形象</a:t>
            </a:r>
            <a:r>
              <a:rPr lang="zh-CN" altLang="zh-CN" sz="2700" kern="100" spc="-1100" dirty="0">
                <a:solidFill>
                  <a:schemeClr val="accent6">
                    <a:lumMod val="75000"/>
                  </a:schemeClr>
                </a:solidFill>
                <a:latin typeface="Times New Roman"/>
                <a:ea typeface="微软雅黑"/>
                <a:cs typeface="Times New Roman"/>
              </a:rPr>
              <a:t>、</a:t>
            </a:r>
            <a:r>
              <a:rPr lang="zh-CN" altLang="zh-CN" sz="2700" kern="100" spc="-110" dirty="0">
                <a:solidFill>
                  <a:schemeClr val="accent6">
                    <a:lumMod val="75000"/>
                  </a:schemeClr>
                </a:solidFill>
                <a:latin typeface="Times New Roman"/>
                <a:ea typeface="微软雅黑"/>
                <a:cs typeface="Times New Roman"/>
              </a:rPr>
              <a:t>色彩</a:t>
            </a:r>
            <a:r>
              <a:rPr lang="zh-CN" altLang="zh-CN" sz="2700" kern="100" spc="-1100" dirty="0">
                <a:solidFill>
                  <a:schemeClr val="accent6">
                    <a:lumMod val="75000"/>
                  </a:schemeClr>
                </a:solidFill>
                <a:latin typeface="Times New Roman"/>
                <a:ea typeface="微软雅黑"/>
                <a:cs typeface="Times New Roman"/>
              </a:rPr>
              <a:t>、</a:t>
            </a:r>
            <a:r>
              <a:rPr lang="zh-CN" altLang="zh-CN" sz="2700" kern="100" spc="-110" dirty="0">
                <a:solidFill>
                  <a:schemeClr val="accent6">
                    <a:lumMod val="75000"/>
                  </a:schemeClr>
                </a:solidFill>
                <a:latin typeface="Times New Roman"/>
                <a:ea typeface="微软雅黑"/>
                <a:cs typeface="Times New Roman"/>
              </a:rPr>
              <a:t>声音</a:t>
            </a:r>
            <a:r>
              <a:rPr lang="zh-CN" altLang="zh-CN" sz="2700" kern="100" spc="-110" dirty="0" smtClean="0">
                <a:solidFill>
                  <a:schemeClr val="accent6">
                    <a:lumMod val="75000"/>
                  </a:schemeClr>
                </a:solidFill>
                <a:latin typeface="Times New Roman"/>
                <a:ea typeface="微软雅黑"/>
                <a:cs typeface="Times New Roman"/>
              </a:rPr>
              <a:t>等</a:t>
            </a:r>
            <a:endParaRPr lang="en-US" altLang="zh-CN" sz="2700" kern="100" spc="-110" dirty="0" smtClean="0">
              <a:solidFill>
                <a:schemeClr val="accent6">
                  <a:lumMod val="75000"/>
                </a:schemeClr>
              </a:solidFill>
              <a:latin typeface="Times New Roman"/>
              <a:ea typeface="微软雅黑"/>
              <a:cs typeface="Times New Roman"/>
            </a:endParaRPr>
          </a:p>
          <a:p>
            <a:pPr lvl="0" algn="just">
              <a:lnSpc>
                <a:spcPct val="200000"/>
              </a:lnSpc>
              <a:tabLst>
                <a:tab pos="2250440" algn="l"/>
              </a:tabLst>
            </a:pPr>
            <a:r>
              <a:rPr lang="zh-CN" altLang="zh-CN" sz="2700" kern="100" dirty="0" smtClean="0">
                <a:solidFill>
                  <a:schemeClr val="accent6">
                    <a:lumMod val="75000"/>
                  </a:schemeClr>
                </a:solidFill>
                <a:latin typeface="Times New Roman"/>
                <a:ea typeface="微软雅黑"/>
                <a:cs typeface="Times New Roman"/>
              </a:rPr>
              <a:t>篇幅</a:t>
            </a:r>
            <a:r>
              <a:rPr lang="zh-CN" altLang="zh-CN" sz="2700" kern="100" dirty="0">
                <a:solidFill>
                  <a:schemeClr val="accent6">
                    <a:lumMod val="75000"/>
                  </a:schemeClr>
                </a:solidFill>
                <a:latin typeface="Times New Roman"/>
                <a:ea typeface="微软雅黑"/>
                <a:cs typeface="Times New Roman"/>
              </a:rPr>
              <a:t>不很长的单篇</a:t>
            </a:r>
            <a:r>
              <a:rPr lang="zh-CN" altLang="zh-CN" sz="2700" kern="100" dirty="0" smtClean="0">
                <a:solidFill>
                  <a:schemeClr val="accent6">
                    <a:lumMod val="75000"/>
                  </a:schemeClr>
                </a:solidFill>
                <a:latin typeface="Times New Roman"/>
                <a:ea typeface="微软雅黑"/>
                <a:cs typeface="Times New Roman"/>
              </a:rPr>
              <a:t>作品</a:t>
            </a:r>
            <a:endParaRPr lang="en-US" altLang="zh-CN" sz="2700" kern="100" dirty="0" smtClean="0">
              <a:solidFill>
                <a:schemeClr val="accent6">
                  <a:lumMod val="75000"/>
                </a:schemeClr>
              </a:solidFill>
              <a:latin typeface="Times New Roman"/>
              <a:ea typeface="微软雅黑"/>
              <a:cs typeface="Times New Roman"/>
            </a:endParaRPr>
          </a:p>
          <a:p>
            <a:pPr lvl="0" algn="just">
              <a:lnSpc>
                <a:spcPct val="200000"/>
              </a:lnSpc>
              <a:tabLst>
                <a:tab pos="2250440" algn="l"/>
              </a:tabLst>
            </a:pPr>
            <a:endParaRPr lang="en-US" altLang="zh-CN" sz="2700" kern="100" dirty="0">
              <a:solidFill>
                <a:schemeClr val="accent6">
                  <a:lumMod val="75000"/>
                </a:schemeClr>
              </a:solidFill>
              <a:latin typeface="Times New Roman"/>
              <a:ea typeface="微软雅黑"/>
              <a:cs typeface="Times New Roman"/>
            </a:endParaRPr>
          </a:p>
          <a:p>
            <a:pPr lvl="0" algn="just">
              <a:lnSpc>
                <a:spcPct val="200000"/>
              </a:lnSpc>
              <a:tabLst>
                <a:tab pos="2250440" algn="l"/>
              </a:tabLst>
            </a:pPr>
            <a:r>
              <a:rPr lang="zh-CN" altLang="zh-CN" sz="2700" kern="100" dirty="0" smtClean="0">
                <a:solidFill>
                  <a:schemeClr val="accent6">
                    <a:lumMod val="75000"/>
                  </a:schemeClr>
                </a:solidFill>
                <a:latin typeface="Times New Roman"/>
                <a:ea typeface="微软雅黑"/>
                <a:cs typeface="Times New Roman"/>
              </a:rPr>
              <a:t>弟弟</a:t>
            </a:r>
            <a:r>
              <a:rPr lang="zh-CN" altLang="zh-CN" sz="2700" kern="100" dirty="0">
                <a:solidFill>
                  <a:schemeClr val="accent6">
                    <a:lumMod val="75000"/>
                  </a:schemeClr>
                </a:solidFill>
                <a:latin typeface="Times New Roman"/>
                <a:ea typeface="微软雅黑"/>
                <a:cs typeface="Times New Roman"/>
              </a:rPr>
              <a:t>　</a:t>
            </a:r>
            <a:r>
              <a:rPr lang="en-US" altLang="zh-CN" sz="2700" kern="100" dirty="0" smtClean="0">
                <a:solidFill>
                  <a:schemeClr val="accent6">
                    <a:lumMod val="75000"/>
                  </a:schemeClr>
                </a:solidFill>
                <a:latin typeface="Times New Roman"/>
                <a:ea typeface="微软雅黑"/>
                <a:cs typeface="Times New Roman"/>
              </a:rPr>
              <a:t>                </a:t>
            </a:r>
            <a:r>
              <a:rPr lang="zh-CN" altLang="zh-CN" sz="2700" kern="100" dirty="0" smtClean="0">
                <a:solidFill>
                  <a:schemeClr val="accent6">
                    <a:lumMod val="75000"/>
                  </a:schemeClr>
                </a:solidFill>
                <a:latin typeface="Times New Roman"/>
                <a:ea typeface="微软雅黑"/>
                <a:cs typeface="Times New Roman"/>
              </a:rPr>
              <a:t>季节</a:t>
            </a:r>
            <a:r>
              <a:rPr lang="en-US" altLang="zh-CN" sz="2700" kern="100" dirty="0" smtClean="0">
                <a:solidFill>
                  <a:schemeClr val="accent6">
                    <a:lumMod val="75000"/>
                  </a:schemeClr>
                </a:solidFill>
                <a:latin typeface="Times New Roman"/>
                <a:ea typeface="微软雅黑"/>
                <a:cs typeface="Times New Roman"/>
              </a:rPr>
              <a:t> </a:t>
            </a:r>
            <a:endParaRPr lang="zh-CN" altLang="zh-CN" sz="27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530938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1703512" y="170785"/>
            <a:ext cx="9421688" cy="5909310"/>
          </a:xfrm>
          <a:prstGeom prst="rect">
            <a:avLst/>
          </a:prstGeom>
          <a:noFill/>
        </p:spPr>
        <p:txBody>
          <a:bodyPr wrap="square" rtlCol="0">
            <a:spAutoFit/>
          </a:bodyPr>
          <a:lstStyle/>
          <a:p>
            <a:pPr algn="just">
              <a:lnSpc>
                <a:spcPct val="150000"/>
              </a:lnSpc>
              <a:spcAft>
                <a:spcPts val="0"/>
              </a:spcAft>
              <a:tabLst>
                <a:tab pos="2430780" algn="l"/>
              </a:tabLst>
            </a:pPr>
            <a:r>
              <a:rPr lang="en-US" altLang="zh-CN" sz="2800" b="1" kern="100" dirty="0" smtClean="0">
                <a:solidFill>
                  <a:schemeClr val="bg1">
                    <a:lumMod val="50000"/>
                  </a:schemeClr>
                </a:solidFill>
                <a:latin typeface="Times New Roman"/>
                <a:ea typeface="微软雅黑"/>
                <a:cs typeface="Courier New"/>
              </a:rPr>
              <a:t>4</a:t>
            </a:r>
            <a:r>
              <a:rPr lang="zh-CN" altLang="zh-CN" sz="2800" b="1" kern="100" dirty="0" smtClean="0">
                <a:solidFill>
                  <a:schemeClr val="bg1">
                    <a:lumMod val="50000"/>
                  </a:schemeClr>
                </a:solidFill>
                <a:latin typeface="Times New Roman"/>
                <a:ea typeface="微软雅黑"/>
                <a:cs typeface="Times New Roman"/>
              </a:rPr>
              <a:t>．文言句式</a:t>
            </a:r>
            <a:endParaRPr lang="zh-CN" altLang="zh-CN" sz="2800" b="1" kern="100" dirty="0" smtClean="0">
              <a:solidFill>
                <a:schemeClr val="bg1">
                  <a:lumMod val="50000"/>
                </a:schemeClr>
              </a:solidFill>
              <a:latin typeface="宋体"/>
              <a:cs typeface="Courier New"/>
            </a:endParaRPr>
          </a:p>
          <a:p>
            <a:pPr algn="just">
              <a:lnSpc>
                <a:spcPct val="150000"/>
              </a:lnSpc>
              <a:spcAft>
                <a:spcPts val="0"/>
              </a:spcAft>
              <a:tabLst>
                <a:tab pos="2250440"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夫天地者万物之逆旅也</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阳春召我以烟景</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Times New Roman"/>
                <a:ea typeface="微软雅黑"/>
                <a:cs typeface="Courier New"/>
              </a:rPr>
              <a:t>(</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会桃花之芳园</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250440" algn="l"/>
              </a:tabLst>
            </a:pPr>
            <a:r>
              <a:rPr lang="en-US" altLang="zh-CN" sz="2800" b="1" kern="100" dirty="0" smtClean="0">
                <a:solidFill>
                  <a:schemeClr val="bg1">
                    <a:lumMod val="50000"/>
                  </a:schemeClr>
                </a:solidFill>
                <a:latin typeface="Times New Roman"/>
                <a:ea typeface="微软雅黑"/>
                <a:cs typeface="Courier New"/>
              </a:rPr>
              <a:t>5</a:t>
            </a:r>
            <a:r>
              <a:rPr lang="zh-CN" altLang="zh-CN" sz="2800" b="1" kern="100" dirty="0">
                <a:solidFill>
                  <a:schemeClr val="bg1">
                    <a:lumMod val="50000"/>
                  </a:schemeClr>
                </a:solidFill>
                <a:latin typeface="Times New Roman"/>
                <a:ea typeface="微软雅黑"/>
                <a:cs typeface="Times New Roman"/>
              </a:rPr>
              <a:t>．解释词语</a:t>
            </a:r>
            <a:endParaRPr lang="zh-CN" altLang="zh-CN" sz="2800" b="1" kern="100" dirty="0">
              <a:solidFill>
                <a:schemeClr val="bg1">
                  <a:lumMod val="50000"/>
                </a:schemeClr>
              </a:solidFill>
              <a:latin typeface="宋体"/>
              <a:cs typeface="Courier New"/>
            </a:endParaRPr>
          </a:p>
          <a:p>
            <a:pPr algn="just">
              <a:lnSpc>
                <a:spcPct val="150000"/>
              </a:lnSpc>
              <a:spcAft>
                <a:spcPts val="0"/>
              </a:spcAft>
              <a:tabLst>
                <a:tab pos="2250440" algn="l"/>
              </a:tabLst>
            </a:pPr>
            <a:r>
              <a:rPr lang="en-US" altLang="zh-CN" sz="2800" kern="100" dirty="0">
                <a:latin typeface="宋体"/>
                <a:ea typeface="微软雅黑"/>
                <a:cs typeface="Times New Roman"/>
              </a:rPr>
              <a:t>①</a:t>
            </a:r>
            <a:r>
              <a:rPr lang="zh-CN" altLang="zh-CN" sz="2800" kern="100" dirty="0">
                <a:latin typeface="Times New Roman"/>
                <a:ea typeface="微软雅黑"/>
                <a:cs typeface="Times New Roman"/>
              </a:rPr>
              <a:t>万物之</a:t>
            </a:r>
            <a:r>
              <a:rPr lang="zh-CN" altLang="zh-CN" sz="2800" kern="100" dirty="0">
                <a:solidFill>
                  <a:srgbClr val="00B0F0"/>
                </a:solidFill>
                <a:latin typeface="Times New Roman"/>
                <a:ea typeface="微软雅黑"/>
                <a:cs typeface="Times New Roman"/>
              </a:rPr>
              <a:t>逆旅</a:t>
            </a:r>
            <a:r>
              <a:rPr lang="zh-CN" altLang="zh-CN" sz="2800" kern="100" dirty="0">
                <a:latin typeface="Times New Roman"/>
                <a:ea typeface="微软雅黑"/>
                <a:cs typeface="Times New Roman"/>
              </a:rPr>
              <a:t>也</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宋体"/>
                <a:ea typeface="微软雅黑"/>
                <a:cs typeface="Times New Roman"/>
              </a:rPr>
              <a:t>②</a:t>
            </a:r>
            <a:r>
              <a:rPr lang="zh-CN" altLang="zh-CN" sz="2800" kern="100" dirty="0">
                <a:latin typeface="Times New Roman"/>
                <a:ea typeface="微软雅黑"/>
                <a:cs typeface="Times New Roman"/>
              </a:rPr>
              <a:t>百代之</a:t>
            </a:r>
            <a:r>
              <a:rPr lang="zh-CN" altLang="zh-CN" sz="2800" kern="100" dirty="0">
                <a:solidFill>
                  <a:srgbClr val="00B0F0"/>
                </a:solidFill>
                <a:latin typeface="Times New Roman"/>
                <a:ea typeface="微软雅黑"/>
                <a:cs typeface="Times New Roman"/>
              </a:rPr>
              <a:t>过客</a:t>
            </a:r>
            <a:r>
              <a:rPr lang="zh-CN" altLang="zh-CN" sz="2800" kern="100" dirty="0">
                <a:latin typeface="Times New Roman"/>
                <a:ea typeface="微软雅黑"/>
                <a:cs typeface="Times New Roman"/>
              </a:rPr>
              <a:t>也</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宋体"/>
                <a:ea typeface="微软雅黑"/>
                <a:cs typeface="Times New Roman"/>
              </a:rPr>
              <a:t>③</a:t>
            </a:r>
            <a:r>
              <a:rPr lang="zh-CN" altLang="zh-CN" sz="2800" kern="100" dirty="0">
                <a:latin typeface="Times New Roman"/>
                <a:ea typeface="微软雅黑"/>
                <a:cs typeface="Times New Roman"/>
              </a:rPr>
              <a:t>古人</a:t>
            </a:r>
            <a:r>
              <a:rPr lang="zh-CN" altLang="zh-CN" sz="2800" kern="100" dirty="0">
                <a:solidFill>
                  <a:srgbClr val="00B0F0"/>
                </a:solidFill>
                <a:latin typeface="Times New Roman"/>
                <a:ea typeface="微软雅黑"/>
                <a:cs typeface="Times New Roman"/>
              </a:rPr>
              <a:t>秉</a:t>
            </a:r>
            <a:r>
              <a:rPr lang="zh-CN" altLang="zh-CN" sz="2800" kern="100" dirty="0">
                <a:latin typeface="Times New Roman"/>
                <a:ea typeface="微软雅黑"/>
                <a:cs typeface="Times New Roman"/>
              </a:rPr>
              <a:t>烛夜游</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a:latin typeface="Times New Roman"/>
                <a:ea typeface="微软雅黑"/>
                <a:cs typeface="Courier New"/>
              </a:rPr>
              <a:t>)</a:t>
            </a:r>
            <a:endParaRPr lang="zh-CN" altLang="zh-CN" sz="2800" kern="100" dirty="0">
              <a:latin typeface="宋体"/>
              <a:cs typeface="Courier New"/>
            </a:endParaRPr>
          </a:p>
          <a:p>
            <a:pPr algn="just">
              <a:lnSpc>
                <a:spcPct val="150000"/>
              </a:lnSpc>
              <a:spcAft>
                <a:spcPts val="0"/>
              </a:spcAft>
              <a:tabLst>
                <a:tab pos="2250440" algn="l"/>
              </a:tabLst>
            </a:pPr>
            <a:r>
              <a:rPr lang="en-US" altLang="zh-CN" sz="2800" kern="100" dirty="0">
                <a:latin typeface="宋体"/>
                <a:ea typeface="微软雅黑"/>
                <a:cs typeface="Times New Roman"/>
              </a:rPr>
              <a:t>④</a:t>
            </a:r>
            <a:r>
              <a:rPr lang="zh-CN" altLang="zh-CN" sz="2800" kern="100" dirty="0">
                <a:latin typeface="Times New Roman"/>
                <a:ea typeface="微软雅黑"/>
                <a:cs typeface="Times New Roman"/>
              </a:rPr>
              <a:t>况阳春召我以</a:t>
            </a:r>
            <a:r>
              <a:rPr lang="zh-CN" altLang="zh-CN" sz="2800" kern="100" dirty="0">
                <a:solidFill>
                  <a:srgbClr val="00B0F0"/>
                </a:solidFill>
                <a:latin typeface="Times New Roman"/>
                <a:ea typeface="微软雅黑"/>
                <a:cs typeface="Times New Roman"/>
              </a:rPr>
              <a:t>烟景</a:t>
            </a:r>
            <a:r>
              <a:rPr lang="en-US" altLang="zh-CN" sz="2800" kern="100" dirty="0">
                <a:latin typeface="Times New Roman"/>
                <a:ea typeface="微软雅黑"/>
                <a:cs typeface="Courier New"/>
              </a:rPr>
              <a:t>	</a:t>
            </a:r>
            <a:r>
              <a:rPr lang="en-US" altLang="zh-CN" sz="2800" kern="100" dirty="0" smtClean="0">
                <a:latin typeface="Times New Roman"/>
                <a:ea typeface="微软雅黑"/>
                <a:cs typeface="Courier New"/>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zh-CN" altLang="zh-CN" sz="2800" kern="100" dirty="0">
                <a:latin typeface="Times New Roman"/>
                <a:ea typeface="微软雅黑"/>
                <a:cs typeface="Times New Roman"/>
              </a:rPr>
              <a:t>　</a:t>
            </a:r>
            <a:r>
              <a:rPr lang="en-US" altLang="zh-CN" sz="2800" kern="100" dirty="0" smtClean="0">
                <a:latin typeface="Times New Roman"/>
                <a:ea typeface="微软雅黑"/>
                <a:cs typeface="Times New Roman"/>
              </a:rPr>
              <a:t>  </a:t>
            </a:r>
            <a:r>
              <a:rPr lang="en-US" altLang="zh-CN" sz="2800" kern="100" dirty="0" smtClean="0">
                <a:latin typeface="Times New Roman"/>
                <a:ea typeface="微软雅黑"/>
                <a:cs typeface="Courier New"/>
              </a:rPr>
              <a:t>)</a:t>
            </a:r>
            <a:endParaRPr lang="zh-CN" altLang="zh-CN" sz="2800" kern="100" dirty="0">
              <a:effectLst/>
              <a:latin typeface="宋体"/>
              <a:cs typeface="Courier New"/>
            </a:endParaRPr>
          </a:p>
        </p:txBody>
      </p:sp>
      <p:sp>
        <p:nvSpPr>
          <p:cNvPr id="4" name="矩形 3"/>
          <p:cNvSpPr/>
          <p:nvPr/>
        </p:nvSpPr>
        <p:spPr>
          <a:xfrm>
            <a:off x="8280400" y="852185"/>
            <a:ext cx="2794000" cy="5262979"/>
          </a:xfrm>
          <a:prstGeom prst="rect">
            <a:avLst/>
          </a:prstGeom>
        </p:spPr>
        <p:txBody>
          <a:bodyPr wrap="square">
            <a:spAutoFit/>
          </a:bodyPr>
          <a:lstStyle/>
          <a:p>
            <a:pPr algn="just">
              <a:lnSpc>
                <a:spcPct val="150000"/>
              </a:lnSpc>
              <a:spcAft>
                <a:spcPts val="0"/>
              </a:spcAft>
              <a:tabLst>
                <a:tab pos="2250440"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判断句</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250440" algn="l"/>
              </a:tabLst>
            </a:pPr>
            <a:r>
              <a:rPr lang="zh-CN" altLang="zh-CN" sz="2800" kern="100" dirty="0" smtClean="0">
                <a:solidFill>
                  <a:schemeClr val="accent6">
                    <a:lumMod val="75000"/>
                  </a:schemeClr>
                </a:solidFill>
                <a:latin typeface="Times New Roman"/>
                <a:ea typeface="微软雅黑"/>
                <a:cs typeface="Times New Roman"/>
              </a:rPr>
              <a:t>状语</a:t>
            </a:r>
            <a:r>
              <a:rPr lang="zh-CN" altLang="zh-CN" sz="2800" kern="100" dirty="0">
                <a:solidFill>
                  <a:schemeClr val="accent6">
                    <a:lumMod val="75000"/>
                  </a:schemeClr>
                </a:solidFill>
                <a:latin typeface="Times New Roman"/>
                <a:ea typeface="微软雅黑"/>
                <a:cs typeface="Times New Roman"/>
              </a:rPr>
              <a:t>后</a:t>
            </a:r>
            <a:r>
              <a:rPr lang="zh-CN" altLang="zh-CN" sz="2800" kern="100" dirty="0" smtClean="0">
                <a:solidFill>
                  <a:schemeClr val="accent6">
                    <a:lumMod val="75000"/>
                  </a:schemeClr>
                </a:solidFill>
                <a:latin typeface="Times New Roman"/>
                <a:ea typeface="微软雅黑"/>
                <a:cs typeface="Times New Roman"/>
              </a:rPr>
              <a:t>置</a:t>
            </a:r>
            <a:endParaRPr lang="en-US" altLang="zh-CN" sz="2800" kern="100" dirty="0" smtClean="0">
              <a:solidFill>
                <a:schemeClr val="accent6">
                  <a:lumMod val="75000"/>
                </a:schemeClr>
              </a:solidFill>
              <a:latin typeface="Times New Roman"/>
              <a:ea typeface="微软雅黑"/>
              <a:cs typeface="Times New Roman"/>
            </a:endParaRPr>
          </a:p>
          <a:p>
            <a:pPr algn="just">
              <a:lnSpc>
                <a:spcPct val="150000"/>
              </a:lnSpc>
              <a:spcAft>
                <a:spcPts val="0"/>
              </a:spcAft>
              <a:tabLst>
                <a:tab pos="2250440" algn="l"/>
              </a:tabLst>
            </a:pPr>
            <a:r>
              <a:rPr lang="en-US" altLang="zh-CN" sz="2800" kern="100" dirty="0" smtClean="0">
                <a:solidFill>
                  <a:schemeClr val="accent6">
                    <a:lumMod val="75000"/>
                  </a:schemeClr>
                </a:solidFill>
                <a:latin typeface="Times New Roman"/>
                <a:ea typeface="微软雅黑"/>
                <a:cs typeface="Times New Roman"/>
              </a:rPr>
              <a:t>   </a:t>
            </a:r>
            <a:r>
              <a:rPr lang="zh-CN" altLang="zh-CN" sz="2800" kern="100" dirty="0" smtClean="0">
                <a:solidFill>
                  <a:schemeClr val="accent6">
                    <a:lumMod val="75000"/>
                  </a:schemeClr>
                </a:solidFill>
                <a:latin typeface="Times New Roman"/>
                <a:ea typeface="微软雅黑"/>
                <a:cs typeface="Times New Roman"/>
              </a:rPr>
              <a:t>省略句</a:t>
            </a:r>
            <a:endParaRPr lang="zh-CN" altLang="zh-CN" sz="2800" kern="100" dirty="0">
              <a:solidFill>
                <a:schemeClr val="accent6">
                  <a:lumMod val="75000"/>
                </a:schemeClr>
              </a:solidFill>
              <a:latin typeface="宋体"/>
              <a:cs typeface="Courier New"/>
            </a:endParaRPr>
          </a:p>
          <a:p>
            <a:pPr algn="just">
              <a:lnSpc>
                <a:spcPct val="150000"/>
              </a:lnSpc>
              <a:spcAft>
                <a:spcPts val="0"/>
              </a:spcAft>
            </a:pPr>
            <a:endParaRPr lang="en-US" altLang="zh-CN" sz="2800" kern="100" dirty="0" smtClean="0">
              <a:solidFill>
                <a:schemeClr val="accent6">
                  <a:lumMod val="75000"/>
                </a:schemeClr>
              </a:solidFill>
              <a:latin typeface="Times New Roman"/>
              <a:ea typeface="微软雅黑"/>
            </a:endParaRPr>
          </a:p>
          <a:p>
            <a:pPr algn="just">
              <a:lnSpc>
                <a:spcPct val="150000"/>
              </a:lnSpc>
              <a:spcAft>
                <a:spcPts val="0"/>
              </a:spcAft>
            </a:pPr>
            <a:r>
              <a:rPr lang="zh-CN" altLang="zh-CN" sz="2800" kern="100" dirty="0" smtClean="0">
                <a:solidFill>
                  <a:schemeClr val="accent6">
                    <a:lumMod val="75000"/>
                  </a:schemeClr>
                </a:solidFill>
                <a:latin typeface="Times New Roman"/>
                <a:ea typeface="微软雅黑"/>
              </a:rPr>
              <a:t>客舍</a:t>
            </a:r>
            <a:r>
              <a:rPr lang="zh-CN" altLang="zh-CN" sz="2800" kern="100" dirty="0">
                <a:solidFill>
                  <a:schemeClr val="accent6">
                    <a:lumMod val="75000"/>
                  </a:schemeClr>
                </a:solidFill>
                <a:latin typeface="Times New Roman"/>
                <a:ea typeface="微软雅黑"/>
              </a:rPr>
              <a:t>，</a:t>
            </a:r>
            <a:r>
              <a:rPr lang="zh-CN" altLang="zh-CN" sz="2800" kern="100" dirty="0" smtClean="0">
                <a:solidFill>
                  <a:schemeClr val="accent6">
                    <a:lumMod val="75000"/>
                  </a:schemeClr>
                </a:solidFill>
                <a:latin typeface="Times New Roman"/>
                <a:ea typeface="微软雅黑"/>
              </a:rPr>
              <a:t>旅馆</a:t>
            </a:r>
            <a:endParaRPr lang="en-US" altLang="zh-CN" sz="2800" kern="100" dirty="0" smtClean="0">
              <a:solidFill>
                <a:schemeClr val="accent6">
                  <a:lumMod val="75000"/>
                </a:schemeClr>
              </a:solidFill>
              <a:latin typeface="Times New Roman"/>
              <a:ea typeface="微软雅黑"/>
            </a:endParaRPr>
          </a:p>
          <a:p>
            <a:pPr algn="just">
              <a:lnSpc>
                <a:spcPct val="150000"/>
              </a:lnSpc>
              <a:spcAft>
                <a:spcPts val="0"/>
              </a:spcAft>
            </a:pPr>
            <a:r>
              <a:rPr lang="zh-CN" altLang="zh-CN" sz="2800" kern="100" dirty="0" smtClean="0">
                <a:solidFill>
                  <a:schemeClr val="accent6">
                    <a:lumMod val="75000"/>
                  </a:schemeClr>
                </a:solidFill>
                <a:latin typeface="Times New Roman"/>
                <a:ea typeface="微软雅黑"/>
              </a:rPr>
              <a:t>过往</a:t>
            </a:r>
            <a:r>
              <a:rPr lang="zh-CN" altLang="zh-CN" sz="2800" kern="100" dirty="0">
                <a:solidFill>
                  <a:schemeClr val="accent6">
                    <a:lumMod val="75000"/>
                  </a:schemeClr>
                </a:solidFill>
                <a:latin typeface="Times New Roman"/>
                <a:ea typeface="微软雅黑"/>
              </a:rPr>
              <a:t>的</a:t>
            </a:r>
            <a:r>
              <a:rPr lang="zh-CN" altLang="zh-CN" sz="2800" kern="100" dirty="0" smtClean="0">
                <a:solidFill>
                  <a:schemeClr val="accent6">
                    <a:lumMod val="75000"/>
                  </a:schemeClr>
                </a:solidFill>
                <a:latin typeface="Times New Roman"/>
                <a:ea typeface="微软雅黑"/>
              </a:rPr>
              <a:t>客人</a:t>
            </a:r>
            <a:endParaRPr lang="en-US" altLang="zh-CN" sz="2800" kern="100" dirty="0" smtClean="0">
              <a:solidFill>
                <a:schemeClr val="accent6">
                  <a:lumMod val="75000"/>
                </a:schemeClr>
              </a:solidFill>
              <a:latin typeface="Times New Roman"/>
              <a:ea typeface="微软雅黑"/>
            </a:endParaRPr>
          </a:p>
          <a:p>
            <a:pPr algn="just">
              <a:lnSpc>
                <a:spcPct val="150000"/>
              </a:lnSpc>
              <a:spcAft>
                <a:spcPts val="0"/>
              </a:spcAft>
            </a:pPr>
            <a:r>
              <a:rPr lang="en-US" altLang="zh-CN" sz="2800" kern="100" dirty="0" smtClean="0">
                <a:solidFill>
                  <a:schemeClr val="accent6">
                    <a:lumMod val="75000"/>
                  </a:schemeClr>
                </a:solidFill>
                <a:latin typeface="Times New Roman"/>
                <a:ea typeface="微软雅黑"/>
              </a:rPr>
              <a:t>   </a:t>
            </a:r>
            <a:r>
              <a:rPr lang="zh-CN" altLang="zh-CN" sz="2800" kern="100" dirty="0" smtClean="0">
                <a:solidFill>
                  <a:schemeClr val="accent6">
                    <a:lumMod val="75000"/>
                  </a:schemeClr>
                </a:solidFill>
                <a:latin typeface="Times New Roman"/>
                <a:ea typeface="微软雅黑"/>
              </a:rPr>
              <a:t>执</a:t>
            </a:r>
            <a:r>
              <a:rPr lang="zh-CN" altLang="zh-CN" sz="2800" kern="100" dirty="0">
                <a:solidFill>
                  <a:schemeClr val="accent6">
                    <a:lumMod val="75000"/>
                  </a:schemeClr>
                </a:solidFill>
                <a:latin typeface="Times New Roman"/>
                <a:ea typeface="微软雅黑"/>
              </a:rPr>
              <a:t>，拿</a:t>
            </a:r>
            <a:r>
              <a:rPr lang="zh-CN" altLang="zh-CN" sz="2800" kern="100" dirty="0" smtClean="0">
                <a:solidFill>
                  <a:schemeClr val="accent6">
                    <a:lumMod val="75000"/>
                  </a:schemeClr>
                </a:solidFill>
                <a:latin typeface="Times New Roman"/>
                <a:ea typeface="微软雅黑"/>
              </a:rPr>
              <a:t>着</a:t>
            </a:r>
            <a:endParaRPr lang="en-US" altLang="zh-CN" sz="2800" kern="100" dirty="0" smtClean="0">
              <a:solidFill>
                <a:schemeClr val="accent6">
                  <a:lumMod val="75000"/>
                </a:schemeClr>
              </a:solidFill>
              <a:latin typeface="Times New Roman"/>
              <a:ea typeface="微软雅黑"/>
            </a:endParaRPr>
          </a:p>
          <a:p>
            <a:pPr algn="just">
              <a:lnSpc>
                <a:spcPct val="150000"/>
              </a:lnSpc>
              <a:spcAft>
                <a:spcPts val="0"/>
              </a:spcAft>
            </a:pPr>
            <a:r>
              <a:rPr lang="en-US" altLang="zh-CN" sz="2800" kern="100" dirty="0" smtClean="0">
                <a:solidFill>
                  <a:schemeClr val="accent6">
                    <a:lumMod val="75000"/>
                  </a:schemeClr>
                </a:solidFill>
                <a:latin typeface="Times New Roman"/>
                <a:ea typeface="微软雅黑"/>
              </a:rPr>
              <a:t>        </a:t>
            </a:r>
            <a:r>
              <a:rPr lang="zh-CN" altLang="zh-CN" sz="2800" kern="100" dirty="0" smtClean="0">
                <a:solidFill>
                  <a:schemeClr val="accent6">
                    <a:lumMod val="75000"/>
                  </a:schemeClr>
                </a:solidFill>
                <a:latin typeface="Times New Roman"/>
                <a:ea typeface="微软雅黑"/>
              </a:rPr>
              <a:t>风景</a:t>
            </a:r>
            <a:r>
              <a:rPr lang="zh-CN" altLang="zh-CN" sz="2800" kern="100" dirty="0">
                <a:solidFill>
                  <a:schemeClr val="accent6">
                    <a:lumMod val="75000"/>
                  </a:schemeClr>
                </a:solidFill>
                <a:latin typeface="Times New Roman"/>
                <a:ea typeface="微软雅黑"/>
              </a:rPr>
              <a:t>　</a:t>
            </a:r>
            <a:endParaRPr lang="zh-CN" altLang="zh-CN" sz="2800" kern="100" dirty="0">
              <a:solidFill>
                <a:schemeClr val="accent6">
                  <a:lumMod val="75000"/>
                </a:schemeClr>
              </a:solidFill>
              <a:latin typeface="Times New Roman"/>
            </a:endParaRPr>
          </a:p>
        </p:txBody>
      </p:sp>
    </p:spTree>
    <p:extLst>
      <p:ext uri="{BB962C8B-B14F-4D97-AF65-F5344CB8AC3E}">
        <p14:creationId xmlns:p14="http://schemas.microsoft.com/office/powerpoint/2010/main" val="1818099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linds(horizont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linds(horizontal)">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4926</TotalTime>
  <Words>2019</Words>
  <Application>Microsoft Office PowerPoint</Application>
  <PresentationFormat>自定义</PresentationFormat>
  <Paragraphs>128</Paragraphs>
  <Slides>23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25"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user</cp:lastModifiedBy>
  <cp:revision>1760</cp:revision>
  <dcterms:created xsi:type="dcterms:W3CDTF">2013-09-20T02:31:37Z</dcterms:created>
  <dcterms:modified xsi:type="dcterms:W3CDTF">2015-03-24T03:17:42Z</dcterms:modified>
</cp:coreProperties>
</file>