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65" r:id="rId3"/>
    <p:sldId id="262" r:id="rId4"/>
    <p:sldId id="408" r:id="rId5"/>
    <p:sldId id="431" r:id="rId6"/>
    <p:sldId id="299" r:id="rId7"/>
    <p:sldId id="401" r:id="rId8"/>
    <p:sldId id="438" r:id="rId9"/>
    <p:sldId id="437" r:id="rId10"/>
    <p:sldId id="409" r:id="rId11"/>
    <p:sldId id="432" r:id="rId12"/>
    <p:sldId id="439" r:id="rId13"/>
    <p:sldId id="440" r:id="rId14"/>
    <p:sldId id="441" r:id="rId15"/>
    <p:sldId id="442" r:id="rId16"/>
    <p:sldId id="327" r:id="rId17"/>
    <p:sldId id="303" r:id="rId18"/>
    <p:sldId id="403" r:id="rId19"/>
    <p:sldId id="410" r:id="rId20"/>
    <p:sldId id="400" r:id="rId21"/>
    <p:sldId id="434" r:id="rId22"/>
    <p:sldId id="319" r:id="rId23"/>
    <p:sldId id="357" r:id="rId24"/>
    <p:sldId id="433" r:id="rId25"/>
    <p:sldId id="430" r:id="rId26"/>
    <p:sldId id="435" r:id="rId27"/>
    <p:sldId id="407" r:id="rId28"/>
    <p:sldId id="436" r:id="rId29"/>
    <p:sldId id="25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030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94928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 userDrawn="1"/>
        </p:nvSpPr>
        <p:spPr>
          <a:xfrm>
            <a:off x="1003300" y="6394815"/>
            <a:ext cx="47498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项脊轩志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37"/>
          <p:cNvSpPr txBox="1"/>
          <p:nvPr userDrawn="1"/>
        </p:nvSpPr>
        <p:spPr>
          <a:xfrm>
            <a:off x="56443" y="63445"/>
            <a:ext cx="120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温馨晨读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鸡声茅店月，人迹板桥霜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68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自主积累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博观而约取，厚积而薄发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8"/>
          <p:cNvSpPr txBox="1"/>
          <p:nvPr userDrawn="1"/>
        </p:nvSpPr>
        <p:spPr>
          <a:xfrm>
            <a:off x="1003300" y="6394815"/>
            <a:ext cx="47498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项脊轩志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200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合作探究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奇文共欣赏，疑义相与析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8"/>
          <p:cNvSpPr txBox="1"/>
          <p:nvPr userDrawn="1"/>
        </p:nvSpPr>
        <p:spPr>
          <a:xfrm>
            <a:off x="1003300" y="6394815"/>
            <a:ext cx="47498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项脊轩志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文本拓展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掬水月在手，弄花香满衣 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7498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项脊轩志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0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03300" y="6394815"/>
            <a:ext cx="47498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27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项脊轩志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0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2" r:id="rId2"/>
    <p:sldLayoutId id="2147483663" r:id="rId3"/>
    <p:sldLayoutId id="2147483664" r:id="rId4"/>
    <p:sldLayoutId id="2147483665" r:id="rId5"/>
    <p:sldLayoutId id="2147483666" r:id="rId6"/>
    <p:sldLayoutId id="2147483649" r:id="rId7"/>
    <p:sldLayoutId id="214748365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F:\2015&#36213;&#29770;\&#21516;&#27493;\&#35821;&#25991;\&#21019;&#26032;%20&#20013;&#22269;&#21476;&#20195;&#35799;&#27468;&#25955;&#25991;&#27427;&#36175;\word\Y32.T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2645" y="2583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第六单元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5593" y="3257769"/>
            <a:ext cx="7494307" cy="1061829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63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文无定格  </a:t>
            </a:r>
            <a:r>
              <a:rPr lang="zh-CN" altLang="en-US" sz="63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贵在鲜活</a:t>
            </a:r>
            <a:endParaRPr lang="zh-CN" altLang="en-US" sz="63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565400" y="56485"/>
            <a:ext cx="7061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7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7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</a:t>
            </a:r>
            <a:r>
              <a:rPr lang="zh-CN" altLang="zh-CN" sz="27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古今异义</a:t>
            </a:r>
            <a:endParaRPr lang="zh-CN" altLang="zh-CN" sz="27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室仅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方丈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，可容一人居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往往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而是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已为墙，凡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再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变矣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后五年，吾妻来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归</a:t>
            </a:r>
            <a:endParaRPr lang="zh-CN" altLang="zh-CN" sz="2800" kern="100" dirty="0">
              <a:solidFill>
                <a:srgbClr val="00B0F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08400" y="1483013"/>
            <a:ext cx="5511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一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丈见方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寺院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住持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250440" algn="l"/>
              </a:tabLst>
            </a:pPr>
            <a:endParaRPr lang="en-US" altLang="zh-CN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到处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时常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经常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250440" algn="l"/>
              </a:tabLst>
            </a:pPr>
            <a:endParaRPr lang="en-US" altLang="zh-CN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两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次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又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一次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2250440" algn="l"/>
              </a:tabLst>
            </a:pP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宋体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女子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出嫁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回来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3093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436812" y="170785"/>
            <a:ext cx="10488488" cy="595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．通假字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以当南日：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而母立于兹：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以手阖门：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．文言句式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令人长号不自禁。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此吾祖太常公宣德间执此以朝。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杂植兰桂竹木于庭。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56000" y="867238"/>
            <a:ext cx="4610100" cy="228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70000"/>
              </a:lnSpc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挡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70000"/>
              </a:lnSpc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  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而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尔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你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70000"/>
              </a:lnSpc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阖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合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关闭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01000" y="3846026"/>
            <a:ext cx="2857500" cy="228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70000"/>
              </a:lnSpc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宾语</a:t>
            </a: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前置</a:t>
            </a:r>
            <a:endParaRPr lang="en-US" altLang="zh-CN" sz="2800" kern="100" dirty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70000"/>
              </a:lnSpc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判断句</a:t>
            </a:r>
            <a:endParaRPr lang="en-US" altLang="zh-CN" sz="2800" kern="100" dirty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70000"/>
              </a:lnSpc>
              <a:tabLst>
                <a:tab pos="2250440" algn="l"/>
              </a:tabLst>
            </a:pP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状语后置句</a:t>
            </a:r>
            <a:endParaRPr lang="zh-CN" altLang="zh-CN" sz="2800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809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28712" y="31085"/>
            <a:ext cx="11923588" cy="6235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．一词多义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实词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归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吾妻来归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    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吾妻归宁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                                            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每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每移案，顾视无可置者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妪每谓余曰</a:t>
            </a:r>
            <a:r>
              <a:rPr lang="zh-CN" altLang="zh-CN" sz="2400" kern="100" spc="-11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某所，而母立于兹。</a:t>
            </a:r>
            <a:r>
              <a:rPr lang="en-US" altLang="zh-CN" sz="2400" kern="100" dirty="0" smtClean="0">
                <a:latin typeface="宋体"/>
                <a:ea typeface="微软雅黑"/>
                <a:cs typeface="Times New Roman"/>
              </a:rPr>
              <a:t>”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每字有二十余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印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                      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过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日过午已昏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大母过余曰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从轩前过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02300" y="1461301"/>
            <a:ext cx="6337300" cy="485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女子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出嫁，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动词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9000"/>
              </a:lnSpc>
              <a:tabLst>
                <a:tab pos="2250440" algn="l"/>
              </a:tabLst>
            </a:pPr>
            <a:r>
              <a:rPr lang="zh-CN" altLang="zh-CN" sz="2400" kern="100" spc="-13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归</a:t>
            </a:r>
            <a:r>
              <a:rPr lang="zh-CN" altLang="zh-CN" sz="2400" kern="100" spc="-7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13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返回</a:t>
            </a:r>
            <a:r>
              <a:rPr lang="zh-CN" altLang="zh-CN" sz="2400" kern="100" spc="-7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13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动词</a:t>
            </a:r>
            <a:r>
              <a:rPr lang="zh-CN" altLang="zh-CN" sz="2400" kern="100" spc="-7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spc="-13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归宁</a:t>
            </a:r>
            <a:r>
              <a:rPr lang="zh-CN" altLang="zh-CN" sz="2400" kern="100" spc="-7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13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出嫁的女儿回娘家探望</a:t>
            </a:r>
            <a:endParaRPr lang="zh-CN" altLang="zh-CN" sz="2400" kern="100" spc="-13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29000"/>
              </a:lnSpc>
              <a:tabLst>
                <a:tab pos="2250440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每逢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常常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每个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29000"/>
              </a:lnSpc>
              <a:tabLst>
                <a:tab pos="2250440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偏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过，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动词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9000"/>
              </a:lnSpc>
              <a:tabLst>
                <a:tab pos="2250440" algn="l"/>
              </a:tabLst>
            </a:pP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看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动词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2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经过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，动词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539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246312" y="56485"/>
            <a:ext cx="10234488" cy="619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虚词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为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始为篱，已为墙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轩东故尝为厨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庭中通南北为一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吾从板外相为应答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之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儿之成，则可待乎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                              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顷之，持一象笏至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先妣抚之甚厚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吾妻死之年所手植也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他日汝当用之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96100" y="1096143"/>
            <a:ext cx="4483100" cy="522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是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作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动词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成为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动词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对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，介词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39000"/>
              </a:lnSpc>
              <a:tabLst>
                <a:tab pos="2250440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主谓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之间，取消句子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独立性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音节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助词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3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代词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她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结构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助词，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25044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代词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，它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5263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411412" y="843885"/>
            <a:ext cx="98153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以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以当南日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(   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以手阖门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能以足音辨人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   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执此以朝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61200" y="1717626"/>
            <a:ext cx="37973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用来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连词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介词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凭借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、根据，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介词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去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，连词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4091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3024312" y="31085"/>
            <a:ext cx="64498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．词类活用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名词用作动词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客逾庖而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宴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执此以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吾家读书久不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垣墙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周庭：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雨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泽下注：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70500" y="1712146"/>
            <a:ext cx="3048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200000"/>
              </a:lnSpc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吃饭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上朝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得到效果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砌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上垣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墙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25044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下雨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446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487612" y="136861"/>
            <a:ext cx="9586788" cy="595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名词用作状语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雨泽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下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注　使不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上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漏：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又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北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向：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东犬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西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吠：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辟四窗：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吾妻死之年所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手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植也：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形容词用作名词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多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可喜，亦多可悲：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63900" y="831292"/>
            <a:ext cx="6756400" cy="5219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70000"/>
              </a:lnSpc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，朝下；上，从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上面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70000"/>
              </a:lnSpc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朝北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，指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方向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70000"/>
              </a:lnSpc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朝西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，行为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方向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70000"/>
              </a:lnSpc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在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前方，行为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方向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70000"/>
              </a:lnSpc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	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亲自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，亲手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70000"/>
              </a:lnSpc>
              <a:tabLst>
                <a:tab pos="2250440" algn="l"/>
              </a:tabLst>
            </a:pP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70000"/>
              </a:lnSpc>
              <a:tabLst>
                <a:tab pos="225044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许多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事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grpSp>
        <p:nvGrpSpPr>
          <p:cNvPr id="10" name="组合 9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1" name="椭圆 10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燕尾形 11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1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11362" y="1091744"/>
            <a:ext cx="55545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助</a:t>
            </a: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en-US" sz="2800" kern="100" dirty="0">
                <a:latin typeface="Times New Roman"/>
                <a:ea typeface="微软雅黑"/>
                <a:cs typeface="Times New Roman"/>
              </a:rPr>
              <a:t>借项脊轩的兴废，写与之有关的家庭琐事，表达人亡物在、三世变迁的感慨，也表达作者怀念祖母、母亲和妻子的感情。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074" name="Picture 2" descr="C:\Users\Administrator\Desktop\语文图\28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2317750"/>
            <a:ext cx="4094162" cy="294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585" y="15742"/>
            <a:ext cx="11454815" cy="804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结构</a:t>
            </a:r>
            <a:r>
              <a:rPr lang="zh-CN" altLang="zh-CN" sz="3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图示</a:t>
            </a:r>
            <a:endParaRPr lang="en-US" altLang="zh-CN" sz="3500" b="1" kern="100" dirty="0" smtClean="0">
              <a:solidFill>
                <a:srgbClr val="00B050"/>
              </a:solidFill>
              <a:latin typeface="Times New Roman"/>
              <a:ea typeface="微软雅黑"/>
              <a:cs typeface="Times New Roman"/>
            </a:endParaRPr>
          </a:p>
        </p:txBody>
      </p:sp>
      <p:pic>
        <p:nvPicPr>
          <p:cNvPr id="7" name="图片 6" descr="F:\2015赵瑊\同步\语文\创新 中国古代诗歌散文欣赏(人教选修)\word\Y33A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07" y="845914"/>
            <a:ext cx="8614093" cy="5386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76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668" y="95486"/>
            <a:ext cx="1158713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重点突破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5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一、第二段中作者是如何用</a:t>
            </a:r>
            <a:r>
              <a:rPr lang="en-US" altLang="zh-CN" sz="25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悲</a:t>
            </a:r>
            <a:r>
              <a:rPr lang="en-US" altLang="zh-CN" sz="25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贯穿来叙写项脊轩的变迁以及回忆母亲和祖母的往事的？</a:t>
            </a:r>
            <a:endParaRPr lang="zh-CN" altLang="zh-CN" sz="25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5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先回忆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诸父异爨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引起庭院的变化，反映家庭的败落，笔墨中无不浸透着作者无限的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悲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情；通过老妪忆母，再现了慈母的音容笑貌，使作者禁不住潸然泪下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余泣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；忆及幼年读书时，祖母来轩中看自己，那真挚感人的情景，那谆谆的嘱咐，那沉甸甸的期望，更让自己忍不住要大哭一场。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这一段，作者情感由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悲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泣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，再到忍不住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大哭一场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，无不紧扣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亦多可悲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来写，回忆中隐含着作者对家庭变迁的悲叹，对亲人的深切怀念，对自己怀才不遇、有负祖母期望的深深感慨。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805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51599" y="2451636"/>
            <a:ext cx="7238314" cy="523221"/>
            <a:chOff x="3779912" y="1732305"/>
            <a:chExt cx="7510491" cy="540049"/>
          </a:xfrm>
        </p:grpSpPr>
        <p:sp>
          <p:nvSpPr>
            <p:cNvPr id="4" name="矩形 3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" name="矩形 4">
              <a:hlinkClick r:id="rId2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6" name="TextBox 37">
              <a:hlinkClick r:id="rId2" action="ppaction://hlinksldjump"/>
            </p:cNvPr>
            <p:cNvSpPr txBox="1"/>
            <p:nvPr/>
          </p:nvSpPr>
          <p:spPr>
            <a:xfrm>
              <a:off x="4231470" y="1732305"/>
              <a:ext cx="7058933" cy="540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温馨晨读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鸡声茅店月，人迹板桥霜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59018" y="3417191"/>
            <a:ext cx="7223801" cy="523220"/>
            <a:chOff x="3779912" y="1734172"/>
            <a:chExt cx="7495432" cy="523220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0" name="矩形 9">
              <a:hlinkClick r:id="rId3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1" name="TextBox 37">
              <a:hlinkClick r:id="rId3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自主积累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博观而约取，厚积而薄发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66437" y="4375997"/>
            <a:ext cx="7223801" cy="523220"/>
            <a:chOff x="3779912" y="1734172"/>
            <a:chExt cx="7495432" cy="523220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4" name="矩形 13">
              <a:hlinkClick r:id="rId4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5" name="TextBox 37">
              <a:hlinkClick r:id="rId4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合作探究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奇文共欣赏，疑义相与析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80608" y="5331175"/>
            <a:ext cx="7238314" cy="523220"/>
            <a:chOff x="3779912" y="1719658"/>
            <a:chExt cx="7510491" cy="523220"/>
          </a:xfrm>
        </p:grpSpPr>
        <p:sp>
          <p:nvSpPr>
            <p:cNvPr id="17" name="矩形 16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8" name="矩形 17">
              <a:hlinkClick r:id="rId5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9" name="TextBox 37">
              <a:hlinkClick r:id="rId5" action="ppaction://hlinksldjump"/>
            </p:cNvPr>
            <p:cNvSpPr txBox="1"/>
            <p:nvPr/>
          </p:nvSpPr>
          <p:spPr>
            <a:xfrm>
              <a:off x="4231470" y="1719658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文本拓展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掬水月在手，弄花香满衣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文本占位符 3"/>
          <p:cNvSpPr txBox="1">
            <a:spLocks/>
          </p:cNvSpPr>
          <p:nvPr/>
        </p:nvSpPr>
        <p:spPr>
          <a:xfrm>
            <a:off x="377582" y="961601"/>
            <a:ext cx="11433418" cy="74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27</a:t>
            </a:r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　项脊轩志</a:t>
            </a:r>
          </a:p>
        </p:txBody>
      </p:sp>
    </p:spTree>
    <p:extLst>
      <p:ext uri="{BB962C8B-B14F-4D97-AF65-F5344CB8AC3E}">
        <p14:creationId xmlns:p14="http://schemas.microsoft.com/office/powerpoint/2010/main" val="34745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3068" y="42074"/>
            <a:ext cx="11828432" cy="619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二、本文在选材上有什么特点？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作者善于从生活中捕捉平淡的琐事，用典型的细节和场面，寥寥数笔，给人以深刻的印象，使人在情感上易于与之共鸣。在文章中作者借项脊轩来写事，这些琐事、琐谈虽是一鳞半爪，但它们是人生活之树上采撷的最有光彩的枝叶，是生命长流中最动人的浪花，是作者用心灵感受过的且感受最深的、历久不忘的，所以这些我们平常熟视但只有感觉而不怎么认识的事，一经作者真切再现，便具有很强的艺术魅力，便能以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小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琐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事令读者产生巨大的震撼。例如写对母亲的怀念一事，作者早年丧母，对母亲的慈爱不可能有太深的记忆，于是由老妪说出，极为自然。作者没有让老妪说出有关母亲的什么动人的大事，只写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娘以指叩门扉曰：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‘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儿寒乎？欲食乎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’”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可谓平淡之极，但对于一个幼年丧母的人来说，是多么的亲切，多么的温暖，又多么的让人怀念！所以，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语未毕，余泣，妪亦泣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，读者读之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亦泣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，正如王锡爵所说的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无意于感人，而欢愉惨恻之思溢于言语之外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7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3068" y="16674"/>
            <a:ext cx="11828432" cy="6235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三、本文的线索是什么？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本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文有两条线索，一条是项脊轩的兴废变迁，一条是作者的思想感情变化。第一小节先写项脊轩的小、老、破、漏和昏暗，既而写经过修葺后的项脊轩的优美、宁静和恬适，表现的是作者对项脊轩的喜爱之情和高尚的志趣、恬淡的心境。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然余居于此，多可喜，亦多可悲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一句，在文中起承上启下的作用，引起了对家庭生活琐事的回忆，而这些事又都与项脊轩有关，都表现了作者的悲哀之情：一是写了大家庭的分崩离析和破落，表现作者对家庭衰败的哀痛；二是写了母亲对子女的无微不至的关怀，表现了作者对母亲的怀念；三是写了祖母对作者的牵挂、赞许和期盼，含蓄地表达了怀才不遇、功名未成、辜负亲人的抚育和期望的无限沉痛的心情；四是写了亡妻生前在轩中的生活片段和轩以后的变化，表达了作者对妻子的真挚情意。作者正是这样把经过选择的零散的材料集中到一定的空间中来，尽管这些材料看来互不关联，可它们都发生在项脊轩，作者用这一小屋的历史把物境、人事、所见、所闻、所感等等，有序地贯穿起来，用自己的思想感情把它们统摄起来，使这些本来互不关联的东西产生内部联系，在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形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神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上都得到和谐的统一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8" name="椭圆 7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燕尾形 8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16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62" y="540147"/>
            <a:ext cx="11866438" cy="576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．阅读延伸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ctr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时光，是一把切梦刀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ctr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陈俊明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树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树秋声，山山寒色，万叶秋波里，千家落照时。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孤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夜，残月，冷雨，寒雪。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也许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他只是希望在梦中回到过去，回到他的项脊轩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归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有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光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，就如一片孤独的落叶，凄美地飘零，在项脊轩这个背景下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显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得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更寂寥。年轻的归有光雄心壮志，苦读诗书，一心希望榜上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有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名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，光宗耀祖。然而，六十六载，任光阴的丝，灵魂的须，拉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得细长细长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，却织不成锦，做不成茧。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百年老屋，尘泥渗漉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，渗漉的还有岁月的变迁；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又北向，不能得日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，不能得的或许还有他毕生的追求。难道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可容一人居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就真的注定他一生的形单影只？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" name="Picture 2" descr="C:\Users\Administrator\Desktop\语文图\28 (5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758" y="2245510"/>
            <a:ext cx="3024246" cy="247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5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562" y="26586"/>
            <a:ext cx="1175213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倔强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的他不相信宿命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认定自己能瓦解孤苦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拥有心中的</a:t>
            </a:r>
            <a:r>
              <a:rPr lang="en-US" altLang="zh-CN" sz="28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珊珊可爱</a:t>
            </a:r>
            <a:r>
              <a:rPr lang="en-US" altLang="zh-CN" sz="28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享有风移影动的轻盈。窄小、破旧、昏暗，不堪人居的小屋，稍经修葺，旁边种上花草树木，屋中书籍满架，竟成了理想的书斋。他欣然自得，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偃仰啸歌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，从中发现了无穷的乐趣和诗意。他甘于清贫，乐诗书以自娱。这个一丈见方的小居，成了他精神求索的天地。他在这里一住就是十五年，书读得到底怎样呢？只知道他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弱冠尽通六经、三史、大家之文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，当时一个姓张的主考官称他是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贾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谊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、董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仲舒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再世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93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162" y="51986"/>
            <a:ext cx="11828338" cy="618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然而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归有光的举业之路依然荆棘丛生。他九岁能成文章，十岁挥毫千言，十一二岁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已慨然有志古人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十四岁应童子试，二十岁考了乡试头名。可是接下来五上南京均榜上无名，其间惨淡经营十五载，三十五岁上才以第二名中举。同年冬天，归有光雇上车马日夜兼程北上，准备应第二年的礼部会试，谁知竟又名落孙山。接下来他的马车一跑就跑了二十四个春秋，奔波到六十岁才进士及第，此时他的生命之烛也将燃尽。寒门不第的阴影还没有挥去，生离死别，更让他直不起腰来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婴孩时丧母，家族分崩离析，祖母生老病死，知己爱妻早逝。斑驳的岁月已在墙角渐渐剥落，辉煌的理想已经是明日风中颤抖的黄花。归有光能否在长风中想起亲人的音容笑貌？他心中的那棵枇杷树是否亭亭如盖？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075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320" y="30753"/>
            <a:ext cx="11800780" cy="618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归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有光的后半生生活得辛苦而硬气：第一次会试还乡后，他就移居嘉定安亭江上，一边读书应试，一边谈道讲学。四方学士纷纷慕名而来，一时间弟子满门，皆称他为震川先生。他曾考察三江古迹，写了《三吴水利录》，其中许多建议被后来的大清官海瑞采用。嘉靖三十三年倭寇作乱，他入城筹守御，作《御倭议》。六十岁的他任长兴县知县，重视教化，治政廉明，每逢处理诉讼事宜，务明事实真相。在文坛，他与拟古者对抗，力矫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文必秦汉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之论，成为散发着霉臭的摹古风气中异军突起的勇士，成为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唐宋八大家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与清代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桐城派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之间的桥梁。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他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的心中始终燃烧着理想，但时光是一把残酷的利刃。终于，六十六岁的归有光在病魔缠身的悲凉境遇中抱恨而死。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6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320" y="170453"/>
            <a:ext cx="11800780" cy="585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，如此迷茫孤苦，是因为斜挂着一轮残月，泻下无比冷落的银光，还是那清辉下茕茕孑立的项脊轩？曾几何，泼墨清香溢轩内，琅琅书声传轩外；曾几何，殷殷期盼寄轩中，切切情语流轩脊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而如今，几度杨柳春风，拂淡了当年的背影；又几度芭蕉夜雨，抹尽了流金的岁月。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【赏析】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读《项脊轩志》总能咀嚼出丝丝伤悲的情愫，哀悼祖母，怀念母亲，思念妻子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温馨感人的笔触挥不去蛛网般的哀愁。读了这篇文章，我们明白了归先生还有更坎坷的人生路啊，时光这把切梦刀正在血刃他的理想，叫他如何不忧伤呢！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0462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036" y="40283"/>
            <a:ext cx="11787064" cy="618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3000"/>
              </a:lnSpc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．写作迁移</a:t>
            </a: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【角度】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学习本文借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老屋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写亲情的写作技巧，想想母亲对自己的关爱，请以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感受母爱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为题写一段文字。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【写作示例】</a:t>
            </a:r>
          </a:p>
          <a:p>
            <a:pPr algn="ctr">
              <a:lnSpc>
                <a:spcPct val="143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感受母爱</a:t>
            </a:r>
            <a:endParaRPr lang="zh-CN" altLang="zh-CN" sz="28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夜深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了，街道上没有一点声音。只有皎洁的月亮，将它一丝的月光照射进来，映照在墙上。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    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咔嚓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，门开了。我赶紧闭上眼睛，心想：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这么晚了，是谁呢？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没想到走进来的是妈妈。妈妈用她那长满了茧的手触摸着我的额头。啊！妈妈的手不再平滑，不再柔嫩。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92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436" y="192683"/>
            <a:ext cx="11721321" cy="582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妈妈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目光一直望着我，我已经不记得妈妈有多久没有那样的望着我。妈妈这几年以来，天天都是干家务。因此，性格变得暴躁。我记得，妈妈大多数都是在骂我，只有我得到了奖状或分数提高了，妈妈才对我有表扬，有充满希望的目光。此夜，妈妈的目光让我感到多么的温暖，多么的有安全感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妈妈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目光是那样的深邃，眼神里带着一丝劳累，一丝的温暖，一丝的爱意。窗外的月亮，是多么的安静，多么的明亮，月亮和它的孩子们正注视着妈妈对我的爱抚。妈妈的眼睛是那样美丽动人，那样慈祥，使我感觉到温暖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7" name="椭圆 6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燕尾形 7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5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5823" y="6148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品赏作者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809" y="1033471"/>
            <a:ext cx="11942277" cy="528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3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坚强、耿直的归有光</a:t>
            </a:r>
            <a:endParaRPr lang="zh-CN" altLang="zh-CN" sz="36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7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700" dirty="0" smtClean="0">
                <a:latin typeface="Times New Roman"/>
                <a:ea typeface="微软雅黑"/>
                <a:cs typeface="Times New Roman"/>
              </a:rPr>
              <a:t>归</a:t>
            </a:r>
            <a:r>
              <a:rPr lang="zh-CN" altLang="zh-CN" sz="2700" dirty="0">
                <a:latin typeface="Times New Roman"/>
                <a:ea typeface="微软雅黑"/>
                <a:cs typeface="Times New Roman"/>
              </a:rPr>
              <a:t>有光出生时</a:t>
            </a:r>
            <a:r>
              <a:rPr lang="zh-CN" altLang="zh-CN" sz="27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dirty="0">
                <a:latin typeface="Times New Roman"/>
                <a:ea typeface="微软雅黑"/>
                <a:cs typeface="Times New Roman"/>
              </a:rPr>
              <a:t>家境已经衰败</a:t>
            </a:r>
            <a:r>
              <a:rPr lang="zh-CN" altLang="zh-CN" sz="27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dirty="0">
                <a:latin typeface="Times New Roman"/>
                <a:ea typeface="微软雅黑"/>
                <a:cs typeface="Times New Roman"/>
              </a:rPr>
              <a:t>八岁时丧母</a:t>
            </a:r>
            <a:r>
              <a:rPr lang="zh-CN" altLang="zh-CN" sz="2700" spc="-9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700" dirty="0">
                <a:latin typeface="Times New Roman"/>
                <a:ea typeface="微软雅黑"/>
                <a:cs typeface="Times New Roman"/>
              </a:rPr>
              <a:t>艰难的处境</a:t>
            </a:r>
            <a:r>
              <a:rPr lang="zh-CN" altLang="zh-CN" sz="2700" spc="-9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700" spc="-900" dirty="0" smtClean="0"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700" dirty="0" smtClean="0">
                <a:latin typeface="Times New Roman"/>
                <a:ea typeface="微软雅黑"/>
                <a:cs typeface="Times New Roman"/>
              </a:rPr>
              <a:t>衰败</a:t>
            </a:r>
            <a:r>
              <a:rPr lang="zh-CN" altLang="zh-CN" sz="2700" dirty="0">
                <a:latin typeface="Times New Roman"/>
                <a:ea typeface="微软雅黑"/>
                <a:cs typeface="Times New Roman"/>
              </a:rPr>
              <a:t>的家境，母爱的缺失，并没有无情地击垮一颗稚嫩的心</a:t>
            </a:r>
            <a:r>
              <a:rPr lang="zh-CN" altLang="zh-CN" sz="27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700" dirty="0" smtClean="0"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700" dirty="0" smtClean="0">
                <a:latin typeface="Times New Roman"/>
                <a:ea typeface="微软雅黑"/>
                <a:cs typeface="Times New Roman"/>
              </a:rPr>
              <a:t>相反</a:t>
            </a:r>
            <a:r>
              <a:rPr lang="zh-CN" altLang="zh-CN" sz="2700" dirty="0">
                <a:latin typeface="Times New Roman"/>
                <a:ea typeface="微软雅黑"/>
                <a:cs typeface="Times New Roman"/>
              </a:rPr>
              <a:t>，归有光立志高远，发奋苦读。破旧、狭小、昏暗的项</a:t>
            </a:r>
            <a:r>
              <a:rPr lang="zh-CN" altLang="zh-CN" sz="2700" dirty="0" smtClean="0">
                <a:latin typeface="Times New Roman"/>
                <a:ea typeface="微软雅黑"/>
                <a:cs typeface="Times New Roman"/>
              </a:rPr>
              <a:t>脊</a:t>
            </a:r>
            <a:endParaRPr lang="en-US" altLang="zh-CN" sz="2700" dirty="0" smtClean="0"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700" spc="-50" dirty="0" smtClean="0">
                <a:latin typeface="Times New Roman"/>
                <a:ea typeface="微软雅黑"/>
                <a:cs typeface="Times New Roman"/>
              </a:rPr>
              <a:t>轩</a:t>
            </a:r>
            <a:r>
              <a:rPr lang="zh-CN" altLang="zh-CN" sz="2700" spc="-50" dirty="0">
                <a:latin typeface="Times New Roman"/>
                <a:ea typeface="微软雅黑"/>
                <a:cs typeface="Times New Roman"/>
              </a:rPr>
              <a:t>也</a:t>
            </a:r>
            <a:r>
              <a:rPr lang="zh-CN" altLang="zh-CN" sz="2700" spc="-40" dirty="0">
                <a:latin typeface="Times New Roman"/>
                <a:ea typeface="微软雅黑"/>
                <a:cs typeface="Times New Roman"/>
              </a:rPr>
              <a:t>没有拘囿住那一</a:t>
            </a:r>
            <a:r>
              <a:rPr lang="zh-CN" altLang="zh-CN" sz="2700" spc="-50" dirty="0">
                <a:latin typeface="Times New Roman"/>
                <a:ea typeface="微软雅黑"/>
                <a:cs typeface="Times New Roman"/>
              </a:rPr>
              <a:t>颗成长的心</a:t>
            </a:r>
            <a:r>
              <a:rPr lang="zh-CN" altLang="zh-CN" sz="27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spc="-50" dirty="0">
                <a:latin typeface="Times New Roman"/>
                <a:ea typeface="微软雅黑"/>
                <a:cs typeface="Times New Roman"/>
              </a:rPr>
              <a:t>他</a:t>
            </a:r>
            <a:r>
              <a:rPr lang="en-US" altLang="zh-CN" sz="2700" spc="-5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spc="-50" dirty="0">
                <a:latin typeface="Times New Roman"/>
                <a:ea typeface="微软雅黑"/>
                <a:cs typeface="Times New Roman"/>
              </a:rPr>
              <a:t>稍为修葺</a:t>
            </a:r>
            <a:r>
              <a:rPr lang="en-US" altLang="zh-CN" sz="2700" spc="-5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dirty="0">
                <a:latin typeface="Times New Roman"/>
                <a:ea typeface="微软雅黑"/>
                <a:cs typeface="Times New Roman"/>
              </a:rPr>
              <a:t>稍加改造</a:t>
            </a:r>
            <a:r>
              <a:rPr lang="zh-CN" altLang="zh-CN" sz="2700" spc="-9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700" spc="-900" dirty="0" smtClean="0"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700" dirty="0" smtClean="0">
                <a:latin typeface="Times New Roman"/>
                <a:ea typeface="微软雅黑"/>
                <a:cs typeface="Times New Roman"/>
              </a:rPr>
              <a:t>项</a:t>
            </a:r>
            <a:r>
              <a:rPr lang="zh-CN" altLang="zh-CN" sz="2700" dirty="0">
                <a:latin typeface="Times New Roman"/>
                <a:ea typeface="微软雅黑"/>
                <a:cs typeface="Times New Roman"/>
              </a:rPr>
              <a:t>脊轩便焕然一新，</a:t>
            </a:r>
            <a:r>
              <a:rPr lang="en-US" altLang="zh-CN" sz="27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dirty="0">
                <a:latin typeface="Times New Roman"/>
                <a:ea typeface="微软雅黑"/>
                <a:cs typeface="Times New Roman"/>
              </a:rPr>
              <a:t>室始洞然</a:t>
            </a:r>
            <a:r>
              <a:rPr lang="en-US" altLang="zh-CN" sz="27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dirty="0">
                <a:latin typeface="Times New Roman"/>
                <a:ea typeface="微软雅黑"/>
                <a:cs typeface="Times New Roman"/>
              </a:rPr>
              <a:t>，又</a:t>
            </a:r>
            <a:r>
              <a:rPr lang="en-US" altLang="zh-CN" sz="27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dirty="0">
                <a:latin typeface="Times New Roman"/>
                <a:ea typeface="微软雅黑"/>
                <a:cs typeface="Times New Roman"/>
              </a:rPr>
              <a:t>杂植兰桂竹木于庭</a:t>
            </a:r>
            <a:r>
              <a:rPr lang="en-US" altLang="zh-CN" sz="27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dirty="0">
                <a:latin typeface="Times New Roman"/>
                <a:ea typeface="微软雅黑"/>
                <a:cs typeface="Times New Roman"/>
              </a:rPr>
              <a:t>，项脊轩因此清静、优美。就是在这里，归有光植下理想的种子，放飞了梦想。所以，他陶醉于</a:t>
            </a:r>
            <a:r>
              <a:rPr lang="en-US" altLang="zh-CN" sz="27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dirty="0">
                <a:latin typeface="Times New Roman"/>
                <a:ea typeface="微软雅黑"/>
                <a:cs typeface="Times New Roman"/>
              </a:rPr>
              <a:t>借书满架，偃仰啸歌</a:t>
            </a:r>
            <a:r>
              <a:rPr lang="en-US" altLang="zh-CN" sz="27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dirty="0">
                <a:latin typeface="Times New Roman"/>
                <a:ea typeface="微软雅黑"/>
                <a:cs typeface="Times New Roman"/>
              </a:rPr>
              <a:t>的读书生活，陶醉</a:t>
            </a:r>
            <a:r>
              <a:rPr lang="zh-CN" altLang="zh-CN" sz="2700" dirty="0" smtClean="0">
                <a:latin typeface="Times New Roman"/>
                <a:ea typeface="微软雅黑"/>
                <a:cs typeface="Times New Roman"/>
              </a:rPr>
              <a:t>于</a:t>
            </a:r>
            <a:r>
              <a:rPr lang="en-US" altLang="zh-CN" sz="2700" kern="100" dirty="0">
                <a:solidFill>
                  <a:prstClr val="black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小鸟时来啄食，人至不去</a:t>
            </a:r>
            <a:r>
              <a:rPr lang="en-US" altLang="zh-CN" sz="2700" kern="100" dirty="0">
                <a:solidFill>
                  <a:prstClr val="black"/>
                </a:solidFill>
                <a:latin typeface="宋体"/>
                <a:ea typeface="微软雅黑"/>
                <a:cs typeface="Times New Roman"/>
              </a:rPr>
              <a:t>”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" name="Picture 2" descr="C:\Users\Administrator\Desktop\语文图\28 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925" y="2094277"/>
            <a:ext cx="2345661" cy="231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6472" y="368308"/>
            <a:ext cx="11568028" cy="550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7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寂寂庭阶，陶醉于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桂影斑驳，风移影动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的清幽月景。如同陶渊明一样喜欢菊花，因而尽享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采菊东篱下，悠然见南山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的悠然；如同苏轼一样喜欢竹子，因而才有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竹杖芒鞋轻胜马，一蓑烟雨任平生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的旷达，如同陆游一样热爱梅花，所以才吟唱出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驿外断桥边，寂寞开无主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零落成泥碾作尘，只有香如故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的千古佳句。充盈而丰富的精神世界，得益于杂植之物，自然更得益于归有光的理想之帆。总之，高雅的志趣、远大的追求、坚定的人格已经铸就。所以说，归有光美化了项脊轩，项脊轩也历练了归有光。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81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88523" y="70161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修身名句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172" y="431808"/>
            <a:ext cx="11783928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5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贵　和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．君子和而不同，小人同而不和</a:t>
            </a:r>
            <a:r>
              <a:rPr lang="zh-CN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	</a:t>
            </a:r>
            <a:r>
              <a:rPr lang="en-US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《论语</a:t>
            </a:r>
            <a:r>
              <a:rPr lang="en-US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· </a:t>
            </a:r>
            <a:r>
              <a:rPr lang="zh-CN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子</a:t>
            </a:r>
            <a:r>
              <a:rPr lang="zh-CN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路》</a:t>
            </a:r>
            <a:endParaRPr lang="zh-CN" altLang="zh-CN" sz="2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5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君子与人和谐相处，却有自己的主见；小人容易苟同别人，却不能与人和平共处。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．和以处众，宽以接下，恕以待人，君子之行也</a:t>
            </a:r>
            <a:r>
              <a:rPr lang="zh-CN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      </a:t>
            </a:r>
            <a:r>
              <a:rPr lang="en-US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林逋《省心录》</a:t>
            </a:r>
            <a:endParaRPr lang="zh-CN" altLang="zh-CN" sz="2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5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人要养成宽容的美德，能够宽谅他人无心之过，让人有改过向上的机会，这才是君子之行。这句话告诉了我们做人的基本道理。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．君子周而不比，小人比而不周</a:t>
            </a:r>
            <a:r>
              <a:rPr lang="zh-CN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	</a:t>
            </a:r>
            <a:r>
              <a:rPr lang="en-US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《论语</a:t>
            </a:r>
            <a:r>
              <a:rPr lang="en-US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· </a:t>
            </a:r>
            <a:r>
              <a:rPr lang="zh-CN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zh-CN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政》</a:t>
            </a:r>
            <a:endParaRPr lang="zh-CN" altLang="zh-CN" sz="2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5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有道德的君子讲的是团结协作，而不是勾勾搭搭。而那种没有道德的小人，却是勾勾搭搭，不讲团结，不顾大局。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2" name="椭圆 11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燕尾形 12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61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8978" y="500679"/>
            <a:ext cx="11896022" cy="5846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知识卡片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．作家作品</a:t>
            </a:r>
            <a:endParaRPr lang="zh-CN" altLang="zh-CN" sz="26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</a:pPr>
            <a:r>
              <a:rPr lang="en-US" altLang="zh-CN" sz="26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归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有光</a:t>
            </a:r>
            <a:r>
              <a:rPr lang="en-US" altLang="zh-CN" sz="2600" dirty="0">
                <a:latin typeface="Times New Roman"/>
                <a:ea typeface="微软雅黑"/>
              </a:rPr>
              <a:t>(1506—1571)</a:t>
            </a:r>
            <a:r>
              <a:rPr lang="zh-CN" altLang="zh-CN" sz="26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字熙甫</a:t>
            </a:r>
            <a:r>
              <a:rPr lang="zh-CN" altLang="zh-CN" sz="26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又字开甫</a:t>
            </a:r>
            <a:r>
              <a:rPr lang="zh-CN" altLang="zh-CN" sz="26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别号震川</a:t>
            </a:r>
            <a:r>
              <a:rPr lang="zh-CN" altLang="zh-CN" sz="26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又号</a:t>
            </a: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项</a:t>
            </a:r>
            <a:endParaRPr lang="en-US" altLang="zh-CN" sz="26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</a:pP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脊生，江苏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昆山人，也称震川先生，是明代故家人。出生在一</a:t>
            </a: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个</a:t>
            </a:r>
            <a:endParaRPr lang="en-US" altLang="zh-CN" sz="26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</a:pP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累世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不</a:t>
            </a: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第的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寒儒家庭，早年从师于同邑魏校。嘉靖十九年</a:t>
            </a:r>
            <a:r>
              <a:rPr lang="en-US" altLang="zh-CN" sz="2600" dirty="0">
                <a:latin typeface="Times New Roman"/>
                <a:ea typeface="微软雅黑"/>
              </a:rPr>
              <a:t>(1540</a:t>
            </a:r>
            <a:r>
              <a:rPr lang="en-US" altLang="zh-CN" sz="2600" dirty="0" smtClean="0">
                <a:latin typeface="Times New Roman"/>
                <a:ea typeface="微软雅黑"/>
              </a:rPr>
              <a:t>)</a:t>
            </a:r>
          </a:p>
          <a:p>
            <a:pPr algn="just">
              <a:lnSpc>
                <a:spcPct val="139000"/>
              </a:lnSpc>
            </a:pP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中举</a:t>
            </a:r>
            <a:r>
              <a:rPr lang="zh-CN" altLang="zh-CN" sz="26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后</a:t>
            </a: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曾八次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应进士试皆落第</a:t>
            </a:r>
            <a:r>
              <a:rPr lang="zh-CN" altLang="zh-CN" sz="26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徙居嘉定安亭江上</a:t>
            </a:r>
            <a:r>
              <a:rPr lang="zh-CN" altLang="zh-CN" sz="26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读书谈道</a:t>
            </a: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6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</a:pP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学徒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众多</a:t>
            </a: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。嘉靖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三十三年倭寇作乱，归有光入城筹守御，作</a:t>
            </a: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《御</a:t>
            </a:r>
            <a:endParaRPr lang="en-US" altLang="zh-CN" sz="26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</a:pP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倭议》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600" dirty="0" smtClean="0">
                <a:latin typeface="Times New Roman"/>
                <a:ea typeface="微软雅黑"/>
                <a:cs typeface="Times New Roman"/>
              </a:rPr>
              <a:t>嘉靖四十四年</a:t>
            </a:r>
            <a:r>
              <a:rPr lang="en-US" altLang="zh-CN" sz="2600" dirty="0">
                <a:latin typeface="Times New Roman"/>
                <a:ea typeface="微软雅黑"/>
              </a:rPr>
              <a:t>(1565)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，他</a:t>
            </a:r>
            <a:r>
              <a:rPr lang="en-US" altLang="zh-CN" sz="2600" dirty="0">
                <a:latin typeface="Times New Roman"/>
                <a:ea typeface="微软雅黑"/>
              </a:rPr>
              <a:t>60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岁始成进士，授湖州长兴县</a:t>
            </a:r>
            <a:r>
              <a:rPr lang="en-US" altLang="zh-CN" sz="2600" dirty="0">
                <a:latin typeface="Times New Roman"/>
                <a:ea typeface="微软雅黑"/>
              </a:rPr>
              <a:t>(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今浙江长兴县</a:t>
            </a:r>
            <a:r>
              <a:rPr lang="en-US" altLang="zh-CN" sz="2600" dirty="0">
                <a:latin typeface="Times New Roman"/>
                <a:ea typeface="微软雅黑"/>
              </a:rPr>
              <a:t>)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知县。他重视教化，治政廉明。每逢处理诉讼事宜，务明事实真相。当时长兴县内盗贼极多</a:t>
            </a:r>
            <a:r>
              <a:rPr lang="zh-CN" altLang="zh-CN" sz="26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官府乱抓一批无辜者</a:t>
            </a:r>
            <a:r>
              <a:rPr lang="zh-CN" altLang="zh-CN" sz="26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他用计擒获盗首</a:t>
            </a:r>
            <a:r>
              <a:rPr lang="zh-CN" altLang="zh-CN" sz="26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使狱中蒙冤受屈者</a:t>
            </a:r>
            <a:r>
              <a:rPr lang="en-US" altLang="zh-CN" sz="2600" dirty="0">
                <a:latin typeface="Times New Roman"/>
                <a:ea typeface="微软雅黑"/>
              </a:rPr>
              <a:t>30</a:t>
            </a:r>
            <a:r>
              <a:rPr lang="zh-CN" altLang="zh-CN" sz="2600" dirty="0">
                <a:latin typeface="Times New Roman"/>
                <a:ea typeface="微软雅黑"/>
                <a:cs typeface="Times New Roman"/>
              </a:rPr>
              <a:t>多人获释。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图片 3" descr="F:\2015赵瑊\同步\语文\创新 中国古代诗歌散文欣赏\word\Y32.TIF"/>
          <p:cNvPicPr/>
          <p:nvPr/>
        </p:nvPicPr>
        <p:blipFill rotWithShape="1"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3" b="3499"/>
          <a:stretch/>
        </p:blipFill>
        <p:spPr bwMode="auto">
          <a:xfrm>
            <a:off x="9806128" y="1879597"/>
            <a:ext cx="2259448" cy="2768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78829" y="514658"/>
            <a:ext cx="11205171" cy="511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因得罪豪门与上司，调任顺德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河北邢台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通判，专门管辖马政。由大学士高拱、赵贞吉推荐，于隆庆四年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(1570)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为南京太仆寺丞，留掌内阁制敕，修《世宗实录》，卒于南京，卒年六十六岁。归有光与唐顺之、王慎中两人均崇尚内容翔实、文字朴实的唐宋古文，并称为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嘉靖三大家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。由于归有光在散文创作方面的造诣极深，在当时被称为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今之欧阳修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，后人称赞其散文为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明文第一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作品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著有《震川集》《三吴水利录》等。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82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78829" y="159058"/>
            <a:ext cx="11205171" cy="585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．背景简介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项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脊轩，归有光家的一间小屋。轩，小的房屋。归有光的远祖曾居住在江苏太仓的项脊泾。作者把小屋命名为项脊轩，有纪念意义。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志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即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记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，是古代记叙事物、抒发感情的一种文体。借记物、事来表达作者的感情。撷取日常琐事，通过细节描写，来抒情言志。他的风格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不事雕琢而自有风味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，借日常生活和家庭琐事来表现母子、夫妻、兄弟之间的感情。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文是归有光抒情散文的代表作。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710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075729" y="654358"/>
            <a:ext cx="1045587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预习作业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．字音识记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栏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楯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修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       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扃牖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象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笏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    	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先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妣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    	       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渗漉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异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爨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⑧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呱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呱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52364" y="2574691"/>
            <a:ext cx="91268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shǔn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 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qì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jiōnɡ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yǒu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hù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 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bǐ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cs typeface="Courier New"/>
              </a:rPr>
              <a:t>		  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shèn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lù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cu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à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ɡū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630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5009</TotalTime>
  <Words>2262</Words>
  <Application>Microsoft Office PowerPoint</Application>
  <PresentationFormat>自定义</PresentationFormat>
  <Paragraphs>193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1841</cp:revision>
  <dcterms:created xsi:type="dcterms:W3CDTF">2013-09-20T02:31:37Z</dcterms:created>
  <dcterms:modified xsi:type="dcterms:W3CDTF">2015-03-24T03:33:15Z</dcterms:modified>
</cp:coreProperties>
</file>