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365" r:id="rId3"/>
    <p:sldId id="262" r:id="rId4"/>
    <p:sldId id="296" r:id="rId5"/>
    <p:sldId id="297" r:id="rId6"/>
    <p:sldId id="298" r:id="rId7"/>
    <p:sldId id="299" r:id="rId8"/>
    <p:sldId id="326" r:id="rId9"/>
    <p:sldId id="301" r:id="rId10"/>
    <p:sldId id="327" r:id="rId11"/>
    <p:sldId id="303" r:id="rId12"/>
    <p:sldId id="347" r:id="rId13"/>
    <p:sldId id="355" r:id="rId14"/>
    <p:sldId id="369" r:id="rId15"/>
    <p:sldId id="371" r:id="rId16"/>
    <p:sldId id="372" r:id="rId17"/>
    <p:sldId id="356" r:id="rId18"/>
    <p:sldId id="319" r:id="rId19"/>
    <p:sldId id="357" r:id="rId20"/>
    <p:sldId id="359" r:id="rId21"/>
    <p:sldId id="360" r:id="rId22"/>
    <p:sldId id="361" r:id="rId23"/>
    <p:sldId id="367" r:id="rId24"/>
    <p:sldId id="373" r:id="rId25"/>
    <p:sldId id="258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CC"/>
    <a:srgbClr val="FC6204"/>
    <a:srgbClr val="0066FF"/>
    <a:srgbClr val="FFFFFF"/>
    <a:srgbClr val="FF9600"/>
    <a:srgbClr val="9B9B9B"/>
    <a:srgbClr val="8585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1914" y="-9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-285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46C9AA-A432-45C0-8822-E346F6B48C67}" type="datetimeFigureOut">
              <a:rPr lang="zh-CN" altLang="en-US" smtClean="0"/>
              <a:t>2015/3/23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C287DC-4620-473C-B045-C49B9298BE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55707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C8D2FC-B7E4-4F22-829A-1951A70536BA}" type="datetimeFigureOut">
              <a:rPr lang="zh-CN" altLang="en-US" smtClean="0"/>
              <a:t>2015/3/23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06D26-EB15-4881-94CD-B86EEBA990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0545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Documents and Settings\t11318\桌面\揭开0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52030" y="0"/>
            <a:ext cx="883997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8218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694928"/>
            <a:ext cx="12192000" cy="11957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14802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8"/>
          <p:cNvSpPr txBox="1"/>
          <p:nvPr userDrawn="1"/>
        </p:nvSpPr>
        <p:spPr>
          <a:xfrm>
            <a:off x="1003300" y="6394815"/>
            <a:ext cx="4864100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7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第</a:t>
            </a:r>
            <a:r>
              <a:rPr lang="en-US" altLang="zh-CN" sz="1700" dirty="0" smtClean="0">
                <a:solidFill>
                  <a:schemeClr val="bg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17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课</a:t>
            </a:r>
            <a:r>
              <a:rPr lang="zh-CN" altLang="en-US" sz="22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　拟行路难</a:t>
            </a:r>
            <a:r>
              <a:rPr lang="en-US" altLang="zh-CN" sz="22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zh-CN" altLang="en-US" sz="22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其四</a:t>
            </a:r>
            <a:r>
              <a:rPr lang="en-US" altLang="zh-CN" sz="22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endParaRPr lang="zh-CN" altLang="en-US" sz="2200" dirty="0">
              <a:solidFill>
                <a:schemeClr val="bg1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0" y="4173"/>
            <a:ext cx="12192000" cy="551329"/>
          </a:xfrm>
          <a:prstGeom prst="rect">
            <a:avLst/>
          </a:prstGeom>
          <a:pattFill prst="ltUpDiag">
            <a:fgClr>
              <a:srgbClr val="FF9600"/>
            </a:fgClr>
            <a:bgClr>
              <a:srgbClr val="FC620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7"/>
          <p:cNvSpPr txBox="1"/>
          <p:nvPr userDrawn="1"/>
        </p:nvSpPr>
        <p:spPr>
          <a:xfrm>
            <a:off x="56443" y="63445"/>
            <a:ext cx="12046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温馨晨读        </a:t>
            </a:r>
            <a:r>
              <a:rPr kumimoji="0" lang="zh-CN" altLang="en-US" sz="2400" b="1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         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                                               </a:t>
            </a:r>
            <a:r>
              <a:rPr kumimoji="0" lang="zh-CN" altLang="en-US" sz="2400" b="1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        </a:t>
            </a:r>
            <a:r>
              <a:rPr kumimoji="0" lang="zh-CN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鸡声茅店月，人迹板桥霜</a:t>
            </a:r>
            <a:endParaRPr kumimoji="0" lang="zh-CN" altLang="en-US" sz="22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86818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4173"/>
            <a:ext cx="12192000" cy="551329"/>
          </a:xfrm>
          <a:prstGeom prst="rect">
            <a:avLst/>
          </a:prstGeom>
          <a:pattFill prst="ltUpDiag">
            <a:fgClr>
              <a:srgbClr val="FF9600"/>
            </a:fgClr>
            <a:bgClr>
              <a:srgbClr val="FC620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7"/>
          <p:cNvSpPr txBox="1"/>
          <p:nvPr userDrawn="1"/>
        </p:nvSpPr>
        <p:spPr>
          <a:xfrm>
            <a:off x="56444" y="63445"/>
            <a:ext cx="11995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自主积累       </a:t>
            </a:r>
            <a:r>
              <a:rPr kumimoji="0" lang="zh-CN" altLang="en-US" sz="2400" b="1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         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                                                           </a:t>
            </a:r>
            <a:r>
              <a:rPr kumimoji="0" lang="zh-CN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博观而约取，厚积而薄发</a:t>
            </a:r>
            <a:endParaRPr kumimoji="0" lang="zh-CN" altLang="en-US" sz="22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8"/>
          <p:cNvSpPr txBox="1"/>
          <p:nvPr userDrawn="1"/>
        </p:nvSpPr>
        <p:spPr>
          <a:xfrm>
            <a:off x="1003300" y="6394815"/>
            <a:ext cx="4864100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7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第</a:t>
            </a:r>
            <a:r>
              <a:rPr lang="en-US" altLang="zh-CN" sz="1700" dirty="0" smtClean="0">
                <a:solidFill>
                  <a:schemeClr val="bg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17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课</a:t>
            </a:r>
            <a:r>
              <a:rPr lang="zh-CN" altLang="en-US" sz="22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　拟行路难</a:t>
            </a:r>
            <a:r>
              <a:rPr lang="en-US" altLang="zh-CN" sz="22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zh-CN" altLang="en-US" sz="22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其四</a:t>
            </a:r>
            <a:r>
              <a:rPr lang="en-US" altLang="zh-CN" sz="22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endParaRPr lang="zh-CN" altLang="en-US" sz="2200" dirty="0">
              <a:solidFill>
                <a:schemeClr val="bg1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851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4173"/>
            <a:ext cx="12192000" cy="551329"/>
          </a:xfrm>
          <a:prstGeom prst="rect">
            <a:avLst/>
          </a:prstGeom>
          <a:pattFill prst="ltUpDiag">
            <a:fgClr>
              <a:srgbClr val="FF9600"/>
            </a:fgClr>
            <a:bgClr>
              <a:srgbClr val="FC620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7"/>
          <p:cNvSpPr txBox="1"/>
          <p:nvPr userDrawn="1"/>
        </p:nvSpPr>
        <p:spPr>
          <a:xfrm>
            <a:off x="56444" y="63445"/>
            <a:ext cx="12008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合作探究       </a:t>
            </a:r>
            <a:r>
              <a:rPr kumimoji="0" lang="zh-CN" altLang="en-US" sz="2400" b="1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         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                                                           </a:t>
            </a:r>
            <a:r>
              <a:rPr kumimoji="0" lang="zh-CN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奇文共欣赏，疑义相与析</a:t>
            </a:r>
            <a:endParaRPr kumimoji="0" lang="zh-CN" altLang="en-US" sz="22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8"/>
          <p:cNvSpPr txBox="1"/>
          <p:nvPr userDrawn="1"/>
        </p:nvSpPr>
        <p:spPr>
          <a:xfrm>
            <a:off x="1003300" y="6394815"/>
            <a:ext cx="4864100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7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第</a:t>
            </a:r>
            <a:r>
              <a:rPr lang="en-US" altLang="zh-CN" sz="1700" dirty="0" smtClean="0">
                <a:solidFill>
                  <a:schemeClr val="bg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17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课</a:t>
            </a:r>
            <a:r>
              <a:rPr lang="zh-CN" altLang="en-US" sz="22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　拟行路难</a:t>
            </a:r>
            <a:r>
              <a:rPr lang="en-US" altLang="zh-CN" sz="22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zh-CN" altLang="en-US" sz="22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其四</a:t>
            </a:r>
            <a:r>
              <a:rPr lang="en-US" altLang="zh-CN" sz="22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endParaRPr lang="zh-CN" altLang="en-US" sz="2200" dirty="0">
              <a:solidFill>
                <a:schemeClr val="bg1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851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4173"/>
            <a:ext cx="12192000" cy="551329"/>
          </a:xfrm>
          <a:prstGeom prst="rect">
            <a:avLst/>
          </a:prstGeom>
          <a:pattFill prst="ltUpDiag">
            <a:fgClr>
              <a:srgbClr val="FF9600"/>
            </a:fgClr>
            <a:bgClr>
              <a:srgbClr val="FC620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7"/>
          <p:cNvSpPr txBox="1"/>
          <p:nvPr userDrawn="1"/>
        </p:nvSpPr>
        <p:spPr>
          <a:xfrm>
            <a:off x="56444" y="63445"/>
            <a:ext cx="11995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文本拓展       </a:t>
            </a:r>
            <a:r>
              <a:rPr kumimoji="0" lang="zh-CN" altLang="en-US" sz="2400" b="1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         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                                                           </a:t>
            </a:r>
            <a:r>
              <a:rPr kumimoji="0" lang="zh-CN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掬水月在手，弄花香满衣 </a:t>
            </a:r>
            <a:endParaRPr kumimoji="0" lang="zh-CN" altLang="en-US" sz="22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8"/>
          <p:cNvSpPr txBox="1"/>
          <p:nvPr userDrawn="1"/>
        </p:nvSpPr>
        <p:spPr>
          <a:xfrm>
            <a:off x="1003300" y="6394815"/>
            <a:ext cx="4864100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7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第</a:t>
            </a:r>
            <a:r>
              <a:rPr lang="en-US" altLang="zh-CN" sz="1700" dirty="0" smtClean="0">
                <a:solidFill>
                  <a:schemeClr val="bg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17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课</a:t>
            </a:r>
            <a:r>
              <a:rPr lang="zh-CN" altLang="en-US" sz="22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　拟行路难</a:t>
            </a:r>
            <a:r>
              <a:rPr lang="en-US" altLang="zh-CN" sz="22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zh-CN" altLang="en-US" sz="22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其四</a:t>
            </a:r>
            <a:r>
              <a:rPr lang="en-US" altLang="zh-CN" sz="22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endParaRPr lang="zh-CN" altLang="en-US" sz="2200" dirty="0">
              <a:solidFill>
                <a:schemeClr val="bg1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1024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blipFill rotWithShape="1">
            <a:blip r:embed="rId2">
              <a:duotone>
                <a:srgbClr val="000000">
                  <a:shade val="12000"/>
                  <a:satMod val="240000"/>
                </a:srgbClr>
                <a:srgbClr val="000000">
                  <a:tint val="98000"/>
                </a:srgbClr>
              </a:duotone>
            </a:blip>
            <a:tile tx="0" ty="0" sx="100000" sy="100000" flip="none" algn="ctr"/>
          </a:blipFill>
          <a:ln w="28575" cap="flat" cmpd="sng" algn="ctr">
            <a:noFill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5" name="Rectangle 7"/>
          <p:cNvSpPr/>
          <p:nvPr userDrawn="1"/>
        </p:nvSpPr>
        <p:spPr>
          <a:xfrm>
            <a:off x="1279" y="6309360"/>
            <a:ext cx="12188952" cy="97215"/>
          </a:xfrm>
          <a:prstGeom prst="rect">
            <a:avLst/>
          </a:prstGeom>
          <a:solidFill>
            <a:srgbClr val="000000"/>
          </a:solidFill>
          <a:ln w="28575" cap="flat" cmpd="sng" algn="ctr">
            <a:noFill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6" name="椭圆 5"/>
          <p:cNvSpPr/>
          <p:nvPr userDrawn="1"/>
        </p:nvSpPr>
        <p:spPr>
          <a:xfrm>
            <a:off x="11356958" y="6439663"/>
            <a:ext cx="360000" cy="360000"/>
          </a:xfrm>
          <a:prstGeom prst="ellipse">
            <a:avLst/>
          </a:prstGeom>
          <a:solidFill>
            <a:srgbClr val="FFFFFF">
              <a:alpha val="34902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15"/>
          <p:cNvSpPr txBox="1"/>
          <p:nvPr userDrawn="1"/>
        </p:nvSpPr>
        <p:spPr>
          <a:xfrm>
            <a:off x="11211743" y="6450386"/>
            <a:ext cx="650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1600" smtClean="0">
                <a:solidFill>
                  <a:prstClr val="whit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‹#›</a:t>
            </a:fld>
            <a:r>
              <a:rPr lang="zh-CN" altLang="en-US" sz="1600" dirty="0" smtClean="0">
                <a:solidFill>
                  <a:prstClr val="whit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endParaRPr lang="zh-CN" altLang="en-US" sz="1600" dirty="0">
              <a:solidFill>
                <a:prstClr val="white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8" name="圆角矩形 7"/>
          <p:cNvSpPr/>
          <p:nvPr userDrawn="1"/>
        </p:nvSpPr>
        <p:spPr>
          <a:xfrm>
            <a:off x="889000" y="6405466"/>
            <a:ext cx="5054600" cy="409586"/>
          </a:xfrm>
          <a:prstGeom prst="roundRect">
            <a:avLst/>
          </a:prstGeom>
          <a:solidFill>
            <a:srgbClr val="FFFFFF">
              <a:alpha val="34902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003300" y="6394815"/>
            <a:ext cx="4864100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7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第</a:t>
            </a:r>
            <a:r>
              <a:rPr lang="en-US" altLang="zh-CN" sz="1700" dirty="0" smtClean="0">
                <a:solidFill>
                  <a:schemeClr val="bg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17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课</a:t>
            </a:r>
            <a:r>
              <a:rPr lang="zh-CN" altLang="en-US" sz="22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　拟行路难</a:t>
            </a:r>
            <a:r>
              <a:rPr lang="en-US" altLang="zh-CN" sz="22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zh-CN" altLang="en-US" sz="22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其四</a:t>
            </a:r>
            <a:r>
              <a:rPr lang="en-US" altLang="zh-CN" sz="22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endParaRPr lang="zh-CN" altLang="en-US" sz="2200" dirty="0">
              <a:solidFill>
                <a:schemeClr val="bg1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7863246"/>
      </p:ext>
    </p:extLst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C:\Documents and Settings\t11318\桌面\揭开0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39582" y="0"/>
            <a:ext cx="883997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3"/>
          <p:cNvSpPr txBox="1"/>
          <p:nvPr userDrawn="1"/>
        </p:nvSpPr>
        <p:spPr>
          <a:xfrm>
            <a:off x="1644232" y="1886146"/>
            <a:ext cx="5337134" cy="1446550"/>
          </a:xfrm>
          <a:prstGeom prst="rect">
            <a:avLst/>
          </a:prstGeom>
          <a:noFill/>
        </p:spPr>
        <p:txBody>
          <a:bodyPr wrap="square" rtlCol="0" anchor="ctr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defPPr>
              <a:defRPr lang="zh-CN"/>
            </a:defPPr>
            <a:lvl1pPr>
              <a:defRPr sz="7200" spc="50">
                <a:ln w="1143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(P)" pitchFamily="34" charset="-122"/>
                <a:ea typeface="华康俪金黑W8(P)" pitchFamily="34" charset="-122"/>
                <a:cs typeface="经典繁仿黑" pitchFamily="49" charset="-122"/>
              </a:defRPr>
            </a:lvl1pPr>
          </a:lstStyle>
          <a:p>
            <a:pPr lvl="0"/>
            <a:r>
              <a:rPr lang="zh-CN" altLang="en-US" sz="8800" b="1" dirty="0" smtClean="0">
                <a:solidFill>
                  <a:srgbClr val="CD1F06"/>
                </a:solidFill>
                <a:latin typeface="微软雅黑" pitchFamily="34" charset="-122"/>
                <a:ea typeface="微软雅黑" pitchFamily="34" charset="-122"/>
              </a:rPr>
              <a:t>谢谢</a:t>
            </a:r>
            <a:r>
              <a:rPr lang="zh-CN" altLang="en-US" sz="88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观看</a:t>
            </a:r>
            <a:endParaRPr lang="zh-CN" altLang="en-US" sz="8800" b="1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1782886" y="3657925"/>
            <a:ext cx="5619384" cy="95410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l"/>
            <a:r>
              <a:rPr lang="en-US" altLang="zh-CN" sz="2800" b="0" dirty="0" smtClean="0">
                <a:solidFill>
                  <a:schemeClr val="bg1">
                    <a:lumMod val="50000"/>
                  </a:schemeClr>
                </a:solidFill>
                <a:effectLst/>
                <a:latin typeface="微软雅黑" pitchFamily="34" charset="-122"/>
                <a:ea typeface="微软雅黑" pitchFamily="34" charset="-122"/>
                <a:cs typeface="经典繁仿黑" pitchFamily="49" charset="-122"/>
              </a:rPr>
              <a:t>——</a:t>
            </a:r>
            <a:r>
              <a:rPr lang="zh-CN" altLang="en-US" sz="2800" b="0" dirty="0" smtClean="0">
                <a:solidFill>
                  <a:schemeClr val="bg1">
                    <a:lumMod val="50000"/>
                  </a:schemeClr>
                </a:solidFill>
                <a:effectLst/>
                <a:latin typeface="微软雅黑" pitchFamily="34" charset="-122"/>
                <a:ea typeface="微软雅黑" pitchFamily="34" charset="-122"/>
                <a:cs typeface="经典繁仿黑" pitchFamily="49" charset="-122"/>
              </a:rPr>
              <a:t>更多精彩内容请登录 </a:t>
            </a:r>
            <a:endParaRPr lang="en-US" altLang="zh-CN" sz="2800" b="0" dirty="0" smtClean="0">
              <a:solidFill>
                <a:schemeClr val="bg1">
                  <a:lumMod val="50000"/>
                </a:schemeClr>
              </a:solidFill>
              <a:effectLst/>
              <a:latin typeface="微软雅黑" pitchFamily="34" charset="-122"/>
              <a:ea typeface="微软雅黑" pitchFamily="34" charset="-122"/>
              <a:cs typeface="经典繁仿黑" pitchFamily="49" charset="-122"/>
            </a:endParaRPr>
          </a:p>
          <a:p>
            <a:pPr algn="l"/>
            <a:r>
              <a:rPr lang="en-US" altLang="zh-CN" sz="2800" b="0" baseline="0" dirty="0" smtClean="0">
                <a:solidFill>
                  <a:schemeClr val="bg1">
                    <a:lumMod val="50000"/>
                  </a:schemeClr>
                </a:solidFill>
                <a:effectLst/>
                <a:latin typeface="微软雅黑" pitchFamily="34" charset="-122"/>
                <a:ea typeface="微软雅黑" pitchFamily="34" charset="-122"/>
                <a:cs typeface="经典繁仿黑" pitchFamily="49" charset="-122"/>
              </a:rPr>
              <a:t>        </a:t>
            </a:r>
            <a:r>
              <a:rPr lang="en-US" altLang="zh-CN" sz="2800" b="0" dirty="0" smtClean="0"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经典繁仿黑" pitchFamily="49" charset="-122"/>
              </a:rPr>
              <a:t>www.91taoke.com</a:t>
            </a:r>
            <a:endParaRPr lang="zh-CN" altLang="en-US" sz="2800" b="0" dirty="0">
              <a:solidFill>
                <a:srgbClr val="FF0000"/>
              </a:solidFill>
              <a:effectLst/>
              <a:latin typeface="微软雅黑" pitchFamily="34" charset="-122"/>
              <a:ea typeface="微软雅黑" pitchFamily="34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359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8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70"/>
                            </p:stCondLst>
                            <p:childTnLst>
                              <p:par>
                                <p:cTn id="1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blipFill rotWithShape="1">
            <a:blip r:embed="rId10">
              <a:duotone>
                <a:srgbClr val="000000">
                  <a:shade val="12000"/>
                  <a:satMod val="240000"/>
                </a:srgbClr>
                <a:srgbClr val="000000">
                  <a:tint val="98000"/>
                </a:srgbClr>
              </a:duotone>
            </a:blip>
            <a:tile tx="0" ty="0" sx="100000" sy="100000" flip="none" algn="ctr"/>
          </a:blipFill>
          <a:ln w="28575" cap="flat" cmpd="sng" algn="ctr">
            <a:noFill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5" name="Rectangle 7"/>
          <p:cNvSpPr/>
          <p:nvPr userDrawn="1"/>
        </p:nvSpPr>
        <p:spPr>
          <a:xfrm>
            <a:off x="1279" y="6309360"/>
            <a:ext cx="12188952" cy="97215"/>
          </a:xfrm>
          <a:prstGeom prst="rect">
            <a:avLst/>
          </a:prstGeom>
          <a:solidFill>
            <a:srgbClr val="000000"/>
          </a:solidFill>
          <a:ln w="28575" cap="flat" cmpd="sng" algn="ctr">
            <a:noFill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12" name="椭圆 11"/>
          <p:cNvSpPr/>
          <p:nvPr userDrawn="1"/>
        </p:nvSpPr>
        <p:spPr>
          <a:xfrm>
            <a:off x="11356958" y="6439663"/>
            <a:ext cx="360000" cy="360000"/>
          </a:xfrm>
          <a:prstGeom prst="ellipse">
            <a:avLst/>
          </a:prstGeom>
          <a:solidFill>
            <a:srgbClr val="FFFFFF">
              <a:alpha val="34902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15"/>
          <p:cNvSpPr txBox="1"/>
          <p:nvPr userDrawn="1"/>
        </p:nvSpPr>
        <p:spPr>
          <a:xfrm>
            <a:off x="11211743" y="6450386"/>
            <a:ext cx="650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1600" smtClean="0">
                <a:solidFill>
                  <a:prstClr val="whit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‹#›</a:t>
            </a:fld>
            <a:r>
              <a:rPr lang="zh-CN" altLang="en-US" sz="1600" dirty="0" smtClean="0">
                <a:solidFill>
                  <a:prstClr val="whit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endParaRPr lang="zh-CN" altLang="en-US" sz="1600" dirty="0">
              <a:solidFill>
                <a:prstClr val="white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4" name="圆角矩形 13"/>
          <p:cNvSpPr/>
          <p:nvPr userDrawn="1"/>
        </p:nvSpPr>
        <p:spPr>
          <a:xfrm>
            <a:off x="889000" y="6405466"/>
            <a:ext cx="5054600" cy="409586"/>
          </a:xfrm>
          <a:prstGeom prst="roundRect">
            <a:avLst/>
          </a:prstGeom>
          <a:solidFill>
            <a:srgbClr val="FFFFFF">
              <a:alpha val="34902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9047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2" r:id="rId2"/>
    <p:sldLayoutId id="2147483663" r:id="rId3"/>
    <p:sldLayoutId id="2147483664" r:id="rId4"/>
    <p:sldLayoutId id="2147483665" r:id="rId5"/>
    <p:sldLayoutId id="2147483666" r:id="rId6"/>
    <p:sldLayoutId id="2147483649" r:id="rId7"/>
    <p:sldLayoutId id="2147483651" r:id="rId8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8.xml"/><Relationship Id="rId4" Type="http://schemas.openxmlformats.org/officeDocument/2006/relationships/slide" Target="slide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file:///F:\2015&#36213;&#29770;\&#21516;&#27493;\&#35821;&#25991;\&#21019;&#26032;%20&#20013;&#22269;&#21476;&#20195;&#35799;&#27468;&#25955;&#25991;&#27427;&#36175;\word\Y3.TIF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emf"/><Relationship Id="rId4" Type="http://schemas.openxmlformats.org/officeDocument/2006/relationships/package" Target="../embeddings/Microsoft_Word___1.doc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32645" y="2583472"/>
            <a:ext cx="4102319" cy="5232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l"/>
            <a:r>
              <a:rPr lang="zh-CN" altLang="en-US" sz="2800" b="0" dirty="0" smtClean="0">
                <a:solidFill>
                  <a:schemeClr val="bg1">
                    <a:lumMod val="50000"/>
                  </a:schemeClr>
                </a:solidFill>
                <a:effectLst/>
                <a:latin typeface="微软雅黑" pitchFamily="34" charset="-122"/>
                <a:ea typeface="微软雅黑" pitchFamily="34" charset="-122"/>
                <a:cs typeface="经典繁仿黑" pitchFamily="49" charset="-122"/>
              </a:rPr>
              <a:t>第一单元</a:t>
            </a:r>
            <a:r>
              <a:rPr lang="en-US" altLang="zh-CN" sz="2800" b="0" dirty="0" smtClean="0">
                <a:solidFill>
                  <a:schemeClr val="bg1">
                    <a:lumMod val="50000"/>
                  </a:schemeClr>
                </a:solidFill>
                <a:effectLst/>
                <a:latin typeface="微软雅黑" pitchFamily="34" charset="-122"/>
                <a:ea typeface="微软雅黑" pitchFamily="34" charset="-122"/>
                <a:cs typeface="经典繁仿黑" pitchFamily="49" charset="-122"/>
              </a:rPr>
              <a:t>——</a:t>
            </a:r>
            <a:endParaRPr lang="zh-CN" altLang="en-US" sz="2800" b="0" dirty="0">
              <a:solidFill>
                <a:schemeClr val="bg1">
                  <a:lumMod val="50000"/>
                </a:schemeClr>
              </a:solidFill>
              <a:effectLst/>
              <a:latin typeface="微软雅黑" pitchFamily="34" charset="-122"/>
              <a:ea typeface="微软雅黑" pitchFamily="34" charset="-122"/>
              <a:cs typeface="经典繁仿黑" pitchFamily="49" charset="-122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95593" y="3257769"/>
            <a:ext cx="7494307" cy="1061829"/>
          </a:xfrm>
          <a:prstGeom prst="rect">
            <a:avLst/>
          </a:prstGeom>
          <a:noFill/>
        </p:spPr>
        <p:txBody>
          <a:bodyPr wrap="square" rtlCol="0" anchor="ctr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defPPr>
              <a:defRPr lang="zh-CN"/>
            </a:defPPr>
            <a:lvl1pPr>
              <a:defRPr sz="7200" spc="50">
                <a:ln w="1143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(P)" pitchFamily="34" charset="-122"/>
                <a:ea typeface="华康俪金黑W8(P)" pitchFamily="34" charset="-122"/>
                <a:cs typeface="经典繁仿黑" pitchFamily="49" charset="-122"/>
              </a:defRPr>
            </a:lvl1pPr>
          </a:lstStyle>
          <a:p>
            <a:pPr lvl="0"/>
            <a:r>
              <a:rPr lang="zh-CN" altLang="en-US" sz="6300" b="1" dirty="0" smtClean="0">
                <a:solidFill>
                  <a:srgbClr val="CD1F06"/>
                </a:solidFill>
                <a:latin typeface="微软雅黑" pitchFamily="34" charset="-122"/>
                <a:ea typeface="微软雅黑" pitchFamily="34" charset="-122"/>
              </a:rPr>
              <a:t>以意逆志  </a:t>
            </a:r>
            <a:r>
              <a:rPr lang="zh-CN" altLang="en-US" sz="63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知人论世</a:t>
            </a:r>
            <a:endParaRPr lang="zh-CN" altLang="en-US" sz="6300" b="1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6381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8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/>
          <p:cNvSpPr txBox="1"/>
          <p:nvPr/>
        </p:nvSpPr>
        <p:spPr>
          <a:xfrm>
            <a:off x="1551112" y="43785"/>
            <a:ext cx="8913688" cy="6200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47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700" b="1" kern="100" dirty="0" smtClean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Courier New"/>
              </a:rPr>
              <a:t>3</a:t>
            </a:r>
            <a:r>
              <a:rPr lang="zh-CN" altLang="zh-CN" sz="2700" b="1" kern="100" dirty="0" smtClean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．词语解释</a:t>
            </a:r>
            <a:endParaRPr lang="zh-CN" altLang="zh-CN" sz="2700" b="1" kern="100" dirty="0" smtClean="0">
              <a:solidFill>
                <a:schemeClr val="bg1">
                  <a:lumMod val="50000"/>
                </a:schemeClr>
              </a:solidFill>
              <a:latin typeface="宋体"/>
              <a:cs typeface="Courier New"/>
            </a:endParaRPr>
          </a:p>
          <a:p>
            <a:pPr algn="just">
              <a:lnSpc>
                <a:spcPct val="147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700" kern="100" dirty="0">
                <a:latin typeface="宋体"/>
                <a:ea typeface="微软雅黑"/>
                <a:cs typeface="Times New Roman"/>
              </a:rPr>
              <a:t>①</a:t>
            </a:r>
            <a:r>
              <a:rPr lang="zh-CN" altLang="zh-CN" sz="2700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泻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水置平地：</a:t>
            </a:r>
            <a:r>
              <a:rPr lang="en-US" altLang="zh-CN" sz="2700" kern="100" dirty="0" smtClean="0">
                <a:latin typeface="Times New Roman"/>
                <a:ea typeface="微软雅黑"/>
                <a:cs typeface="Courier New"/>
              </a:rPr>
              <a:t>_____________________________</a:t>
            </a:r>
            <a:endParaRPr lang="zh-CN" altLang="zh-CN" sz="2700" kern="100" dirty="0" smtClean="0">
              <a:latin typeface="宋体"/>
              <a:cs typeface="Courier New"/>
            </a:endParaRPr>
          </a:p>
          <a:p>
            <a:pPr algn="just">
              <a:lnSpc>
                <a:spcPct val="147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700" kern="100" dirty="0" smtClean="0">
                <a:latin typeface="宋体"/>
                <a:ea typeface="微软雅黑"/>
                <a:cs typeface="Times New Roman"/>
              </a:rPr>
              <a:t>②</a:t>
            </a:r>
            <a:r>
              <a:rPr lang="zh-CN" altLang="zh-CN" sz="2700" kern="100" dirty="0" smtClean="0">
                <a:latin typeface="Times New Roman"/>
                <a:ea typeface="微软雅黑"/>
                <a:cs typeface="Times New Roman"/>
              </a:rPr>
              <a:t>举杯</a:t>
            </a:r>
            <a:r>
              <a:rPr lang="zh-CN" altLang="zh-CN" sz="2700" kern="100" dirty="0" smtClean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断绝</a:t>
            </a:r>
            <a:r>
              <a:rPr lang="zh-CN" altLang="zh-CN" sz="2700" kern="100" dirty="0" smtClean="0">
                <a:latin typeface="Times New Roman"/>
                <a:ea typeface="微软雅黑"/>
                <a:cs typeface="Times New Roman"/>
              </a:rPr>
              <a:t>歌路难：</a:t>
            </a:r>
            <a:r>
              <a:rPr lang="en-US" altLang="zh-CN" sz="2700" kern="100" dirty="0" smtClean="0">
                <a:latin typeface="Times New Roman"/>
                <a:ea typeface="微软雅黑"/>
                <a:cs typeface="Courier New"/>
              </a:rPr>
              <a:t>_________________________</a:t>
            </a:r>
            <a:endParaRPr lang="zh-CN" altLang="zh-CN" sz="2700" kern="100" dirty="0" smtClean="0">
              <a:latin typeface="宋体"/>
              <a:cs typeface="Courier New"/>
            </a:endParaRPr>
          </a:p>
          <a:p>
            <a:pPr algn="just">
              <a:lnSpc>
                <a:spcPct val="147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700" kern="100" dirty="0" smtClean="0">
                <a:latin typeface="宋体"/>
                <a:ea typeface="微软雅黑"/>
                <a:cs typeface="Times New Roman"/>
              </a:rPr>
              <a:t>③</a:t>
            </a:r>
            <a:r>
              <a:rPr lang="zh-CN" altLang="zh-CN" sz="2700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吞声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踯躅不敢言：</a:t>
            </a:r>
            <a:r>
              <a:rPr lang="en-US" altLang="zh-CN" sz="2700" kern="100" dirty="0" smtClean="0">
                <a:latin typeface="Times New Roman"/>
                <a:ea typeface="微软雅黑"/>
                <a:cs typeface="Courier New"/>
              </a:rPr>
              <a:t>_________________________</a:t>
            </a:r>
            <a:endParaRPr lang="zh-CN" altLang="zh-CN" sz="2700" kern="100" dirty="0">
              <a:latin typeface="宋体"/>
              <a:cs typeface="Courier New"/>
            </a:endParaRPr>
          </a:p>
          <a:p>
            <a:pPr algn="just">
              <a:lnSpc>
                <a:spcPct val="147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700" kern="100" dirty="0">
                <a:latin typeface="宋体"/>
                <a:ea typeface="微软雅黑"/>
                <a:cs typeface="Times New Roman"/>
              </a:rPr>
              <a:t>④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吞声</a:t>
            </a:r>
            <a:r>
              <a:rPr lang="zh-CN" altLang="zh-CN" sz="2700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踯躅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不敢言：</a:t>
            </a:r>
            <a:r>
              <a:rPr lang="en-US" altLang="zh-CN" sz="2700" kern="100" dirty="0" smtClean="0">
                <a:latin typeface="Times New Roman"/>
                <a:ea typeface="微软雅黑"/>
                <a:cs typeface="Courier New"/>
              </a:rPr>
              <a:t>_________________________</a:t>
            </a:r>
            <a:endParaRPr lang="zh-CN" altLang="zh-CN" sz="2700" kern="100" dirty="0">
              <a:latin typeface="宋体"/>
              <a:cs typeface="Courier New"/>
            </a:endParaRPr>
          </a:p>
          <a:p>
            <a:pPr algn="just">
              <a:lnSpc>
                <a:spcPct val="147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700" b="1" kern="100" dirty="0" smtClean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Courier New"/>
              </a:rPr>
              <a:t>4</a:t>
            </a:r>
            <a:r>
              <a:rPr lang="zh-CN" altLang="zh-CN" sz="27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．名句默写</a:t>
            </a:r>
            <a:endParaRPr lang="zh-CN" altLang="zh-CN" sz="2700" b="1" kern="100" dirty="0">
              <a:solidFill>
                <a:schemeClr val="bg1">
                  <a:lumMod val="50000"/>
                </a:schemeClr>
              </a:solidFill>
              <a:latin typeface="宋体"/>
              <a:cs typeface="Courier New"/>
            </a:endParaRPr>
          </a:p>
          <a:p>
            <a:pPr algn="just">
              <a:lnSpc>
                <a:spcPct val="147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700" kern="100" dirty="0">
                <a:latin typeface="宋体"/>
                <a:ea typeface="微软雅黑"/>
                <a:cs typeface="Times New Roman"/>
              </a:rPr>
              <a:t>①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泻水置平地，</a:t>
            </a:r>
            <a:r>
              <a:rPr lang="en-US" altLang="zh-CN" sz="2700" kern="100" dirty="0">
                <a:latin typeface="Times New Roman"/>
                <a:ea typeface="微软雅黑"/>
                <a:cs typeface="Courier New"/>
              </a:rPr>
              <a:t>__________________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。</a:t>
            </a:r>
            <a:endParaRPr lang="zh-CN" altLang="zh-CN" sz="2700" kern="100" dirty="0">
              <a:latin typeface="宋体"/>
              <a:cs typeface="Courier New"/>
            </a:endParaRPr>
          </a:p>
          <a:p>
            <a:pPr algn="just">
              <a:lnSpc>
                <a:spcPct val="147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700" kern="100" dirty="0">
                <a:latin typeface="宋体"/>
                <a:ea typeface="微软雅黑"/>
                <a:cs typeface="Times New Roman"/>
              </a:rPr>
              <a:t>②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人生亦有命，</a:t>
            </a:r>
            <a:r>
              <a:rPr lang="en-US" altLang="zh-CN" sz="2700" kern="100" dirty="0">
                <a:latin typeface="Times New Roman"/>
                <a:ea typeface="微软雅黑"/>
                <a:cs typeface="Courier New"/>
              </a:rPr>
              <a:t>__________________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？</a:t>
            </a:r>
            <a:endParaRPr lang="zh-CN" altLang="zh-CN" sz="2700" kern="100" dirty="0">
              <a:latin typeface="宋体"/>
              <a:cs typeface="Courier New"/>
            </a:endParaRPr>
          </a:p>
          <a:p>
            <a:pPr algn="just">
              <a:lnSpc>
                <a:spcPct val="147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700" kern="100" dirty="0">
                <a:latin typeface="宋体"/>
                <a:ea typeface="微软雅黑"/>
                <a:cs typeface="Times New Roman"/>
              </a:rPr>
              <a:t>③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心非木石岂无感？</a:t>
            </a:r>
            <a:r>
              <a:rPr lang="en-US" altLang="zh-CN" sz="2700" kern="100" dirty="0" smtClean="0">
                <a:latin typeface="Times New Roman"/>
                <a:ea typeface="微软雅黑"/>
                <a:cs typeface="Courier New"/>
              </a:rPr>
              <a:t>_______________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。</a:t>
            </a:r>
            <a:endParaRPr lang="zh-CN" altLang="zh-CN" sz="2700" kern="100" dirty="0">
              <a:latin typeface="宋体"/>
              <a:cs typeface="Courier New"/>
            </a:endParaRPr>
          </a:p>
          <a:p>
            <a:pPr algn="just">
              <a:lnSpc>
                <a:spcPct val="147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700" kern="100" dirty="0">
                <a:latin typeface="宋体"/>
                <a:ea typeface="微软雅黑"/>
                <a:cs typeface="Times New Roman"/>
              </a:rPr>
              <a:t>④</a:t>
            </a:r>
            <a:r>
              <a:rPr lang="en-US" altLang="zh-CN" sz="2700" kern="100" dirty="0" smtClean="0">
                <a:latin typeface="Times New Roman"/>
                <a:ea typeface="微软雅黑"/>
                <a:cs typeface="Courier New"/>
              </a:rPr>
              <a:t>_______________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，举杯断绝歌路难。</a:t>
            </a:r>
            <a:endParaRPr lang="zh-CN" altLang="zh-CN" sz="2700" kern="100" dirty="0">
              <a:effectLst/>
              <a:latin typeface="宋体"/>
              <a:cs typeface="Courier New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127500" y="610355"/>
            <a:ext cx="3086100" cy="25355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47000"/>
              </a:lnSpc>
              <a:tabLst>
                <a:tab pos="2070735" algn="l"/>
              </a:tabLst>
            </a:pPr>
            <a:r>
              <a:rPr lang="zh-CN" altLang="zh-CN" sz="27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倾、</a:t>
            </a:r>
            <a:r>
              <a:rPr lang="zh-CN" altLang="zh-CN" sz="27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倒</a:t>
            </a:r>
            <a:endParaRPr lang="en-US" altLang="zh-CN" sz="27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lvl="0" algn="just">
              <a:lnSpc>
                <a:spcPct val="147000"/>
              </a:lnSpc>
              <a:tabLst>
                <a:tab pos="2070735" algn="l"/>
              </a:tabLst>
            </a:pPr>
            <a:r>
              <a:rPr lang="en-US" altLang="zh-CN" sz="27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        </a:t>
            </a:r>
            <a:r>
              <a:rPr lang="zh-CN" altLang="zh-CN" sz="27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停止</a:t>
            </a:r>
            <a:endParaRPr lang="en-US" altLang="zh-CN" sz="27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lvl="0" algn="just">
              <a:lnSpc>
                <a:spcPct val="147000"/>
              </a:lnSpc>
              <a:tabLst>
                <a:tab pos="2070735" algn="l"/>
              </a:tabLst>
            </a:pPr>
            <a:r>
              <a:rPr lang="en-US" altLang="zh-CN" sz="27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        </a:t>
            </a:r>
            <a:r>
              <a:rPr lang="zh-CN" altLang="zh-CN" sz="27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声</a:t>
            </a:r>
            <a:r>
              <a:rPr lang="zh-CN" altLang="zh-CN" sz="27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将发又</a:t>
            </a:r>
            <a:r>
              <a:rPr lang="zh-CN" altLang="zh-CN" sz="27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止</a:t>
            </a:r>
            <a:endParaRPr lang="en-US" altLang="zh-CN" sz="27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lvl="0" algn="just">
              <a:lnSpc>
                <a:spcPct val="147000"/>
              </a:lnSpc>
              <a:tabLst>
                <a:tab pos="2070735" algn="l"/>
              </a:tabLst>
            </a:pPr>
            <a:r>
              <a:rPr lang="en-US" altLang="zh-CN" sz="27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        </a:t>
            </a:r>
            <a:r>
              <a:rPr lang="zh-CN" altLang="zh-CN" sz="27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徘徊</a:t>
            </a:r>
            <a:r>
              <a:rPr lang="zh-CN" altLang="zh-CN" sz="27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不前</a:t>
            </a:r>
            <a:endParaRPr lang="zh-CN" altLang="zh-CN" sz="2700" kern="100" dirty="0">
              <a:solidFill>
                <a:schemeClr val="accent6">
                  <a:lumMod val="75000"/>
                </a:schemeClr>
              </a:solidFill>
              <a:latin typeface="宋体"/>
              <a:cs typeface="Courier New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917700" y="3634066"/>
            <a:ext cx="6096000" cy="250741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47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7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	</a:t>
            </a:r>
            <a:r>
              <a:rPr lang="zh-CN" altLang="zh-CN" sz="27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各自</a:t>
            </a:r>
            <a:r>
              <a:rPr lang="zh-CN" altLang="zh-CN" sz="27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东西南北</a:t>
            </a:r>
            <a:r>
              <a:rPr lang="zh-CN" altLang="zh-CN" sz="27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流</a:t>
            </a:r>
            <a:endParaRPr lang="en-US" altLang="zh-CN" sz="27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47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7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	</a:t>
            </a:r>
            <a:r>
              <a:rPr lang="zh-CN" altLang="zh-CN" sz="27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安</a:t>
            </a:r>
            <a:r>
              <a:rPr lang="zh-CN" altLang="zh-CN" sz="27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能行叹复坐</a:t>
            </a:r>
            <a:r>
              <a:rPr lang="zh-CN" altLang="zh-CN" sz="27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愁</a:t>
            </a:r>
            <a:endParaRPr lang="en-US" altLang="zh-CN" sz="27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47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7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	        </a:t>
            </a:r>
            <a:r>
              <a:rPr lang="zh-CN" altLang="zh-CN" sz="27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吞声</a:t>
            </a:r>
            <a:r>
              <a:rPr lang="zh-CN" altLang="zh-CN" sz="27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踯躅不敢</a:t>
            </a:r>
            <a:r>
              <a:rPr lang="zh-CN" altLang="zh-CN" sz="27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言</a:t>
            </a:r>
            <a:endParaRPr lang="en-US" altLang="zh-CN" sz="27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47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7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酌酒</a:t>
            </a:r>
            <a:r>
              <a:rPr lang="zh-CN" altLang="zh-CN" sz="27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以自宽</a:t>
            </a:r>
            <a:endParaRPr lang="zh-CN" altLang="zh-CN" sz="270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  <p:grpSp>
        <p:nvGrpSpPr>
          <p:cNvPr id="7" name="组合 6"/>
          <p:cNvGrpSpPr/>
          <p:nvPr/>
        </p:nvGrpSpPr>
        <p:grpSpPr>
          <a:xfrm rot="5400000">
            <a:off x="11453134" y="5661566"/>
            <a:ext cx="549128" cy="549414"/>
            <a:chOff x="11226607" y="6533712"/>
            <a:chExt cx="360000" cy="360000"/>
          </a:xfrm>
        </p:grpSpPr>
        <p:sp>
          <p:nvSpPr>
            <p:cNvPr id="8" name="椭圆 7">
              <a:hlinkClick r:id="rId2" action="ppaction://hlinksldjump"/>
            </p:cNvPr>
            <p:cNvSpPr/>
            <p:nvPr userDrawn="1"/>
          </p:nvSpPr>
          <p:spPr>
            <a:xfrm>
              <a:off x="11226607" y="6533712"/>
              <a:ext cx="360000" cy="360000"/>
            </a:xfrm>
            <a:prstGeom prst="ellipse">
              <a:avLst/>
            </a:prstGeom>
            <a:solidFill>
              <a:srgbClr val="FF950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9" name="燕尾形 8">
              <a:hlinkClick r:id="rId2" action="ppaction://hlinksldjump"/>
            </p:cNvPr>
            <p:cNvSpPr/>
            <p:nvPr userDrawn="1"/>
          </p:nvSpPr>
          <p:spPr>
            <a:xfrm flipH="1">
              <a:off x="11320207" y="6627312"/>
              <a:ext cx="172800" cy="172800"/>
            </a:xfrm>
            <a:prstGeom prst="chevron">
              <a:avLst/>
            </a:prstGeom>
            <a:solidFill>
              <a:srgbClr val="FFFFF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6141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33562" y="1028244"/>
            <a:ext cx="740873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zh-CN" sz="28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文本</a:t>
            </a:r>
            <a:r>
              <a:rPr lang="zh-CN" altLang="zh-CN" sz="28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助</a:t>
            </a:r>
            <a:r>
              <a:rPr lang="zh-CN" altLang="zh-CN" sz="28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读</a:t>
            </a:r>
            <a:endParaRPr lang="en-US" altLang="zh-CN" sz="2800" b="1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诗人拈出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泻水流淌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这一自然现象作为比兴，引出对社会人生的无限感慨，抒写诗人在门阀制度重压下，深感世路艰难所激发起的愤慨不平之情。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pic>
        <p:nvPicPr>
          <p:cNvPr id="7171" name="Picture 3" descr="C:\Users\Administrator\Desktop\语文图\3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25" y="2206496"/>
            <a:ext cx="2289175" cy="3015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70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8468" y="31986"/>
            <a:ext cx="11764932" cy="6105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7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35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重点突破</a:t>
            </a:r>
            <a:endParaRPr lang="zh-CN" altLang="zh-CN" sz="3500" b="1" kern="100" dirty="0">
              <a:solidFill>
                <a:srgbClr val="00B050"/>
              </a:solidFill>
              <a:latin typeface="宋体"/>
              <a:cs typeface="Courier New"/>
            </a:endParaRPr>
          </a:p>
          <a:p>
            <a:pPr algn="just">
              <a:lnSpc>
                <a:spcPct val="147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6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一、</a:t>
            </a:r>
            <a:r>
              <a:rPr lang="en-US" altLang="zh-CN" sz="2600" b="1" kern="100" dirty="0">
                <a:solidFill>
                  <a:schemeClr val="bg1">
                    <a:lumMod val="50000"/>
                  </a:schemeClr>
                </a:solidFill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6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泻水置平地，各自东西南北流</a:t>
            </a:r>
            <a:r>
              <a:rPr lang="en-US" altLang="zh-CN" sz="2600" b="1" kern="100" dirty="0">
                <a:solidFill>
                  <a:schemeClr val="bg1">
                    <a:lumMod val="50000"/>
                  </a:schemeClr>
                </a:solidFill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6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用了什么表现手法？说明了什么道理？</a:t>
            </a:r>
            <a:endParaRPr lang="zh-CN" altLang="zh-CN" sz="2600" b="1" kern="100" dirty="0">
              <a:solidFill>
                <a:schemeClr val="bg1">
                  <a:lumMod val="50000"/>
                </a:schemeClr>
              </a:solidFill>
              <a:latin typeface="宋体"/>
              <a:cs typeface="Courier New"/>
            </a:endParaRPr>
          </a:p>
          <a:p>
            <a:pPr algn="just">
              <a:lnSpc>
                <a:spcPct val="147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600" b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提示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　比兴手法。作者运用的是以</a:t>
            </a:r>
            <a:r>
              <a:rPr lang="en-US" altLang="zh-CN" sz="26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水</a:t>
            </a:r>
            <a:r>
              <a:rPr lang="en-US" altLang="zh-CN" sz="26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喻人的比兴手法，那流向</a:t>
            </a:r>
            <a:r>
              <a:rPr lang="en-US" altLang="zh-CN" sz="26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东西南北</a:t>
            </a:r>
            <a:r>
              <a:rPr lang="en-US" altLang="zh-CN" sz="26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不同方位的</a:t>
            </a:r>
            <a:r>
              <a:rPr lang="en-US" altLang="zh-CN" sz="26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水</a:t>
            </a:r>
            <a:r>
              <a:rPr lang="en-US" altLang="zh-CN" sz="26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，恰好比喻了社会生活中高低贵贱不同处境的人。</a:t>
            </a:r>
            <a:r>
              <a:rPr lang="en-US" altLang="zh-CN" sz="26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水</a:t>
            </a:r>
            <a:r>
              <a:rPr lang="en-US" altLang="zh-CN" sz="26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的流向，是地势造成的；人的处境，是门第决定的。因此说，这起首两句，通过对泻水这一寻常现象的描写，形象地揭示出了现实社会里门阀制度的不合理性。诗人借水</a:t>
            </a:r>
            <a:r>
              <a:rPr lang="en-US" altLang="zh-CN" sz="26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泻</a:t>
            </a:r>
            <a:r>
              <a:rPr lang="en-US" altLang="zh-CN" sz="26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和</a:t>
            </a:r>
            <a:r>
              <a:rPr lang="en-US" altLang="zh-CN" sz="26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流</a:t>
            </a:r>
            <a:r>
              <a:rPr lang="en-US" altLang="zh-CN" sz="26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的动态描绘，造成了一种令人惊疑的气势，引出对社会人生的无限感慨。说明了像水是依照高下不同的地势流向各方一样，人的遭际也是被家庭门第的高低贵贱决定的。正如沈德潜所说：</a:t>
            </a:r>
            <a:r>
              <a:rPr lang="en-US" altLang="zh-CN" sz="26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起手万端下，如黄河落天走东海也。</a:t>
            </a:r>
            <a:r>
              <a:rPr lang="en-US" altLang="zh-CN" sz="26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这正曲折地表达了诗人由于激愤不平而一泻无余的心情。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633316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488340"/>
            <a:ext cx="11847388" cy="5760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1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比兴手法</a:t>
            </a:r>
            <a:endParaRPr lang="zh-CN" altLang="zh-CN" sz="2400" b="1" kern="100" dirty="0">
              <a:solidFill>
                <a:srgbClr val="00B050"/>
              </a:solidFill>
              <a:latin typeface="宋体"/>
              <a:cs typeface="Courier New"/>
            </a:endParaRPr>
          </a:p>
          <a:p>
            <a:pPr algn="just">
              <a:lnSpc>
                <a:spcPct val="141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比兴是诗经的表现手法，是中国古代对于诗歌表现方法的归纳。它是根据《诗经》的创作经验总结出来的。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41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(1)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比就是比方，是其中最基本的手法，用得最为普遍。以彼物比此物，诗人有本事或情感，借一个事物作比喻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一般说，用来作比的喻体事物总比被比的本体事物更加生动具体、鲜明浅近而为人们所知，便于人们联想和想象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，形象生动、鲜明地突出事物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事情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的特征。如《卫风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·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硕人》，描绘庄姜之美，用了一连串的比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手如柔荑，肤如凝脂，领如蝤蛴，齿如瓠犀，螓首蛾眉，巧笑倩兮，美目盼兮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。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41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(2)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兴，先言他物以引起所咏之词。从特征上讲，有直接起兴、兴中含比两种情况；从使用上讲，有篇头起兴和兴起兴结两种形式。使用兴的手法，能激发读者的联想，增强意蕴，产生形象鲜明、诗意盎然的艺术效果。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9512" y="157611"/>
            <a:ext cx="2280602" cy="438563"/>
          </a:xfrm>
          <a:prstGeom prst="rect">
            <a:avLst/>
          </a:prstGeom>
          <a:noFill/>
          <a:ln>
            <a:noFill/>
          </a:ln>
        </p:spPr>
        <p:txBody>
          <a:bodyPr wrap="square" lIns="68562" tIns="34281" rIns="68562" bIns="34281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高考考点链接</a:t>
            </a:r>
            <a:endParaRPr lang="zh-CN" altLang="zh-CN" sz="2400" b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9945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0368" y="19286"/>
            <a:ext cx="11853832" cy="6283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二、</a:t>
            </a:r>
            <a:r>
              <a:rPr lang="en-US" altLang="zh-CN" sz="2400" b="1" kern="100" dirty="0">
                <a:solidFill>
                  <a:schemeClr val="bg1">
                    <a:lumMod val="50000"/>
                  </a:schemeClr>
                </a:solidFill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4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人生亦有命，安能行叹复坐愁？</a:t>
            </a:r>
            <a:r>
              <a:rPr lang="en-US" altLang="zh-CN" sz="2400" b="1" kern="100" dirty="0">
                <a:solidFill>
                  <a:schemeClr val="bg1">
                    <a:lumMod val="50000"/>
                  </a:schemeClr>
                </a:solidFill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4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你认为诗句中哪一个字突出了全诗主旨？试结合诗的内容加以分析。</a:t>
            </a:r>
            <a:endParaRPr lang="zh-CN" altLang="zh-CN" sz="2400" b="1" kern="100" dirty="0">
              <a:solidFill>
                <a:schemeClr val="bg1">
                  <a:lumMod val="50000"/>
                </a:schemeClr>
              </a:solidFill>
              <a:latin typeface="宋体"/>
              <a:cs typeface="Courier New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b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提示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愁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字突出了全诗主旨。这首诗的开头以常见的自然现象作为起兴，用平地上的水向四面八方流，比喻人因门第不同，命运也不同。这两句诗中，隐含着诗人的不平之气。但是这种现象，像大自然一样，很难改变。诗的第三、四句，诗人以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命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来自我安慰，声称不要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行叹复坐愁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。不过实际上愁是消除不了的。诗的第五、六句，诗人就借酒浇愁，用唱歌断绝忧愁。然而，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抽刀断水水更流，举杯销愁愁更愁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。于是，诗的第七句：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心非木石岂无感？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用反问句式，直说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人心有感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，发出了抗争。诗的前四句不言愁，第五、六句借酒浇愁、用歌断愁，第七句是一个大转折，把全诗的感情推向高潮。紧接着第八句，又是一个急转，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不敢言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。第七句那么慷慨激昂，第八句却如此无可奈何，在对比中表现出诗人精神上极度的矛盾、痛苦和忍辱负重。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全诗突出一个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愁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字，所叹者愁，酌酒为消愁，悲歌为断愁，不敢言者更添愁。正如沈德潜所说，此诗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妙在不曾说破，读之自然生愁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《古诗源》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。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6402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7612" y="488340"/>
            <a:ext cx="11733088" cy="5745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3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6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古典诗歌之炼字</a:t>
            </a:r>
            <a:endParaRPr lang="zh-CN" altLang="zh-CN" sz="2600" b="1" kern="100" dirty="0">
              <a:solidFill>
                <a:srgbClr val="00B050"/>
              </a:solidFill>
              <a:latin typeface="宋体"/>
              <a:cs typeface="Courier New"/>
            </a:endParaRPr>
          </a:p>
          <a:p>
            <a:pPr algn="just">
              <a:lnSpc>
                <a:spcPct val="143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600" b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解读：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所谓炼字，就是为了表达的需要，在用字遣词时进行精细的锤炼推敲和创造性的搭配，使所用的字词获得简练精美、形象生动、含蓄深刻的表达效果。这种对字词进行艺术化加工的方法，就叫做炼字。在古典诗歌中，这些</a:t>
            </a:r>
            <a:r>
              <a:rPr lang="en-US" altLang="zh-CN" sz="26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诗眼</a:t>
            </a:r>
            <a:r>
              <a:rPr lang="en-US" altLang="zh-CN" sz="26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一般是动词、修饰语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形容词、副词、颜色词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、特殊词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叠词、数量词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等。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43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600" b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指津：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炼字题的一般呈现形式及解答要领。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43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常见提问方式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43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600" kern="100" dirty="0">
                <a:latin typeface="宋体"/>
                <a:ea typeface="微软雅黑"/>
                <a:cs typeface="Times New Roman"/>
              </a:rPr>
              <a:t>①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这一联中最生动传神的是什么字？为什么？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43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600" kern="100" dirty="0">
                <a:latin typeface="宋体"/>
                <a:ea typeface="微软雅黑"/>
                <a:cs typeface="Times New Roman"/>
              </a:rPr>
              <a:t>②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某字历来为人称道，你认为它好在哪里？有什么作用？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43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600" kern="100" dirty="0">
                <a:latin typeface="宋体"/>
                <a:ea typeface="微软雅黑"/>
                <a:cs typeface="Times New Roman"/>
              </a:rPr>
              <a:t>③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某字与其他某字比较，孰优孰劣？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7612" y="183011"/>
            <a:ext cx="2280602" cy="469341"/>
          </a:xfrm>
          <a:prstGeom prst="rect">
            <a:avLst/>
          </a:prstGeom>
          <a:noFill/>
          <a:ln>
            <a:noFill/>
          </a:ln>
        </p:spPr>
        <p:txBody>
          <a:bodyPr wrap="square" lIns="68562" tIns="34281" rIns="68562" bIns="34281" rtlCol="0">
            <a:spAutoFit/>
          </a:bodyPr>
          <a:lstStyle/>
          <a:p>
            <a:r>
              <a:rPr lang="zh-CN" altLang="en-US" sz="26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高考考点链接</a:t>
            </a:r>
            <a:endParaRPr lang="zh-CN" altLang="zh-CN" sz="2600" b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8431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7612" y="183540"/>
            <a:ext cx="11733088" cy="5833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(2)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解答分析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这种题型是要求品味这些经锤炼的字的妙处。答题时不能把该字孤立起来谈，得放在句中，并结合全诗的意境情感来分析。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(3)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一般答题步骤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①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字不离词，解释该字在词、句中的含义。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②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词不离句，展开联想把该字词放入原句中描述景象。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③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句不离篇，点出该字词烘托了怎样的意境，或表达了怎样的感情。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可概括为：含义＋手法＋表达作用，或句意＋文意＋主旨情感。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b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应用：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请你根据本处的提示，解答</a:t>
            </a:r>
            <a:r>
              <a:rPr lang="en-US" altLang="zh-CN" sz="2800" kern="100" dirty="0">
                <a:latin typeface="IPAPANNEW"/>
                <a:ea typeface="微软雅黑"/>
                <a:cs typeface="Times New Roman"/>
              </a:rPr>
              <a:t>[</a:t>
            </a:r>
            <a:r>
              <a:rPr lang="zh-CN" altLang="zh-CN" sz="2800" kern="100" dirty="0">
                <a:latin typeface="IPAPANNEW"/>
                <a:ea typeface="微软雅黑"/>
                <a:cs typeface="Times New Roman"/>
              </a:rPr>
              <a:t>分层训练</a:t>
            </a:r>
            <a:r>
              <a:rPr lang="en-US" altLang="zh-CN" sz="2800" kern="100" dirty="0">
                <a:latin typeface="IPAPANNEW"/>
                <a:ea typeface="微软雅黑"/>
                <a:cs typeface="Times New Roman"/>
              </a:rPr>
              <a:t>]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中的第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13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题。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982340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5711" y="114499"/>
            <a:ext cx="11629246" cy="6018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6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三、</a:t>
            </a:r>
            <a:r>
              <a:rPr lang="en-US" altLang="zh-CN" sz="2600" b="1" kern="100" dirty="0">
                <a:solidFill>
                  <a:schemeClr val="bg1">
                    <a:lumMod val="50000"/>
                  </a:schemeClr>
                </a:solidFill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6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心非木石岂无感？吞声踯躅不敢言</a:t>
            </a:r>
            <a:r>
              <a:rPr lang="en-US" altLang="zh-CN" sz="2600" b="1" kern="100" dirty="0">
                <a:solidFill>
                  <a:schemeClr val="bg1">
                    <a:lumMod val="50000"/>
                  </a:schemeClr>
                </a:solidFill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6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一句写出了什么感情？</a:t>
            </a:r>
            <a:endParaRPr lang="zh-CN" altLang="zh-CN" sz="2600" b="1" kern="100" dirty="0">
              <a:solidFill>
                <a:schemeClr val="bg1">
                  <a:lumMod val="50000"/>
                </a:schemeClr>
              </a:solidFill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600" b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提示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6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心非木石岂无感？</a:t>
            </a:r>
            <a:r>
              <a:rPr lang="en-US" altLang="zh-CN" sz="26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是对前面几句的总结，诗人那驱不散的愁苦，实系于对世事的感慨，心并非无知无觉的木石，理的劝喻，酒的麻醉，都不能使心如槁木，用反问的句式，冲决了自我克制的堤防，使全诗的情感达到了高潮。表达了诗人的抗争。</a:t>
            </a:r>
            <a:r>
              <a:rPr lang="en-US" altLang="zh-CN" sz="26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吞声踯躅不敢言</a:t>
            </a:r>
            <a:r>
              <a:rPr lang="en-US" altLang="zh-CN" sz="26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表达的是作者心中的无奈，</a:t>
            </a:r>
            <a:r>
              <a:rPr lang="en-US" altLang="zh-CN" sz="26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岂无感</a:t>
            </a:r>
            <a:r>
              <a:rPr lang="en-US" altLang="zh-CN" sz="26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越是激昂，</a:t>
            </a:r>
            <a:r>
              <a:rPr lang="en-US" altLang="zh-CN" sz="26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不敢言</a:t>
            </a:r>
            <a:r>
              <a:rPr lang="en-US" altLang="zh-CN" sz="26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的痛苦就越是深沉。两句构成了一种鲜明的对照，将诗人忍辱负重、矛盾痛苦的精神状况表现得淋漓尽致。</a:t>
            </a:r>
            <a:r>
              <a:rPr lang="en-US" altLang="zh-CN" sz="26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心非木石岂无感</a:t>
            </a:r>
            <a:r>
              <a:rPr lang="en-US" altLang="zh-CN" sz="26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一句，是诗人感情的大转折。上文中，以</a:t>
            </a:r>
            <a:r>
              <a:rPr lang="en-US" altLang="zh-CN" sz="26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人生亦有命</a:t>
            </a:r>
            <a:r>
              <a:rPr lang="en-US" altLang="zh-CN" sz="26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来宽慰，以不言愁来消愁，感情还能克制。到借酒浇愁，其结果是愁更愁，情感之流开始奔涌。到</a:t>
            </a:r>
            <a:r>
              <a:rPr lang="en-US" altLang="zh-CN" sz="26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心非木石岂无感</a:t>
            </a:r>
            <a:r>
              <a:rPr lang="en-US" altLang="zh-CN" sz="26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，感情沸腾，达到高潮。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pSp>
        <p:nvGrpSpPr>
          <p:cNvPr id="10" name="组合 9"/>
          <p:cNvGrpSpPr/>
          <p:nvPr/>
        </p:nvGrpSpPr>
        <p:grpSpPr>
          <a:xfrm rot="5400000">
            <a:off x="11453134" y="5661566"/>
            <a:ext cx="549128" cy="549414"/>
            <a:chOff x="11226607" y="6533712"/>
            <a:chExt cx="360000" cy="360000"/>
          </a:xfrm>
        </p:grpSpPr>
        <p:sp>
          <p:nvSpPr>
            <p:cNvPr id="11" name="椭圆 10">
              <a:hlinkClick r:id="rId2" action="ppaction://hlinksldjump"/>
            </p:cNvPr>
            <p:cNvSpPr/>
            <p:nvPr userDrawn="1"/>
          </p:nvSpPr>
          <p:spPr>
            <a:xfrm>
              <a:off x="11226607" y="6533712"/>
              <a:ext cx="360000" cy="360000"/>
            </a:xfrm>
            <a:prstGeom prst="ellipse">
              <a:avLst/>
            </a:prstGeom>
            <a:solidFill>
              <a:srgbClr val="FF950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2" name="燕尾形 11">
              <a:hlinkClick r:id="rId2" action="ppaction://hlinksldjump"/>
            </p:cNvPr>
            <p:cNvSpPr/>
            <p:nvPr userDrawn="1"/>
          </p:nvSpPr>
          <p:spPr>
            <a:xfrm flipH="1">
              <a:off x="11320207" y="6627312"/>
              <a:ext cx="172800" cy="172800"/>
            </a:xfrm>
            <a:prstGeom prst="chevron">
              <a:avLst/>
            </a:prstGeom>
            <a:solidFill>
              <a:srgbClr val="FFFFF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8343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5862" y="578247"/>
            <a:ext cx="11866438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6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6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．阅读延伸</a:t>
            </a:r>
            <a:endParaRPr lang="zh-CN" altLang="zh-CN" sz="2600" b="1" kern="100" dirty="0">
              <a:solidFill>
                <a:schemeClr val="bg1">
                  <a:lumMod val="50000"/>
                </a:schemeClr>
              </a:solidFill>
              <a:latin typeface="宋体"/>
              <a:cs typeface="Courier New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6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天才俊逸鲍参军</a:t>
            </a:r>
            <a:endParaRPr lang="zh-CN" altLang="zh-CN" sz="2600" b="1" kern="100" dirty="0">
              <a:solidFill>
                <a:srgbClr val="00B050"/>
              </a:solidFill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 smtClean="0">
                <a:latin typeface="Times New Roman"/>
                <a:ea typeface="微软雅黑"/>
                <a:cs typeface="Times New Roman"/>
              </a:rPr>
              <a:t>        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命运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对鲍照实在刻薄。</a:t>
            </a:r>
            <a:r>
              <a:rPr lang="zh-CN" altLang="zh-CN" sz="2400" kern="100" spc="-40" dirty="0">
                <a:latin typeface="Times New Roman"/>
                <a:ea typeface="微软雅黑"/>
                <a:cs typeface="Times New Roman"/>
              </a:rPr>
              <a:t>妹令晖死后几个月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400" kern="100" spc="-40" dirty="0">
                <a:latin typeface="Times New Roman"/>
                <a:ea typeface="微软雅黑"/>
                <a:cs typeface="Times New Roman"/>
              </a:rPr>
              <a:t>妻子也在贫病中</a:t>
            </a:r>
            <a:r>
              <a:rPr lang="zh-CN" altLang="zh-CN" sz="2400" kern="100" spc="-40" dirty="0" smtClean="0">
                <a:latin typeface="Times New Roman"/>
                <a:ea typeface="微软雅黑"/>
                <a:cs typeface="Times New Roman"/>
              </a:rPr>
              <a:t>离开</a:t>
            </a:r>
            <a:endParaRPr lang="en-US" altLang="zh-CN" sz="2400" kern="100" spc="-40" dirty="0" smtClean="0"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了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人世</a:t>
            </a:r>
            <a:r>
              <a:rPr lang="zh-CN" altLang="zh-CN" sz="2400" kern="100" spc="-700" dirty="0">
                <a:latin typeface="Times New Roman"/>
                <a:ea typeface="微软雅黑"/>
                <a:cs typeface="Times New Roman"/>
              </a:rPr>
              <a:t>。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旧伤未愈</a:t>
            </a:r>
            <a:r>
              <a:rPr lang="zh-CN" altLang="zh-CN" sz="2400" kern="100" spc="-7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又添新创</a:t>
            </a:r>
            <a:r>
              <a:rPr lang="zh-CN" altLang="zh-CN" sz="2400" kern="100" spc="-700" dirty="0">
                <a:latin typeface="Times New Roman"/>
                <a:ea typeface="微软雅黑"/>
                <a:cs typeface="Times New Roman"/>
              </a:rPr>
              <a:t>。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这一系列的打击使他的精神跌至谷底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，</a:t>
            </a:r>
            <a:endParaRPr lang="en-US" altLang="zh-CN" sz="2400" kern="100" dirty="0" smtClean="0"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kern="100" spc="-40" dirty="0" smtClean="0">
                <a:latin typeface="Times New Roman"/>
                <a:ea typeface="微软雅黑"/>
                <a:cs typeface="Times New Roman"/>
              </a:rPr>
              <a:t>身体</a:t>
            </a:r>
            <a:r>
              <a:rPr lang="zh-CN" altLang="zh-CN" sz="2400" kern="100" spc="-40" dirty="0">
                <a:latin typeface="Times New Roman"/>
                <a:ea typeface="微软雅黑"/>
                <a:cs typeface="Times New Roman"/>
              </a:rPr>
              <a:t>也愈加衰弱</a:t>
            </a:r>
            <a:r>
              <a:rPr lang="zh-CN" altLang="zh-CN" sz="2400" kern="100" spc="-700" dirty="0">
                <a:latin typeface="Times New Roman"/>
                <a:ea typeface="微软雅黑"/>
                <a:cs typeface="Times New Roman"/>
              </a:rPr>
              <a:t>。</a:t>
            </a:r>
            <a:r>
              <a:rPr lang="zh-CN" altLang="zh-CN" sz="2400" kern="100" spc="-40" dirty="0">
                <a:latin typeface="Times New Roman"/>
                <a:ea typeface="微软雅黑"/>
                <a:cs typeface="Times New Roman"/>
              </a:rPr>
              <a:t>很长一段日子</a:t>
            </a:r>
            <a:r>
              <a:rPr lang="zh-CN" altLang="zh-CN" sz="2400" kern="100" spc="-7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400" kern="100" spc="-40" dirty="0">
                <a:latin typeface="Times New Roman"/>
                <a:ea typeface="微软雅黑"/>
                <a:cs typeface="Times New Roman"/>
              </a:rPr>
              <a:t>他虽然渐渐适应了孑然一身的生活</a:t>
            </a:r>
            <a:r>
              <a:rPr lang="zh-CN" altLang="zh-CN" sz="2400" kern="100" spc="-700" dirty="0" smtClean="0">
                <a:latin typeface="Times New Roman"/>
                <a:ea typeface="微软雅黑"/>
                <a:cs typeface="Times New Roman"/>
              </a:rPr>
              <a:t>，</a:t>
            </a:r>
            <a:endParaRPr lang="en-US" altLang="zh-CN" sz="2400" kern="100" spc="-700" dirty="0" smtClean="0"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但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内心的创伤却始终无法平复，睹物思人，心里总是隐隐作痛。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 smtClean="0">
                <a:latin typeface="Times New Roman"/>
                <a:ea typeface="微软雅黑"/>
                <a:cs typeface="Times New Roman"/>
              </a:rPr>
              <a:t>        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贫困</a:t>
            </a:r>
            <a:r>
              <a:rPr lang="zh-CN" altLang="zh-CN" sz="2400" kern="100" spc="-40" dirty="0">
                <a:latin typeface="Times New Roman"/>
                <a:ea typeface="微软雅黑"/>
                <a:cs typeface="Times New Roman"/>
              </a:rPr>
              <a:t>与哀愁是他生活的底色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。</a:t>
            </a:r>
            <a:r>
              <a:rPr lang="zh-CN" altLang="zh-CN" sz="2400" kern="100" spc="-40" dirty="0">
                <a:latin typeface="Times New Roman"/>
                <a:ea typeface="微软雅黑"/>
                <a:cs typeface="Times New Roman"/>
              </a:rPr>
              <a:t>他从未发达过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，这辈子也没有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发达</a:t>
            </a:r>
            <a:endParaRPr lang="en-US" altLang="zh-CN" sz="2400" kern="100" dirty="0" smtClean="0"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的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希望了。浮沉于下僚，日日只为衣食奔走，微薄的薪俸供养家小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，</a:t>
            </a:r>
            <a:endParaRPr lang="en-US" altLang="zh-CN" sz="2400" kern="100" dirty="0" smtClean="0"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已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是捉襟见肘。他住的屋子上漏下湿，雇不起人来修，只得拖着病体自己动手。鲍照浪迹江北，靠朋友接济度日，他则报之以诗文。他在患难之交中找到心灵的慰藉。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  <p:pic>
        <p:nvPicPr>
          <p:cNvPr id="6146" name="Picture 2" descr="C:\Users\Administrator\Desktop\语文图\36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2"/>
          <a:stretch/>
        </p:blipFill>
        <p:spPr bwMode="auto">
          <a:xfrm>
            <a:off x="9652000" y="1987550"/>
            <a:ext cx="2336800" cy="2965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0504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3962" y="51986"/>
            <a:ext cx="11701338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 smtClean="0">
                <a:latin typeface="Times New Roman"/>
                <a:ea typeface="微软雅黑"/>
                <a:cs typeface="Times New Roman"/>
              </a:rPr>
              <a:t>        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聚散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依依</a:t>
            </a:r>
            <a:r>
              <a:rPr lang="zh-CN" altLang="zh-CN" sz="2400" kern="100" spc="-70" dirty="0">
                <a:latin typeface="Times New Roman"/>
                <a:ea typeface="微软雅黑"/>
                <a:cs typeface="Times New Roman"/>
              </a:rPr>
              <a:t>。友人马子乔离开时，鲍照以诗赠别。他将自己与子乔的友情比喻成双剑，虽然暂时分开，终有重聚之时。在送别傅都曹时，他以鸿雁邂逅分飞作比，自称</a:t>
            </a:r>
            <a:r>
              <a:rPr lang="en-US" altLang="zh-CN" sz="2400" kern="100" spc="-7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400" kern="100" spc="-70" dirty="0">
                <a:latin typeface="Times New Roman"/>
                <a:ea typeface="微软雅黑"/>
                <a:cs typeface="Times New Roman"/>
              </a:rPr>
              <a:t>短翮不能翔，徘徊烟雾里</a:t>
            </a:r>
            <a:r>
              <a:rPr lang="en-US" altLang="zh-CN" sz="2400" kern="100" spc="-7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400" kern="100" spc="-70" dirty="0">
                <a:latin typeface="Times New Roman"/>
                <a:ea typeface="微软雅黑"/>
                <a:cs typeface="Times New Roman"/>
              </a:rPr>
              <a:t>，感情非常真挚。然而真正的朋友毕竟是少数，他更多的时候领受的是世俗的冷眼和势利的讥诮。贫贱之人，亲友背弃，为一金之微也可能结下百年的怨隙。他痛切地感到，与其这样穷愁困顿地苟活于世，不如在黑暗的墓穴中长眠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。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 smtClean="0">
                <a:latin typeface="Times New Roman"/>
                <a:ea typeface="微软雅黑"/>
                <a:cs typeface="Times New Roman"/>
              </a:rPr>
              <a:t>        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贫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病交困，鲍照的身体每况愈下。经历了太多的变故，目睹了太多的死亡，他似乎听到死神的脚步离自己越来越近，甚至感觉到一丝死的气息。一天，他支撑病体，扶杖出门，慢慢踱上山冈，眼见旧坟之间又添新冢，坟头的衰草在风中瑟缩。他盘腿坐下，只听见几声寒鸦的哀鸣，此外只余死的冷寂。置身于这人生最终的栖居之地，脑海中现出逝去亲人的面影，想到芸芸众生，无论贵贱，或迟或早，终将化为一</a:t>
            </a:r>
            <a:r>
              <a:rPr lang="zh-CN" altLang="zh-CN" sz="2400" kern="100" dirty="0">
                <a:latin typeface="宋体"/>
                <a:ea typeface="微软雅黑"/>
                <a:cs typeface="宋体"/>
              </a:rPr>
              <a:t>抔</a:t>
            </a:r>
            <a:r>
              <a:rPr lang="zh-CN" altLang="zh-CN" sz="2400" kern="100" dirty="0">
                <a:latin typeface="楷体_GB2312"/>
                <a:ea typeface="微软雅黑"/>
                <a:cs typeface="楷体_GB2312"/>
              </a:rPr>
              <a:t>尘土，心中无比悲凉。无边的静穆之中，灵魂似已离他而去。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509397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551599" y="2451636"/>
            <a:ext cx="7238314" cy="523221"/>
            <a:chOff x="3779912" y="1732305"/>
            <a:chExt cx="7510491" cy="540049"/>
          </a:xfrm>
        </p:grpSpPr>
        <p:sp>
          <p:nvSpPr>
            <p:cNvPr id="4" name="矩形 3"/>
            <p:cNvSpPr/>
            <p:nvPr/>
          </p:nvSpPr>
          <p:spPr>
            <a:xfrm>
              <a:off x="3779912" y="1777380"/>
              <a:ext cx="7392805" cy="432048"/>
            </a:xfrm>
            <a:prstGeom prst="rect">
              <a:avLst/>
            </a:prstGeom>
            <a:noFill/>
            <a:ln w="12700" cap="flat" cmpd="sng" algn="ctr">
              <a:solidFill>
                <a:srgbClr val="F05425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5" name="矩形 4">
              <a:hlinkClick r:id="rId2" action="ppaction://hlinksldjump"/>
            </p:cNvPr>
            <p:cNvSpPr/>
            <p:nvPr/>
          </p:nvSpPr>
          <p:spPr>
            <a:xfrm>
              <a:off x="3779912" y="1777380"/>
              <a:ext cx="432048" cy="432048"/>
            </a:xfrm>
            <a:prstGeom prst="rect">
              <a:avLst/>
            </a:prstGeom>
            <a:solidFill>
              <a:srgbClr val="F05425"/>
            </a:solidFill>
            <a:ln w="12700" cap="flat" cmpd="sng" algn="ctr">
              <a:solidFill>
                <a:srgbClr val="F05425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Broadway" pitchFamily="82" charset="0"/>
                  <a:ea typeface="微软雅黑"/>
                </a:rPr>
                <a:t>1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Broadway" pitchFamily="82" charset="0"/>
                <a:ea typeface="微软雅黑"/>
              </a:endParaRPr>
            </a:p>
          </p:txBody>
        </p:sp>
        <p:sp>
          <p:nvSpPr>
            <p:cNvPr id="6" name="TextBox 37">
              <a:hlinkClick r:id="rId2" action="ppaction://hlinksldjump"/>
            </p:cNvPr>
            <p:cNvSpPr txBox="1"/>
            <p:nvPr/>
          </p:nvSpPr>
          <p:spPr>
            <a:xfrm>
              <a:off x="4231470" y="1732305"/>
              <a:ext cx="7058933" cy="5400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温馨晨读        </a:t>
              </a:r>
              <a:r>
                <a:rPr kumimoji="0" lang="zh-CN" alt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鸡声茅店月，人迹板桥霜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2559018" y="3417191"/>
            <a:ext cx="7223801" cy="523220"/>
            <a:chOff x="3779912" y="1734172"/>
            <a:chExt cx="7495432" cy="523220"/>
          </a:xfrm>
        </p:grpSpPr>
        <p:sp>
          <p:nvSpPr>
            <p:cNvPr id="9" name="矩形 8"/>
            <p:cNvSpPr/>
            <p:nvPr/>
          </p:nvSpPr>
          <p:spPr>
            <a:xfrm>
              <a:off x="3779912" y="1777380"/>
              <a:ext cx="7392805" cy="432048"/>
            </a:xfrm>
            <a:prstGeom prst="rect">
              <a:avLst/>
            </a:prstGeom>
            <a:noFill/>
            <a:ln w="12700" cap="flat" cmpd="sng" algn="ctr">
              <a:solidFill>
                <a:srgbClr val="F05425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10" name="矩形 9">
              <a:hlinkClick r:id="rId3" action="ppaction://hlinksldjump"/>
            </p:cNvPr>
            <p:cNvSpPr/>
            <p:nvPr/>
          </p:nvSpPr>
          <p:spPr>
            <a:xfrm>
              <a:off x="3779912" y="1777380"/>
              <a:ext cx="432048" cy="432048"/>
            </a:xfrm>
            <a:prstGeom prst="rect">
              <a:avLst/>
            </a:prstGeom>
            <a:solidFill>
              <a:srgbClr val="F05425"/>
            </a:solidFill>
            <a:ln w="12700" cap="flat" cmpd="sng" algn="ctr">
              <a:solidFill>
                <a:srgbClr val="F05425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Broadway" pitchFamily="82" charset="0"/>
                  <a:ea typeface="微软雅黑"/>
                </a:rPr>
                <a:t>2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Broadway" pitchFamily="82" charset="0"/>
                <a:ea typeface="微软雅黑"/>
              </a:endParaRPr>
            </a:p>
          </p:txBody>
        </p:sp>
        <p:sp>
          <p:nvSpPr>
            <p:cNvPr id="11" name="TextBox 37">
              <a:hlinkClick r:id="rId3" action="ppaction://hlinksldjump"/>
            </p:cNvPr>
            <p:cNvSpPr txBox="1"/>
            <p:nvPr/>
          </p:nvSpPr>
          <p:spPr>
            <a:xfrm>
              <a:off x="4216411" y="1734172"/>
              <a:ext cx="7058933" cy="5232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自主积累        </a:t>
              </a:r>
              <a:r>
                <a:rPr kumimoji="0" lang="zh-CN" alt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博观而约取，厚积而薄发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2566437" y="4375997"/>
            <a:ext cx="7223801" cy="523220"/>
            <a:chOff x="3779912" y="1734172"/>
            <a:chExt cx="7495432" cy="523220"/>
          </a:xfrm>
        </p:grpSpPr>
        <p:sp>
          <p:nvSpPr>
            <p:cNvPr id="13" name="矩形 12"/>
            <p:cNvSpPr/>
            <p:nvPr/>
          </p:nvSpPr>
          <p:spPr>
            <a:xfrm>
              <a:off x="3779912" y="1777380"/>
              <a:ext cx="7392805" cy="432048"/>
            </a:xfrm>
            <a:prstGeom prst="rect">
              <a:avLst/>
            </a:prstGeom>
            <a:noFill/>
            <a:ln w="12700" cap="flat" cmpd="sng" algn="ctr">
              <a:solidFill>
                <a:srgbClr val="F05425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14" name="矩形 13">
              <a:hlinkClick r:id="rId4" action="ppaction://hlinksldjump"/>
            </p:cNvPr>
            <p:cNvSpPr/>
            <p:nvPr/>
          </p:nvSpPr>
          <p:spPr>
            <a:xfrm>
              <a:off x="3779912" y="1777380"/>
              <a:ext cx="432048" cy="432048"/>
            </a:xfrm>
            <a:prstGeom prst="rect">
              <a:avLst/>
            </a:prstGeom>
            <a:solidFill>
              <a:srgbClr val="F05425"/>
            </a:solidFill>
            <a:ln w="12700" cap="flat" cmpd="sng" algn="ctr">
              <a:solidFill>
                <a:srgbClr val="F05425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Broadway" pitchFamily="82" charset="0"/>
                  <a:ea typeface="微软雅黑"/>
                </a:rPr>
                <a:t>3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Broadway" pitchFamily="82" charset="0"/>
                <a:ea typeface="微软雅黑"/>
              </a:endParaRPr>
            </a:p>
          </p:txBody>
        </p:sp>
        <p:sp>
          <p:nvSpPr>
            <p:cNvPr id="15" name="TextBox 37">
              <a:hlinkClick r:id="rId4" action="ppaction://hlinksldjump"/>
            </p:cNvPr>
            <p:cNvSpPr txBox="1"/>
            <p:nvPr/>
          </p:nvSpPr>
          <p:spPr>
            <a:xfrm>
              <a:off x="4216411" y="1734172"/>
              <a:ext cx="7058933" cy="5232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合作探究        </a:t>
              </a:r>
              <a:r>
                <a:rPr kumimoji="0" lang="zh-CN" alt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奇文共欣赏，疑义相与析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2580608" y="5331175"/>
            <a:ext cx="7238314" cy="523220"/>
            <a:chOff x="3779912" y="1719658"/>
            <a:chExt cx="7510491" cy="523220"/>
          </a:xfrm>
        </p:grpSpPr>
        <p:sp>
          <p:nvSpPr>
            <p:cNvPr id="17" name="矩形 16"/>
            <p:cNvSpPr/>
            <p:nvPr/>
          </p:nvSpPr>
          <p:spPr>
            <a:xfrm>
              <a:off x="3779912" y="1777380"/>
              <a:ext cx="7392805" cy="432048"/>
            </a:xfrm>
            <a:prstGeom prst="rect">
              <a:avLst/>
            </a:prstGeom>
            <a:noFill/>
            <a:ln w="12700" cap="flat" cmpd="sng" algn="ctr">
              <a:solidFill>
                <a:srgbClr val="F05425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18" name="矩形 17">
              <a:hlinkClick r:id="rId5" action="ppaction://hlinksldjump"/>
            </p:cNvPr>
            <p:cNvSpPr/>
            <p:nvPr/>
          </p:nvSpPr>
          <p:spPr>
            <a:xfrm>
              <a:off x="3779912" y="1777380"/>
              <a:ext cx="432048" cy="432048"/>
            </a:xfrm>
            <a:prstGeom prst="rect">
              <a:avLst/>
            </a:prstGeom>
            <a:solidFill>
              <a:srgbClr val="F05425"/>
            </a:solidFill>
            <a:ln w="12700" cap="flat" cmpd="sng" algn="ctr">
              <a:solidFill>
                <a:srgbClr val="F05425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Broadway" pitchFamily="82" charset="0"/>
                  <a:ea typeface="微软雅黑"/>
                </a:rPr>
                <a:t>4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Broadway" pitchFamily="82" charset="0"/>
                <a:ea typeface="微软雅黑"/>
              </a:endParaRPr>
            </a:p>
          </p:txBody>
        </p:sp>
        <p:sp>
          <p:nvSpPr>
            <p:cNvPr id="19" name="TextBox 37">
              <a:hlinkClick r:id="rId5" action="ppaction://hlinksldjump"/>
            </p:cNvPr>
            <p:cNvSpPr txBox="1"/>
            <p:nvPr/>
          </p:nvSpPr>
          <p:spPr>
            <a:xfrm>
              <a:off x="4231470" y="1719658"/>
              <a:ext cx="7058933" cy="5232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文本拓展        </a:t>
              </a:r>
              <a:r>
                <a:rPr kumimoji="0" lang="zh-CN" alt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掬水月在手，弄花香满衣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0" name="文本占位符 3"/>
          <p:cNvSpPr txBox="1">
            <a:spLocks/>
          </p:cNvSpPr>
          <p:nvPr/>
        </p:nvSpPr>
        <p:spPr>
          <a:xfrm>
            <a:off x="2625483" y="961601"/>
            <a:ext cx="7033754" cy="7492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1" kern="1200">
                <a:solidFill>
                  <a:srgbClr val="56762C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4500" dirty="0">
                <a:solidFill>
                  <a:srgbClr val="FC6204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第</a:t>
            </a:r>
            <a:r>
              <a:rPr lang="en-US" altLang="zh-CN" sz="4500" dirty="0">
                <a:solidFill>
                  <a:srgbClr val="FC6204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3</a:t>
            </a:r>
            <a:r>
              <a:rPr lang="zh-CN" altLang="en-US" sz="4500" dirty="0">
                <a:solidFill>
                  <a:srgbClr val="FC6204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课　拟行路难</a:t>
            </a:r>
            <a:r>
              <a:rPr lang="en-US" altLang="zh-CN" sz="4500" dirty="0">
                <a:solidFill>
                  <a:srgbClr val="FC6204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zh-CN" altLang="en-US" sz="4500" dirty="0">
                <a:solidFill>
                  <a:srgbClr val="FC6204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其四</a:t>
            </a:r>
            <a:r>
              <a:rPr lang="en-US" altLang="zh-CN" sz="4500" dirty="0">
                <a:solidFill>
                  <a:srgbClr val="FC6204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endParaRPr lang="zh-CN" altLang="en-US" sz="4500" dirty="0">
              <a:solidFill>
                <a:srgbClr val="FC6204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457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6120" y="56153"/>
            <a:ext cx="11686480" cy="6193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9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 smtClean="0">
                <a:latin typeface="Times New Roman"/>
                <a:ea typeface="微软雅黑"/>
                <a:cs typeface="Times New Roman"/>
              </a:rPr>
              <a:t>        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还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在年轻的时候，初尝仕宦的苦闷，鲍照便有未老先衰之感。然而当饱经忧患的旅程接近终点，他对生命却愈加留恋了。他害怕变老，害怕客死他乡，看见鬓边的白发就赶紧拔去，让人恼火的是，第二天又长了出来，而且比昨天更多！三年浪游之后，鲍照又一次侧身仕路，这也是最后一次。孝武帝大明六年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(462)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，他到临海王刘子顼幕下任行参军。不久临海王改任荆州刺史，鲍照也迁为刑狱参军，随行前往荆州。因藩王改任要还都一次，鲍照便先回家中小住了几日。年近半百，不能终老于故园，还得去遥遥荆楚做别人的幕僚，这种不由自主的生活方式贯穿了他的一生。离家的日子不可避免地到来。鲍照夹在众人中间跟着临海王登舟出发。劲风戾戾，晨鼓嘈嘈，望着渐渐远去的建业，他一下子后悔了，只想离开这里回家，不管那种日子多么困难，总还是在自己的家里啊。这几天，他心里一直很矛盾，在依附于人和困守田园的抉择中。实际上，他一生都处于这种两难的境地。循着惯性，他选择了自己更容易接受的方式。然而</a:t>
            </a:r>
            <a:r>
              <a:rPr lang="zh-CN" altLang="zh-CN" sz="2400" kern="100" spc="-7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在登舟远行的这一刻</a:t>
            </a:r>
            <a:r>
              <a:rPr lang="zh-CN" altLang="zh-CN" sz="2400" kern="100" spc="-7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直觉告诉他</a:t>
            </a:r>
            <a:r>
              <a:rPr lang="zh-CN" altLang="zh-CN" sz="2400" kern="100" spc="-7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这一步走错了</a:t>
            </a:r>
            <a:r>
              <a:rPr lang="zh-CN" altLang="zh-CN" sz="2400" kern="100" spc="-7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再也没有机会重新开始了。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161056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2536" y="65683"/>
            <a:ext cx="11647364" cy="6117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 smtClean="0">
                <a:latin typeface="Times New Roman"/>
                <a:ea typeface="微软雅黑"/>
                <a:cs typeface="Times New Roman"/>
              </a:rPr>
              <a:t>        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船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行到武昌黄鹤矶。深秋时节，江上弥漫着阵阵寒气，落木萧萧，大雁南飞，一片衰飒气象。秋风瑟瑟，鲍照冷不丁打了个寒战。忽然想起翻车岘这个地方，它本名竹里山，离家前鲍照曾去过，那里高山绝云，深谷无光，因为地势险峻，山路陡峭，行人称之为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翻车岘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。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前车覆，后车鉴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，它似在暗示着什么。鲍照心里起了一种不祥的预感。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 smtClean="0">
                <a:latin typeface="Times New Roman"/>
                <a:ea typeface="微软雅黑"/>
                <a:cs typeface="Times New Roman"/>
              </a:rPr>
              <a:t>        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鲍照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对他所处的时代有着清醒的认识。一方面，门阀制度压抑寒士，仕宦大门万难叩开。另一方面，刘宋王室内部争权夺利，冲突不断，常常引发战火，涂炭生灵，牺牲无辜。在如此险恶的政治环境下，仕途布满陷阱，稍有不慎，即有不虞之祸。有感于社会的黑暗，鲍照曾作《尺蠖赋》和《飞蛾赋》，以飞蛾自投烈焰隐喻热衷利禄者追求势位，终致祸端；与此对照，以尺蠖的见机而动比喻身处乱世之人应明哲保身，隐遁远世。可叹鲍照就像被一股巨大的磁力吸往风暴的中心，无法抽身。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565422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4911" y="49331"/>
            <a:ext cx="11771189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 smtClean="0">
                <a:latin typeface="Times New Roman"/>
                <a:ea typeface="微软雅黑"/>
                <a:cs typeface="Times New Roman"/>
              </a:rPr>
              <a:t>        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大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明八年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(464)</a:t>
            </a:r>
            <a:r>
              <a:rPr lang="zh-CN" altLang="zh-CN" sz="2400" kern="100" spc="-70" dirty="0">
                <a:latin typeface="Times New Roman"/>
                <a:ea typeface="微软雅黑"/>
                <a:cs typeface="Times New Roman"/>
              </a:rPr>
              <a:t>，孝武帝死去，子前废帝，子业继位。次年，宋明帝刘</a:t>
            </a:r>
            <a:r>
              <a:rPr lang="zh-CN" altLang="zh-CN" sz="2400" kern="100" spc="-70" dirty="0">
                <a:latin typeface="宋体"/>
                <a:ea typeface="微软雅黑"/>
                <a:cs typeface="宋体"/>
              </a:rPr>
              <a:t>彧</a:t>
            </a:r>
            <a:r>
              <a:rPr lang="zh-CN" altLang="zh-CN" sz="2400" kern="100" spc="-70" dirty="0">
                <a:latin typeface="楷体_GB2312"/>
                <a:ea typeface="微软雅黑"/>
                <a:cs typeface="楷体_GB2312"/>
              </a:rPr>
              <a:t>杀子业自立。</a:t>
            </a:r>
            <a:r>
              <a:rPr lang="en-US" altLang="zh-CN" sz="2400" kern="100" spc="-70" dirty="0">
                <a:latin typeface="Times New Roman"/>
                <a:ea typeface="微软雅黑"/>
                <a:cs typeface="Courier New"/>
              </a:rPr>
              <a:t>466</a:t>
            </a:r>
            <a:r>
              <a:rPr lang="zh-CN" altLang="zh-CN" sz="2400" kern="100" spc="-70" dirty="0">
                <a:latin typeface="Times New Roman"/>
                <a:ea typeface="微软雅黑"/>
                <a:cs typeface="Times New Roman"/>
              </a:rPr>
              <a:t>年</a:t>
            </a:r>
            <a:r>
              <a:rPr lang="zh-CN" altLang="zh-CN" sz="2400" kern="100" spc="-9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400" kern="100" spc="-70" dirty="0">
                <a:latin typeface="Times New Roman"/>
                <a:ea typeface="微软雅黑"/>
                <a:cs typeface="Times New Roman"/>
              </a:rPr>
              <a:t>晋安王刘子勋在江州起兵反对刘</a:t>
            </a:r>
            <a:r>
              <a:rPr lang="zh-CN" altLang="zh-CN" sz="2400" kern="100" spc="-70" dirty="0">
                <a:latin typeface="宋体"/>
                <a:ea typeface="微软雅黑"/>
                <a:cs typeface="宋体"/>
              </a:rPr>
              <a:t>彧</a:t>
            </a:r>
            <a:r>
              <a:rPr lang="zh-CN" altLang="zh-CN" sz="2400" kern="100" spc="-900" dirty="0">
                <a:latin typeface="楷体_GB2312"/>
                <a:ea typeface="微软雅黑"/>
                <a:cs typeface="楷体_GB2312"/>
              </a:rPr>
              <a:t>，</a:t>
            </a:r>
            <a:r>
              <a:rPr lang="zh-CN" altLang="zh-CN" sz="2400" kern="100" spc="-70" dirty="0">
                <a:latin typeface="楷体_GB2312"/>
                <a:ea typeface="微软雅黑"/>
                <a:cs typeface="楷体_GB2312"/>
              </a:rPr>
              <a:t>刘子顼的长史孔道存等挟子顼举兵响应子勋</a:t>
            </a:r>
            <a:r>
              <a:rPr lang="zh-CN" altLang="zh-CN" sz="2400" kern="100" dirty="0">
                <a:latin typeface="楷体_GB2312"/>
                <a:ea typeface="微软雅黑"/>
                <a:cs typeface="楷体_GB2312"/>
              </a:rPr>
              <a:t>。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 smtClean="0">
                <a:latin typeface="Times New Roman"/>
                <a:ea typeface="微软雅黑"/>
                <a:cs typeface="Times New Roman"/>
              </a:rPr>
              <a:t>        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不久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子勋兵败，以前反对刘</a:t>
            </a:r>
            <a:r>
              <a:rPr lang="zh-CN" altLang="zh-CN" sz="2400" kern="100" dirty="0">
                <a:latin typeface="宋体"/>
                <a:ea typeface="微软雅黑"/>
                <a:cs typeface="宋体"/>
              </a:rPr>
              <a:t>彧</a:t>
            </a:r>
            <a:r>
              <a:rPr lang="zh-CN" altLang="zh-CN" sz="2400" kern="100" dirty="0">
                <a:latin typeface="楷体_GB2312"/>
                <a:ea typeface="微软雅黑"/>
                <a:cs typeface="楷体_GB2312"/>
              </a:rPr>
              <a:t>的各藩王、镇将也纷纷倒戈。当时荆州人宋景乘刘</a:t>
            </a:r>
            <a:r>
              <a:rPr lang="zh-CN" altLang="zh-CN" sz="2400" kern="100" dirty="0">
                <a:latin typeface="宋体"/>
                <a:ea typeface="微软雅黑"/>
                <a:cs typeface="宋体"/>
              </a:rPr>
              <a:t>彧</a:t>
            </a:r>
            <a:r>
              <a:rPr lang="zh-CN" altLang="zh-CN" sz="2400" kern="100" dirty="0">
                <a:latin typeface="楷体_GB2312"/>
                <a:ea typeface="微软雅黑"/>
                <a:cs typeface="楷体_GB2312"/>
              </a:rPr>
              <a:t>军队未到之际起兵掠城，鲍照为宋景所杀，时年五十三岁。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 smtClean="0">
                <a:latin typeface="Times New Roman"/>
                <a:ea typeface="微软雅黑"/>
                <a:cs typeface="Times New Roman"/>
              </a:rPr>
              <a:t>        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鲍照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曾躲过始兴王刘</a:t>
            </a:r>
            <a:r>
              <a:rPr lang="zh-CN" altLang="zh-CN" sz="2400" kern="100" dirty="0">
                <a:latin typeface="宋体"/>
                <a:ea typeface="微软雅黑"/>
                <a:cs typeface="宋体"/>
              </a:rPr>
              <a:t>濬</a:t>
            </a:r>
            <a:r>
              <a:rPr lang="zh-CN" altLang="zh-CN" sz="2400" kern="100" dirty="0">
                <a:latin typeface="楷体_GB2312"/>
                <a:ea typeface="微软雅黑"/>
                <a:cs typeface="楷体_GB2312"/>
              </a:rPr>
              <a:t>叛乱一劫。这一次，他终是难逃劫数了。鲍诗中最著名的、也是对后代诗歌创作影响最大的，是他的《拟行路难》十八首。《行路难》这种曲调本就属于挽歌一类。鲍照拟作《行路难》这一行为本身或许正是诗人悲剧命运的一个预兆。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食梅常苦酸，衣葛常苦寒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，此二句写尽了鲍照为人幕客忧苦自知的切肤之感。一介寒士，既无可供安身立命的资财，又无先天的门第优势可取高官，为了谋生，他始终不得不以文才寄人幕下，最终沦为政治权争的无辜牺牲品，这是鲍照的悲哀，也是那个时代的知识分子的悲哀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。</a:t>
            </a:r>
            <a:r>
              <a:rPr lang="en-US" altLang="zh-CN" sz="2400" kern="100" smtClean="0">
                <a:latin typeface="Times New Roman"/>
                <a:ea typeface="微软雅黑"/>
                <a:cs typeface="Times New Roman"/>
              </a:rPr>
              <a:t>                                                              </a:t>
            </a:r>
            <a:r>
              <a:rPr lang="en-US" altLang="zh-CN" sz="2400" kern="100" smtClean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选自《中华长江文化大系》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964897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3012" y="963731"/>
            <a:ext cx="1169274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8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．写作迁移</a:t>
            </a:r>
            <a:endParaRPr lang="zh-CN" altLang="zh-CN" sz="2800" b="1" kern="100" dirty="0">
              <a:solidFill>
                <a:schemeClr val="bg1">
                  <a:lumMod val="50000"/>
                </a:schemeClr>
              </a:solidFill>
              <a:latin typeface="宋体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b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【角度】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人生亦有命，安能行叹复坐愁？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这句话的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命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指门第决定人生，有什么样的门第就有什么样的遭遇。作者认为非常不公平，但没法改变，这里只是表面上认命了，实是对不公平社会发出愤怒的控诉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。</a:t>
            </a:r>
            <a:endParaRPr lang="zh-CN" altLang="zh-CN" sz="280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999795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6811" y="74731"/>
            <a:ext cx="11834689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600" kern="100" dirty="0" smtClean="0">
                <a:latin typeface="Times New Roman"/>
                <a:ea typeface="微软雅黑"/>
                <a:cs typeface="Times New Roman"/>
              </a:rPr>
              <a:t>你也认为这样吗？请你写一段文字表达你的见解。</a:t>
            </a:r>
            <a:endParaRPr lang="zh-CN" altLang="zh-CN" sz="260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600" b="1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【写作示例】</a:t>
            </a:r>
            <a:endParaRPr lang="zh-CN" altLang="zh-CN" sz="2600" b="1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6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人生亦有命，如何不拼搏！</a:t>
            </a:r>
            <a:endParaRPr lang="zh-CN" altLang="zh-CN" sz="2600" b="1" kern="100" dirty="0">
              <a:solidFill>
                <a:srgbClr val="00B050"/>
              </a:solidFill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600" kern="100" dirty="0" smtClean="0">
                <a:latin typeface="Times New Roman"/>
                <a:ea typeface="微软雅黑"/>
                <a:cs typeface="Times New Roman"/>
              </a:rPr>
              <a:t>        </a:t>
            </a:r>
            <a:r>
              <a:rPr lang="zh-CN" altLang="zh-CN" sz="2600" kern="100" dirty="0" smtClean="0">
                <a:latin typeface="Times New Roman"/>
                <a:ea typeface="微软雅黑"/>
                <a:cs typeface="Times New Roman"/>
              </a:rPr>
              <a:t>被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誉为</a:t>
            </a:r>
            <a:r>
              <a:rPr lang="en-US" altLang="zh-CN" sz="26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中国的保尔</a:t>
            </a:r>
            <a:r>
              <a:rPr lang="en-US" altLang="zh-CN" sz="26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的张海迪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5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岁时因患脊髓病，胸以下全部瘫痪。她因此没有进过学校，童年时就开始以顽强的毅力自学知识，她先后自学了小学、中学、大学的专业课程。张海迪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15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岁时随父母下放到聊城莘县的一个贫穷的小山村，但她没有惧怕艰苦的生活，而是以乐观向上的精神奉献自己的青春。在那里给村里小学的孩子们教书，并且克服种种困难学习医学知识，热心地为乡亲们针灸治病，受到人们的热情赞誉。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1983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年，海迪走上了文学创作的道路，她以顽强的毅力克服疾病和困难，精益求精地进行创作，执着地为文学而战。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pSp>
        <p:nvGrpSpPr>
          <p:cNvPr id="6" name="组合 5"/>
          <p:cNvGrpSpPr/>
          <p:nvPr/>
        </p:nvGrpSpPr>
        <p:grpSpPr>
          <a:xfrm rot="5400000">
            <a:off x="11453134" y="5661566"/>
            <a:ext cx="549128" cy="549414"/>
            <a:chOff x="11226607" y="6533712"/>
            <a:chExt cx="360000" cy="360000"/>
          </a:xfrm>
        </p:grpSpPr>
        <p:sp>
          <p:nvSpPr>
            <p:cNvPr id="7" name="椭圆 6">
              <a:hlinkClick r:id="rId2" action="ppaction://hlinksldjump"/>
            </p:cNvPr>
            <p:cNvSpPr/>
            <p:nvPr userDrawn="1"/>
          </p:nvSpPr>
          <p:spPr>
            <a:xfrm>
              <a:off x="11226607" y="6533712"/>
              <a:ext cx="360000" cy="360000"/>
            </a:xfrm>
            <a:prstGeom prst="ellipse">
              <a:avLst/>
            </a:prstGeom>
            <a:solidFill>
              <a:srgbClr val="FF950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8" name="燕尾形 7">
              <a:hlinkClick r:id="rId2" action="ppaction://hlinksldjump"/>
            </p:cNvPr>
            <p:cNvSpPr/>
            <p:nvPr userDrawn="1"/>
          </p:nvSpPr>
          <p:spPr>
            <a:xfrm flipH="1">
              <a:off x="11320207" y="6627312"/>
              <a:ext cx="172800" cy="172800"/>
            </a:xfrm>
            <a:prstGeom prst="chevron">
              <a:avLst/>
            </a:prstGeom>
            <a:solidFill>
              <a:srgbClr val="FFFFF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22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6717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7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26623" y="640255"/>
            <a:ext cx="1793896" cy="489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22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品赏作者</a:t>
            </a:r>
            <a:endParaRPr lang="en-US" altLang="zh-CN" sz="22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42710" y="779471"/>
            <a:ext cx="11695290" cy="54779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41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35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无法尘封的诗人</a:t>
            </a:r>
            <a:r>
              <a:rPr lang="en-US" altLang="zh-CN" sz="3500" b="1" kern="100" dirty="0">
                <a:solidFill>
                  <a:srgbClr val="00B050"/>
                </a:solidFill>
                <a:latin typeface="Times New Roman"/>
                <a:ea typeface="微软雅黑"/>
                <a:cs typeface="Courier New"/>
              </a:rPr>
              <a:t>——</a:t>
            </a:r>
            <a:r>
              <a:rPr lang="en-US" altLang="zh-CN" sz="3500" b="1" kern="100" dirty="0">
                <a:solidFill>
                  <a:srgbClr val="00B050"/>
                </a:solidFill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35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俊逸鲍参军</a:t>
            </a:r>
            <a:r>
              <a:rPr lang="en-US" altLang="zh-CN" sz="3500" b="1" kern="100" dirty="0">
                <a:solidFill>
                  <a:srgbClr val="00B050"/>
                </a:solidFill>
                <a:latin typeface="宋体"/>
                <a:ea typeface="微软雅黑"/>
                <a:cs typeface="Times New Roman"/>
              </a:rPr>
              <a:t>”</a:t>
            </a:r>
            <a:endParaRPr lang="zh-CN" altLang="zh-CN" sz="3500" b="1" kern="100" dirty="0">
              <a:solidFill>
                <a:srgbClr val="00B050"/>
              </a:solidFill>
              <a:latin typeface="宋体"/>
              <a:cs typeface="Courier New"/>
            </a:endParaRPr>
          </a:p>
          <a:p>
            <a:pPr algn="just">
              <a:lnSpc>
                <a:spcPct val="141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 smtClean="0">
                <a:latin typeface="Times New Roman"/>
                <a:ea typeface="微软雅黑"/>
                <a:cs typeface="Times New Roman"/>
              </a:rPr>
              <a:t>        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鲍照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生前的遭遇让人扼腕叹息</a:t>
            </a:r>
            <a:r>
              <a:rPr lang="zh-CN" altLang="zh-CN" sz="2400" kern="100" spc="-7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过人才华给他带来的却是苦难</a:t>
            </a:r>
            <a:r>
              <a:rPr lang="zh-CN" altLang="zh-CN" sz="2400" kern="100" spc="-700" dirty="0" smtClean="0">
                <a:latin typeface="Times New Roman"/>
                <a:ea typeface="微软雅黑"/>
                <a:cs typeface="Times New Roman"/>
              </a:rPr>
              <a:t>，</a:t>
            </a:r>
            <a:endParaRPr lang="en-US" altLang="zh-CN" sz="2400" kern="100" spc="-700" dirty="0" smtClean="0"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41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他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只有在诗里和血呐喊。鲍照死后的冷寂更让人不胜感慨，他的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诗</a:t>
            </a:r>
            <a:endParaRPr lang="en-US" altLang="zh-CN" sz="2400" kern="100" dirty="0" smtClean="0"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41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文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当时已与谢灵运齐名，正史中却无记载，仅在《宋书》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《南史》</a:t>
            </a:r>
            <a:endParaRPr lang="en-US" altLang="zh-CN" sz="2400" kern="100" dirty="0" smtClean="0"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41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中附带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几句</a:t>
            </a:r>
            <a:r>
              <a:rPr lang="zh-CN" altLang="zh-CN" sz="2400" kern="100" spc="-700" dirty="0">
                <a:latin typeface="Times New Roman"/>
                <a:ea typeface="微软雅黑"/>
                <a:cs typeface="Times New Roman"/>
              </a:rPr>
              <a:t>。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想想</a:t>
            </a:r>
            <a:r>
              <a:rPr lang="zh-CN" altLang="zh-CN" sz="2400" kern="100" spc="-7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世人谁不知李白</a:t>
            </a:r>
            <a:r>
              <a:rPr lang="zh-CN" altLang="zh-CN" sz="2400" kern="100" spc="-500" dirty="0">
                <a:latin typeface="Times New Roman"/>
                <a:ea typeface="微软雅黑"/>
                <a:cs typeface="Times New Roman"/>
              </a:rPr>
              <a:t>？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当时就名满天下</a:t>
            </a:r>
            <a:r>
              <a:rPr lang="zh-CN" altLang="zh-CN" sz="2400" kern="100" spc="-5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被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誉为</a:t>
            </a:r>
            <a:r>
              <a:rPr lang="en-US" altLang="zh-CN" sz="2400" kern="100" dirty="0" smtClean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谪</a:t>
            </a:r>
            <a:endParaRPr lang="en-US" altLang="zh-CN" sz="2400" kern="100" dirty="0" smtClean="0"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41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仙人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，后世更奉为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诗仙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。他的诗老少传诵，千古不衰。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杜甫</a:t>
            </a:r>
            <a:endParaRPr lang="en-US" altLang="zh-CN" sz="2400" kern="100" dirty="0" smtClean="0"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41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虽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一生困顿，但也被称为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诗圣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，与李白齐名。但是对后代的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诗</a:t>
            </a:r>
            <a:endParaRPr lang="en-US" altLang="zh-CN" sz="2400" kern="100" dirty="0" smtClean="0"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41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歌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繁荣做出极大贡献的鲍照却籍籍无名。或者也有名，只是我孤陋寡闻吧！但除去李、杜不说，上到屈原，下到龚自珍，说出一两首他们的诗，应该不算难为人吧，但是鲍照呢，不一定有这么高的知名度吧！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  <p:pic>
        <p:nvPicPr>
          <p:cNvPr id="8194" name="Picture 2" descr="C:\Users\Administrator\Desktop\语文图\3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4226" y="1657350"/>
            <a:ext cx="2213758" cy="297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2110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9225" y="1161714"/>
            <a:ext cx="11776875" cy="3404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 smtClean="0">
                <a:latin typeface="Times New Roman"/>
                <a:ea typeface="微软雅黑"/>
                <a:cs typeface="Times New Roman"/>
              </a:rPr>
              <a:t>        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细细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读他的诗，即使是他生活在李白之后，他的诗也绝不逊色，更何况他是李白的前人啊！他本该有更高的地位才对。不过反过来想想，悠悠千载，多少帝王将相，多少才子佳人早被时光遗忘，鲍照一介寒士，而没有被历史尘封，留下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200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多首诗给后人，也足以显示他诗歌的魅力。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743754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5"/>
          <p:cNvSpPr txBox="1"/>
          <p:nvPr/>
        </p:nvSpPr>
        <p:spPr>
          <a:xfrm>
            <a:off x="113923" y="667061"/>
            <a:ext cx="1793896" cy="489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22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修身名句</a:t>
            </a:r>
            <a:endParaRPr lang="en-US" altLang="zh-CN" sz="22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2972" y="1079504"/>
            <a:ext cx="11669628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35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尚　礼</a:t>
            </a:r>
            <a:endParaRPr lang="zh-CN" altLang="zh-CN" sz="3500" b="1" kern="100" dirty="0">
              <a:solidFill>
                <a:srgbClr val="00B050"/>
              </a:solidFill>
              <a:latin typeface="宋体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b="1" kern="100" dirty="0">
                <a:solidFill>
                  <a:srgbClr val="00B050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8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．礼尚往来。往而不来，非礼也；来而不往，亦非礼也</a:t>
            </a:r>
            <a:r>
              <a:rPr lang="zh-CN" altLang="zh-CN" sz="2800" b="1" kern="100" dirty="0" smtClean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。</a:t>
            </a:r>
            <a:endParaRPr lang="en-US" altLang="zh-CN" sz="2800" b="1" kern="100" dirty="0" smtClean="0">
              <a:solidFill>
                <a:srgbClr val="00B050"/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 </a:t>
            </a:r>
            <a:r>
              <a:rPr lang="en-US" altLang="zh-CN" sz="2800" b="1" kern="100" dirty="0" smtClean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                                                                                          </a:t>
            </a:r>
            <a:r>
              <a:rPr lang="en-US" altLang="zh-CN" sz="2800" b="1" kern="100" dirty="0" smtClean="0">
                <a:solidFill>
                  <a:srgbClr val="00B050"/>
                </a:solidFill>
                <a:latin typeface="Times New Roman"/>
                <a:ea typeface="微软雅黑"/>
                <a:cs typeface="Courier New"/>
              </a:rPr>
              <a:t>——</a:t>
            </a:r>
            <a:r>
              <a:rPr lang="zh-CN" altLang="zh-CN" sz="28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《礼记</a:t>
            </a:r>
            <a:r>
              <a:rPr lang="en-US" altLang="zh-CN" sz="2800" b="1" kern="100" dirty="0">
                <a:solidFill>
                  <a:srgbClr val="00B050"/>
                </a:solidFill>
                <a:latin typeface="Times New Roman"/>
                <a:ea typeface="微软雅黑"/>
                <a:cs typeface="Courier New"/>
              </a:rPr>
              <a:t>·</a:t>
            </a:r>
            <a:r>
              <a:rPr lang="zh-CN" altLang="zh-CN" sz="28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曲礼上》</a:t>
            </a:r>
            <a:endParaRPr lang="zh-CN" altLang="zh-CN" sz="2800" b="1" kern="100" dirty="0">
              <a:solidFill>
                <a:srgbClr val="00B050"/>
              </a:solidFill>
              <a:latin typeface="宋体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b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赏读：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礼所崇尚的是有施有报。只讲施而不讲报，这不合乎礼的要求；相反，只讲报而不讲施，也不合乎礼的要求。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554105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72645" y="466055"/>
            <a:ext cx="11625011" cy="5219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b="1" kern="100" dirty="0">
                <a:solidFill>
                  <a:srgbClr val="00B050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8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．人无礼，则不生；事无礼，则不成；国家无礼，则不宁</a:t>
            </a:r>
            <a:r>
              <a:rPr lang="zh-CN" altLang="zh-CN" sz="2800" b="1" kern="100" dirty="0" smtClean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。</a:t>
            </a:r>
            <a:endParaRPr lang="en-US" altLang="zh-CN" sz="2800" b="1" kern="100" dirty="0" smtClean="0">
              <a:solidFill>
                <a:srgbClr val="00B050"/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 </a:t>
            </a:r>
            <a:r>
              <a:rPr lang="en-US" altLang="zh-CN" sz="2800" b="1" kern="100" dirty="0" smtClean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                                                                                             </a:t>
            </a:r>
            <a:r>
              <a:rPr lang="en-US" altLang="zh-CN" sz="2800" b="1" kern="100" dirty="0" smtClean="0">
                <a:solidFill>
                  <a:srgbClr val="00B050"/>
                </a:solidFill>
                <a:latin typeface="Times New Roman"/>
                <a:ea typeface="微软雅黑"/>
                <a:cs typeface="Courier New"/>
              </a:rPr>
              <a:t>——</a:t>
            </a:r>
            <a:r>
              <a:rPr lang="zh-CN" altLang="zh-CN" sz="28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《荀子</a:t>
            </a:r>
            <a:r>
              <a:rPr lang="en-US" altLang="zh-CN" sz="2800" b="1" kern="100" dirty="0" smtClean="0">
                <a:solidFill>
                  <a:srgbClr val="00B050"/>
                </a:solidFill>
                <a:latin typeface="Times New Roman"/>
                <a:ea typeface="微软雅黑"/>
                <a:cs typeface="Courier New"/>
              </a:rPr>
              <a:t>· </a:t>
            </a:r>
            <a:r>
              <a:rPr lang="zh-CN" altLang="zh-CN" sz="2800" b="1" kern="100" dirty="0" smtClean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修身</a:t>
            </a:r>
            <a:r>
              <a:rPr lang="zh-CN" altLang="zh-CN" sz="28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》</a:t>
            </a:r>
            <a:endParaRPr lang="zh-CN" altLang="zh-CN" sz="2800" b="1" kern="100" dirty="0">
              <a:solidFill>
                <a:srgbClr val="00B050"/>
              </a:solidFill>
              <a:latin typeface="宋体"/>
              <a:cs typeface="Courier New"/>
            </a:endParaRPr>
          </a:p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b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赏读：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做人不讲礼，就不能生存；做事不讲礼，就没有成就；国家不讲礼，就不得安宁。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b="1" kern="100" dirty="0">
                <a:solidFill>
                  <a:srgbClr val="00B050"/>
                </a:solidFill>
                <a:latin typeface="Times New Roman"/>
                <a:ea typeface="微软雅黑"/>
                <a:cs typeface="Courier New"/>
              </a:rPr>
              <a:t>3</a:t>
            </a:r>
            <a:r>
              <a:rPr lang="zh-CN" altLang="zh-CN" sz="28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．投我以桃，报之以李</a:t>
            </a:r>
            <a:r>
              <a:rPr lang="zh-CN" altLang="zh-CN" sz="2800" b="1" kern="100" dirty="0" smtClean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。</a:t>
            </a:r>
            <a:r>
              <a:rPr lang="en-US" altLang="zh-CN" sz="2800" b="1" kern="100" dirty="0" smtClean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                                                </a:t>
            </a:r>
            <a:r>
              <a:rPr lang="en-US" altLang="zh-CN" sz="2800" b="1" kern="100" dirty="0" smtClean="0">
                <a:solidFill>
                  <a:srgbClr val="00B050"/>
                </a:solidFill>
                <a:latin typeface="Times New Roman"/>
                <a:ea typeface="微软雅黑"/>
                <a:cs typeface="Courier New"/>
              </a:rPr>
              <a:t>——</a:t>
            </a:r>
            <a:r>
              <a:rPr lang="zh-CN" altLang="zh-CN" sz="28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《诗经</a:t>
            </a:r>
            <a:r>
              <a:rPr lang="en-US" altLang="zh-CN" sz="2800" b="1" kern="100" dirty="0" smtClean="0">
                <a:solidFill>
                  <a:srgbClr val="00B050"/>
                </a:solidFill>
                <a:latin typeface="Times New Roman"/>
                <a:ea typeface="微软雅黑"/>
                <a:cs typeface="Courier New"/>
              </a:rPr>
              <a:t>· </a:t>
            </a:r>
            <a:r>
              <a:rPr lang="zh-CN" altLang="zh-CN" sz="2800" b="1" kern="100" dirty="0" smtClean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大雅</a:t>
            </a:r>
            <a:r>
              <a:rPr lang="zh-CN" altLang="zh-CN" sz="28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》</a:t>
            </a:r>
            <a:endParaRPr lang="zh-CN" altLang="zh-CN" sz="2800" b="1" kern="100" dirty="0">
              <a:solidFill>
                <a:srgbClr val="00B050"/>
              </a:solidFill>
              <a:latin typeface="宋体"/>
              <a:cs typeface="Courier New"/>
            </a:endParaRPr>
          </a:p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b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赏读：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别人送我个桃子，我报答他个李子，对方给我多大好处，我也应该以相应的好处回报他。人与人之间要礼尚往来。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grpSp>
        <p:nvGrpSpPr>
          <p:cNvPr id="10" name="组合 9"/>
          <p:cNvGrpSpPr/>
          <p:nvPr/>
        </p:nvGrpSpPr>
        <p:grpSpPr>
          <a:xfrm rot="5400000">
            <a:off x="11453134" y="5661566"/>
            <a:ext cx="549128" cy="549414"/>
            <a:chOff x="11226607" y="6533712"/>
            <a:chExt cx="360000" cy="360000"/>
          </a:xfrm>
        </p:grpSpPr>
        <p:sp>
          <p:nvSpPr>
            <p:cNvPr id="11" name="椭圆 10">
              <a:hlinkClick r:id="rId2" action="ppaction://hlinksldjump"/>
            </p:cNvPr>
            <p:cNvSpPr/>
            <p:nvPr userDrawn="1"/>
          </p:nvSpPr>
          <p:spPr>
            <a:xfrm>
              <a:off x="11226607" y="6533712"/>
              <a:ext cx="360000" cy="360000"/>
            </a:xfrm>
            <a:prstGeom prst="ellipse">
              <a:avLst/>
            </a:prstGeom>
            <a:solidFill>
              <a:srgbClr val="FF950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2" name="燕尾形 11">
              <a:hlinkClick r:id="rId2" action="ppaction://hlinksldjump"/>
            </p:cNvPr>
            <p:cNvSpPr/>
            <p:nvPr userDrawn="1"/>
          </p:nvSpPr>
          <p:spPr>
            <a:xfrm flipH="1">
              <a:off x="11320207" y="6627312"/>
              <a:ext cx="172800" cy="172800"/>
            </a:xfrm>
            <a:prstGeom prst="chevron">
              <a:avLst/>
            </a:prstGeom>
            <a:solidFill>
              <a:srgbClr val="FFFFF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1086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68978" y="576879"/>
            <a:ext cx="11815092" cy="5752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3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35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知识卡片</a:t>
            </a:r>
            <a:endParaRPr lang="zh-CN" altLang="zh-CN" sz="3500" b="1" kern="100" dirty="0">
              <a:solidFill>
                <a:srgbClr val="00B050"/>
              </a:solidFill>
              <a:latin typeface="宋体"/>
              <a:cs typeface="Courier New"/>
            </a:endParaRPr>
          </a:p>
          <a:p>
            <a:pPr algn="just">
              <a:lnSpc>
                <a:spcPct val="123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4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．作家作品</a:t>
            </a:r>
            <a:endParaRPr lang="zh-CN" altLang="zh-CN" sz="2400" b="1" kern="100" dirty="0">
              <a:solidFill>
                <a:schemeClr val="bg1">
                  <a:lumMod val="50000"/>
                </a:schemeClr>
              </a:solidFill>
              <a:latin typeface="宋体"/>
              <a:cs typeface="Courier New"/>
            </a:endParaRPr>
          </a:p>
          <a:p>
            <a:pPr algn="just">
              <a:lnSpc>
                <a:spcPct val="123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 smtClean="0">
                <a:latin typeface="Times New Roman"/>
                <a:ea typeface="微软雅黑"/>
                <a:cs typeface="Times New Roman"/>
              </a:rPr>
              <a:t>        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鲍照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约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415—470)</a:t>
            </a:r>
            <a:r>
              <a:rPr lang="zh-CN" altLang="zh-CN" sz="2400" kern="100" spc="-5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南朝宋文学家</a:t>
            </a:r>
            <a:r>
              <a:rPr lang="zh-CN" altLang="zh-CN" sz="2400" kern="100" spc="-500" dirty="0">
                <a:latin typeface="Times New Roman"/>
                <a:ea typeface="微软雅黑"/>
                <a:cs typeface="Times New Roman"/>
              </a:rPr>
              <a:t>。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字明远</a:t>
            </a:r>
            <a:r>
              <a:rPr lang="zh-CN" altLang="zh-CN" sz="2400" kern="100" spc="-5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东晋义熙元年出生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于北</a:t>
            </a:r>
            <a:endParaRPr lang="en-US" altLang="zh-CN" sz="2400" kern="100" dirty="0" smtClean="0"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23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海郡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今连云港市云台区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400" kern="100" spc="-21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东海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今山东郯城西南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人</a:t>
            </a:r>
            <a:r>
              <a:rPr lang="zh-CN" altLang="zh-CN" sz="2400" kern="100" spc="-210" dirty="0">
                <a:latin typeface="Times New Roman"/>
                <a:ea typeface="微软雅黑"/>
                <a:cs typeface="Times New Roman"/>
              </a:rPr>
              <a:t>。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鲍照家世寒微</a:t>
            </a:r>
            <a:r>
              <a:rPr lang="zh-CN" altLang="zh-CN" sz="2400" kern="100" spc="-210" dirty="0" smtClean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但</a:t>
            </a:r>
            <a:endParaRPr lang="en-US" altLang="zh-CN" sz="2400" kern="100" dirty="0" smtClean="0"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23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kern="100" spc="-50" dirty="0" smtClean="0">
                <a:latin typeface="Times New Roman"/>
                <a:ea typeface="微软雅黑"/>
                <a:cs typeface="Times New Roman"/>
              </a:rPr>
              <a:t>很有志气</a:t>
            </a:r>
            <a:r>
              <a:rPr lang="zh-CN" altLang="zh-CN" sz="2400" kern="100" spc="-7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400" kern="100" spc="-50" dirty="0">
                <a:latin typeface="Times New Roman"/>
                <a:ea typeface="微软雅黑"/>
                <a:cs typeface="Times New Roman"/>
              </a:rPr>
              <a:t>有一妹鲍令晖</a:t>
            </a:r>
            <a:r>
              <a:rPr lang="zh-CN" altLang="zh-CN" sz="2400" kern="100" spc="-7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400" kern="100" spc="-50" dirty="0">
                <a:latin typeface="Times New Roman"/>
                <a:ea typeface="微软雅黑"/>
                <a:cs typeface="Times New Roman"/>
              </a:rPr>
              <a:t>也善文学</a:t>
            </a:r>
            <a:r>
              <a:rPr lang="zh-CN" altLang="zh-CN" sz="2400" kern="100" spc="-700" dirty="0">
                <a:latin typeface="Times New Roman"/>
                <a:ea typeface="微软雅黑"/>
                <a:cs typeface="Times New Roman"/>
              </a:rPr>
              <a:t>。</a:t>
            </a:r>
            <a:r>
              <a:rPr lang="zh-CN" altLang="zh-CN" sz="2400" kern="100" spc="-50" dirty="0">
                <a:latin typeface="Times New Roman"/>
                <a:ea typeface="微软雅黑"/>
                <a:cs typeface="Times New Roman"/>
              </a:rPr>
              <a:t>元嘉期间</a:t>
            </a:r>
            <a:r>
              <a:rPr lang="en-US" altLang="zh-CN" sz="2400" kern="100" spc="-10" dirty="0">
                <a:latin typeface="Times New Roman"/>
                <a:ea typeface="微软雅黑"/>
                <a:cs typeface="Courier New"/>
              </a:rPr>
              <a:t>(424—453)</a:t>
            </a:r>
            <a:r>
              <a:rPr lang="zh-CN" altLang="zh-CN" sz="2400" kern="100" spc="-50" dirty="0">
                <a:latin typeface="Times New Roman"/>
                <a:ea typeface="微软雅黑"/>
                <a:cs typeface="Times New Roman"/>
              </a:rPr>
              <a:t>被宋文帝刘义</a:t>
            </a:r>
            <a:r>
              <a:rPr lang="zh-CN" altLang="zh-CN" sz="2400" kern="100" spc="-50" dirty="0" smtClean="0">
                <a:latin typeface="Times New Roman"/>
                <a:ea typeface="微软雅黑"/>
                <a:cs typeface="Times New Roman"/>
              </a:rPr>
              <a:t>隆</a:t>
            </a:r>
            <a:endParaRPr lang="en-US" altLang="zh-CN" sz="2400" kern="100" spc="-50" dirty="0" smtClean="0"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23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聘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为国侍郎</a:t>
            </a:r>
            <a:r>
              <a:rPr lang="zh-CN" altLang="zh-CN" sz="2400" kern="100" spc="-170" dirty="0">
                <a:latin typeface="Times New Roman"/>
                <a:ea typeface="微软雅黑"/>
                <a:cs typeface="Times New Roman"/>
              </a:rPr>
              <a:t>。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孝武帝即位后</a:t>
            </a:r>
            <a:r>
              <a:rPr lang="zh-CN" altLang="zh-CN" sz="2400" kern="100" spc="-17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为大学博士兼中书舍人</a:t>
            </a:r>
            <a:r>
              <a:rPr lang="zh-CN" altLang="zh-CN" sz="2400" kern="100" spc="-17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出任魏陵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今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南京</a:t>
            </a:r>
            <a:endParaRPr lang="en-US" altLang="zh-CN" sz="2400" kern="100" dirty="0" smtClean="0"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23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市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令</a:t>
            </a:r>
            <a:r>
              <a:rPr lang="zh-CN" altLang="zh-CN" sz="2400" kern="100" spc="-7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转永嘉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今温州市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令</a:t>
            </a:r>
            <a:r>
              <a:rPr lang="zh-CN" altLang="zh-CN" sz="2400" kern="100" spc="-7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后任临海王刘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子</a:t>
            </a:r>
            <a:r>
              <a:rPr lang="zh-CN" altLang="zh-CN" sz="2400" kern="100" dirty="0">
                <a:solidFill>
                  <a:prstClr val="black"/>
                </a:solidFill>
                <a:latin typeface="Times New Roman"/>
                <a:ea typeface="微软雅黑"/>
                <a:cs typeface="Times New Roman"/>
              </a:rPr>
              <a:t>顼的前军参军</a:t>
            </a:r>
            <a:r>
              <a:rPr lang="zh-CN" altLang="zh-CN" sz="2400" kern="100" spc="-700" dirty="0" smtClean="0">
                <a:solidFill>
                  <a:prstClr val="black"/>
                </a:solidFill>
                <a:latin typeface="Times New Roman"/>
                <a:ea typeface="微软雅黑"/>
                <a:cs typeface="Times New Roman"/>
              </a:rPr>
              <a:t>、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迁</a:t>
            </a:r>
            <a:r>
              <a:rPr lang="zh-CN" altLang="zh-CN" sz="2400" kern="100" dirty="0">
                <a:solidFill>
                  <a:prstClr val="black"/>
                </a:solidFill>
                <a:latin typeface="Times New Roman"/>
                <a:ea typeface="微软雅黑"/>
                <a:cs typeface="Times New Roman"/>
              </a:rPr>
              <a:t>军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刑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狱参</a:t>
            </a:r>
            <a:endParaRPr lang="en-US" altLang="zh-CN" sz="2400" kern="100" dirty="0" smtClean="0"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23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军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，人称鲍参军。宋文帝元嘉十六年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(439)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，鲍照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26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岁，据史载，曾谒见临川王刘义庆，毛遂自荐，终得赏识，获封临川国侍郎，后来也做过太学博士、中书舍人之类的官。临海王刘子顼镇荆州时，任前军参军。刘子顼作乱，鲍照为乱兵所杀。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23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latin typeface="Times New Roman"/>
                <a:ea typeface="微软雅黑"/>
                <a:cs typeface="Times New Roman"/>
              </a:rPr>
              <a:t>        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他长于乐府诗，其七言诗对唐代诗歌的发展起了很重要的作用。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23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latin typeface="Times New Roman"/>
                <a:ea typeface="微软雅黑"/>
                <a:cs typeface="Times New Roman"/>
              </a:rPr>
              <a:t>        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今存诗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204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首，有《鲍参军集》，其中著名的有《拟行路难》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18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首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。</a:t>
            </a:r>
            <a:endParaRPr lang="zh-CN" altLang="zh-CN" sz="2400" kern="100" dirty="0">
              <a:latin typeface="宋体"/>
              <a:cs typeface="Courier New"/>
            </a:endParaRPr>
          </a:p>
        </p:txBody>
      </p:sp>
      <p:pic>
        <p:nvPicPr>
          <p:cNvPr id="5" name="图片 4" descr="F:\2015赵瑊\同步\语文\创新 中国古代诗歌散文欣赏\word\Y3.TIF"/>
          <p:cNvPicPr/>
          <p:nvPr/>
        </p:nvPicPr>
        <p:blipFill>
          <a:blip r:embed="rId2" r:link="rId3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6168" y="1772285"/>
            <a:ext cx="2007902" cy="21593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10240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35391" y="791698"/>
            <a:ext cx="11702609" cy="4569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9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b="1" kern="100" dirty="0" smtClean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800" b="1" kern="100" dirty="0" smtClean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．背景简介</a:t>
            </a:r>
            <a:endParaRPr lang="zh-CN" altLang="zh-CN" sz="2800" b="1" kern="100" dirty="0" smtClean="0">
              <a:solidFill>
                <a:schemeClr val="bg1">
                  <a:lumMod val="50000"/>
                </a:schemeClr>
              </a:solidFill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 smtClean="0">
                <a:latin typeface="Times New Roman"/>
                <a:ea typeface="微软雅黑"/>
                <a:cs typeface="Times New Roman"/>
              </a:rPr>
              <a:t>        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南北朝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时期，群雄割据，社会动荡。当时实行的是士族门阀制度，而鲍照出身寒微，他虽然渴望能以自己的才能实现个人的价值，却受到社会现实的压制和世俗偏见的阻碍。于是常借诗歌来抒发他建功立业的愿望，表现寒门志士备遭压抑的痛苦，传达出寒士们慷慨不平的呼声，充满了对门阀社会的不满情绪和抗争精神。这种忧愤的情感发于作品之中，形成他诗歌的独特风格。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892779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288329" y="413058"/>
            <a:ext cx="11573471" cy="2192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35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预习作业</a:t>
            </a:r>
            <a:endParaRPr lang="zh-CN" altLang="zh-CN" sz="3500" b="1" kern="100" dirty="0">
              <a:solidFill>
                <a:srgbClr val="00B050"/>
              </a:solidFill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8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．字音识记</a:t>
            </a:r>
            <a:endParaRPr lang="zh-CN" altLang="zh-CN" sz="2800" b="1" kern="100" dirty="0">
              <a:solidFill>
                <a:schemeClr val="bg1">
                  <a:lumMod val="50000"/>
                </a:schemeClr>
              </a:solidFill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①</a:t>
            </a:r>
            <a:r>
              <a:rPr lang="zh-CN" altLang="zh-CN" sz="2800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酌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酒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800" kern="100" dirty="0" smtClean="0">
                <a:latin typeface="宋体"/>
                <a:ea typeface="微软雅黑"/>
                <a:cs typeface="Times New Roman"/>
              </a:rPr>
              <a:t>②</a:t>
            </a:r>
            <a:r>
              <a:rPr lang="zh-CN" altLang="zh-CN" sz="2800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踯躅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(    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③</a:t>
            </a:r>
            <a:r>
              <a:rPr lang="zh-CN" altLang="zh-CN" sz="2800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鲍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照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800" kern="100" dirty="0" smtClean="0">
                <a:latin typeface="Times New Roman"/>
                <a:ea typeface="微软雅黑"/>
                <a:cs typeface="Times New Roman"/>
              </a:rPr>
              <a:t>    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)	    </a:t>
            </a:r>
            <a:r>
              <a:rPr lang="en-US" altLang="zh-CN" sz="2800" kern="100" dirty="0" smtClean="0">
                <a:latin typeface="宋体"/>
                <a:ea typeface="微软雅黑"/>
                <a:cs typeface="Times New Roman"/>
              </a:rPr>
              <a:t>④</a:t>
            </a:r>
            <a:r>
              <a:rPr lang="zh-CN" altLang="zh-CN" sz="2800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拟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行路难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76852" y="1852221"/>
            <a:ext cx="1010554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 err="1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zhuó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宋体"/>
                <a:ea typeface="微软雅黑"/>
                <a:cs typeface="Times New Roman"/>
              </a:rPr>
              <a:t>	 	</a:t>
            </a:r>
            <a:r>
              <a:rPr lang="en-US" altLang="zh-CN" sz="2800" kern="100" dirty="0" err="1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zhí</a:t>
            </a:r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 </a:t>
            </a:r>
            <a:r>
              <a:rPr lang="en-US" altLang="zh-CN" sz="2800" kern="100" dirty="0" err="1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zhú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宋体"/>
                <a:ea typeface="微软雅黑"/>
                <a:cs typeface="Times New Roman"/>
              </a:rPr>
              <a:t>		  </a:t>
            </a:r>
            <a:r>
              <a:rPr lang="en-US" altLang="zh-CN" sz="2800" kern="100" dirty="0" err="1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en-US" altLang="zh-CN" sz="2800" kern="100" dirty="0" err="1" smtClean="0">
                <a:solidFill>
                  <a:schemeClr val="accent6">
                    <a:lumMod val="75000"/>
                  </a:schemeClr>
                </a:solidFill>
                <a:latin typeface="宋体" pitchFamily="2" charset="-122"/>
                <a:ea typeface="宋体" pitchFamily="2" charset="-122"/>
                <a:cs typeface="Courier New"/>
              </a:rPr>
              <a:t>à</a:t>
            </a:r>
            <a:r>
              <a:rPr lang="en-US" altLang="zh-CN" sz="2800" kern="100" dirty="0" err="1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o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宋体"/>
                <a:ea typeface="微软雅黑"/>
                <a:cs typeface="Times New Roman"/>
              </a:rPr>
              <a:t>	 	      </a:t>
            </a:r>
            <a:r>
              <a:rPr lang="en-US" altLang="zh-CN" sz="2800" kern="100" dirty="0" err="1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nǐ</a:t>
            </a:r>
            <a:endParaRPr lang="zh-CN" altLang="zh-CN" sz="280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2864146"/>
              </p:ext>
            </p:extLst>
          </p:nvPr>
        </p:nvGraphicFramePr>
        <p:xfrm>
          <a:off x="393700" y="2844800"/>
          <a:ext cx="9728200" cy="288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8" name="文档" r:id="rId4" imgW="9735555" imgH="2890568" progId="Word.Document.12">
                  <p:embed/>
                </p:oleObj>
              </mc:Choice>
              <mc:Fallback>
                <p:oleObj name="文档" r:id="rId4" imgW="9735555" imgH="2890568" progId="Word.Document.12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700" y="2844800"/>
                        <a:ext cx="9728200" cy="288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1283284" y="3757553"/>
            <a:ext cx="902811" cy="13161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kern="100" dirty="0">
                <a:solidFill>
                  <a:srgbClr val="F79646">
                    <a:lumMod val="75000"/>
                  </a:srgbClr>
                </a:solidFill>
                <a:latin typeface="Times New Roman"/>
                <a:ea typeface="微软雅黑"/>
                <a:cs typeface="Times New Roman"/>
              </a:rPr>
              <a:t>泻</a:t>
            </a:r>
            <a:r>
              <a:rPr lang="zh-CN" altLang="zh-CN" sz="2800" kern="100" dirty="0" smtClean="0">
                <a:solidFill>
                  <a:srgbClr val="F79646">
                    <a:lumMod val="75000"/>
                  </a:srgbClr>
                </a:solidFill>
                <a:latin typeface="Times New Roman"/>
                <a:ea typeface="微软雅黑"/>
                <a:cs typeface="Times New Roman"/>
              </a:rPr>
              <a:t>水</a:t>
            </a:r>
            <a:endParaRPr lang="en-US" altLang="zh-CN" sz="2800" kern="100" dirty="0" smtClean="0">
              <a:solidFill>
                <a:srgbClr val="F79646">
                  <a:lumMod val="75000"/>
                </a:srgbClr>
              </a:solidFill>
              <a:latin typeface="Times New Roman"/>
              <a:ea typeface="微软雅黑"/>
              <a:cs typeface="Times New Roman"/>
            </a:endParaRPr>
          </a:p>
          <a:p>
            <a:pPr>
              <a:lnSpc>
                <a:spcPct val="150000"/>
              </a:lnSpc>
            </a:pPr>
            <a:r>
              <a:rPr lang="zh-CN" altLang="zh-CN" sz="2800" kern="100" dirty="0" smtClean="0">
                <a:solidFill>
                  <a:srgbClr val="F79646">
                    <a:lumMod val="75000"/>
                  </a:srgbClr>
                </a:solidFill>
                <a:latin typeface="Times New Roman"/>
                <a:ea typeface="微软雅黑"/>
                <a:cs typeface="Times New Roman"/>
              </a:rPr>
              <a:t>泄露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735948" y="3759625"/>
            <a:ext cx="1261884" cy="13161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kern="100" dirty="0" smtClean="0">
                <a:solidFill>
                  <a:srgbClr val="F79646">
                    <a:lumMod val="75000"/>
                  </a:srgbClr>
                </a:solidFill>
                <a:latin typeface="Times New Roman"/>
                <a:ea typeface="微软雅黑"/>
                <a:cs typeface="Times New Roman"/>
              </a:rPr>
              <a:t>酌酒</a:t>
            </a:r>
            <a:endParaRPr lang="en-US" altLang="zh-CN" sz="2800" kern="100" dirty="0" smtClean="0">
              <a:solidFill>
                <a:srgbClr val="F79646">
                  <a:lumMod val="75000"/>
                </a:srgbClr>
              </a:solidFill>
              <a:latin typeface="Times New Roman"/>
              <a:ea typeface="微软雅黑"/>
              <a:cs typeface="Times New Roman"/>
            </a:endParaRPr>
          </a:p>
          <a:p>
            <a:pPr>
              <a:lnSpc>
                <a:spcPct val="150000"/>
              </a:lnSpc>
            </a:pPr>
            <a:r>
              <a:rPr lang="zh-CN" altLang="zh-CN" sz="2800" kern="100" dirty="0" smtClean="0">
                <a:solidFill>
                  <a:srgbClr val="F79646">
                    <a:lumMod val="75000"/>
                  </a:srgbClr>
                </a:solidFill>
                <a:latin typeface="Times New Roman"/>
                <a:ea typeface="微软雅黑"/>
                <a:cs typeface="Times New Roman"/>
              </a:rPr>
              <a:t>趵突泉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8463993" y="3765620"/>
            <a:ext cx="902811" cy="13042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ct val="150000"/>
              </a:lnSpc>
              <a:tabLst>
                <a:tab pos="2070735" algn="l"/>
              </a:tabLst>
            </a:pPr>
            <a:r>
              <a:rPr lang="zh-CN" altLang="zh-CN" sz="2800" kern="100" dirty="0" smtClean="0">
                <a:solidFill>
                  <a:srgbClr val="F79646">
                    <a:lumMod val="75000"/>
                  </a:srgbClr>
                </a:solidFill>
                <a:latin typeface="Times New Roman"/>
                <a:ea typeface="微软雅黑"/>
                <a:cs typeface="Times New Roman"/>
              </a:rPr>
              <a:t>踯躅</a:t>
            </a:r>
            <a:endParaRPr lang="en-US" altLang="zh-CN" sz="2800" kern="100" dirty="0" smtClean="0">
              <a:solidFill>
                <a:srgbClr val="F79646">
                  <a:lumMod val="75000"/>
                </a:srgbClr>
              </a:solidFill>
              <a:latin typeface="Times New Roman"/>
              <a:ea typeface="微软雅黑"/>
              <a:cs typeface="Times New Roman"/>
            </a:endParaRPr>
          </a:p>
          <a:p>
            <a:pPr lvl="0" algn="just">
              <a:lnSpc>
                <a:spcPct val="150000"/>
              </a:lnSpc>
              <a:tabLst>
                <a:tab pos="2070735" algn="l"/>
              </a:tabLst>
            </a:pPr>
            <a:r>
              <a:rPr lang="zh-CN" altLang="zh-CN" sz="2800" kern="100" dirty="0" smtClean="0">
                <a:solidFill>
                  <a:srgbClr val="F79646">
                    <a:lumMod val="75000"/>
                  </a:srgbClr>
                </a:solidFill>
                <a:latin typeface="Times New Roman"/>
                <a:ea typeface="微软雅黑"/>
                <a:cs typeface="Times New Roman"/>
              </a:rPr>
              <a:t>踌躇</a:t>
            </a:r>
            <a:endParaRPr lang="zh-CN" altLang="zh-CN" sz="2800" kern="100" dirty="0">
              <a:solidFill>
                <a:srgbClr val="F79646">
                  <a:lumMod val="75000"/>
                </a:srgbClr>
              </a:solidFill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254297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/>
      <p:bldP spid="10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3103</TotalTime>
  <Words>3108</Words>
  <Application>Microsoft Office PowerPoint</Application>
  <PresentationFormat>自定义</PresentationFormat>
  <Paragraphs>125</Paragraphs>
  <Slides>25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7" baseType="lpstr">
      <vt:lpstr>Office 主题</vt:lpstr>
      <vt:lpstr>文档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@teliss</dc:creator>
  <cp:lastModifiedBy>user</cp:lastModifiedBy>
  <cp:revision>692</cp:revision>
  <dcterms:created xsi:type="dcterms:W3CDTF">2013-09-20T02:31:37Z</dcterms:created>
  <dcterms:modified xsi:type="dcterms:W3CDTF">2015-03-23T05:38:33Z</dcterms:modified>
</cp:coreProperties>
</file>