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65" r:id="rId3"/>
    <p:sldId id="262" r:id="rId4"/>
    <p:sldId id="296" r:id="rId5"/>
    <p:sldId id="297" r:id="rId6"/>
    <p:sldId id="299" r:id="rId7"/>
    <p:sldId id="326" r:id="rId8"/>
    <p:sldId id="374" r:id="rId9"/>
    <p:sldId id="375" r:id="rId10"/>
    <p:sldId id="301" r:id="rId11"/>
    <p:sldId id="327" r:id="rId12"/>
    <p:sldId id="376" r:id="rId13"/>
    <p:sldId id="303" r:id="rId14"/>
    <p:sldId id="347" r:id="rId15"/>
    <p:sldId id="378" r:id="rId16"/>
    <p:sldId id="379" r:id="rId17"/>
    <p:sldId id="380" r:id="rId18"/>
    <p:sldId id="355" r:id="rId19"/>
    <p:sldId id="369" r:id="rId20"/>
    <p:sldId id="319" r:id="rId21"/>
    <p:sldId id="357" r:id="rId22"/>
    <p:sldId id="359" r:id="rId23"/>
    <p:sldId id="360" r:id="rId24"/>
    <p:sldId id="361" r:id="rId25"/>
    <p:sldId id="381" r:id="rId26"/>
    <p:sldId id="367" r:id="rId27"/>
    <p:sldId id="373" r:id="rId28"/>
    <p:sldId id="25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4~5</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蜀相　书愤</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4~5</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蜀相　书愤</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4~5</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蜀相　书愤</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4~5</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蜀相　书愤</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4~5</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蜀相　书愤</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4.TIF"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5.TI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以意逆志  </a:t>
            </a:r>
            <a:r>
              <a:rPr lang="zh-CN" altLang="en-US" sz="6300" b="1" dirty="0" smtClean="0">
                <a:solidFill>
                  <a:srgbClr val="00B050"/>
                </a:solidFill>
                <a:latin typeface="微软雅黑" pitchFamily="34" charset="-122"/>
                <a:ea typeface="微软雅黑" pitchFamily="34" charset="-122"/>
              </a:rPr>
              <a:t>知人论世</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770929" y="209858"/>
            <a:ext cx="10227271" cy="2839239"/>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solidFill>
                  <a:srgbClr val="00B0F0"/>
                </a:solidFill>
                <a:latin typeface="Times New Roman"/>
                <a:ea typeface="微软雅黑"/>
                <a:cs typeface="Times New Roman"/>
              </a:rPr>
              <a:t>柏</a:t>
            </a:r>
            <a:r>
              <a:rPr lang="zh-CN" altLang="zh-CN" sz="2800" kern="100" dirty="0">
                <a:latin typeface="Times New Roman"/>
                <a:ea typeface="微软雅黑"/>
                <a:cs typeface="Times New Roman"/>
              </a:rPr>
              <a:t>树</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阴</a:t>
            </a:r>
            <a:r>
              <a:rPr lang="zh-CN" altLang="zh-CN" sz="2800" kern="100" dirty="0">
                <a:solidFill>
                  <a:srgbClr val="00B0F0"/>
                </a:solidFill>
                <a:latin typeface="Times New Roman"/>
                <a:ea typeface="微软雅黑"/>
                <a:cs typeface="Times New Roman"/>
              </a:rPr>
              <a:t>森</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latin typeface="Times New Roman"/>
                <a:ea typeface="微软雅黑"/>
                <a:cs typeface="Times New Roman"/>
              </a:rPr>
              <a:t>黄</a:t>
            </a:r>
            <a:r>
              <a:rPr lang="zh-CN" altLang="zh-CN" sz="2800" kern="100" dirty="0">
                <a:solidFill>
                  <a:srgbClr val="00B0F0"/>
                </a:solidFill>
                <a:latin typeface="Times New Roman"/>
                <a:ea typeface="微软雅黑"/>
                <a:cs typeface="Times New Roman"/>
              </a:rPr>
              <a:t>鹂</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祠</a:t>
            </a:r>
            <a:r>
              <a:rPr lang="zh-CN" altLang="zh-CN" sz="2800" kern="100" dirty="0">
                <a:latin typeface="Times New Roman"/>
                <a:ea typeface="微软雅黑"/>
                <a:cs typeface="Times New Roman"/>
              </a:rPr>
              <a:t>堂</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solidFill>
                  <a:srgbClr val="00B0F0"/>
                </a:solidFill>
                <a:latin typeface="Times New Roman"/>
                <a:ea typeface="微软雅黑"/>
                <a:cs typeface="Times New Roman"/>
              </a:rPr>
              <a:t>频</a:t>
            </a:r>
            <a:r>
              <a:rPr lang="zh-CN" altLang="zh-CN" sz="2800" kern="100" dirty="0">
                <a:latin typeface="Times New Roman"/>
                <a:ea typeface="微软雅黑"/>
                <a:cs typeface="Times New Roman"/>
              </a:rPr>
              <a:t>烦</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latin typeface="Times New Roman"/>
                <a:ea typeface="微软雅黑"/>
                <a:cs typeface="Times New Roman"/>
              </a:rPr>
              <a:t>衰</a:t>
            </a:r>
            <a:r>
              <a:rPr lang="zh-CN" altLang="zh-CN" sz="2800" kern="100" dirty="0">
                <a:solidFill>
                  <a:srgbClr val="00B0F0"/>
                </a:solidFill>
                <a:latin typeface="Times New Roman"/>
                <a:ea typeface="微软雅黑"/>
                <a:cs typeface="Times New Roman"/>
              </a:rPr>
              <a:t>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159697462"/>
              </p:ext>
            </p:extLst>
          </p:nvPr>
        </p:nvGraphicFramePr>
        <p:xfrm>
          <a:off x="876300" y="3175000"/>
          <a:ext cx="10350500" cy="2870200"/>
        </p:xfrm>
        <a:graphic>
          <a:graphicData uri="http://schemas.openxmlformats.org/presentationml/2006/ole">
            <mc:AlternateContent xmlns:mc="http://schemas.openxmlformats.org/markup-compatibility/2006">
              <mc:Choice xmlns:v="urn:schemas-microsoft-com:vml" Requires="v">
                <p:oleObj spid="_x0000_s5289" name="文档" r:id="rId3" imgW="10361134" imgH="2873675" progId="Word.Document.12">
                  <p:embed/>
                </p:oleObj>
              </mc:Choice>
              <mc:Fallback>
                <p:oleObj name="文档" r:id="rId3" imgW="10361134" imgH="2873675" progId="Word.Document.12">
                  <p:embed/>
                  <p:pic>
                    <p:nvPicPr>
                      <p:cNvPr id="0" name="对象 1"/>
                      <p:cNvPicPr>
                        <a:picLocks noChangeAspect="1" noChangeArrowheads="1"/>
                      </p:cNvPicPr>
                      <p:nvPr/>
                    </p:nvPicPr>
                    <p:blipFill>
                      <a:blip r:embed="rId4"/>
                      <a:srcRect/>
                      <a:stretch>
                        <a:fillRect/>
                      </a:stretch>
                    </p:blipFill>
                    <p:spPr bwMode="auto">
                      <a:xfrm>
                        <a:off x="876300" y="3175000"/>
                        <a:ext cx="103505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068421" y="1655572"/>
            <a:ext cx="8029762" cy="1384995"/>
          </a:xfrm>
          <a:prstGeom prst="rect">
            <a:avLst/>
          </a:prstGeom>
        </p:spPr>
        <p:txBody>
          <a:bodyPr wrap="none">
            <a:spAutoFit/>
          </a:bodyPr>
          <a:lstStyle/>
          <a:p>
            <a:pPr algn="just">
              <a:lnSpc>
                <a:spcPct val="150000"/>
              </a:lnSpc>
              <a:spcAft>
                <a:spcPts val="0"/>
              </a:spcAft>
              <a:tabLst>
                <a:tab pos="2070735" algn="l"/>
              </a:tabLst>
            </a:pPr>
            <a:r>
              <a:rPr lang="en-US" altLang="zh-CN" sz="2800" kern="100" dirty="0" err="1">
                <a:solidFill>
                  <a:schemeClr val="accent6">
                    <a:lumMod val="75000"/>
                  </a:schemeClr>
                </a:solidFill>
                <a:latin typeface="Times New Roman"/>
                <a:ea typeface="微软雅黑"/>
                <a:cs typeface="Courier New"/>
              </a:rPr>
              <a:t>b</a:t>
            </a:r>
            <a:r>
              <a:rPr lang="en-US" altLang="zh-CN" sz="2800" kern="100" dirty="0" err="1">
                <a:solidFill>
                  <a:schemeClr val="accent6">
                    <a:lumMod val="75000"/>
                  </a:schemeClr>
                </a:solidFill>
                <a:latin typeface="宋体" pitchFamily="2" charset="-122"/>
                <a:ea typeface="宋体" pitchFamily="2" charset="-122"/>
                <a:cs typeface="Courier New"/>
              </a:rPr>
              <a:t>ǎ</a:t>
            </a:r>
            <a:r>
              <a:rPr lang="en-US" altLang="zh-CN" sz="2800" kern="100" dirty="0" err="1">
                <a:solidFill>
                  <a:schemeClr val="accent6">
                    <a:lumMod val="75000"/>
                  </a:schemeClr>
                </a:solidFill>
                <a:latin typeface="Times New Roman"/>
                <a:ea typeface="微软雅黑"/>
                <a:cs typeface="Courier New"/>
              </a:rPr>
              <a:t>i</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sēn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lí</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cí</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pín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bìn</a:t>
            </a:r>
            <a:endParaRPr lang="zh-CN" altLang="zh-CN" sz="2800" kern="100" dirty="0">
              <a:solidFill>
                <a:schemeClr val="accent6">
                  <a:lumMod val="75000"/>
                </a:schemeClr>
              </a:solidFill>
              <a:effectLst/>
              <a:latin typeface="宋体"/>
              <a:cs typeface="Courier New"/>
            </a:endParaRPr>
          </a:p>
        </p:txBody>
      </p:sp>
      <p:sp>
        <p:nvSpPr>
          <p:cNvPr id="7" name="矩形 6"/>
          <p:cNvSpPr/>
          <p:nvPr/>
        </p:nvSpPr>
        <p:spPr>
          <a:xfrm>
            <a:off x="1763621" y="4108777"/>
            <a:ext cx="902811" cy="1308884"/>
          </a:xfrm>
          <a:prstGeom prst="rect">
            <a:avLst/>
          </a:prstGeom>
        </p:spPr>
        <p:txBody>
          <a:bodyPr wrap="none">
            <a:spAutoFit/>
          </a:bodyPr>
          <a:lstStyle/>
          <a:p>
            <a:pPr>
              <a:lnSpc>
                <a:spcPct val="150000"/>
              </a:lnSpc>
            </a:pPr>
            <a:r>
              <a:rPr lang="zh-CN" altLang="zh-CN" sz="2800" dirty="0" smtClean="0">
                <a:solidFill>
                  <a:srgbClr val="F79646">
                    <a:lumMod val="75000"/>
                  </a:srgbClr>
                </a:solidFill>
                <a:latin typeface="微软雅黑" pitchFamily="34" charset="-122"/>
                <a:ea typeface="微软雅黑" pitchFamily="34" charset="-122"/>
              </a:rPr>
              <a:t>祠堂</a:t>
            </a:r>
            <a:endParaRPr lang="en-US" altLang="zh-CN" sz="2800" dirty="0" smtClean="0">
              <a:solidFill>
                <a:srgbClr val="F79646">
                  <a:lumMod val="75000"/>
                </a:srgbClr>
              </a:solidFill>
              <a:latin typeface="微软雅黑" pitchFamily="34" charset="-122"/>
              <a:ea typeface="微软雅黑" pitchFamily="34" charset="-122"/>
            </a:endParaRPr>
          </a:p>
          <a:p>
            <a:pPr>
              <a:lnSpc>
                <a:spcPct val="150000"/>
              </a:lnSpc>
            </a:pPr>
            <a:r>
              <a:rPr lang="zh-CN" altLang="zh-CN" sz="2800" dirty="0" smtClean="0">
                <a:solidFill>
                  <a:srgbClr val="F79646">
                    <a:lumMod val="75000"/>
                  </a:srgbClr>
                </a:solidFill>
                <a:latin typeface="微软雅黑" pitchFamily="34" charset="-122"/>
                <a:ea typeface="微软雅黑" pitchFamily="34" charset="-122"/>
              </a:rPr>
              <a:t>祭祀</a:t>
            </a:r>
            <a:endParaRPr lang="zh-CN" altLang="en-US" dirty="0">
              <a:latin typeface="微软雅黑" pitchFamily="34" charset="-122"/>
              <a:ea typeface="微软雅黑" pitchFamily="34" charset="-122"/>
            </a:endParaRPr>
          </a:p>
        </p:txBody>
      </p:sp>
      <p:sp>
        <p:nvSpPr>
          <p:cNvPr id="11" name="矩形 10"/>
          <p:cNvSpPr/>
          <p:nvPr/>
        </p:nvSpPr>
        <p:spPr>
          <a:xfrm>
            <a:off x="5575885" y="4096077"/>
            <a:ext cx="902811" cy="1316194"/>
          </a:xfrm>
          <a:prstGeom prst="rect">
            <a:avLst/>
          </a:prstGeom>
        </p:spPr>
        <p:txBody>
          <a:bodyPr wrap="none">
            <a:spAutoFit/>
          </a:bodyPr>
          <a:lstStyle/>
          <a:p>
            <a:pPr>
              <a:lnSpc>
                <a:spcPct val="150000"/>
              </a:lnSpc>
            </a:pPr>
            <a:r>
              <a:rPr lang="zh-CN" altLang="zh-CN" sz="2800" dirty="0" smtClean="0">
                <a:solidFill>
                  <a:srgbClr val="F79646">
                    <a:lumMod val="75000"/>
                  </a:srgbClr>
                </a:solidFill>
                <a:latin typeface="微软雅黑" pitchFamily="34" charset="-122"/>
                <a:ea typeface="微软雅黑" pitchFamily="34" charset="-122"/>
              </a:rPr>
              <a:t>衣襟</a:t>
            </a:r>
            <a:endParaRPr lang="en-US" altLang="zh-CN" sz="2800" dirty="0" smtClean="0">
              <a:solidFill>
                <a:srgbClr val="F79646">
                  <a:lumMod val="75000"/>
                </a:srgbClr>
              </a:solidFill>
              <a:latin typeface="微软雅黑" pitchFamily="34" charset="-122"/>
              <a:ea typeface="微软雅黑" pitchFamily="34" charset="-122"/>
            </a:endParaRPr>
          </a:p>
          <a:p>
            <a:pPr>
              <a:lnSpc>
                <a:spcPct val="150000"/>
              </a:lnSpc>
            </a:pPr>
            <a:r>
              <a:rPr lang="zh-CN" altLang="zh-CN" sz="2800" dirty="0" smtClean="0">
                <a:solidFill>
                  <a:srgbClr val="F79646">
                    <a:lumMod val="75000"/>
                  </a:srgbClr>
                </a:solidFill>
                <a:latin typeface="微软雅黑" pitchFamily="34" charset="-122"/>
                <a:ea typeface="微软雅黑" pitchFamily="34" charset="-122"/>
              </a:rPr>
              <a:t>噤</a:t>
            </a:r>
            <a:r>
              <a:rPr lang="zh-CN" altLang="zh-CN" sz="2800" dirty="0">
                <a:solidFill>
                  <a:srgbClr val="F79646">
                    <a:lumMod val="75000"/>
                  </a:srgbClr>
                </a:solidFill>
                <a:latin typeface="微软雅黑" pitchFamily="34" charset="-122"/>
                <a:ea typeface="微软雅黑" pitchFamily="34" charset="-122"/>
              </a:rPr>
              <a:t>口</a:t>
            </a:r>
            <a:endParaRPr lang="zh-CN" altLang="en-US" dirty="0"/>
          </a:p>
        </p:txBody>
      </p:sp>
      <p:sp>
        <p:nvSpPr>
          <p:cNvPr id="12" name="矩形 11"/>
          <p:cNvSpPr/>
          <p:nvPr/>
        </p:nvSpPr>
        <p:spPr>
          <a:xfrm>
            <a:off x="9208072" y="4096078"/>
            <a:ext cx="902811" cy="1308884"/>
          </a:xfrm>
          <a:prstGeom prst="rect">
            <a:avLst/>
          </a:prstGeom>
        </p:spPr>
        <p:txBody>
          <a:bodyPr wrap="none">
            <a:spAutoFit/>
          </a:bodyPr>
          <a:lstStyle/>
          <a:p>
            <a:pPr lvl="0">
              <a:lnSpc>
                <a:spcPct val="150000"/>
              </a:lnSpc>
            </a:pPr>
            <a:r>
              <a:rPr lang="zh-CN" altLang="zh-CN" sz="2800" dirty="0" smtClean="0">
                <a:solidFill>
                  <a:srgbClr val="F79646">
                    <a:lumMod val="75000"/>
                  </a:srgbClr>
                </a:solidFill>
                <a:latin typeface="微软雅黑" pitchFamily="34" charset="-122"/>
                <a:ea typeface="微软雅黑" pitchFamily="34" charset="-122"/>
              </a:rPr>
              <a:t>频繁</a:t>
            </a:r>
            <a:endParaRPr lang="en-US" altLang="zh-CN" sz="2800" dirty="0" smtClean="0">
              <a:solidFill>
                <a:srgbClr val="F79646">
                  <a:lumMod val="75000"/>
                </a:srgbClr>
              </a:solidFill>
              <a:latin typeface="微软雅黑" pitchFamily="34" charset="-122"/>
              <a:ea typeface="微软雅黑" pitchFamily="34" charset="-122"/>
            </a:endParaRPr>
          </a:p>
          <a:p>
            <a:pPr lvl="0">
              <a:lnSpc>
                <a:spcPct val="150000"/>
              </a:lnSpc>
            </a:pPr>
            <a:r>
              <a:rPr lang="zh-CN" altLang="zh-CN" sz="2800" dirty="0" smtClean="0">
                <a:solidFill>
                  <a:srgbClr val="F79646">
                    <a:lumMod val="75000"/>
                  </a:srgbClr>
                </a:solidFill>
                <a:latin typeface="微软雅黑" pitchFamily="34" charset="-122"/>
                <a:ea typeface="微软雅黑" pitchFamily="34" charset="-122"/>
              </a:rPr>
              <a:t>濒临</a:t>
            </a:r>
            <a:endParaRPr lang="zh-CN" altLang="zh-CN" sz="2800" dirty="0">
              <a:solidFill>
                <a:srgbClr val="F79646">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92212" y="170785"/>
            <a:ext cx="11796588" cy="5886227"/>
          </a:xfrm>
          <a:prstGeom prst="rect">
            <a:avLst/>
          </a:prstGeom>
          <a:noFill/>
        </p:spPr>
        <p:txBody>
          <a:bodyPr wrap="square" rtlCol="0">
            <a:spAutoFit/>
          </a:bodyPr>
          <a:lstStyle/>
          <a:p>
            <a:pPr algn="just">
              <a:lnSpc>
                <a:spcPct val="150000"/>
              </a:lnSpc>
              <a:spcAft>
                <a:spcPts val="0"/>
              </a:spcAft>
              <a:tabLst>
                <a:tab pos="2070735" algn="l"/>
              </a:tabLst>
            </a:pPr>
            <a:r>
              <a:rPr lang="en-US" altLang="zh-CN" sz="2700" b="1" kern="100" dirty="0" smtClean="0">
                <a:solidFill>
                  <a:schemeClr val="bg1">
                    <a:lumMod val="50000"/>
                  </a:schemeClr>
                </a:solidFill>
                <a:latin typeface="Times New Roman"/>
                <a:ea typeface="微软雅黑"/>
                <a:cs typeface="Courier New"/>
              </a:rPr>
              <a:t>3</a:t>
            </a:r>
            <a:r>
              <a:rPr lang="zh-CN" altLang="zh-CN" sz="2700" b="1" kern="100" dirty="0" smtClean="0">
                <a:solidFill>
                  <a:schemeClr val="bg1">
                    <a:lumMod val="50000"/>
                  </a:schemeClr>
                </a:solidFill>
                <a:latin typeface="Times New Roman"/>
                <a:ea typeface="微软雅黑"/>
                <a:cs typeface="Times New Roman"/>
              </a:rPr>
              <a:t>．词语解释</a:t>
            </a:r>
            <a:endParaRPr lang="zh-CN" altLang="zh-CN" sz="2700" b="1" kern="100" dirty="0" smtClean="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映阶碧草</a:t>
            </a:r>
            <a:r>
              <a:rPr lang="zh-CN" altLang="zh-CN" sz="2800" kern="100" dirty="0">
                <a:solidFill>
                  <a:srgbClr val="00B0F0"/>
                </a:solidFill>
                <a:latin typeface="Times New Roman"/>
                <a:ea typeface="微软雅黑"/>
                <a:cs typeface="Times New Roman"/>
              </a:rPr>
              <a:t>自</a:t>
            </a:r>
            <a:r>
              <a:rPr lang="zh-CN" altLang="zh-CN" sz="2800" kern="100" dirty="0">
                <a:latin typeface="Times New Roman"/>
                <a:ea typeface="微软雅黑"/>
                <a:cs typeface="Times New Roman"/>
              </a:rPr>
              <a:t>春色：</a:t>
            </a:r>
            <a:r>
              <a:rPr lang="en-US" altLang="zh-CN" sz="2800" kern="100" dirty="0" smtClean="0">
                <a:latin typeface="Times New Roman"/>
                <a:ea typeface="微软雅黑"/>
                <a:cs typeface="Courier New"/>
              </a:rPr>
              <a:t>__________________________________________</a:t>
            </a:r>
            <a:r>
              <a:rPr lang="en-US" altLang="zh-CN" sz="2800" kern="100" dirty="0">
                <a:latin typeface="Times New Roman"/>
                <a:ea typeface="微软雅黑"/>
                <a:cs typeface="Courier New"/>
              </a:rPr>
              <a:t>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隔叶黄鹂</a:t>
            </a:r>
            <a:r>
              <a:rPr lang="zh-CN" altLang="zh-CN" sz="2800" kern="100" dirty="0">
                <a:solidFill>
                  <a:srgbClr val="00B0F0"/>
                </a:solidFill>
                <a:latin typeface="Times New Roman"/>
                <a:ea typeface="微软雅黑"/>
                <a:cs typeface="Times New Roman"/>
              </a:rPr>
              <a:t>空</a:t>
            </a:r>
            <a:r>
              <a:rPr lang="zh-CN" altLang="zh-CN" sz="2800" kern="100" dirty="0">
                <a:latin typeface="Times New Roman"/>
                <a:ea typeface="微软雅黑"/>
                <a:cs typeface="Times New Roman"/>
              </a:rPr>
              <a:t>好音：</a:t>
            </a:r>
            <a:r>
              <a:rPr lang="en-US" altLang="zh-CN" sz="2800" kern="100" dirty="0" smtClean="0">
                <a:latin typeface="Times New Roman"/>
                <a:ea typeface="微软雅黑"/>
                <a:cs typeface="Courier New"/>
              </a:rPr>
              <a:t>__________________________________________</a:t>
            </a:r>
            <a:r>
              <a:rPr lang="en-US" altLang="zh-CN" sz="2800" kern="100" dirty="0">
                <a:latin typeface="Times New Roman"/>
                <a:ea typeface="微软雅黑"/>
                <a:cs typeface="Courier New"/>
              </a:rPr>
              <a:t>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三顾</a:t>
            </a:r>
            <a:r>
              <a:rPr lang="zh-CN" altLang="zh-CN" sz="2800" kern="100" dirty="0">
                <a:solidFill>
                  <a:srgbClr val="00B0F0"/>
                </a:solidFill>
                <a:latin typeface="Times New Roman"/>
                <a:ea typeface="微软雅黑"/>
                <a:cs typeface="Times New Roman"/>
              </a:rPr>
              <a:t>频烦</a:t>
            </a:r>
            <a:r>
              <a:rPr lang="zh-CN" altLang="zh-CN" sz="2800" kern="100" dirty="0">
                <a:latin typeface="Times New Roman"/>
                <a:ea typeface="微软雅黑"/>
                <a:cs typeface="Times New Roman"/>
              </a:rPr>
              <a:t>天下计：</a:t>
            </a:r>
            <a:r>
              <a:rPr lang="en-US" altLang="zh-CN" sz="2800" kern="100" dirty="0" smtClean="0">
                <a:latin typeface="Times New Roman"/>
                <a:ea typeface="微软雅黑"/>
                <a:cs typeface="Courier New"/>
              </a:rPr>
              <a:t>__________________________________________</a:t>
            </a:r>
            <a:r>
              <a:rPr lang="en-US" altLang="zh-CN" sz="2800" kern="100" dirty="0">
                <a:latin typeface="Times New Roman"/>
                <a:ea typeface="微软雅黑"/>
                <a:cs typeface="Courier New"/>
              </a:rPr>
              <a:t>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长使</a:t>
            </a:r>
            <a:r>
              <a:rPr lang="zh-CN" altLang="zh-CN" sz="2800" kern="100" dirty="0">
                <a:solidFill>
                  <a:srgbClr val="00B0F0"/>
                </a:solidFill>
                <a:latin typeface="Times New Roman"/>
                <a:ea typeface="微软雅黑"/>
                <a:cs typeface="Times New Roman"/>
              </a:rPr>
              <a:t>英雄</a:t>
            </a:r>
            <a:r>
              <a:rPr lang="zh-CN" altLang="zh-CN" sz="2800" kern="100" dirty="0">
                <a:latin typeface="Times New Roman"/>
                <a:ea typeface="微软雅黑"/>
                <a:cs typeface="Times New Roman"/>
              </a:rPr>
              <a:t>泪满襟：</a:t>
            </a:r>
            <a:r>
              <a:rPr lang="en-US" altLang="zh-CN" sz="2800" kern="100" dirty="0" smtClean="0">
                <a:latin typeface="Times New Roman"/>
                <a:ea typeface="微软雅黑"/>
                <a:cs typeface="Courier New"/>
              </a:rPr>
              <a:t>______________________________________________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中原北望</a:t>
            </a:r>
            <a:r>
              <a:rPr lang="zh-CN" altLang="zh-CN" sz="2800" kern="100" dirty="0">
                <a:solidFill>
                  <a:srgbClr val="00B0F0"/>
                </a:solidFill>
                <a:latin typeface="Times New Roman"/>
                <a:ea typeface="微软雅黑"/>
                <a:cs typeface="Times New Roman"/>
              </a:rPr>
              <a:t>气如山</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__________________________________________</a:t>
            </a:r>
            <a:r>
              <a:rPr lang="en-US" altLang="zh-CN" sz="2800" kern="100" dirty="0">
                <a:latin typeface="Times New Roman"/>
                <a:ea typeface="微软雅黑"/>
                <a:cs typeface="Courier New"/>
              </a:rPr>
              <a:t>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塞上长城</a:t>
            </a:r>
            <a:r>
              <a:rPr lang="zh-CN" altLang="zh-CN" sz="2800" kern="100" dirty="0">
                <a:solidFill>
                  <a:srgbClr val="00B0F0"/>
                </a:solidFill>
                <a:latin typeface="Times New Roman"/>
                <a:ea typeface="微软雅黑"/>
                <a:cs typeface="Times New Roman"/>
              </a:rPr>
              <a:t>空自许</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__________________________________________</a:t>
            </a:r>
            <a:r>
              <a:rPr lang="en-US" altLang="zh-CN" sz="2800" kern="100" dirty="0">
                <a:latin typeface="Times New Roman"/>
                <a:ea typeface="微软雅黑"/>
                <a:cs typeface="Courier New"/>
              </a:rPr>
              <a:t>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出师一表真</a:t>
            </a:r>
            <a:r>
              <a:rPr lang="zh-CN" altLang="zh-CN" sz="2800" kern="100" dirty="0">
                <a:solidFill>
                  <a:srgbClr val="00B0F0"/>
                </a:solidFill>
                <a:latin typeface="Times New Roman"/>
                <a:ea typeface="微软雅黑"/>
                <a:cs typeface="Times New Roman"/>
              </a:rPr>
              <a:t>名世</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__________________________________________</a:t>
            </a:r>
            <a:r>
              <a:rPr lang="en-US" altLang="zh-CN" sz="2800" kern="100" dirty="0">
                <a:latin typeface="Times New Roman"/>
                <a:ea typeface="微软雅黑"/>
                <a:cs typeface="Courier New"/>
              </a:rPr>
              <a:t>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⑧</a:t>
            </a:r>
            <a:r>
              <a:rPr lang="zh-CN" altLang="zh-CN" sz="2800" kern="100" dirty="0">
                <a:latin typeface="Times New Roman"/>
                <a:ea typeface="微软雅黑"/>
                <a:cs typeface="Times New Roman"/>
              </a:rPr>
              <a:t>千载谁堪</a:t>
            </a:r>
            <a:r>
              <a:rPr lang="zh-CN" altLang="zh-CN" sz="2800" kern="100" dirty="0">
                <a:solidFill>
                  <a:srgbClr val="00B0F0"/>
                </a:solidFill>
                <a:latin typeface="Times New Roman"/>
                <a:ea typeface="微软雅黑"/>
                <a:cs typeface="Times New Roman"/>
              </a:rPr>
              <a:t>伯仲间</a:t>
            </a:r>
            <a:r>
              <a:rPr lang="zh-CN" altLang="zh-CN" sz="2800" kern="100" dirty="0">
                <a:latin typeface="Times New Roman"/>
                <a:ea typeface="微软雅黑"/>
                <a:cs typeface="Times New Roman"/>
              </a:rPr>
              <a:t>：</a:t>
            </a:r>
            <a:r>
              <a:rPr lang="en-US" altLang="zh-CN" sz="2800" kern="100" smtClean="0">
                <a:latin typeface="Times New Roman"/>
                <a:ea typeface="微软雅黑"/>
                <a:cs typeface="Courier New"/>
              </a:rPr>
              <a:t>__________________________________________</a:t>
            </a:r>
            <a:r>
              <a:rPr lang="en-US" altLang="zh-CN" sz="2800" kern="100">
                <a:latin typeface="Times New Roman"/>
                <a:ea typeface="微软雅黑"/>
                <a:cs typeface="Courier New"/>
              </a:rPr>
              <a:t>____</a:t>
            </a:r>
            <a:endParaRPr lang="zh-CN" altLang="zh-CN" sz="2800" kern="100" dirty="0">
              <a:effectLst/>
              <a:latin typeface="宋体"/>
              <a:cs typeface="Courier New"/>
            </a:endParaRPr>
          </a:p>
        </p:txBody>
      </p:sp>
      <p:sp>
        <p:nvSpPr>
          <p:cNvPr id="4" name="矩形 3"/>
          <p:cNvSpPr/>
          <p:nvPr/>
        </p:nvSpPr>
        <p:spPr>
          <a:xfrm>
            <a:off x="3441700" y="769015"/>
            <a:ext cx="8458200" cy="5262979"/>
          </a:xfrm>
          <a:prstGeom prst="rect">
            <a:avLst/>
          </a:prstGeom>
        </p:spPr>
        <p:txBody>
          <a:bodyPr wrap="square">
            <a:spAutoFit/>
          </a:bodyPr>
          <a:lstStyle/>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空</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白白的</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犹</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频繁</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a:t>
            </a:r>
            <a:r>
              <a:rPr lang="zh-CN" altLang="zh-CN" sz="2800" kern="100" dirty="0" smtClean="0">
                <a:solidFill>
                  <a:schemeClr val="accent6">
                    <a:lumMod val="75000"/>
                  </a:schemeClr>
                </a:solidFill>
                <a:latin typeface="Times New Roman"/>
                <a:ea typeface="微软雅黑"/>
                <a:cs typeface="Times New Roman"/>
              </a:rPr>
              <a:t>多次</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spc="-70" dirty="0" smtClean="0">
                <a:solidFill>
                  <a:schemeClr val="accent6">
                    <a:lumMod val="75000"/>
                  </a:schemeClr>
                </a:solidFill>
                <a:latin typeface="Times New Roman"/>
                <a:ea typeface="微软雅黑"/>
                <a:cs typeface="Times New Roman"/>
              </a:rPr>
              <a:t>这里</a:t>
            </a:r>
            <a:r>
              <a:rPr lang="zh-CN" altLang="zh-CN" sz="2800" kern="100" spc="-70" dirty="0">
                <a:solidFill>
                  <a:schemeClr val="accent6">
                    <a:lumMod val="75000"/>
                  </a:schemeClr>
                </a:solidFill>
                <a:latin typeface="Times New Roman"/>
                <a:ea typeface="微软雅黑"/>
                <a:cs typeface="Times New Roman"/>
              </a:rPr>
              <a:t>泛指包括诗人自己在内的追怀诸葛亮的</a:t>
            </a:r>
            <a:r>
              <a:rPr lang="zh-CN" altLang="zh-CN" sz="2800" kern="100" spc="-70" dirty="0" smtClean="0">
                <a:solidFill>
                  <a:schemeClr val="accent6">
                    <a:lumMod val="75000"/>
                  </a:schemeClr>
                </a:solidFill>
                <a:latin typeface="Times New Roman"/>
                <a:ea typeface="微软雅黑"/>
                <a:cs typeface="Times New Roman"/>
              </a:rPr>
              <a:t>有志之士</a:t>
            </a:r>
            <a:endParaRPr lang="en-US" altLang="zh-CN" sz="2800" kern="100" spc="-7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指</a:t>
            </a:r>
            <a:r>
              <a:rPr lang="zh-CN" altLang="zh-CN" sz="2800" kern="100" dirty="0">
                <a:solidFill>
                  <a:schemeClr val="accent6">
                    <a:lumMod val="75000"/>
                  </a:schemeClr>
                </a:solidFill>
                <a:latin typeface="Times New Roman"/>
                <a:ea typeface="微软雅黑"/>
                <a:cs typeface="Times New Roman"/>
              </a:rPr>
              <a:t>收复失地的豪情壮志有如</a:t>
            </a:r>
            <a:r>
              <a:rPr lang="zh-CN" altLang="zh-CN" sz="2800" kern="100" dirty="0" smtClean="0">
                <a:solidFill>
                  <a:schemeClr val="accent6">
                    <a:lumMod val="75000"/>
                  </a:schemeClr>
                </a:solidFill>
                <a:latin typeface="Times New Roman"/>
                <a:ea typeface="微软雅黑"/>
                <a:cs typeface="Times New Roman"/>
              </a:rPr>
              <a:t>山岳</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指</a:t>
            </a:r>
            <a:r>
              <a:rPr lang="zh-CN" altLang="zh-CN" sz="2800" kern="100" dirty="0">
                <a:solidFill>
                  <a:schemeClr val="accent6">
                    <a:lumMod val="75000"/>
                  </a:schemeClr>
                </a:solidFill>
                <a:latin typeface="Times New Roman"/>
                <a:ea typeface="微软雅黑"/>
                <a:cs typeface="Times New Roman"/>
              </a:rPr>
              <a:t>陆游主张抗金的抱负不能</a:t>
            </a:r>
            <a:r>
              <a:rPr lang="zh-CN" altLang="zh-CN" sz="2800" kern="100" dirty="0" smtClean="0">
                <a:solidFill>
                  <a:schemeClr val="accent6">
                    <a:lumMod val="75000"/>
                  </a:schemeClr>
                </a:solidFill>
                <a:latin typeface="Times New Roman"/>
                <a:ea typeface="微软雅黑"/>
                <a:cs typeface="Times New Roman"/>
              </a:rPr>
              <a:t>实现</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名</a:t>
            </a:r>
            <a:r>
              <a:rPr lang="zh-CN" altLang="zh-CN" sz="2800" kern="100" dirty="0">
                <a:solidFill>
                  <a:schemeClr val="accent6">
                    <a:lumMod val="75000"/>
                  </a:schemeClr>
                </a:solidFill>
                <a:latin typeface="Times New Roman"/>
                <a:ea typeface="微软雅黑"/>
                <a:cs typeface="Times New Roman"/>
              </a:rPr>
              <a:t>传</a:t>
            </a:r>
            <a:r>
              <a:rPr lang="zh-CN" altLang="zh-CN" sz="2800" kern="100" dirty="0" smtClean="0">
                <a:solidFill>
                  <a:schemeClr val="accent6">
                    <a:lumMod val="75000"/>
                  </a:schemeClr>
                </a:solidFill>
                <a:latin typeface="Times New Roman"/>
                <a:ea typeface="微软雅黑"/>
                <a:cs typeface="Times New Roman"/>
              </a:rPr>
              <a:t>后世</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可以</a:t>
            </a:r>
            <a:r>
              <a:rPr lang="zh-CN" altLang="zh-CN" sz="2800" kern="100" dirty="0">
                <a:solidFill>
                  <a:schemeClr val="accent6">
                    <a:lumMod val="75000"/>
                  </a:schemeClr>
                </a:solidFill>
                <a:latin typeface="Times New Roman"/>
                <a:ea typeface="微软雅黑"/>
                <a:cs typeface="Times New Roman"/>
              </a:rPr>
              <a:t>相提并论</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2262312" y="208885"/>
            <a:ext cx="7605588" cy="5873787"/>
          </a:xfrm>
          <a:prstGeom prst="rect">
            <a:avLst/>
          </a:prstGeom>
          <a:noFill/>
        </p:spPr>
        <p:txBody>
          <a:bodyPr wrap="square" rtlCol="0">
            <a:spAutoFit/>
          </a:bodyPr>
          <a:lstStyle/>
          <a:p>
            <a:pPr algn="just">
              <a:lnSpc>
                <a:spcPct val="150000"/>
              </a:lnSpc>
              <a:spcAft>
                <a:spcPts val="0"/>
              </a:spcAft>
              <a:tabLst>
                <a:tab pos="2070735" algn="l"/>
              </a:tabLst>
            </a:pPr>
            <a:r>
              <a:rPr lang="en-US" altLang="zh-CN" sz="2700" b="1" kern="100" dirty="0" smtClean="0">
                <a:solidFill>
                  <a:schemeClr val="bg1">
                    <a:lumMod val="50000"/>
                  </a:schemeClr>
                </a:solidFill>
                <a:latin typeface="Times New Roman"/>
                <a:ea typeface="微软雅黑"/>
                <a:cs typeface="Courier New"/>
              </a:rPr>
              <a:t>4</a:t>
            </a:r>
            <a:r>
              <a:rPr lang="zh-CN" altLang="zh-CN" sz="2700" b="1" kern="100" dirty="0">
                <a:solidFill>
                  <a:schemeClr val="bg1">
                    <a:lumMod val="50000"/>
                  </a:schemeClr>
                </a:solidFill>
                <a:latin typeface="Times New Roman"/>
                <a:ea typeface="微软雅黑"/>
                <a:cs typeface="Times New Roman"/>
              </a:rPr>
              <a:t>．名句默写</a:t>
            </a:r>
            <a:endParaRPr lang="zh-CN" altLang="zh-CN" sz="27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丞相祠堂何处寻？</a:t>
            </a:r>
            <a:r>
              <a:rPr lang="en-US" altLang="zh-CN" sz="2800" kern="100" dirty="0" smtClean="0">
                <a:latin typeface="Times New Roman"/>
                <a:ea typeface="微软雅黑"/>
                <a:cs typeface="Courier New"/>
              </a:rPr>
              <a:t>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映阶碧草自春色，</a:t>
            </a:r>
            <a:r>
              <a:rPr lang="en-US" altLang="zh-CN" sz="2800" kern="100" dirty="0" smtClean="0">
                <a:latin typeface="Times New Roman"/>
                <a:ea typeface="微软雅黑"/>
                <a:cs typeface="Courier New"/>
              </a:rPr>
              <a:t>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三顾频烦天下计，</a:t>
            </a:r>
            <a:r>
              <a:rPr lang="en-US" altLang="zh-CN" sz="2800" kern="100" dirty="0" smtClean="0">
                <a:latin typeface="Times New Roman"/>
                <a:ea typeface="微软雅黑"/>
                <a:cs typeface="Courier New"/>
              </a:rPr>
              <a:t>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en-US" altLang="zh-CN" sz="2800" kern="100" dirty="0" smtClean="0">
                <a:latin typeface="Times New Roman"/>
                <a:ea typeface="微软雅黑"/>
                <a:cs typeface="Courier New"/>
              </a:rPr>
              <a:t>________________</a:t>
            </a:r>
            <a:r>
              <a:rPr lang="zh-CN" altLang="zh-CN" sz="2800" kern="100" dirty="0">
                <a:latin typeface="Times New Roman"/>
                <a:ea typeface="微软雅黑"/>
                <a:cs typeface="Times New Roman"/>
              </a:rPr>
              <a:t>，长使英雄泪满襟。</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⑤</a:t>
            </a:r>
            <a:r>
              <a:rPr lang="en-US" altLang="zh-CN" sz="2800" kern="100" dirty="0" smtClean="0">
                <a:latin typeface="Times New Roman"/>
                <a:ea typeface="微软雅黑"/>
                <a:cs typeface="Courier New"/>
              </a:rPr>
              <a:t>________________</a:t>
            </a:r>
            <a:r>
              <a:rPr lang="zh-CN" altLang="zh-CN" sz="2800" kern="100" dirty="0">
                <a:latin typeface="Times New Roman"/>
                <a:ea typeface="微软雅黑"/>
                <a:cs typeface="Times New Roman"/>
              </a:rPr>
              <a:t>，中原北望气如山。</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楼船夜雪瓜洲渡，</a:t>
            </a:r>
            <a:r>
              <a:rPr lang="en-US" altLang="zh-CN" sz="2800" kern="100" dirty="0" smtClean="0">
                <a:latin typeface="Times New Roman"/>
                <a:ea typeface="微软雅黑"/>
                <a:cs typeface="Courier New"/>
              </a:rPr>
              <a:t>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塞上长城空自许，</a:t>
            </a:r>
            <a:r>
              <a:rPr lang="en-US" altLang="zh-CN" sz="2800" kern="100" dirty="0" smtClean="0">
                <a:latin typeface="Times New Roman"/>
                <a:ea typeface="微软雅黑"/>
                <a:cs typeface="Courier New"/>
              </a:rPr>
              <a:t>_________________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⑧</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，千载谁堪伯仲间！</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3" name="矩形 2"/>
          <p:cNvSpPr/>
          <p:nvPr/>
        </p:nvSpPr>
        <p:spPr>
          <a:xfrm>
            <a:off x="2628900" y="809159"/>
            <a:ext cx="6096000" cy="5262979"/>
          </a:xfrm>
          <a:prstGeom prst="rect">
            <a:avLst/>
          </a:prstGeom>
        </p:spPr>
        <p:txBody>
          <a:bodyPr>
            <a:spAutoFit/>
          </a:bodyPr>
          <a:lstStyle/>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锦</a:t>
            </a:r>
            <a:r>
              <a:rPr lang="zh-CN" altLang="zh-CN" sz="2800" kern="100" dirty="0">
                <a:solidFill>
                  <a:schemeClr val="accent6">
                    <a:lumMod val="75000"/>
                  </a:schemeClr>
                </a:solidFill>
                <a:latin typeface="Times New Roman"/>
                <a:ea typeface="微软雅黑"/>
                <a:cs typeface="Times New Roman"/>
              </a:rPr>
              <a:t>官城外柏</a:t>
            </a:r>
            <a:r>
              <a:rPr lang="zh-CN" altLang="zh-CN" sz="2800" kern="100" dirty="0" smtClean="0">
                <a:solidFill>
                  <a:schemeClr val="accent6">
                    <a:lumMod val="75000"/>
                  </a:schemeClr>
                </a:solidFill>
                <a:latin typeface="Times New Roman"/>
                <a:ea typeface="微软雅黑"/>
                <a:cs typeface="Times New Roman"/>
              </a:rPr>
              <a:t>森森</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隔</a:t>
            </a:r>
            <a:r>
              <a:rPr lang="zh-CN" altLang="zh-CN" sz="2800" kern="100" dirty="0">
                <a:solidFill>
                  <a:schemeClr val="accent6">
                    <a:lumMod val="75000"/>
                  </a:schemeClr>
                </a:solidFill>
                <a:latin typeface="Times New Roman"/>
                <a:ea typeface="微软雅黑"/>
                <a:cs typeface="Times New Roman"/>
              </a:rPr>
              <a:t>叶黄鹂空好</a:t>
            </a:r>
            <a:r>
              <a:rPr lang="zh-CN" altLang="zh-CN" sz="2800" kern="100" dirty="0" smtClean="0">
                <a:solidFill>
                  <a:schemeClr val="accent6">
                    <a:lumMod val="75000"/>
                  </a:schemeClr>
                </a:solidFill>
                <a:latin typeface="Times New Roman"/>
                <a:ea typeface="微软雅黑"/>
                <a:cs typeface="Times New Roman"/>
              </a:rPr>
              <a:t>音</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两</a:t>
            </a:r>
            <a:r>
              <a:rPr lang="zh-CN" altLang="zh-CN" sz="2800" kern="100" dirty="0">
                <a:solidFill>
                  <a:schemeClr val="accent6">
                    <a:lumMod val="75000"/>
                  </a:schemeClr>
                </a:solidFill>
                <a:latin typeface="Times New Roman"/>
                <a:ea typeface="微软雅黑"/>
                <a:cs typeface="Times New Roman"/>
              </a:rPr>
              <a:t>朝开济老臣</a:t>
            </a:r>
            <a:r>
              <a:rPr lang="zh-CN" altLang="zh-CN" sz="2800" kern="100" dirty="0" smtClean="0">
                <a:solidFill>
                  <a:schemeClr val="accent6">
                    <a:lumMod val="75000"/>
                  </a:schemeClr>
                </a:solidFill>
                <a:latin typeface="Times New Roman"/>
                <a:ea typeface="微软雅黑"/>
                <a:cs typeface="Times New Roman"/>
              </a:rPr>
              <a:t>心</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出师</a:t>
            </a:r>
            <a:r>
              <a:rPr lang="zh-CN" altLang="zh-CN" sz="2800" kern="100" dirty="0">
                <a:solidFill>
                  <a:schemeClr val="accent6">
                    <a:lumMod val="75000"/>
                  </a:schemeClr>
                </a:solidFill>
                <a:latin typeface="Times New Roman"/>
                <a:ea typeface="微软雅黑"/>
                <a:cs typeface="Times New Roman"/>
              </a:rPr>
              <a:t>未捷身先</a:t>
            </a:r>
            <a:r>
              <a:rPr lang="zh-CN" altLang="zh-CN" sz="2800" kern="100" dirty="0" smtClean="0">
                <a:solidFill>
                  <a:schemeClr val="accent6">
                    <a:lumMod val="75000"/>
                  </a:schemeClr>
                </a:solidFill>
                <a:latin typeface="Times New Roman"/>
                <a:ea typeface="微软雅黑"/>
                <a:cs typeface="Times New Roman"/>
              </a:rPr>
              <a:t>死</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早</a:t>
            </a:r>
            <a:r>
              <a:rPr lang="zh-CN" altLang="zh-CN" sz="2800" kern="100" dirty="0">
                <a:solidFill>
                  <a:schemeClr val="accent6">
                    <a:lumMod val="75000"/>
                  </a:schemeClr>
                </a:solidFill>
                <a:latin typeface="Times New Roman"/>
                <a:ea typeface="微软雅黑"/>
                <a:cs typeface="Times New Roman"/>
              </a:rPr>
              <a:t>岁那知世事</a:t>
            </a:r>
            <a:r>
              <a:rPr lang="zh-CN" altLang="zh-CN" sz="2800" kern="100" dirty="0" smtClean="0">
                <a:solidFill>
                  <a:schemeClr val="accent6">
                    <a:lumMod val="75000"/>
                  </a:schemeClr>
                </a:solidFill>
                <a:latin typeface="Times New Roman"/>
                <a:ea typeface="微软雅黑"/>
                <a:cs typeface="Times New Roman"/>
              </a:rPr>
              <a:t>艰</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铁马</a:t>
            </a:r>
            <a:r>
              <a:rPr lang="zh-CN" altLang="zh-CN" sz="2800" kern="100" dirty="0">
                <a:solidFill>
                  <a:schemeClr val="accent6">
                    <a:lumMod val="75000"/>
                  </a:schemeClr>
                </a:solidFill>
                <a:latin typeface="Times New Roman"/>
                <a:ea typeface="微软雅黑"/>
                <a:cs typeface="Times New Roman"/>
              </a:rPr>
              <a:t>秋风大散</a:t>
            </a:r>
            <a:r>
              <a:rPr lang="zh-CN" altLang="zh-CN" sz="2800" kern="100" dirty="0" smtClean="0">
                <a:solidFill>
                  <a:schemeClr val="accent6">
                    <a:lumMod val="75000"/>
                  </a:schemeClr>
                </a:solidFill>
                <a:latin typeface="Times New Roman"/>
                <a:ea typeface="微软雅黑"/>
                <a:cs typeface="Times New Roman"/>
              </a:rPr>
              <a:t>关</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镜</a:t>
            </a:r>
            <a:r>
              <a:rPr lang="zh-CN" altLang="zh-CN" sz="2800" kern="100" dirty="0">
                <a:solidFill>
                  <a:schemeClr val="accent6">
                    <a:lumMod val="75000"/>
                  </a:schemeClr>
                </a:solidFill>
                <a:latin typeface="Times New Roman"/>
                <a:ea typeface="微软雅黑"/>
                <a:cs typeface="Times New Roman"/>
              </a:rPr>
              <a:t>中衰鬓已先</a:t>
            </a:r>
            <a:r>
              <a:rPr lang="zh-CN" altLang="zh-CN" sz="2800" kern="100" dirty="0" smtClean="0">
                <a:solidFill>
                  <a:schemeClr val="accent6">
                    <a:lumMod val="75000"/>
                  </a:schemeClr>
                </a:solidFill>
                <a:latin typeface="Times New Roman"/>
                <a:ea typeface="微软雅黑"/>
                <a:cs typeface="Times New Roman"/>
              </a:rPr>
              <a:t>斑</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出师</a:t>
            </a:r>
            <a:r>
              <a:rPr lang="zh-CN" altLang="zh-CN" sz="2800" kern="100" dirty="0">
                <a:solidFill>
                  <a:schemeClr val="accent6">
                    <a:lumMod val="75000"/>
                  </a:schemeClr>
                </a:solidFill>
                <a:latin typeface="Times New Roman"/>
                <a:ea typeface="微软雅黑"/>
                <a:cs typeface="Times New Roman"/>
              </a:rPr>
              <a:t>一表真名世</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928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262" y="558344"/>
            <a:ext cx="11752138" cy="5720540"/>
          </a:xfrm>
          <a:prstGeom prst="rect">
            <a:avLst/>
          </a:prstGeom>
          <a:noFill/>
        </p:spPr>
        <p:txBody>
          <a:bodyPr wrap="square" rtlCol="0">
            <a:spAutoFit/>
          </a:bodyPr>
          <a:lstStyle/>
          <a:p>
            <a:pPr>
              <a:lnSpc>
                <a:spcPct val="137000"/>
              </a:lnSpc>
              <a:spcBef>
                <a:spcPts val="600"/>
              </a:spcBef>
              <a:spcAft>
                <a:spcPts val="0"/>
              </a:spcAft>
            </a:pPr>
            <a:r>
              <a:rPr lang="zh-CN" altLang="zh-CN" sz="2700" b="1" dirty="0" smtClean="0">
                <a:solidFill>
                  <a:schemeClr val="bg1">
                    <a:lumMod val="50000"/>
                  </a:schemeClr>
                </a:solidFill>
                <a:latin typeface="微软雅黑" pitchFamily="34" charset="-122"/>
                <a:ea typeface="微软雅黑" pitchFamily="34" charset="-122"/>
              </a:rPr>
              <a:t>文本</a:t>
            </a:r>
            <a:r>
              <a:rPr lang="zh-CN" altLang="zh-CN" sz="2700" b="1" dirty="0">
                <a:solidFill>
                  <a:schemeClr val="bg1">
                    <a:lumMod val="50000"/>
                  </a:schemeClr>
                </a:solidFill>
                <a:latin typeface="微软雅黑" pitchFamily="34" charset="-122"/>
                <a:ea typeface="微软雅黑" pitchFamily="34" charset="-122"/>
              </a:rPr>
              <a:t>助</a:t>
            </a:r>
            <a:r>
              <a:rPr lang="zh-CN" altLang="zh-CN" sz="2700" b="1" dirty="0" smtClean="0">
                <a:solidFill>
                  <a:schemeClr val="bg1">
                    <a:lumMod val="50000"/>
                  </a:schemeClr>
                </a:solidFill>
                <a:latin typeface="微软雅黑" pitchFamily="34" charset="-122"/>
                <a:ea typeface="微软雅黑" pitchFamily="34" charset="-122"/>
              </a:rPr>
              <a:t>读</a:t>
            </a:r>
            <a:endParaRPr lang="en-US" altLang="zh-CN" sz="2700" b="1" dirty="0" smtClean="0">
              <a:solidFill>
                <a:schemeClr val="bg1">
                  <a:lumMod val="50000"/>
                </a:schemeClr>
              </a:solidFill>
              <a:latin typeface="微软雅黑" pitchFamily="34" charset="-122"/>
              <a:ea typeface="微软雅黑" pitchFamily="34" charset="-122"/>
            </a:endParaRPr>
          </a:p>
          <a:p>
            <a:pPr algn="just">
              <a:lnSpc>
                <a:spcPct val="137000"/>
              </a:lnSpc>
              <a:spcAft>
                <a:spcPts val="0"/>
              </a:spcAft>
              <a:tabLst>
                <a:tab pos="2070735" algn="l"/>
              </a:tabLst>
            </a:pPr>
            <a:r>
              <a:rPr lang="zh-CN" altLang="zh-CN" sz="2700" b="1" kern="100" dirty="0">
                <a:solidFill>
                  <a:srgbClr val="00B050"/>
                </a:solidFill>
                <a:latin typeface="Times New Roman"/>
                <a:ea typeface="微软雅黑"/>
                <a:cs typeface="Times New Roman"/>
              </a:rPr>
              <a:t>《蜀相》</a:t>
            </a:r>
            <a:endParaRPr lang="zh-CN" altLang="zh-CN" sz="2700" b="1" kern="100" dirty="0">
              <a:solidFill>
                <a:srgbClr val="00B050"/>
              </a:solidFill>
              <a:latin typeface="宋体"/>
              <a:cs typeface="Courier New"/>
            </a:endParaRPr>
          </a:p>
          <a:p>
            <a:pPr algn="just">
              <a:lnSpc>
                <a:spcPct val="137000"/>
              </a:lnSpc>
              <a:spcAft>
                <a:spcPts val="0"/>
              </a:spcAft>
              <a:tabLst>
                <a:tab pos="2070735" algn="l"/>
              </a:tabLst>
            </a:pPr>
            <a:r>
              <a:rPr lang="zh-CN" altLang="zh-CN" sz="2700" kern="100" dirty="0">
                <a:latin typeface="Times New Roman"/>
                <a:ea typeface="微软雅黑"/>
                <a:cs typeface="Times New Roman"/>
              </a:rPr>
              <a:t>诗人借歌颂诸葛亮的过人才智和丰功伟绩，惋惜</a:t>
            </a:r>
            <a:r>
              <a:rPr lang="zh-CN" altLang="zh-CN" sz="2700" kern="100" dirty="0" smtClean="0">
                <a:latin typeface="Times New Roman"/>
                <a:ea typeface="微软雅黑"/>
                <a:cs typeface="Times New Roman"/>
              </a:rPr>
              <a:t>诸葛</a:t>
            </a:r>
            <a:endParaRPr lang="en-US" altLang="zh-CN" sz="2700" kern="100" dirty="0" smtClean="0">
              <a:latin typeface="Times New Roman"/>
              <a:ea typeface="微软雅黑"/>
              <a:cs typeface="Times New Roman"/>
            </a:endParaRPr>
          </a:p>
          <a:p>
            <a:pPr algn="just">
              <a:lnSpc>
                <a:spcPct val="137000"/>
              </a:lnSpc>
              <a:spcAft>
                <a:spcPts val="0"/>
              </a:spcAft>
              <a:tabLst>
                <a:tab pos="2070735" algn="l"/>
              </a:tabLst>
            </a:pPr>
            <a:r>
              <a:rPr lang="zh-CN" altLang="zh-CN" sz="2700" kern="100" dirty="0" smtClean="0">
                <a:latin typeface="Times New Roman"/>
                <a:ea typeface="微软雅黑"/>
                <a:cs typeface="Times New Roman"/>
              </a:rPr>
              <a:t>亮</a:t>
            </a:r>
            <a:r>
              <a:rPr lang="zh-CN" altLang="zh-CN" sz="2700" kern="100" dirty="0">
                <a:latin typeface="Times New Roman"/>
                <a:ea typeface="微软雅黑"/>
                <a:cs typeface="Times New Roman"/>
              </a:rPr>
              <a:t>的壮志未酬，抒发了自己功业未就的深沉感慨。</a:t>
            </a:r>
            <a:endParaRPr lang="zh-CN" altLang="zh-CN" sz="2700" kern="100" dirty="0">
              <a:latin typeface="宋体"/>
              <a:cs typeface="Courier New"/>
            </a:endParaRPr>
          </a:p>
          <a:p>
            <a:pPr algn="just">
              <a:lnSpc>
                <a:spcPct val="137000"/>
              </a:lnSpc>
              <a:spcAft>
                <a:spcPts val="0"/>
              </a:spcAft>
              <a:tabLst>
                <a:tab pos="2070735" algn="l"/>
              </a:tabLst>
            </a:pPr>
            <a:r>
              <a:rPr lang="zh-CN" altLang="zh-CN" sz="2700" b="1" kern="100" dirty="0">
                <a:solidFill>
                  <a:srgbClr val="00B050"/>
                </a:solidFill>
                <a:latin typeface="Times New Roman"/>
                <a:ea typeface="微软雅黑"/>
                <a:cs typeface="Times New Roman"/>
              </a:rPr>
              <a:t>《书愤》</a:t>
            </a:r>
            <a:endParaRPr lang="zh-CN" altLang="zh-CN" sz="2700" b="1" kern="100" dirty="0">
              <a:solidFill>
                <a:srgbClr val="00B050"/>
              </a:solidFill>
              <a:latin typeface="宋体"/>
              <a:cs typeface="Courier New"/>
            </a:endParaRPr>
          </a:p>
          <a:p>
            <a:pPr algn="just">
              <a:lnSpc>
                <a:spcPct val="137000"/>
              </a:lnSpc>
              <a:spcAft>
                <a:spcPts val="0"/>
              </a:spcAft>
              <a:tabLst>
                <a:tab pos="2070735" algn="l"/>
              </a:tabLst>
            </a:pPr>
            <a:r>
              <a:rPr lang="zh-CN" altLang="zh-CN" sz="2700" kern="100" dirty="0">
                <a:latin typeface="Times New Roman"/>
                <a:ea typeface="微软雅黑"/>
                <a:cs typeface="Times New Roman"/>
              </a:rPr>
              <a:t>诗人一方面表现了渴望万里从戎、以身报国的</a:t>
            </a:r>
            <a:r>
              <a:rPr lang="zh-CN" altLang="zh-CN" sz="2700" kern="100" dirty="0" smtClean="0">
                <a:latin typeface="Times New Roman"/>
                <a:ea typeface="微软雅黑"/>
                <a:cs typeface="Times New Roman"/>
              </a:rPr>
              <a:t>豪壮理</a:t>
            </a:r>
            <a:endParaRPr lang="en-US" altLang="zh-CN" sz="2700" kern="100" dirty="0" smtClean="0">
              <a:latin typeface="Times New Roman"/>
              <a:ea typeface="微软雅黑"/>
              <a:cs typeface="Times New Roman"/>
            </a:endParaRPr>
          </a:p>
          <a:p>
            <a:pPr algn="just">
              <a:lnSpc>
                <a:spcPct val="137000"/>
              </a:lnSpc>
              <a:spcAft>
                <a:spcPts val="0"/>
              </a:spcAft>
              <a:tabLst>
                <a:tab pos="2070735" algn="l"/>
              </a:tabLst>
            </a:pPr>
            <a:r>
              <a:rPr lang="zh-CN" altLang="zh-CN" sz="2700" kern="100" dirty="0" smtClean="0">
                <a:latin typeface="Times New Roman"/>
                <a:ea typeface="微软雅黑"/>
                <a:cs typeface="Times New Roman"/>
              </a:rPr>
              <a:t>想</a:t>
            </a:r>
            <a:r>
              <a:rPr lang="zh-CN" altLang="zh-CN" sz="2700" kern="100" dirty="0">
                <a:latin typeface="Times New Roman"/>
                <a:ea typeface="微软雅黑"/>
                <a:cs typeface="Times New Roman"/>
              </a:rPr>
              <a:t>，另一方面则表达了壮志难酬、无路请缨的悲愤</a:t>
            </a:r>
            <a:r>
              <a:rPr lang="zh-CN" altLang="zh-CN" sz="2700" kern="100" dirty="0" smtClean="0">
                <a:latin typeface="Times New Roman"/>
                <a:ea typeface="微软雅黑"/>
                <a:cs typeface="Times New Roman"/>
              </a:rPr>
              <a:t>心</a:t>
            </a:r>
            <a:endParaRPr lang="en-US" altLang="zh-CN" sz="2700" kern="100" dirty="0" smtClean="0">
              <a:latin typeface="Times New Roman"/>
              <a:ea typeface="微软雅黑"/>
              <a:cs typeface="Times New Roman"/>
            </a:endParaRPr>
          </a:p>
          <a:p>
            <a:pPr algn="just">
              <a:lnSpc>
                <a:spcPct val="137000"/>
              </a:lnSpc>
              <a:spcAft>
                <a:spcPts val="0"/>
              </a:spcAft>
              <a:tabLst>
                <a:tab pos="2070735" algn="l"/>
              </a:tabLst>
            </a:pPr>
            <a:r>
              <a:rPr lang="zh-CN" altLang="zh-CN" sz="2700" kern="100" dirty="0" smtClean="0">
                <a:latin typeface="Times New Roman"/>
                <a:ea typeface="微软雅黑"/>
                <a:cs typeface="Times New Roman"/>
              </a:rPr>
              <a:t>情</a:t>
            </a:r>
            <a:r>
              <a:rPr lang="zh-CN" altLang="zh-CN" sz="2700" kern="100" dirty="0">
                <a:latin typeface="Times New Roman"/>
                <a:ea typeface="微软雅黑"/>
                <a:cs typeface="Times New Roman"/>
              </a:rPr>
              <a:t>。这两者相互激扬：愈是悲愤，诗人对理想愈是执着；对理想愈是执着，诗人的悲愤也愈是强烈。从而抒发了诗人与国家休戚与共的豪情壮志和报国无门的深沉愤慨。</a:t>
            </a:r>
            <a:endParaRPr lang="zh-CN" altLang="zh-CN" sz="2700" kern="100" dirty="0">
              <a:effectLst/>
              <a:latin typeface="宋体"/>
              <a:cs typeface="Courier New"/>
            </a:endParaRPr>
          </a:p>
        </p:txBody>
      </p:sp>
      <p:pic>
        <p:nvPicPr>
          <p:cNvPr id="7170" name="Picture 2" descr="C:\Users\Administrator\Desktop\语文图\46.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1197"/>
          <a:stretch/>
        </p:blipFill>
        <p:spPr bwMode="auto">
          <a:xfrm>
            <a:off x="8521701" y="1885950"/>
            <a:ext cx="3416299" cy="259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8" y="298686"/>
            <a:ext cx="11764932" cy="5403018"/>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一、诗题为</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蜀相</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，诗歌首联、颔联却从祠堂写起，为什么？请结合诗句谈谈你的见解。</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人物千古风流已去，而祠堂长存，虽今犹在，正可由丞相祠堂想见丞相功业。若不从祠堂写起，颈、尾两联的议论就成了无本之木。写祠堂实为伤情，为下文写心志做铺垫。祠堂冷落荒凉的环境，表现了诗人追怀诸葛亮的寂寞之心。</a:t>
            </a:r>
            <a:endParaRPr lang="zh-CN" altLang="zh-CN" sz="2800" kern="100" dirty="0">
              <a:effectLst/>
              <a:latin typeface="宋体"/>
              <a:cs typeface="Courier New"/>
            </a:endParaRPr>
          </a:p>
        </p:txBody>
      </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668" y="31986"/>
            <a:ext cx="11866532" cy="6235874"/>
          </a:xfrm>
          <a:prstGeom prst="rect">
            <a:avLst/>
          </a:prstGeom>
          <a:noFill/>
        </p:spPr>
        <p:txBody>
          <a:bodyPr wrap="square" rtlCol="0">
            <a:spAutoFit/>
          </a:bodyPr>
          <a:lstStyle/>
          <a:p>
            <a:pPr algn="just">
              <a:lnSpc>
                <a:spcPct val="129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二、</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出师未捷身先死，长使英雄泪满襟。</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这句诗中的思想情感是怎样的？这里的</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英雄</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指的是谁？</a:t>
            </a:r>
            <a:endParaRPr lang="zh-CN" altLang="zh-CN" sz="2400" b="1" kern="100" dirty="0">
              <a:solidFill>
                <a:schemeClr val="bg1">
                  <a:lumMod val="50000"/>
                </a:schemeClr>
              </a:solidFill>
              <a:latin typeface="宋体"/>
              <a:cs typeface="Courier New"/>
            </a:endParaRPr>
          </a:p>
          <a:p>
            <a:pPr algn="just">
              <a:lnSpc>
                <a:spcPct val="129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提示</a:t>
            </a:r>
            <a:r>
              <a:rPr lang="zh-CN" altLang="zh-CN" sz="2400" kern="100" dirty="0">
                <a:latin typeface="Times New Roman"/>
                <a:ea typeface="微软雅黑"/>
                <a:cs typeface="Times New Roman"/>
              </a:rPr>
              <a:t>　深沉、叹惋、感伤的思想感情。这句诗描述了诸葛亮鞠躬尽瘁、死而后已的精神。这是他一生中最为感人之处。正是因为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出师未捷身先死</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，才令人扼腕叹息，才</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长使英雄泪满襟</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29000"/>
              </a:lnSpc>
              <a:spcAft>
                <a:spcPts val="0"/>
              </a:spcAft>
              <a:tabLst>
                <a:tab pos="2070735" algn="l"/>
              </a:tabLst>
            </a:pPr>
            <a:r>
              <a:rPr lang="zh-CN" altLang="zh-CN" sz="2400" kern="100" spc="-90" dirty="0">
                <a:latin typeface="Times New Roman"/>
                <a:ea typeface="微软雅黑"/>
                <a:cs typeface="Times New Roman"/>
              </a:rPr>
              <a:t>这里的</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英雄</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指失败的英雄，所以说这句诗写出了历史上一切事业未竟的英雄人物对其壮志未酬的深深遗憾和共鸣</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这英雄也包括杜甫自己</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杜甫是一位忧国忧民</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以天下为己任</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有远大抱负的诗人</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杜甫是想做宰相的</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本怀着</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致君尧舜上</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再使风俗淳</a:t>
            </a:r>
            <a:r>
              <a:rPr lang="en-US" altLang="zh-CN" sz="2400" kern="100" spc="-90" dirty="0">
                <a:latin typeface="宋体"/>
                <a:ea typeface="微软雅黑"/>
                <a:cs typeface="Times New Roman"/>
              </a:rPr>
              <a:t>”</a:t>
            </a:r>
            <a:r>
              <a:rPr lang="en-US" altLang="zh-CN" sz="2400" kern="100" spc="-90" dirty="0">
                <a:latin typeface="Times New Roman"/>
                <a:ea typeface="微软雅黑"/>
                <a:cs typeface="Courier New"/>
              </a:rPr>
              <a:t>(</a:t>
            </a:r>
            <a:r>
              <a:rPr lang="zh-CN" altLang="zh-CN" sz="2400" kern="100" spc="-90" dirty="0">
                <a:latin typeface="Times New Roman"/>
                <a:ea typeface="微软雅黑"/>
                <a:cs typeface="Times New Roman"/>
              </a:rPr>
              <a:t>让帝王成为像尧舜一样圣明的君主</a:t>
            </a:r>
            <a:r>
              <a:rPr lang="en-US" altLang="zh-CN" sz="2400" kern="100" spc="-90" dirty="0">
                <a:latin typeface="Times New Roman"/>
                <a:ea typeface="微软雅黑"/>
                <a:cs typeface="Courier New"/>
              </a:rPr>
              <a:t>)</a:t>
            </a:r>
            <a:r>
              <a:rPr lang="zh-CN" altLang="zh-CN" sz="2400" kern="100" spc="-90" dirty="0">
                <a:latin typeface="Times New Roman"/>
                <a:ea typeface="微软雅黑"/>
                <a:cs typeface="Times New Roman"/>
              </a:rPr>
              <a:t>的政治抱负</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却始终没有机会得以施展</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远大的理想和根深蒂固的价值取向就都无可奈何地失落了</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杜甫在政治上始终一事无成</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即便如此</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他却依然忧念国事</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挂怀天下</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所以他的内心是非常苦痛的</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这苦痛是老杜心头永远的伤口</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为此，我们可以说</a:t>
            </a:r>
            <a:r>
              <a:rPr lang="zh-CN" altLang="zh-CN" sz="2400" kern="100" spc="-900" dirty="0">
                <a:latin typeface="Times New Roman"/>
                <a:ea typeface="微软雅黑"/>
                <a:cs typeface="Times New Roman"/>
              </a:rPr>
              <a:t>，</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出师未捷身先死</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长使英雄泪满襟</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这句诗</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寄托了他</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致君尧舜上</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的理想难以实现的悲哀</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是杜甫用自己壮志难酬的苦痛和对诸葛亮的仰慕</a:t>
            </a:r>
            <a:r>
              <a:rPr lang="zh-CN" altLang="zh-CN" sz="2400" kern="100" spc="-900" dirty="0">
                <a:latin typeface="Times New Roman"/>
                <a:ea typeface="微软雅黑"/>
                <a:cs typeface="Times New Roman"/>
              </a:rPr>
              <a:t>、</a:t>
            </a:r>
            <a:r>
              <a:rPr lang="zh-CN" altLang="zh-CN" sz="2400" kern="100" spc="-90" dirty="0">
                <a:latin typeface="Times New Roman"/>
                <a:ea typeface="微软雅黑"/>
                <a:cs typeface="Times New Roman"/>
              </a:rPr>
              <a:t>叹惋之情熔铸成的千古名句</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45800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268" y="158986"/>
            <a:ext cx="11663332" cy="5850063"/>
          </a:xfrm>
          <a:prstGeom prst="rect">
            <a:avLst/>
          </a:prstGeom>
          <a:noFill/>
        </p:spPr>
        <p:txBody>
          <a:bodyPr wrap="square" rtlCol="0">
            <a:spAutoFit/>
          </a:bodyPr>
          <a:lstStyle/>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三、陆游诗作的突出特点是</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多豪丽语，言征伐恢复事</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。《书愤》这首诗中哪两句最能体现这个特点，试加以分析。</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楼船夜雪瓜洲渡，铁马秋风大散关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最能体现这个特点。</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楼船</a:t>
            </a:r>
            <a:r>
              <a:rPr lang="en-US" altLang="zh-CN" sz="2800" kern="100" dirty="0">
                <a:latin typeface="宋体"/>
                <a:ea typeface="微软雅黑"/>
                <a:cs typeface="Times New Roman"/>
              </a:rPr>
              <a:t>”</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高大的战船</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夜雪</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铁马</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秋风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，意象两两相合，便有了两幅开阔、壮盛的战场画卷。这两句形象地概括了</a:t>
            </a:r>
            <a:r>
              <a:rPr lang="en-US" altLang="zh-CN" sz="2800" kern="100" dirty="0">
                <a:latin typeface="Times New Roman"/>
                <a:ea typeface="微软雅黑"/>
                <a:cs typeface="Courier New"/>
              </a:rPr>
              <a:t>25</a:t>
            </a:r>
            <a:r>
              <a:rPr lang="zh-CN" altLang="zh-CN" sz="2800" kern="100" dirty="0">
                <a:latin typeface="Times New Roman"/>
                <a:ea typeface="微软雅黑"/>
                <a:cs typeface="Times New Roman"/>
              </a:rPr>
              <a:t>年前的两次抗金胜仗：瓜洲渡击退金兵的进犯，大散关失而复得。意在表明南宋人民具有保卫自己国土的伟大力量，也使诗人的恢复之志具体化，可以想见他当年投身战斗恢复失地的强烈愿望。</a:t>
            </a:r>
            <a:endParaRPr lang="zh-CN" altLang="zh-CN" sz="2800" kern="100" dirty="0">
              <a:effectLst/>
              <a:latin typeface="宋体"/>
              <a:cs typeface="Courier New"/>
            </a:endParaRPr>
          </a:p>
        </p:txBody>
      </p:sp>
    </p:spTree>
    <p:extLst>
      <p:ext uri="{BB962C8B-B14F-4D97-AF65-F5344CB8AC3E}">
        <p14:creationId xmlns:p14="http://schemas.microsoft.com/office/powerpoint/2010/main" val="918367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68" y="501886"/>
            <a:ext cx="11701432" cy="5219891"/>
          </a:xfrm>
          <a:prstGeom prst="rect">
            <a:avLst/>
          </a:prstGeom>
          <a:noFill/>
        </p:spPr>
        <p:txBody>
          <a:bodyPr wrap="square" rtlCol="0">
            <a:spAutoFit/>
          </a:bodyPr>
          <a:lstStyle/>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四、试分析《书愤》一诗虚实相生的艺术特色。</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这首诗虚实相生，变化多姿。首联上句写实，回忆年轻时的天真单纯；下句以实写虚，</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中原北望气如山</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，用有形的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山</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来形容无形的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气</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，突出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气</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的坚毅、豪迈、轩昂。颈联上句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塞上长城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写理想，气势雄伟，意境高远，从大处远处落笔，是虚写；下句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镜中衰鬓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写现实，感情沉郁，格调凝重，从细处近处用墨，是实写。在虚实的映衬中，加重了诗歌雄壮悲愤的基调。</a:t>
            </a:r>
            <a:endParaRPr lang="zh-CN" altLang="zh-CN" sz="2800" kern="100" dirty="0">
              <a:effectLst/>
              <a:latin typeface="宋体"/>
              <a:cs typeface="Courier New"/>
            </a:endParaRPr>
          </a:p>
        </p:txBody>
      </p:sp>
    </p:spTree>
    <p:extLst>
      <p:ext uri="{BB962C8B-B14F-4D97-AF65-F5344CB8AC3E}">
        <p14:creationId xmlns:p14="http://schemas.microsoft.com/office/powerpoint/2010/main" val="918367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57611"/>
            <a:ext cx="2280602" cy="438563"/>
          </a:xfrm>
          <a:prstGeom prst="rect">
            <a:avLst/>
          </a:prstGeom>
          <a:noFill/>
          <a:ln>
            <a:noFill/>
          </a:ln>
        </p:spPr>
        <p:txBody>
          <a:bodyPr wrap="square" lIns="68562" tIns="34281" rIns="68562" bIns="34281" rtlCol="0">
            <a:spAutoFit/>
          </a:bodyPr>
          <a:lstStyle/>
          <a:p>
            <a:r>
              <a:rPr lang="zh-CN" altLang="en-US" sz="2400" b="1" dirty="0" smtClean="0">
                <a:solidFill>
                  <a:schemeClr val="bg1">
                    <a:lumMod val="50000"/>
                  </a:schemeClr>
                </a:solidFill>
                <a:latin typeface="微软雅黑" pitchFamily="34" charset="-122"/>
                <a:ea typeface="微软雅黑" pitchFamily="34" charset="-122"/>
              </a:rPr>
              <a:t>高考考点链接</a:t>
            </a:r>
            <a:endParaRPr lang="zh-CN" altLang="zh-CN" sz="2400" b="1" dirty="0">
              <a:solidFill>
                <a:schemeClr val="bg1">
                  <a:lumMod val="50000"/>
                </a:schemeClr>
              </a:solidFill>
              <a:latin typeface="微软雅黑" pitchFamily="34" charset="-122"/>
              <a:ea typeface="微软雅黑" pitchFamily="34" charset="-122"/>
            </a:endParaRPr>
          </a:p>
        </p:txBody>
      </p:sp>
      <p:sp>
        <p:nvSpPr>
          <p:cNvPr id="4" name="TextBox 3"/>
          <p:cNvSpPr txBox="1"/>
          <p:nvPr/>
        </p:nvSpPr>
        <p:spPr>
          <a:xfrm>
            <a:off x="179512" y="488340"/>
            <a:ext cx="11847388" cy="5760038"/>
          </a:xfrm>
          <a:prstGeom prst="rect">
            <a:avLst/>
          </a:prstGeom>
          <a:noFill/>
        </p:spPr>
        <p:txBody>
          <a:bodyPr wrap="square" rtlCol="0">
            <a:spAutoFit/>
          </a:bodyPr>
          <a:lstStyle/>
          <a:p>
            <a:pPr algn="ctr">
              <a:lnSpc>
                <a:spcPct val="141000"/>
              </a:lnSpc>
              <a:spcAft>
                <a:spcPts val="0"/>
              </a:spcAft>
              <a:tabLst>
                <a:tab pos="2070735" algn="l"/>
              </a:tabLst>
            </a:pPr>
            <a:r>
              <a:rPr lang="zh-CN" altLang="zh-CN" sz="2400" b="1" kern="100" dirty="0">
                <a:solidFill>
                  <a:srgbClr val="00B050"/>
                </a:solidFill>
                <a:latin typeface="Times New Roman"/>
                <a:ea typeface="微软雅黑"/>
                <a:cs typeface="Times New Roman"/>
              </a:rPr>
              <a:t>虚实相生</a:t>
            </a:r>
            <a:endParaRPr lang="zh-CN" altLang="zh-CN" sz="2400" b="1" kern="100" dirty="0">
              <a:solidFill>
                <a:srgbClr val="00B050"/>
              </a:solidFill>
              <a:latin typeface="宋体"/>
              <a:cs typeface="Courier New"/>
            </a:endParaRPr>
          </a:p>
          <a:p>
            <a:pPr algn="just">
              <a:lnSpc>
                <a:spcPct val="141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解读：</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虚</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实</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是中国传统绘画的技法之一。</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实</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指客观地反映绘画对象，</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虚</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，指图画中笔画稀疏的部分或空白的部分。在中国古代诗歌中，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虚</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实</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结合的表现手法运用比较多。在中国古代诗歌中，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虚</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是指知觉中看不见、摸不着的虚幻世界和梦境等。</a:t>
            </a:r>
            <a:endParaRPr lang="zh-CN" altLang="zh-CN" sz="2400" kern="100" dirty="0">
              <a:latin typeface="宋体"/>
              <a:cs typeface="Courier New"/>
            </a:endParaRPr>
          </a:p>
          <a:p>
            <a:pPr algn="just">
              <a:lnSpc>
                <a:spcPct val="141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指津：</a:t>
            </a:r>
            <a:r>
              <a:rPr lang="zh-CN" altLang="zh-CN" sz="2400" kern="100" dirty="0">
                <a:latin typeface="Times New Roman"/>
                <a:ea typeface="微软雅黑"/>
                <a:cs typeface="Times New Roman"/>
              </a:rPr>
              <a:t>一般情况下，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虚</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包括三种类型：</a:t>
            </a:r>
            <a:endParaRPr lang="zh-CN" altLang="zh-CN" sz="2400" kern="100" dirty="0">
              <a:latin typeface="宋体"/>
              <a:cs typeface="Courier New"/>
            </a:endParaRPr>
          </a:p>
          <a:p>
            <a:pPr algn="just">
              <a:lnSpc>
                <a:spcPct val="141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虚幻世界和梦境。例如辛弃疾《破阵子</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醉里挑灯看剑》中梦中胜利的虚幻之景与醒来时的白发现实形成鲜明的对比，让读者体味出诗人空有大志、报国无门的悲哀。</a:t>
            </a:r>
            <a:endParaRPr lang="zh-CN" altLang="zh-CN" sz="2400" kern="100" dirty="0">
              <a:latin typeface="宋体"/>
              <a:cs typeface="Courier New"/>
            </a:endParaRPr>
          </a:p>
          <a:p>
            <a:pPr algn="just">
              <a:lnSpc>
                <a:spcPct val="141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想象和回忆。例如《虞美人》中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雕栏玉砌应犹在，只是朱颜改</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，句中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故国</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雕栏玉砌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存在，但此时并不在眼前，是虚象。作者将</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雕栏玉砌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与</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朱颜</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对照着写，颇有故国凄凉、物是人非之感。</a:t>
            </a:r>
            <a:endParaRPr lang="zh-CN" altLang="zh-CN" sz="2400" kern="100" dirty="0">
              <a:effectLst/>
              <a:latin typeface="宋体"/>
              <a:cs typeface="Courier New"/>
            </a:endParaRPr>
          </a:p>
        </p:txBody>
      </p:sp>
    </p:spTree>
    <p:extLst>
      <p:ext uri="{BB962C8B-B14F-4D97-AF65-F5344CB8AC3E}">
        <p14:creationId xmlns:p14="http://schemas.microsoft.com/office/powerpoint/2010/main" val="249994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568" y="184386"/>
            <a:ext cx="11688732"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设想之境。例如柳永的《雨霖铃》一词，上片除</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念去去，千里烟波，暮霭沉沉楚天阔</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外，写的都是眼前实景实事实情，写出词人和心爱的人不忍分别又不得不别的心情，是实写；下片写对别后生活的设想，是虚写，着意描绘词人孤独寂寞的心情。虚实结合，淋漓尽致地写出了离别的依依不舍。</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实</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是指客观存在的实象、事实、实境。</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虚实结合的表现手法，有时能起到强烈的对比效果，从而突出诗歌的中心；有时能起到渲染烘托的作用，从而突出诗歌的中心。</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应用：</a:t>
            </a:r>
            <a:r>
              <a:rPr lang="zh-CN" altLang="zh-CN" sz="2800" kern="100" dirty="0">
                <a:latin typeface="Times New Roman"/>
                <a:ea typeface="微软雅黑"/>
                <a:cs typeface="Times New Roman"/>
              </a:rPr>
              <a:t>请你根据本处的提示，解答</a:t>
            </a:r>
            <a:r>
              <a:rPr lang="en-US" altLang="zh-CN" sz="2800" kern="100" dirty="0">
                <a:latin typeface="IPAPANNEW"/>
                <a:ea typeface="微软雅黑"/>
                <a:cs typeface="Times New Roman"/>
              </a:rPr>
              <a:t>[</a:t>
            </a:r>
            <a:r>
              <a:rPr lang="zh-CN" altLang="zh-CN" sz="2800" kern="100" dirty="0">
                <a:latin typeface="IPAPANNEW"/>
                <a:ea typeface="微软雅黑"/>
                <a:cs typeface="Times New Roman"/>
              </a:rPr>
              <a:t>分层训练</a:t>
            </a:r>
            <a:r>
              <a:rPr lang="en-US" altLang="zh-CN" sz="2800" kern="100" dirty="0">
                <a:latin typeface="IPAPANNEW"/>
                <a:ea typeface="微软雅黑"/>
                <a:cs typeface="Times New Roman"/>
              </a:rPr>
              <a:t>]</a:t>
            </a:r>
            <a:r>
              <a:rPr lang="zh-CN" altLang="zh-CN" sz="2800" kern="100" dirty="0">
                <a:latin typeface="Times New Roman"/>
                <a:ea typeface="微软雅黑"/>
                <a:cs typeface="Times New Roman"/>
              </a:rPr>
              <a:t>中的第</a:t>
            </a:r>
            <a:r>
              <a:rPr lang="en-US" altLang="zh-CN" sz="2800" kern="100" dirty="0">
                <a:latin typeface="Times New Roman"/>
                <a:ea typeface="微软雅黑"/>
                <a:cs typeface="Courier New"/>
              </a:rPr>
              <a:t>16</a:t>
            </a:r>
            <a:r>
              <a:rPr lang="zh-CN" altLang="zh-CN" sz="2800" kern="100" dirty="0">
                <a:latin typeface="Times New Roman"/>
                <a:ea typeface="微软雅黑"/>
                <a:cs typeface="Times New Roman"/>
              </a:rPr>
              <a:t>题。</a:t>
            </a:r>
            <a:endParaRPr lang="zh-CN" altLang="zh-CN" sz="28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6402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2625483" y="9616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4</a:t>
            </a:r>
            <a:r>
              <a:rPr lang="zh-CN" altLang="en-US" sz="4500" dirty="0">
                <a:solidFill>
                  <a:srgbClr val="FC6204"/>
                </a:solidFill>
                <a:latin typeface="Times New Roman" pitchFamily="18" charset="0"/>
                <a:ea typeface="微软雅黑" pitchFamily="34" charset="-122"/>
                <a:cs typeface="Times New Roman" pitchFamily="18" charset="0"/>
              </a:rPr>
              <a:t>～</a:t>
            </a:r>
            <a:r>
              <a:rPr lang="en-US" altLang="zh-CN" sz="4500" dirty="0">
                <a:solidFill>
                  <a:srgbClr val="FC6204"/>
                </a:solidFill>
                <a:latin typeface="Times New Roman" pitchFamily="18" charset="0"/>
                <a:ea typeface="微软雅黑" pitchFamily="34" charset="-122"/>
                <a:cs typeface="Times New Roman" pitchFamily="18" charset="0"/>
              </a:rPr>
              <a:t>5</a:t>
            </a:r>
            <a:r>
              <a:rPr lang="zh-CN" altLang="en-US" sz="4500" dirty="0">
                <a:solidFill>
                  <a:srgbClr val="FC6204"/>
                </a:solidFill>
                <a:latin typeface="Times New Roman" pitchFamily="18" charset="0"/>
                <a:ea typeface="微软雅黑" pitchFamily="34" charset="-122"/>
                <a:cs typeface="Times New Roman" pitchFamily="18" charset="0"/>
              </a:rPr>
              <a:t>课　蜀相　书愤</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162" y="578247"/>
            <a:ext cx="11815638" cy="5733621"/>
          </a:xfrm>
          <a:prstGeom prst="rect">
            <a:avLst/>
          </a:prstGeom>
          <a:noFill/>
        </p:spPr>
        <p:txBody>
          <a:bodyPr wrap="square" rtlCol="0">
            <a:spAutoFit/>
          </a:bodyPr>
          <a:lstStyle/>
          <a:p>
            <a:pPr algn="just">
              <a:lnSpc>
                <a:spcPct val="141000"/>
              </a:lnSpc>
              <a:spcAft>
                <a:spcPts val="0"/>
              </a:spcAft>
              <a:tabLst>
                <a:tab pos="2070735" algn="l"/>
              </a:tabLst>
            </a:pPr>
            <a:r>
              <a:rPr lang="en-US" altLang="zh-CN" sz="2600" b="1" kern="100" dirty="0">
                <a:solidFill>
                  <a:schemeClr val="bg1">
                    <a:lumMod val="50000"/>
                  </a:schemeClr>
                </a:solidFill>
                <a:latin typeface="Times New Roman"/>
                <a:ea typeface="微软雅黑"/>
                <a:cs typeface="Courier New"/>
              </a:rPr>
              <a:t>1</a:t>
            </a:r>
            <a:r>
              <a:rPr lang="zh-CN" altLang="zh-CN" sz="2600" b="1" kern="100" dirty="0">
                <a:solidFill>
                  <a:schemeClr val="bg1">
                    <a:lumMod val="50000"/>
                  </a:schemeClr>
                </a:solidFill>
                <a:latin typeface="Times New Roman"/>
                <a:ea typeface="微软雅黑"/>
                <a:cs typeface="Times New Roman"/>
              </a:rPr>
              <a:t>．阅读延伸</a:t>
            </a:r>
            <a:endParaRPr lang="zh-CN" altLang="zh-CN" sz="2600" b="1" kern="100" dirty="0">
              <a:solidFill>
                <a:schemeClr val="bg1">
                  <a:lumMod val="50000"/>
                </a:schemeClr>
              </a:solidFill>
              <a:latin typeface="宋体"/>
              <a:cs typeface="Courier New"/>
            </a:endParaRPr>
          </a:p>
          <a:p>
            <a:pPr algn="ctr">
              <a:lnSpc>
                <a:spcPct val="141000"/>
              </a:lnSpc>
              <a:spcAft>
                <a:spcPts val="0"/>
              </a:spcAft>
              <a:tabLst>
                <a:tab pos="2070735" algn="l"/>
              </a:tabLst>
            </a:pPr>
            <a:r>
              <a:rPr lang="zh-CN" altLang="zh-CN" sz="2600" b="1" kern="100" dirty="0">
                <a:solidFill>
                  <a:srgbClr val="00B050"/>
                </a:solidFill>
                <a:latin typeface="Times New Roman"/>
                <a:ea typeface="微软雅黑"/>
                <a:cs typeface="Times New Roman"/>
              </a:rPr>
              <a:t>千年深处读沈园</a:t>
            </a:r>
            <a:endParaRPr lang="zh-CN" altLang="zh-CN" sz="2600" b="1" kern="100" dirty="0">
              <a:solidFill>
                <a:srgbClr val="00B050"/>
              </a:solidFill>
              <a:latin typeface="宋体"/>
              <a:cs typeface="Courier New"/>
            </a:endParaRPr>
          </a:p>
          <a:p>
            <a:pPr algn="ctr">
              <a:lnSpc>
                <a:spcPct val="141000"/>
              </a:lnSpc>
              <a:spcAft>
                <a:spcPts val="0"/>
              </a:spcAft>
              <a:tabLst>
                <a:tab pos="2070735" algn="l"/>
              </a:tabLst>
            </a:pPr>
            <a:r>
              <a:rPr lang="zh-CN" altLang="zh-CN" sz="2600" kern="100" dirty="0">
                <a:latin typeface="Times New Roman"/>
                <a:ea typeface="微软雅黑"/>
                <a:cs typeface="Times New Roman"/>
              </a:rPr>
              <a:t>张大伟</a:t>
            </a:r>
            <a:endParaRPr lang="zh-CN" altLang="zh-CN" sz="2600" kern="100" dirty="0">
              <a:latin typeface="宋体"/>
              <a:cs typeface="Courier New"/>
            </a:endParaRPr>
          </a:p>
          <a:p>
            <a:pPr algn="just">
              <a:lnSpc>
                <a:spcPct val="141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倘若</a:t>
            </a:r>
            <a:r>
              <a:rPr lang="zh-CN" altLang="zh-CN" sz="2600" kern="100" dirty="0">
                <a:latin typeface="Times New Roman"/>
                <a:ea typeface="微软雅黑"/>
                <a:cs typeface="Times New Roman"/>
              </a:rPr>
              <a:t>这个世界还有原先，倘若能推开岁月尘封的门</a:t>
            </a:r>
            <a:r>
              <a:rPr lang="zh-CN" altLang="zh-CN" sz="2600" kern="100" dirty="0" smtClean="0">
                <a:latin typeface="Times New Roman"/>
                <a:ea typeface="微软雅黑"/>
                <a:cs typeface="Times New Roman"/>
              </a:rPr>
              <a:t>，就</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让</a:t>
            </a:r>
            <a:r>
              <a:rPr lang="zh-CN" altLang="zh-CN" sz="2600" kern="100" dirty="0">
                <a:latin typeface="Times New Roman"/>
                <a:ea typeface="微软雅黑"/>
                <a:cs typeface="Times New Roman"/>
              </a:rPr>
              <a:t>我走过清，走过明，走过元，一路走到南宋。就</a:t>
            </a:r>
            <a:r>
              <a:rPr lang="zh-CN" altLang="zh-CN" sz="2600" kern="100" dirty="0" smtClean="0">
                <a:latin typeface="Times New Roman"/>
                <a:ea typeface="微软雅黑"/>
                <a:cs typeface="Times New Roman"/>
              </a:rPr>
              <a:t>让我和着</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凄婉</a:t>
            </a:r>
            <a:r>
              <a:rPr lang="zh-CN" altLang="zh-CN" sz="2600" kern="100" dirty="0">
                <a:latin typeface="Times New Roman"/>
                <a:ea typeface="微软雅黑"/>
                <a:cs typeface="Times New Roman"/>
              </a:rPr>
              <a:t>的宋词，踩着千年前的月光，悄然地走进沈园。</a:t>
            </a:r>
            <a:endParaRPr lang="zh-CN" altLang="zh-CN" sz="2600" kern="100" dirty="0">
              <a:latin typeface="宋体"/>
              <a:cs typeface="Courier New"/>
            </a:endParaRPr>
          </a:p>
          <a:p>
            <a:pPr algn="just">
              <a:lnSpc>
                <a:spcPct val="141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因</a:t>
            </a:r>
            <a:r>
              <a:rPr lang="zh-CN" altLang="zh-CN" sz="2600" kern="100" dirty="0">
                <a:latin typeface="Times New Roman"/>
                <a:ea typeface="微软雅黑"/>
                <a:cs typeface="Times New Roman"/>
              </a:rPr>
              <a:t>了陆游和唐婉，沈园和爱情紧紧地缠绵着，在江南</a:t>
            </a:r>
            <a:r>
              <a:rPr lang="zh-CN" altLang="zh-CN" sz="2600" kern="100" dirty="0" smtClean="0">
                <a:latin typeface="Times New Roman"/>
                <a:ea typeface="微软雅黑"/>
                <a:cs typeface="Times New Roman"/>
              </a:rPr>
              <a:t>的</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烟雨</a:t>
            </a:r>
            <a:r>
              <a:rPr lang="zh-CN" altLang="zh-CN" sz="2600" kern="100" dirty="0">
                <a:latin typeface="Times New Roman"/>
                <a:ea typeface="微软雅黑"/>
                <a:cs typeface="Times New Roman"/>
              </a:rPr>
              <a:t>里徜徉了千年，忧伤了千年</a:t>
            </a:r>
            <a:r>
              <a:rPr lang="zh-CN" altLang="zh-CN" sz="2600" kern="100" dirty="0" smtClean="0">
                <a:latin typeface="Times New Roman"/>
                <a:ea typeface="微软雅黑"/>
                <a:cs typeface="Times New Roman"/>
              </a:rPr>
              <a:t>。</a:t>
            </a:r>
            <a:endParaRPr lang="zh-CN" altLang="zh-CN" sz="2600" kern="100" dirty="0">
              <a:latin typeface="宋体"/>
              <a:cs typeface="Courier New"/>
            </a:endParaRPr>
          </a:p>
          <a:p>
            <a:pPr algn="just">
              <a:lnSpc>
                <a:spcPct val="141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十年后</a:t>
            </a:r>
            <a:r>
              <a:rPr lang="zh-CN" altLang="zh-CN" sz="2600" kern="100" dirty="0">
                <a:latin typeface="Times New Roman"/>
                <a:ea typeface="微软雅黑"/>
                <a:cs typeface="Times New Roman"/>
              </a:rPr>
              <a:t>的那个春天，满怀忧伤的陆游一个人漫游沈家花园，他形影清瘦，独坐独吟。而恰恰唐婉和改嫁后的丈夫赵士诚相偕游园，一对拆散的人意外重逢。</a:t>
            </a:r>
            <a:endParaRPr lang="zh-CN" altLang="zh-CN" sz="2600" kern="100" dirty="0">
              <a:effectLst/>
              <a:latin typeface="宋体"/>
              <a:cs typeface="Courier New"/>
            </a:endParaRPr>
          </a:p>
        </p:txBody>
      </p:sp>
      <p:pic>
        <p:nvPicPr>
          <p:cNvPr id="8194" name="Picture 2" descr="C:\Users\Administrator\Desktop\语文图\48.jpg"/>
          <p:cNvPicPr>
            <a:picLocks noChangeAspect="1" noChangeArrowheads="1"/>
          </p:cNvPicPr>
          <p:nvPr/>
        </p:nvPicPr>
        <p:blipFill rotWithShape="1">
          <a:blip r:embed="rId2">
            <a:extLst>
              <a:ext uri="{28A0092B-C50C-407E-A947-70E740481C1C}">
                <a14:useLocalDpi xmlns:a14="http://schemas.microsoft.com/office/drawing/2010/main" val="0"/>
              </a:ext>
            </a:extLst>
          </a:blip>
          <a:srcRect l="3732" r="10448"/>
          <a:stretch/>
        </p:blipFill>
        <p:spPr bwMode="auto">
          <a:xfrm>
            <a:off x="9067800" y="2505257"/>
            <a:ext cx="2921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962" y="178986"/>
            <a:ext cx="11701338"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尽管</a:t>
            </a:r>
            <a:r>
              <a:rPr lang="zh-CN" altLang="zh-CN" sz="2800" kern="100" dirty="0">
                <a:latin typeface="Times New Roman"/>
                <a:ea typeface="微软雅黑"/>
                <a:cs typeface="Times New Roman"/>
              </a:rPr>
              <a:t>分离十年，陆游内心里对唐婉的眷恋却难以割舍。昔日的爱妻，分明是宫中的杨柳，可望而不可即了。不能执子之手，只能泪眼相望，悲痛之情顿时涌上心头，陆游的心碎了。</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而</a:t>
            </a:r>
            <a:r>
              <a:rPr lang="zh-CN" altLang="zh-CN" sz="2800" kern="100" dirty="0">
                <a:latin typeface="Times New Roman"/>
                <a:ea typeface="微软雅黑"/>
                <a:cs typeface="Times New Roman"/>
              </a:rPr>
              <a:t>唐婉，却给他送来一杯酒。陆游霎时体会了唐婉的深情，长叹一声，一仰头喝下了这杯苦酒，两行热泪怆然而下。</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宋体"/>
                <a:ea typeface="微软雅黑"/>
                <a:cs typeface="Times New Roman"/>
              </a:rPr>
              <a:t>    “</a:t>
            </a:r>
            <a:r>
              <a:rPr lang="zh-CN" altLang="zh-CN" sz="2800" kern="100" dirty="0">
                <a:latin typeface="Times New Roman"/>
                <a:ea typeface="微软雅黑"/>
                <a:cs typeface="Times New Roman"/>
              </a:rPr>
              <a:t>红酥手，黄</a:t>
            </a:r>
            <a:r>
              <a:rPr lang="zh-CN" altLang="zh-CN" sz="2800" kern="100" dirty="0">
                <a:latin typeface="宋体"/>
                <a:ea typeface="微软雅黑"/>
                <a:cs typeface="宋体"/>
              </a:rPr>
              <a:t>縢</a:t>
            </a:r>
            <a:r>
              <a:rPr lang="zh-CN" altLang="zh-CN" sz="2800" kern="100" dirty="0">
                <a:latin typeface="楷体_GB2312"/>
                <a:ea typeface="微软雅黑"/>
                <a:cs typeface="楷体_GB2312"/>
              </a:rPr>
              <a:t>酒，满城春色宫墙柳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满怀伤感、内疚和对唐婉的深情爱慕，陆游在沈园的墙壁上奋笔疾书一阕《钗头凤》，凄然而去。</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凄然</a:t>
            </a:r>
            <a:r>
              <a:rPr lang="zh-CN" altLang="zh-CN" sz="2800" kern="100" dirty="0">
                <a:latin typeface="Times New Roman"/>
                <a:ea typeface="微软雅黑"/>
                <a:cs typeface="Times New Roman"/>
              </a:rPr>
              <a:t>而去的陆游无法知道，唐婉孤零零地在粉墙下站着，将《钗头凤》一遍又一遍地看，最后失声痛哭。</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20" y="208553"/>
            <a:ext cx="11686480"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直到</a:t>
            </a:r>
            <a:r>
              <a:rPr lang="zh-CN" altLang="zh-CN" sz="2800" kern="100" dirty="0">
                <a:latin typeface="Times New Roman"/>
                <a:ea typeface="微软雅黑"/>
                <a:cs typeface="Times New Roman"/>
              </a:rPr>
              <a:t>四十年后，这个含泪北上、夜来卧听风吹雨、铁马冰河入梦来的男人，重新步入沈园，才发现残墙上竟有唐婉附阕的《钗头凤》！而唐婉，郁闷成疾，早已香消玉殒。</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雨</a:t>
            </a:r>
            <a:r>
              <a:rPr lang="zh-CN" altLang="zh-CN" sz="2800" kern="100" dirty="0">
                <a:latin typeface="Times New Roman"/>
                <a:ea typeface="微软雅黑"/>
                <a:cs typeface="Times New Roman"/>
              </a:rPr>
              <a:t>送黄昏花易落。吟读唐婉的《钗头凤》，字字句句扣打陆游的心弦。那杯酒啊，四十年了，还是咽不尽的苦涩。</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四十年</a:t>
            </a:r>
            <a:r>
              <a:rPr lang="zh-CN" altLang="zh-CN" sz="2800" kern="100" dirty="0">
                <a:latin typeface="Times New Roman"/>
                <a:ea typeface="微软雅黑"/>
                <a:cs typeface="Times New Roman"/>
              </a:rPr>
              <a:t>，一霎的轻别，半世的孤单。</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一</a:t>
            </a:r>
            <a:r>
              <a:rPr lang="zh-CN" altLang="zh-CN" sz="2800" kern="100" dirty="0">
                <a:latin typeface="Times New Roman"/>
                <a:ea typeface="微软雅黑"/>
                <a:cs typeface="Times New Roman"/>
              </a:rPr>
              <a:t>阕词</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可以附</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再附竟是爱情的绝唱</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你可以重新步入沈园</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可另一个人</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却再也不能回来</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面对唐婉的《钗头凤》</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陆游啊</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你何样的心情！</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四十年</a:t>
            </a:r>
            <a:r>
              <a:rPr lang="zh-CN" altLang="zh-CN" sz="2800" kern="100" dirty="0">
                <a:latin typeface="Times New Roman"/>
                <a:ea typeface="微软雅黑"/>
                <a:cs typeface="Times New Roman"/>
              </a:rPr>
              <a:t>，一霎的轻别，竟是生命无法弥补的错。</a:t>
            </a:r>
            <a:endParaRPr lang="zh-CN" altLang="zh-CN" sz="28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14883"/>
            <a:ext cx="11647364" cy="6246903"/>
          </a:xfrm>
          <a:prstGeom prst="rect">
            <a:avLst/>
          </a:prstGeom>
          <a:noFill/>
        </p:spPr>
        <p:txBody>
          <a:bodyPr wrap="square" rtlCol="0">
            <a:spAutoFit/>
          </a:bodyPr>
          <a:lstStyle/>
          <a:p>
            <a:pPr algn="just">
              <a:lnSpc>
                <a:spcPct val="150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这</a:t>
            </a:r>
            <a:r>
              <a:rPr lang="zh-CN" altLang="zh-CN" sz="2700" kern="100" dirty="0">
                <a:latin typeface="Times New Roman"/>
                <a:ea typeface="微软雅黑"/>
                <a:cs typeface="Times New Roman"/>
              </a:rPr>
              <a:t>一错，是春如旧，人空瘦；这一错，是桃花落，闲池阁；这一错，是山盟虽在，锦书难托；这一错，是人成各，今非昨；这一错，是雨打病魂，咽泪装欢；这一错，是能听见心碎的声音，相逢无言；这一错，是相聚无期，阴阳永隔。</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当年</a:t>
            </a:r>
            <a:r>
              <a:rPr lang="zh-CN" altLang="zh-CN" sz="2700" kern="100" dirty="0">
                <a:latin typeface="Times New Roman"/>
                <a:ea typeface="微软雅黑"/>
                <a:cs typeface="Times New Roman"/>
              </a:rPr>
              <a:t>那个柳眉弯月、双眸含黛的唐婉，那个在沈园里失声痛哭、粉墙附阕、让陆游一生不能割舍的女人，却用死亡把这一切轻轻松松地割舍了。多么残酷的女人啊！</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然而</a:t>
            </a:r>
            <a:r>
              <a:rPr lang="zh-CN" altLang="zh-CN" sz="2700" kern="100" dirty="0">
                <a:latin typeface="Times New Roman"/>
                <a:ea typeface="微软雅黑"/>
                <a:cs typeface="Times New Roman"/>
              </a:rPr>
              <a:t>，这个女人又是多情的。也是她，曾用一双素手采下野菊，晒干了，细细地缝成菊枕，让影影绰绰的花香，芬芳着她和陆游的整个梦境。这兰心慧质的女人，谁又冷落了她？漫山的野菊再开，哪里再寻她一双素手？</a:t>
            </a:r>
            <a:endParaRPr lang="zh-CN" altLang="zh-CN" sz="27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11" y="36631"/>
            <a:ext cx="11771189" cy="6181051"/>
          </a:xfrm>
          <a:prstGeom prst="rect">
            <a:avLst/>
          </a:prstGeom>
          <a:noFill/>
        </p:spPr>
        <p:txBody>
          <a:bodyPr wrap="square" rtlCol="0">
            <a:spAutoFit/>
          </a:bodyPr>
          <a:lstStyle/>
          <a:p>
            <a:pPr algn="just">
              <a:lnSpc>
                <a:spcPct val="143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可</a:t>
            </a:r>
            <a:r>
              <a:rPr lang="zh-CN" altLang="zh-CN" sz="2800" kern="100" dirty="0">
                <a:latin typeface="Times New Roman"/>
                <a:ea typeface="微软雅黑"/>
                <a:cs typeface="Times New Roman"/>
              </a:rPr>
              <a:t>那个风雨生涯的陆游呢？谁能心疼他疲倦的身躯？谁能读懂他蔓延千年忧伤的心？</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花</a:t>
            </a:r>
            <a:r>
              <a:rPr lang="zh-CN" altLang="zh-CN" sz="2800" kern="100" dirty="0">
                <a:latin typeface="Times New Roman"/>
                <a:ea typeface="微软雅黑"/>
                <a:cs typeface="Times New Roman"/>
              </a:rPr>
              <a:t>开千年，沈园年年草长莺飞，青藤爬满岁月剥落的墙，像一件青衣，轻柔地罩在陆游和唐婉的身上。</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只有</a:t>
            </a:r>
            <a:r>
              <a:rPr lang="zh-CN" altLang="zh-CN" sz="2800" kern="100" dirty="0">
                <a:latin typeface="Times New Roman"/>
                <a:ea typeface="微软雅黑"/>
                <a:cs typeface="Times New Roman"/>
              </a:rPr>
              <a:t>把所有的旧梦塞满沈园。这花还记得，</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沈家花园花如锦，半是当年识放翁</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，花是春天的见证；这柳还记得，</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梦断香消四十年，沈园柳老不吹绵</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，树和人一起慢慢地老了；这水还记得，</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伤心桥下春波绿，曾是惊鸿照影来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，流水如泣如诉还在为他们悲哀。</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断</a:t>
            </a:r>
            <a:r>
              <a:rPr lang="zh-CN" altLang="zh-CN" sz="2800" kern="100" dirty="0">
                <a:latin typeface="Times New Roman"/>
                <a:ea typeface="微软雅黑"/>
                <a:cs typeface="Times New Roman"/>
              </a:rPr>
              <a:t>墙上，两首《钗头凤》相守相望，可相隔的岂止是行文间的距离啊，魂牵梦绕却阴错阳差，牵手只能在梦中。</a:t>
            </a:r>
            <a:endParaRPr lang="zh-CN" altLang="zh-CN" sz="2800" kern="100" dirty="0">
              <a:effectLst/>
              <a:latin typeface="宋体"/>
              <a:cs typeface="Courier New"/>
            </a:endParaRPr>
          </a:p>
        </p:txBody>
      </p:sp>
    </p:spTree>
    <p:extLst>
      <p:ext uri="{BB962C8B-B14F-4D97-AF65-F5344CB8AC3E}">
        <p14:creationId xmlns:p14="http://schemas.microsoft.com/office/powerpoint/2010/main" val="96489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11" y="-1469"/>
            <a:ext cx="11771189" cy="6246903"/>
          </a:xfrm>
          <a:prstGeom prst="rect">
            <a:avLst/>
          </a:prstGeom>
          <a:noFill/>
        </p:spPr>
        <p:txBody>
          <a:bodyPr wrap="square" rtlCol="0">
            <a:spAutoFit/>
          </a:bodyPr>
          <a:lstStyle/>
          <a:p>
            <a:pPr algn="just">
              <a:lnSpc>
                <a:spcPct val="150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这</a:t>
            </a:r>
            <a:r>
              <a:rPr lang="zh-CN" altLang="zh-CN" sz="2700" kern="100" dirty="0">
                <a:latin typeface="Times New Roman"/>
                <a:ea typeface="微软雅黑"/>
                <a:cs typeface="Times New Roman"/>
              </a:rPr>
              <a:t>对痴情的人，说他们有缘，怎么不能牵手一生？说他们无缘，离散十年，又怎能在沈园重逢！这对啼血的杜鹃，原本是比翼齐飞的蝶。</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四十年后</a:t>
            </a:r>
            <a:r>
              <a:rPr lang="zh-CN" altLang="zh-CN" sz="2700" kern="100" dirty="0">
                <a:latin typeface="Times New Roman"/>
                <a:ea typeface="微软雅黑"/>
                <a:cs typeface="Times New Roman"/>
              </a:rPr>
              <a:t>重回沈园，六十七岁的陆游结束了漂泊的生涯，心里的凄苦和眷恋却没有完结。再以后，</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每入城，必登寺眺望，不能胜情</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。即使在生命的最后一刻，这个骑铁马走冰河的男人，也走不出一个沈园，走不出一个唐婉。</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沈</a:t>
            </a:r>
            <a:r>
              <a:rPr lang="zh-CN" altLang="zh-CN" sz="2700" kern="100" dirty="0">
                <a:latin typeface="Times New Roman"/>
                <a:ea typeface="微软雅黑"/>
                <a:cs typeface="Times New Roman"/>
              </a:rPr>
              <a:t>园，是他心脏深处最柔软最温热的地方。唐婉，是灵魂深处一道长长的伤口，稍微一动，就有热血喷涌而出。爱一个人，好像是陈年的酒，芳香四溢。可一旦和着血泪在地下埋藏久了，那些煎熬，那些挣扎，那种深挚无告，足让一个人窒息。沈园和唐婉，是他能望见灯火、却一生回不去的家。</a:t>
            </a:r>
            <a:endParaRPr lang="zh-CN" altLang="zh-CN" sz="2700" kern="100" dirty="0">
              <a:effectLst/>
              <a:latin typeface="宋体"/>
              <a:cs typeface="Courier New"/>
            </a:endParaRPr>
          </a:p>
        </p:txBody>
      </p:sp>
    </p:spTree>
    <p:extLst>
      <p:ext uri="{BB962C8B-B14F-4D97-AF65-F5344CB8AC3E}">
        <p14:creationId xmlns:p14="http://schemas.microsoft.com/office/powerpoint/2010/main" val="36355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212" y="49331"/>
            <a:ext cx="11783888" cy="6228628"/>
          </a:xfrm>
          <a:prstGeom prst="rect">
            <a:avLst/>
          </a:prstGeom>
          <a:noFill/>
        </p:spPr>
        <p:txBody>
          <a:bodyPr wrap="square" rtlCol="0">
            <a:spAutoFit/>
          </a:bodyPr>
          <a:lstStyle/>
          <a:p>
            <a:pPr algn="just">
              <a:lnSpc>
                <a:spcPct val="145000"/>
              </a:lnSpc>
              <a:spcAft>
                <a:spcPts val="0"/>
              </a:spcAft>
              <a:tabLst>
                <a:tab pos="2070735" algn="l"/>
              </a:tabLst>
            </a:pPr>
            <a:r>
              <a:rPr lang="en-US" altLang="zh-CN" sz="2500" b="1" kern="100" dirty="0">
                <a:solidFill>
                  <a:schemeClr val="bg1">
                    <a:lumMod val="50000"/>
                  </a:schemeClr>
                </a:solidFill>
                <a:latin typeface="Times New Roman"/>
                <a:ea typeface="微软雅黑"/>
                <a:cs typeface="Courier New"/>
              </a:rPr>
              <a:t>2</a:t>
            </a:r>
            <a:r>
              <a:rPr lang="zh-CN" altLang="zh-CN" sz="2500" b="1" kern="100" dirty="0">
                <a:solidFill>
                  <a:schemeClr val="bg1">
                    <a:lumMod val="50000"/>
                  </a:schemeClr>
                </a:solidFill>
                <a:latin typeface="Times New Roman"/>
                <a:ea typeface="微软雅黑"/>
                <a:cs typeface="Times New Roman"/>
              </a:rPr>
              <a:t>．写作迁移</a:t>
            </a:r>
            <a:endParaRPr lang="zh-CN" altLang="zh-CN" sz="2500" b="1" kern="100" dirty="0">
              <a:solidFill>
                <a:schemeClr val="bg1">
                  <a:lumMod val="50000"/>
                </a:schemeClr>
              </a:solidFill>
              <a:latin typeface="宋体"/>
              <a:cs typeface="Courier New"/>
            </a:endParaRPr>
          </a:p>
          <a:p>
            <a:pPr algn="just">
              <a:lnSpc>
                <a:spcPct val="145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【角度】</a:t>
            </a:r>
            <a:r>
              <a:rPr lang="zh-CN" altLang="zh-CN" sz="2500" kern="100" dirty="0">
                <a:latin typeface="Times New Roman"/>
                <a:ea typeface="微软雅黑"/>
                <a:cs typeface="Times New Roman"/>
              </a:rPr>
              <a:t>　</a:t>
            </a:r>
            <a:r>
              <a:rPr lang="en-US" altLang="zh-CN" sz="2500" kern="100" dirty="0">
                <a:latin typeface="宋体"/>
                <a:ea typeface="微软雅黑"/>
                <a:cs typeface="Times New Roman"/>
              </a:rPr>
              <a:t>“</a:t>
            </a:r>
            <a:r>
              <a:rPr lang="zh-CN" altLang="zh-CN" sz="2500" kern="100" spc="-70" dirty="0">
                <a:latin typeface="Times New Roman"/>
                <a:ea typeface="微软雅黑"/>
                <a:cs typeface="Times New Roman"/>
              </a:rPr>
              <a:t>出师未捷身先死</a:t>
            </a:r>
            <a:r>
              <a:rPr lang="zh-CN" altLang="zh-CN" sz="2500" kern="100" spc="-700" dirty="0">
                <a:latin typeface="Times New Roman"/>
                <a:ea typeface="微软雅黑"/>
                <a:cs typeface="Times New Roman"/>
              </a:rPr>
              <a:t>，</a:t>
            </a:r>
            <a:r>
              <a:rPr lang="zh-CN" altLang="zh-CN" sz="2500" kern="100" spc="-70" dirty="0">
                <a:latin typeface="Times New Roman"/>
                <a:ea typeface="微软雅黑"/>
                <a:cs typeface="Times New Roman"/>
              </a:rPr>
              <a:t>长使英雄泪满襟</a:t>
            </a:r>
            <a:r>
              <a:rPr lang="en-US" altLang="zh-CN" sz="2500" kern="100" dirty="0">
                <a:latin typeface="宋体"/>
                <a:ea typeface="微软雅黑"/>
                <a:cs typeface="Times New Roman"/>
              </a:rPr>
              <a:t>”</a:t>
            </a:r>
            <a:r>
              <a:rPr lang="zh-CN" altLang="zh-CN" sz="2500" kern="100" spc="-70" dirty="0">
                <a:latin typeface="Times New Roman"/>
                <a:ea typeface="微软雅黑"/>
                <a:cs typeface="Times New Roman"/>
              </a:rPr>
              <a:t>这一句形象地概括了诸葛亮的一生</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诸葛亮那</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鞠躬尽瘁</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死而后已</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的精神</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激励了中国多少仁人志士慷慨前行。</a:t>
            </a:r>
            <a:endParaRPr lang="zh-CN" altLang="zh-CN" sz="2500" kern="100" dirty="0">
              <a:latin typeface="宋体"/>
              <a:cs typeface="Courier New"/>
            </a:endParaRPr>
          </a:p>
          <a:p>
            <a:pPr algn="just">
              <a:lnSpc>
                <a:spcPct val="145000"/>
              </a:lnSpc>
              <a:spcAft>
                <a:spcPts val="0"/>
              </a:spcAft>
              <a:tabLst>
                <a:tab pos="2070735" algn="l"/>
              </a:tabLst>
            </a:pPr>
            <a:r>
              <a:rPr lang="zh-CN" altLang="zh-CN" sz="2500" kern="100" dirty="0">
                <a:latin typeface="Times New Roman"/>
                <a:ea typeface="微软雅黑"/>
                <a:cs typeface="Times New Roman"/>
              </a:rPr>
              <a:t>请以</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鞠躬尽瘁，死而后已</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为题，歌颂一个让你崇敬的伟人。</a:t>
            </a:r>
            <a:endParaRPr lang="zh-CN" altLang="zh-CN" sz="2500" kern="100" dirty="0">
              <a:latin typeface="宋体"/>
              <a:cs typeface="Courier New"/>
            </a:endParaRPr>
          </a:p>
          <a:p>
            <a:pPr algn="just">
              <a:lnSpc>
                <a:spcPct val="145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【写作示例】</a:t>
            </a:r>
          </a:p>
          <a:p>
            <a:pPr algn="ctr">
              <a:lnSpc>
                <a:spcPct val="145000"/>
              </a:lnSpc>
              <a:spcAft>
                <a:spcPts val="0"/>
              </a:spcAft>
              <a:tabLst>
                <a:tab pos="2070735" algn="l"/>
              </a:tabLst>
            </a:pPr>
            <a:r>
              <a:rPr lang="zh-CN" altLang="zh-CN" sz="2500" b="1" kern="100" dirty="0">
                <a:solidFill>
                  <a:srgbClr val="00B050"/>
                </a:solidFill>
                <a:latin typeface="Times New Roman"/>
                <a:ea typeface="微软雅黑"/>
                <a:cs typeface="Times New Roman"/>
              </a:rPr>
              <a:t>鞠躬尽瘁，死而后已</a:t>
            </a:r>
            <a:endParaRPr lang="zh-CN" altLang="zh-CN" sz="2500" b="1" kern="100" dirty="0">
              <a:solidFill>
                <a:srgbClr val="00B050"/>
              </a:solidFill>
              <a:latin typeface="宋体"/>
              <a:cs typeface="Courier New"/>
            </a:endParaRPr>
          </a:p>
          <a:p>
            <a:pPr algn="just">
              <a:lnSpc>
                <a:spcPct val="145000"/>
              </a:lnSpc>
              <a:spcAft>
                <a:spcPts val="0"/>
              </a:spcAft>
              <a:tabLst>
                <a:tab pos="2070735" algn="l"/>
              </a:tabLst>
            </a:pPr>
            <a:r>
              <a:rPr lang="en-US" altLang="zh-CN" sz="2500" kern="100" dirty="0" smtClean="0">
                <a:latin typeface="Times New Roman"/>
                <a:ea typeface="微软雅黑"/>
                <a:cs typeface="Courier New"/>
              </a:rPr>
              <a:t>        2010</a:t>
            </a:r>
            <a:r>
              <a:rPr lang="zh-CN" altLang="zh-CN" sz="2500" kern="100" dirty="0">
                <a:latin typeface="Times New Roman"/>
                <a:ea typeface="微软雅黑"/>
                <a:cs typeface="Times New Roman"/>
              </a:rPr>
              <a:t>年</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月</a:t>
            </a:r>
            <a:r>
              <a:rPr lang="en-US" altLang="zh-CN" sz="2500" kern="100" dirty="0">
                <a:latin typeface="Times New Roman"/>
                <a:ea typeface="微软雅黑"/>
                <a:cs typeface="Courier New"/>
              </a:rPr>
              <a:t>27</a:t>
            </a:r>
            <a:r>
              <a:rPr lang="zh-CN" altLang="zh-CN" sz="2500" kern="100" dirty="0">
                <a:latin typeface="Times New Roman"/>
                <a:ea typeface="微软雅黑"/>
                <a:cs typeface="Times New Roman"/>
              </a:rPr>
              <a:t>日下午</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时许，温总理与广大网友进行在线交流时说：</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看到人民需要解决的问题，常仰而思之，夜以继日；幸而得之，坐以待旦。我还想当一个人为多数人所信任的时候，他已经不再属于自己，他已经是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公共财产</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，属于人民了。我要鞠躬尽瘁，死而后已，真正做到无愧于人民，我是带着真心、真意、真情来同网友们交流的。</a:t>
            </a:r>
            <a:r>
              <a:rPr lang="en-US" altLang="zh-CN" sz="2500" kern="100" dirty="0">
                <a:latin typeface="宋体"/>
                <a:ea typeface="微软雅黑"/>
                <a:cs typeface="Times New Roman"/>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012" y="811331"/>
            <a:ext cx="11692746" cy="4385047"/>
          </a:xfrm>
          <a:prstGeom prst="rect">
            <a:avLst/>
          </a:prstGeom>
          <a:noFill/>
        </p:spPr>
        <p:txBody>
          <a:bodyPr wrap="square" rtlCol="0">
            <a:spAutoFit/>
          </a:bodyPr>
          <a:lstStyle/>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想</a:t>
            </a:r>
            <a:r>
              <a:rPr lang="zh-CN" altLang="zh-CN" sz="2800" kern="100" dirty="0">
                <a:latin typeface="Times New Roman"/>
                <a:ea typeface="微软雅黑"/>
                <a:cs typeface="Times New Roman"/>
              </a:rPr>
              <a:t>着温总理的伟大，我们不禁联想到一些领导干部的渺小与卑劣。因贿赂、生活腐化等问题被双开的贵州政协原主席黄瑶、宁夏原副主席李堂堂，就位于卑劣之列。哪些领导干部位居渺小与卑劣之列？诸如严重背弃党的全心全意为人民服务之宗旨者；贪污受贿、腐化堕落者；个人利益永远高于群众利益者；享乐在前、奉献在后者。在现实生活中，渺小、卑劣者为数不少。</a:t>
            </a:r>
            <a:endParaRPr lang="zh-CN" altLang="zh-CN" sz="2800" kern="100" dirty="0">
              <a:effectLst/>
              <a:latin typeface="宋体"/>
              <a:cs typeface="Courier New"/>
            </a:endParaRPr>
          </a:p>
        </p:txBody>
      </p:sp>
      <p:grpSp>
        <p:nvGrpSpPr>
          <p:cNvPr id="6" name="组合 5"/>
          <p:cNvGrpSpPr/>
          <p:nvPr/>
        </p:nvGrpSpPr>
        <p:grpSpPr>
          <a:xfrm rot="5400000">
            <a:off x="11453134" y="56615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9522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8815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230010" y="1325571"/>
            <a:ext cx="11809590" cy="4670509"/>
          </a:xfrm>
          <a:prstGeom prst="rect">
            <a:avLst/>
          </a:prstGeom>
        </p:spPr>
        <p:txBody>
          <a:bodyPr wrap="square">
            <a:spAutoFit/>
          </a:bodyPr>
          <a:lstStyle/>
          <a:p>
            <a:pPr algn="ctr">
              <a:lnSpc>
                <a:spcPct val="170000"/>
              </a:lnSpc>
              <a:spcAft>
                <a:spcPts val="0"/>
              </a:spcAft>
              <a:tabLst>
                <a:tab pos="2070735" algn="l"/>
              </a:tabLst>
            </a:pPr>
            <a:r>
              <a:rPr lang="en-US" altLang="zh-CN" sz="3500" b="1" kern="100" dirty="0">
                <a:solidFill>
                  <a:srgbClr val="00B050"/>
                </a:solidFill>
                <a:latin typeface="宋体"/>
                <a:ea typeface="微软雅黑"/>
                <a:cs typeface="Times New Roman"/>
              </a:rPr>
              <a:t>“</a:t>
            </a:r>
            <a:r>
              <a:rPr lang="zh-CN" altLang="zh-CN" sz="3500" b="1" kern="100" dirty="0">
                <a:solidFill>
                  <a:srgbClr val="00B050"/>
                </a:solidFill>
                <a:latin typeface="Times New Roman"/>
                <a:ea typeface="微软雅黑"/>
                <a:cs typeface="Times New Roman"/>
              </a:rPr>
              <a:t>诗圣</a:t>
            </a:r>
            <a:r>
              <a:rPr lang="en-US" altLang="zh-CN" sz="3500" b="1" kern="100" dirty="0">
                <a:solidFill>
                  <a:srgbClr val="00B050"/>
                </a:solidFill>
                <a:latin typeface="宋体"/>
                <a:ea typeface="微软雅黑"/>
                <a:cs typeface="Times New Roman"/>
              </a:rPr>
              <a:t>”</a:t>
            </a:r>
            <a:r>
              <a:rPr lang="zh-CN" altLang="zh-CN" sz="3500" b="1" kern="100" dirty="0">
                <a:solidFill>
                  <a:srgbClr val="00B050"/>
                </a:solidFill>
                <a:latin typeface="Times New Roman"/>
                <a:ea typeface="微软雅黑"/>
                <a:cs typeface="Times New Roman"/>
              </a:rPr>
              <a:t>杜甫</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从</a:t>
            </a:r>
            <a:r>
              <a:rPr lang="zh-CN" altLang="zh-CN" sz="2800" kern="100" dirty="0">
                <a:latin typeface="Times New Roman"/>
                <a:ea typeface="微软雅黑"/>
                <a:cs typeface="Times New Roman"/>
              </a:rPr>
              <a:t>你的一句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会当凌绝顶，一览众山小</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zh-CN" altLang="zh-CN" sz="2800" kern="100" dirty="0" smtClean="0">
                <a:latin typeface="Times New Roman"/>
                <a:ea typeface="微软雅黑"/>
                <a:cs typeface="Times New Roman"/>
              </a:rPr>
              <a:t>我</a:t>
            </a:r>
            <a:endParaRPr lang="en-US" altLang="zh-CN" sz="2800" kern="100" dirty="0" smtClean="0">
              <a:latin typeface="Times New Roman"/>
              <a:ea typeface="微软雅黑"/>
              <a:cs typeface="Times New Roman"/>
            </a:endParaRPr>
          </a:p>
          <a:p>
            <a:pPr algn="just">
              <a:lnSpc>
                <a:spcPct val="170000"/>
              </a:lnSpc>
              <a:spcAft>
                <a:spcPts val="0"/>
              </a:spcAft>
              <a:tabLst>
                <a:tab pos="2070735" algn="l"/>
              </a:tabLst>
            </a:pPr>
            <a:r>
              <a:rPr lang="zh-CN" altLang="zh-CN" sz="2800" kern="100" dirty="0" smtClean="0">
                <a:latin typeface="Times New Roman"/>
                <a:ea typeface="微软雅黑"/>
                <a:cs typeface="Times New Roman"/>
              </a:rPr>
              <a:t>读出</a:t>
            </a:r>
            <a:r>
              <a:rPr lang="zh-CN" altLang="zh-CN" sz="2800" kern="100" dirty="0">
                <a:latin typeface="Times New Roman"/>
                <a:ea typeface="微软雅黑"/>
                <a:cs typeface="Times New Roman"/>
              </a:rPr>
              <a:t>了你的心胸之开阔</a:t>
            </a:r>
            <a:r>
              <a:rPr lang="zh-CN" altLang="zh-CN" sz="2800" kern="100" spc="-900" dirty="0">
                <a:latin typeface="Times New Roman"/>
                <a:ea typeface="微软雅黑"/>
                <a:cs typeface="Times New Roman"/>
              </a:rPr>
              <a:t>，</a:t>
            </a:r>
            <a:r>
              <a:rPr lang="zh-CN" altLang="zh-CN" sz="2800" kern="100" dirty="0">
                <a:latin typeface="Times New Roman"/>
                <a:ea typeface="微软雅黑"/>
                <a:cs typeface="Times New Roman"/>
              </a:rPr>
              <a:t>襟怀之豁达</a:t>
            </a:r>
            <a:r>
              <a:rPr lang="zh-CN" altLang="zh-CN" sz="2800" kern="100" spc="-900" dirty="0">
                <a:latin typeface="Times New Roman"/>
                <a:ea typeface="微软雅黑"/>
                <a:cs typeface="Times New Roman"/>
              </a:rPr>
              <a:t>，</a:t>
            </a:r>
            <a:r>
              <a:rPr lang="zh-CN" altLang="zh-CN" sz="2800" kern="100" dirty="0">
                <a:latin typeface="Times New Roman"/>
                <a:ea typeface="微软雅黑"/>
                <a:cs typeface="Times New Roman"/>
              </a:rPr>
              <a:t>志向之高远</a:t>
            </a:r>
            <a:r>
              <a:rPr lang="zh-CN" altLang="zh-CN" sz="2800" kern="100" spc="-900" dirty="0" smtClean="0">
                <a:latin typeface="Times New Roman"/>
                <a:ea typeface="微软雅黑"/>
                <a:cs typeface="Times New Roman"/>
              </a:rPr>
              <a:t>，</a:t>
            </a:r>
            <a:endParaRPr lang="en-US" altLang="zh-CN" sz="2800" kern="100" spc="-900" dirty="0" smtClean="0">
              <a:latin typeface="Times New Roman"/>
              <a:ea typeface="微软雅黑"/>
              <a:cs typeface="Times New Roman"/>
            </a:endParaRPr>
          </a:p>
          <a:p>
            <a:pPr algn="just">
              <a:lnSpc>
                <a:spcPct val="170000"/>
              </a:lnSpc>
              <a:spcAft>
                <a:spcPts val="0"/>
              </a:spcAft>
              <a:tabLst>
                <a:tab pos="2070735" algn="l"/>
              </a:tabLst>
            </a:pPr>
            <a:r>
              <a:rPr lang="zh-CN" altLang="zh-CN" sz="2800" kern="100" dirty="0" smtClean="0">
                <a:latin typeface="Times New Roman"/>
                <a:ea typeface="微软雅黑"/>
                <a:cs typeface="Times New Roman"/>
              </a:rPr>
              <a:t>我读</a:t>
            </a:r>
            <a:r>
              <a:rPr lang="zh-CN" altLang="zh-CN" sz="2800" kern="100" dirty="0">
                <a:latin typeface="Times New Roman"/>
                <a:ea typeface="微软雅黑"/>
                <a:cs typeface="Times New Roman"/>
              </a:rPr>
              <a:t>懂了站在山顶上的身姿才是潇洒，把众山</a:t>
            </a:r>
            <a:r>
              <a:rPr lang="zh-CN" altLang="zh-CN" sz="2800" kern="100" dirty="0" smtClean="0">
                <a:latin typeface="Times New Roman"/>
                <a:ea typeface="微软雅黑"/>
                <a:cs typeface="Times New Roman"/>
              </a:rPr>
              <a:t>饱览</a:t>
            </a:r>
            <a:endParaRPr lang="en-US" altLang="zh-CN" sz="2800" kern="100" dirty="0" smtClean="0">
              <a:latin typeface="Times New Roman"/>
              <a:ea typeface="微软雅黑"/>
              <a:cs typeface="Times New Roman"/>
            </a:endParaRPr>
          </a:p>
          <a:p>
            <a:pPr algn="just">
              <a:lnSpc>
                <a:spcPct val="170000"/>
              </a:lnSpc>
              <a:spcAft>
                <a:spcPts val="0"/>
              </a:spcAft>
              <a:tabLst>
                <a:tab pos="2070735" algn="l"/>
              </a:tabLst>
            </a:pPr>
            <a:r>
              <a:rPr lang="zh-CN" altLang="zh-CN" sz="2800" kern="100" dirty="0" smtClean="0">
                <a:latin typeface="Times New Roman"/>
                <a:ea typeface="微软雅黑"/>
                <a:cs typeface="Times New Roman"/>
              </a:rPr>
              <a:t>于眼底</a:t>
            </a:r>
            <a:r>
              <a:rPr lang="zh-CN" altLang="zh-CN" sz="2800" kern="100" dirty="0">
                <a:latin typeface="Times New Roman"/>
                <a:ea typeface="微软雅黑"/>
                <a:cs typeface="Times New Roman"/>
              </a:rPr>
              <a:t>的感觉才是快乐。于是从此我便有了凌云</a:t>
            </a:r>
            <a:r>
              <a:rPr lang="zh-CN" altLang="zh-CN" sz="2800" kern="100" dirty="0" smtClean="0">
                <a:latin typeface="Times New Roman"/>
                <a:ea typeface="微软雅黑"/>
                <a:cs typeface="Times New Roman"/>
              </a:rPr>
              <a:t>的</a:t>
            </a:r>
            <a:endParaRPr lang="en-US" altLang="zh-CN" sz="2800" kern="100" dirty="0" smtClean="0">
              <a:latin typeface="Times New Roman"/>
              <a:ea typeface="微软雅黑"/>
              <a:cs typeface="Times New Roman"/>
            </a:endParaRPr>
          </a:p>
          <a:p>
            <a:pPr algn="just">
              <a:lnSpc>
                <a:spcPct val="170000"/>
              </a:lnSpc>
              <a:spcAft>
                <a:spcPts val="0"/>
              </a:spcAft>
              <a:tabLst>
                <a:tab pos="2070735" algn="l"/>
              </a:tabLst>
            </a:pPr>
            <a:r>
              <a:rPr lang="zh-CN" altLang="zh-CN" sz="2800" kern="100" dirty="0" smtClean="0">
                <a:latin typeface="Times New Roman"/>
                <a:ea typeface="微软雅黑"/>
                <a:cs typeface="Times New Roman"/>
              </a:rPr>
              <a:t>志向，于是</a:t>
            </a:r>
            <a:r>
              <a:rPr lang="zh-CN" altLang="zh-CN" sz="2800" kern="100" dirty="0">
                <a:latin typeface="Times New Roman"/>
                <a:ea typeface="微软雅黑"/>
                <a:cs typeface="Times New Roman"/>
              </a:rPr>
              <a:t>在我自己的心中，便有了一种充满了自信的豪爽。</a:t>
            </a:r>
            <a:endParaRPr lang="zh-CN" altLang="zh-CN" sz="2800" kern="100" dirty="0">
              <a:effectLst/>
              <a:latin typeface="宋体"/>
              <a:cs typeface="Courier New"/>
            </a:endParaRPr>
          </a:p>
        </p:txBody>
      </p:sp>
      <p:pic>
        <p:nvPicPr>
          <p:cNvPr id="6146" name="Picture 2" descr="C:\Users\Administrator\Desktop\语文图\45.jpg"/>
          <p:cNvPicPr>
            <a:picLocks noChangeAspect="1" noChangeArrowheads="1"/>
          </p:cNvPicPr>
          <p:nvPr/>
        </p:nvPicPr>
        <p:blipFill rotWithShape="1">
          <a:blip r:embed="rId2">
            <a:extLst>
              <a:ext uri="{28A0092B-C50C-407E-A947-70E740481C1C}">
                <a14:useLocalDpi xmlns:a14="http://schemas.microsoft.com/office/drawing/2010/main" val="0"/>
              </a:ext>
            </a:extLst>
          </a:blip>
          <a:srcRect r="20559"/>
          <a:stretch/>
        </p:blipFill>
        <p:spPr bwMode="auto">
          <a:xfrm>
            <a:off x="8448674" y="2543081"/>
            <a:ext cx="3502025" cy="256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225" y="196514"/>
            <a:ext cx="11776875" cy="5828519"/>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当</a:t>
            </a:r>
            <a:r>
              <a:rPr lang="zh-CN" altLang="zh-CN" sz="2800" kern="100" dirty="0">
                <a:latin typeface="Times New Roman"/>
                <a:ea typeface="微软雅黑"/>
                <a:cs typeface="Times New Roman"/>
              </a:rPr>
              <a:t>一句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忧端齐终南，</a:t>
            </a:r>
            <a:r>
              <a:rPr lang="zh-CN" altLang="zh-CN" sz="2800" kern="100" dirty="0">
                <a:latin typeface="宋体"/>
                <a:ea typeface="微软雅黑"/>
                <a:cs typeface="宋体"/>
              </a:rPr>
              <a:t>澒</a:t>
            </a:r>
            <a:r>
              <a:rPr lang="zh-CN" altLang="zh-CN" sz="2800" kern="100" dirty="0">
                <a:latin typeface="楷体_GB2312"/>
                <a:ea typeface="微软雅黑"/>
                <a:cs typeface="楷体_GB2312"/>
              </a:rPr>
              <a:t>洞不可掇</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一次又一次地浮现在眼底，我的眼前仿佛出现了一个身着用怨恨织成的衣衫、用愁苦覆盖脸面的你。你的脚步里透着沉重，你的举止中饱含压抑，你的每一个表情都充满了对世道的无奈与不满。令你愁苦的不是自己的窘迫，而是百姓生活的艰难；令你担忧的不是自家的一日三餐，而是整个国家的危难。于是，在我心目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无私</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伟大</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两词已悄悄地跟定了你。我为你的才高八斗却不得重用感到惋惜，我因你的凌云壮志得不到施展而感叹；既然上帝塑造了一个才华横溢的你，又为什么让你在悲哀无奈中死去？既然你带着不凡的气质来到世间，却又为什么只因贫困就匆匆离开人世？</a:t>
            </a:r>
            <a:endParaRPr lang="zh-CN" altLang="zh-CN" sz="2800" kern="100" dirty="0">
              <a:effectLst/>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2606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685808"/>
            <a:ext cx="11669628" cy="5424562"/>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爱　国</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．有益国家之事虽死弗避</a:t>
            </a:r>
            <a:r>
              <a:rPr lang="zh-CN" altLang="zh-CN" sz="2800" b="1" kern="100" dirty="0" smtClean="0">
                <a:solidFill>
                  <a:srgbClr val="00B050"/>
                </a:solidFill>
                <a:latin typeface="Times New Roman"/>
                <a:ea typeface="微软雅黑"/>
                <a:cs typeface="Times New Roman"/>
              </a:rPr>
              <a:t>。</a:t>
            </a:r>
            <a:r>
              <a:rPr lang="en-US" altLang="zh-CN" sz="2800" b="1" kern="100" dirty="0" smtClean="0">
                <a:solidFill>
                  <a:srgbClr val="00B050"/>
                </a:solidFill>
                <a:latin typeface="Times New Roman"/>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《呻吟语》</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对国家有利的事情要勇敢地去做，就算有死亡的危险也不躲避。</a:t>
            </a:r>
            <a:endParaRPr lang="zh-CN" altLang="zh-CN" sz="2800" kern="100" dirty="0">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Times New Roman"/>
              </a:rPr>
              <a:t>．我自横刀向天笑，去留肝胆两昆仑</a:t>
            </a:r>
            <a:r>
              <a:rPr lang="zh-CN" altLang="zh-CN" sz="2800" b="1" kern="100" dirty="0" smtClean="0">
                <a:solidFill>
                  <a:srgbClr val="00B050"/>
                </a:solidFill>
                <a:latin typeface="Times New Roman"/>
                <a:ea typeface="微软雅黑"/>
                <a:cs typeface="Times New Roman"/>
              </a:rPr>
              <a:t>。</a:t>
            </a:r>
            <a:r>
              <a:rPr lang="en-US" altLang="zh-CN" sz="2800" b="1" kern="100" dirty="0" smtClean="0">
                <a:solidFill>
                  <a:srgbClr val="00B050"/>
                </a:solidFill>
                <a:latin typeface="Times New Roman"/>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谭嗣同《狱中题壁》</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表达自己临危不惧的豪情，用以激发人们的爱国之志和勇于战斗的激情。</a:t>
            </a:r>
            <a:endParaRPr lang="zh-CN" altLang="zh-CN" sz="2800" kern="100" dirty="0">
              <a:latin typeface="宋体"/>
              <a:cs typeface="Courier New"/>
            </a:endParaRPr>
          </a:p>
          <a:p>
            <a:pPr algn="just">
              <a:lnSpc>
                <a:spcPct val="150000"/>
              </a:lnSpc>
              <a:spcAft>
                <a:spcPts val="0"/>
              </a:spcAft>
              <a:tabLst>
                <a:tab pos="2070735" algn="l"/>
              </a:tabLs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Times New Roman"/>
              </a:rPr>
              <a:t>．苟利社稷，则不顾其身</a:t>
            </a:r>
            <a:r>
              <a:rPr lang="zh-CN" altLang="zh-CN" sz="2800" b="1" kern="100" dirty="0" smtClean="0">
                <a:solidFill>
                  <a:srgbClr val="00B050"/>
                </a:solidFill>
                <a:latin typeface="Times New Roman"/>
                <a:ea typeface="微软雅黑"/>
                <a:cs typeface="Times New Roman"/>
              </a:rPr>
              <a:t>。</a:t>
            </a:r>
            <a:r>
              <a:rPr lang="en-US" altLang="zh-CN" sz="2800" b="1" kern="100" dirty="0" smtClean="0">
                <a:solidFill>
                  <a:srgbClr val="00B050"/>
                </a:solidFill>
                <a:latin typeface="Times New Roman"/>
                <a:ea typeface="微软雅黑"/>
                <a:cs typeface="Times New Roman"/>
              </a:rPr>
              <a:t>                                </a:t>
            </a:r>
            <a:r>
              <a:rPr lang="en-US" altLang="zh-CN" sz="2800" b="1" kern="100" dirty="0" smtClean="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《忠经</a:t>
            </a:r>
            <a:r>
              <a:rPr lang="en-US" altLang="zh-CN" sz="2800" b="1" kern="100" dirty="0" smtClean="0">
                <a:solidFill>
                  <a:srgbClr val="00B050"/>
                </a:solidFill>
                <a:latin typeface="Times New Roman"/>
                <a:ea typeface="微软雅黑"/>
                <a:cs typeface="Courier New"/>
              </a:rPr>
              <a:t>· </a:t>
            </a:r>
            <a:r>
              <a:rPr lang="zh-CN" altLang="zh-CN" sz="2800" b="1" kern="100" dirty="0" smtClean="0">
                <a:solidFill>
                  <a:srgbClr val="00B050"/>
                </a:solidFill>
                <a:latin typeface="Times New Roman"/>
                <a:ea typeface="微软雅黑"/>
                <a:cs typeface="Times New Roman"/>
              </a:rPr>
              <a:t>天地</a:t>
            </a:r>
            <a:r>
              <a:rPr lang="zh-CN" altLang="zh-CN" sz="2800" b="1" kern="100" dirty="0">
                <a:solidFill>
                  <a:srgbClr val="00B050"/>
                </a:solidFill>
                <a:latin typeface="Times New Roman"/>
                <a:ea typeface="微软雅黑"/>
                <a:cs typeface="Times New Roman"/>
              </a:rPr>
              <a:t>神明章》</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赏读：</a:t>
            </a:r>
            <a:r>
              <a:rPr lang="zh-CN" altLang="zh-CN" sz="2800" kern="100" dirty="0">
                <a:latin typeface="Times New Roman"/>
                <a:ea typeface="微软雅黑"/>
                <a:cs typeface="Times New Roman"/>
              </a:rPr>
              <a:t>只要有利于国家社会的事，做起来可以不顾自身。</a:t>
            </a:r>
            <a:endParaRPr lang="zh-CN" altLang="zh-CN" sz="2800" kern="100" dirty="0">
              <a:effectLst/>
              <a:latin typeface="宋体"/>
              <a:cs typeface="Courier New"/>
            </a:endParaRPr>
          </a:p>
        </p:txBody>
      </p:sp>
      <p:grpSp>
        <p:nvGrpSpPr>
          <p:cNvPr id="4" name="组合 3"/>
          <p:cNvGrpSpPr/>
          <p:nvPr/>
        </p:nvGrpSpPr>
        <p:grpSpPr>
          <a:xfrm rot="5400000">
            <a:off x="11453134" y="56615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linds(horizont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1677" y="564179"/>
            <a:ext cx="9063923" cy="5733877"/>
          </a:xfrm>
          <a:prstGeom prst="rect">
            <a:avLst/>
          </a:prstGeom>
          <a:noFill/>
        </p:spPr>
        <p:txBody>
          <a:bodyPr wrap="square" rtlCol="0">
            <a:spAutoFit/>
          </a:bodyPr>
          <a:lstStyle/>
          <a:p>
            <a:pPr algn="ctr">
              <a:lnSpc>
                <a:spcPct val="141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41000"/>
              </a:lnSpc>
              <a:spcAft>
                <a:spcPts val="0"/>
              </a:spcAft>
              <a:tabLst>
                <a:tab pos="2070735" algn="l"/>
              </a:tabLst>
            </a:pPr>
            <a:r>
              <a:rPr lang="en-US" altLang="zh-CN" sz="2500" b="1" kern="100" dirty="0">
                <a:solidFill>
                  <a:schemeClr val="bg1">
                    <a:lumMod val="50000"/>
                  </a:schemeClr>
                </a:solidFill>
                <a:latin typeface="Times New Roman"/>
                <a:ea typeface="微软雅黑"/>
                <a:cs typeface="Courier New"/>
              </a:rPr>
              <a:t>1</a:t>
            </a:r>
            <a:r>
              <a:rPr lang="zh-CN" altLang="zh-CN" sz="2500" b="1" kern="100" dirty="0">
                <a:solidFill>
                  <a:schemeClr val="bg1">
                    <a:lumMod val="50000"/>
                  </a:schemeClr>
                </a:solidFill>
                <a:latin typeface="Times New Roman"/>
                <a:ea typeface="微软雅黑"/>
                <a:cs typeface="Times New Roman"/>
              </a:rPr>
              <a:t>．作家作品</a:t>
            </a:r>
            <a:endParaRPr lang="zh-CN" altLang="zh-CN" sz="2500" b="1" kern="100" dirty="0">
              <a:solidFill>
                <a:schemeClr val="bg1">
                  <a:lumMod val="50000"/>
                </a:schemeClr>
              </a:solidFill>
              <a:latin typeface="宋体"/>
              <a:cs typeface="Courier New"/>
            </a:endParaRPr>
          </a:p>
          <a:p>
            <a:pPr algn="just">
              <a:lnSpc>
                <a:spcPct val="141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杜甫</a:t>
            </a:r>
            <a:r>
              <a:rPr lang="en-US" altLang="zh-CN" sz="2500" kern="100" dirty="0">
                <a:latin typeface="Times New Roman"/>
                <a:ea typeface="微软雅黑"/>
                <a:cs typeface="Courier New"/>
              </a:rPr>
              <a:t>(712—770)</a:t>
            </a:r>
            <a:r>
              <a:rPr lang="zh-CN" altLang="zh-CN" sz="2500" kern="100" dirty="0">
                <a:latin typeface="Times New Roman"/>
                <a:ea typeface="微软雅黑"/>
                <a:cs typeface="Times New Roman"/>
              </a:rPr>
              <a:t>，字子美，自号少陵野老，祖籍襄州襄阳</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今湖北襄阳</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，一般认为出生于巩县</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今河南巩义</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。盛唐时期伟大的现实主义诗人。初唐诗人杜审言之孙。唐肃宗时，官左拾遗。后入蜀，友人严武推荐他做剑南节度府参谋，加检校工部员外郎。故后世又称他杜拾遗、杜工部。他忧国忧民，人格高尚，一生写诗</a:t>
            </a:r>
            <a:r>
              <a:rPr lang="en-US" altLang="zh-CN" sz="2500" kern="100" dirty="0">
                <a:latin typeface="Times New Roman"/>
                <a:ea typeface="微软雅黑"/>
                <a:cs typeface="Courier New"/>
              </a:rPr>
              <a:t>1 500</a:t>
            </a:r>
            <a:r>
              <a:rPr lang="zh-CN" altLang="zh-CN" sz="2500" kern="100" dirty="0">
                <a:latin typeface="Times New Roman"/>
                <a:ea typeface="微软雅黑"/>
                <a:cs typeface="Times New Roman"/>
              </a:rPr>
              <a:t>多首，诗艺精湛，被后世尊称为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诗圣</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a:t>
            </a:r>
            <a:endParaRPr lang="zh-CN" altLang="zh-CN" sz="2500" kern="100" dirty="0">
              <a:latin typeface="宋体"/>
              <a:cs typeface="Courier New"/>
            </a:endParaRPr>
          </a:p>
          <a:p>
            <a:pPr algn="just">
              <a:lnSpc>
                <a:spcPct val="141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作品</a:t>
            </a:r>
            <a:r>
              <a:rPr lang="zh-CN" altLang="zh-CN" sz="2500" kern="100" dirty="0">
                <a:latin typeface="Times New Roman"/>
                <a:ea typeface="微软雅黑"/>
                <a:cs typeface="Times New Roman"/>
              </a:rPr>
              <a:t>代表作有</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三吏</a:t>
            </a:r>
            <a:r>
              <a:rPr lang="en-US" altLang="zh-CN" sz="2500" kern="100" dirty="0">
                <a:latin typeface="宋体"/>
                <a:ea typeface="微软雅黑"/>
                <a:cs typeface="Times New Roman"/>
              </a:rPr>
              <a:t>”</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《新安吏》《石壕吏》《潼关吏》</a:t>
            </a:r>
            <a:r>
              <a:rPr lang="en-US" altLang="zh-CN" sz="2500" kern="100" dirty="0" smtClean="0">
                <a:latin typeface="Times New Roman"/>
                <a:ea typeface="微软雅黑"/>
                <a:cs typeface="Courier New"/>
              </a:rPr>
              <a:t>)</a:t>
            </a:r>
          </a:p>
          <a:p>
            <a:pPr algn="just">
              <a:lnSpc>
                <a:spcPct val="141000"/>
              </a:lnSpc>
              <a:spcAft>
                <a:spcPts val="0"/>
              </a:spcAft>
              <a:tabLst>
                <a:tab pos="2070735" algn="l"/>
              </a:tabLst>
            </a:pPr>
            <a:r>
              <a:rPr lang="en-US" altLang="zh-CN" sz="2500" kern="100" dirty="0" smtClean="0">
                <a:latin typeface="宋体"/>
                <a:ea typeface="微软雅黑"/>
                <a:cs typeface="Times New Roman"/>
              </a:rPr>
              <a:t>“</a:t>
            </a:r>
            <a:r>
              <a:rPr lang="zh-CN" altLang="zh-CN" sz="2500" kern="100" dirty="0">
                <a:latin typeface="Times New Roman"/>
                <a:ea typeface="微软雅黑"/>
                <a:cs typeface="Times New Roman"/>
              </a:rPr>
              <a:t>三别</a:t>
            </a:r>
            <a:r>
              <a:rPr lang="en-US" altLang="zh-CN" sz="2500" kern="100" dirty="0">
                <a:latin typeface="宋体"/>
                <a:ea typeface="微软雅黑"/>
                <a:cs typeface="Times New Roman"/>
              </a:rPr>
              <a:t>”</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《新婚别》《垂老别》《无家别》</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等。</a:t>
            </a:r>
            <a:endParaRPr lang="zh-CN" altLang="zh-CN" sz="2500" kern="100" dirty="0">
              <a:effectLst/>
              <a:latin typeface="宋体"/>
              <a:cs typeface="Courier New"/>
            </a:endParaRPr>
          </a:p>
        </p:txBody>
      </p:sp>
      <p:pic>
        <p:nvPicPr>
          <p:cNvPr id="7" name="图片 6" descr="F:\2015赵瑊\同步\语文\创新 中国古代诗歌散文欣赏\word\Y4.TIF"/>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9379267" y="1955164"/>
            <a:ext cx="2749233" cy="3413776"/>
          </a:xfrm>
          <a:prstGeom prst="rect">
            <a:avLst/>
          </a:prstGeom>
          <a:noFill/>
          <a:ln>
            <a:noFill/>
          </a:ln>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7291" y="169398"/>
            <a:ext cx="11753409"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陆游</a:t>
            </a:r>
            <a:r>
              <a:rPr lang="en-US" altLang="zh-CN" sz="2800" kern="100" dirty="0">
                <a:latin typeface="Times New Roman"/>
                <a:ea typeface="微软雅黑"/>
                <a:cs typeface="Courier New"/>
              </a:rPr>
              <a:t>(1125—1210)</a:t>
            </a:r>
            <a:r>
              <a:rPr lang="zh-CN" altLang="zh-CN" sz="2800" kern="100" dirty="0">
                <a:latin typeface="Times New Roman"/>
                <a:ea typeface="微软雅黑"/>
                <a:cs typeface="Times New Roman"/>
              </a:rPr>
              <a:t>，字务观，自号放翁，越州山</a:t>
            </a:r>
            <a:r>
              <a:rPr lang="zh-CN" altLang="zh-CN" sz="2800" kern="100" dirty="0" smtClean="0">
                <a:latin typeface="Times New Roman"/>
                <a:ea typeface="微软雅黑"/>
                <a:cs typeface="Times New Roman"/>
              </a:rPr>
              <a:t>阴</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今浙江绍兴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人。南宋诗人。少年时即受家庭中爱国</a:t>
            </a:r>
            <a:r>
              <a:rPr lang="zh-CN" altLang="zh-CN" sz="2800" kern="100" dirty="0" smtClean="0">
                <a:latin typeface="Times New Roman"/>
                <a:ea typeface="微软雅黑"/>
                <a:cs typeface="Times New Roman"/>
              </a:rPr>
              <a:t>思</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想</a:t>
            </a:r>
            <a:r>
              <a:rPr lang="zh-CN" altLang="zh-CN" sz="2800" kern="100" dirty="0">
                <a:latin typeface="Times New Roman"/>
                <a:ea typeface="微软雅黑"/>
                <a:cs typeface="Times New Roman"/>
              </a:rPr>
              <a:t>熏陶</a:t>
            </a:r>
            <a:r>
              <a:rPr lang="zh-CN" altLang="zh-CN" sz="2800" kern="100" spc="-300" dirty="0">
                <a:latin typeface="Times New Roman"/>
                <a:ea typeface="微软雅黑"/>
                <a:cs typeface="Times New Roman"/>
              </a:rPr>
              <a:t>，</a:t>
            </a:r>
            <a:r>
              <a:rPr lang="zh-CN" altLang="zh-CN" sz="2800" kern="100" dirty="0">
                <a:latin typeface="Times New Roman"/>
                <a:ea typeface="微软雅黑"/>
                <a:cs typeface="Times New Roman"/>
              </a:rPr>
              <a:t>高宗时应礼部试</a:t>
            </a:r>
            <a:r>
              <a:rPr lang="zh-CN" altLang="zh-CN" sz="2800" kern="100" spc="-300" dirty="0">
                <a:latin typeface="Times New Roman"/>
                <a:ea typeface="微软雅黑"/>
                <a:cs typeface="Times New Roman"/>
              </a:rPr>
              <a:t>，</a:t>
            </a:r>
            <a:r>
              <a:rPr lang="zh-CN" altLang="zh-CN" sz="2800" kern="100" dirty="0">
                <a:latin typeface="Times New Roman"/>
                <a:ea typeface="微软雅黑"/>
                <a:cs typeface="Times New Roman"/>
              </a:rPr>
              <a:t>为秦桧所黜</a:t>
            </a:r>
            <a:r>
              <a:rPr lang="zh-CN" altLang="zh-CN" sz="2800" kern="100" spc="-300" dirty="0">
                <a:latin typeface="Times New Roman"/>
                <a:ea typeface="微软雅黑"/>
                <a:cs typeface="Times New Roman"/>
              </a:rPr>
              <a:t>。</a:t>
            </a:r>
            <a:r>
              <a:rPr lang="zh-CN" altLang="zh-CN" sz="2800" kern="100" dirty="0">
                <a:latin typeface="Times New Roman"/>
                <a:ea typeface="微软雅黑"/>
                <a:cs typeface="Times New Roman"/>
              </a:rPr>
              <a:t>孝宗时赐</a:t>
            </a:r>
            <a:r>
              <a:rPr lang="zh-CN" altLang="zh-CN" sz="2800" kern="100" dirty="0" smtClean="0">
                <a:latin typeface="Times New Roman"/>
                <a:ea typeface="微软雅黑"/>
                <a:cs typeface="Times New Roman"/>
              </a:rPr>
              <a:t>进士</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出身</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中年入蜀</a:t>
            </a:r>
            <a:r>
              <a:rPr lang="zh-CN" altLang="zh-CN" sz="2800" kern="100" spc="-700" dirty="0">
                <a:latin typeface="Times New Roman"/>
                <a:ea typeface="微软雅黑"/>
                <a:cs typeface="Times New Roman"/>
              </a:rPr>
              <a:t>，</a:t>
            </a:r>
            <a:r>
              <a:rPr lang="zh-CN" altLang="zh-CN" sz="2800" kern="100" spc="-50" dirty="0">
                <a:latin typeface="Times New Roman"/>
                <a:ea typeface="微软雅黑"/>
                <a:cs typeface="Times New Roman"/>
              </a:rPr>
              <a:t>投身军旅生活</a:t>
            </a:r>
            <a:r>
              <a:rPr lang="zh-CN" altLang="zh-CN" sz="2800" kern="100" spc="-700" dirty="0">
                <a:latin typeface="Times New Roman"/>
                <a:ea typeface="微软雅黑"/>
                <a:cs typeface="Times New Roman"/>
              </a:rPr>
              <a:t>，</a:t>
            </a:r>
            <a:r>
              <a:rPr lang="zh-CN" altLang="zh-CN" sz="2800" kern="100" spc="-50" dirty="0">
                <a:latin typeface="Times New Roman"/>
                <a:ea typeface="微软雅黑"/>
                <a:cs typeface="Times New Roman"/>
              </a:rPr>
              <a:t>官至宝章阁待制</a:t>
            </a:r>
            <a:r>
              <a:rPr lang="zh-CN" altLang="zh-CN" sz="2800" kern="100" spc="-700" dirty="0">
                <a:latin typeface="Times New Roman"/>
                <a:ea typeface="微软雅黑"/>
                <a:cs typeface="Times New Roman"/>
              </a:rPr>
              <a:t>。</a:t>
            </a:r>
            <a:r>
              <a:rPr lang="zh-CN" altLang="zh-CN" sz="2800" kern="100" dirty="0" smtClean="0">
                <a:latin typeface="Times New Roman"/>
                <a:ea typeface="微软雅黑"/>
                <a:cs typeface="Times New Roman"/>
              </a:rPr>
              <a:t>晚年</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退居</a:t>
            </a:r>
            <a:r>
              <a:rPr lang="zh-CN" altLang="zh-CN" sz="2800" kern="100" dirty="0">
                <a:latin typeface="Times New Roman"/>
                <a:ea typeface="微软雅黑"/>
                <a:cs typeface="Times New Roman"/>
              </a:rPr>
              <a:t>家乡</a:t>
            </a:r>
            <a:r>
              <a:rPr lang="zh-CN" altLang="zh-CN" sz="2800" kern="100" spc="-700" dirty="0">
                <a:latin typeface="Times New Roman"/>
                <a:ea typeface="微软雅黑"/>
                <a:cs typeface="Times New Roman"/>
              </a:rPr>
              <a:t>，</a:t>
            </a:r>
            <a:r>
              <a:rPr lang="zh-CN" altLang="zh-CN" sz="2800" kern="100" spc="-50" dirty="0">
                <a:latin typeface="Times New Roman"/>
                <a:ea typeface="微软雅黑"/>
                <a:cs typeface="Times New Roman"/>
              </a:rPr>
              <a:t>但收复中原的信念始终不渝</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创作诗歌</a:t>
            </a:r>
            <a:r>
              <a:rPr lang="zh-CN" altLang="zh-CN" sz="2800" kern="100" dirty="0" smtClean="0">
                <a:latin typeface="Times New Roman"/>
                <a:ea typeface="微软雅黑"/>
                <a:cs typeface="Times New Roman"/>
              </a:rPr>
              <a:t>很多</a:t>
            </a:r>
            <a:r>
              <a:rPr lang="zh-CN" altLang="zh-CN" sz="2800" kern="100" spc="-700" dirty="0" smtClean="0">
                <a:latin typeface="Times New Roman"/>
                <a:ea typeface="微软雅黑"/>
                <a:cs typeface="Times New Roman"/>
              </a:rPr>
              <a:t>，</a:t>
            </a:r>
            <a:endParaRPr lang="en-US" altLang="zh-CN" sz="2800" kern="100" spc="-7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今</a:t>
            </a:r>
            <a:r>
              <a:rPr lang="zh-CN" altLang="zh-CN" sz="2800" kern="100" dirty="0">
                <a:latin typeface="Times New Roman"/>
                <a:ea typeface="微软雅黑"/>
                <a:cs typeface="Times New Roman"/>
              </a:rPr>
              <a:t>存九千多首</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内容极为丰富</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抒发政治抱负</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反映人民疾苦</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风格雄浑豪放</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抒写日常生活</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也多清新之作</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词作量不如诗篇巨大</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但和诗同样贯穿着气吞残虏的爱国主义精神</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杨慎谓其词纤丽处似秦观</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雄慨处似苏轼。</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作品</a:t>
            </a:r>
            <a:r>
              <a:rPr lang="zh-CN" altLang="zh-CN" sz="2800" kern="100" dirty="0">
                <a:latin typeface="Times New Roman"/>
                <a:ea typeface="微软雅黑"/>
                <a:cs typeface="Times New Roman"/>
              </a:rPr>
              <a:t>：《剑南诗稿》《渭南文集》《南唐书》《老学庵笔记》。</a:t>
            </a:r>
            <a:endParaRPr lang="zh-CN" altLang="zh-CN" sz="2800" kern="100" dirty="0">
              <a:effectLst/>
              <a:latin typeface="宋体"/>
              <a:cs typeface="Courier New"/>
            </a:endParaRPr>
          </a:p>
        </p:txBody>
      </p:sp>
      <p:pic>
        <p:nvPicPr>
          <p:cNvPr id="3" name="图片 2" descr="F:\2015赵瑊\同步\语文\创新 中国古代诗歌散文欣赏\word\Y5.TIF"/>
          <p:cNvPicPr/>
          <p:nvPr/>
        </p:nvPicPr>
        <p:blipFill rotWithShape="1">
          <a:blip r:embed="rId2" r:link="rId3" cstate="print">
            <a:extLst>
              <a:ext uri="{28A0092B-C50C-407E-A947-70E740481C1C}">
                <a14:useLocalDpi xmlns:a14="http://schemas.microsoft.com/office/drawing/2010/main" val="0"/>
              </a:ext>
            </a:extLst>
          </a:blip>
          <a:srcRect l="4636" r="4445" b="6038"/>
          <a:stretch/>
        </p:blipFill>
        <p:spPr bwMode="auto">
          <a:xfrm>
            <a:off x="9093200" y="394651"/>
            <a:ext cx="2857500" cy="2907349"/>
          </a:xfrm>
          <a:prstGeom prst="rect">
            <a:avLst/>
          </a:prstGeom>
          <a:noFill/>
          <a:ln>
            <a:noFill/>
          </a:ln>
        </p:spPr>
      </p:pic>
    </p:spTree>
    <p:extLst>
      <p:ext uri="{BB962C8B-B14F-4D97-AF65-F5344CB8AC3E}">
        <p14:creationId xmlns:p14="http://schemas.microsoft.com/office/powerpoint/2010/main" val="389277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5391" y="283698"/>
            <a:ext cx="11702609" cy="5861926"/>
          </a:xfrm>
          <a:prstGeom prst="rect">
            <a:avLst/>
          </a:prstGeom>
          <a:noFill/>
        </p:spPr>
        <p:txBody>
          <a:bodyPr wrap="square" rtlCol="0">
            <a:spAutoFit/>
          </a:bodyPr>
          <a:lstStyle/>
          <a:p>
            <a:pPr algn="just">
              <a:lnSpc>
                <a:spcPct val="139000"/>
              </a:lnSpc>
              <a:spcAft>
                <a:spcPts val="0"/>
              </a:spcAft>
              <a:tabLst>
                <a:tab pos="2070735" algn="l"/>
              </a:tabLst>
            </a:pPr>
            <a:r>
              <a:rPr lang="en-US" altLang="zh-CN" sz="2800" b="1" kern="100" dirty="0" smtClean="0">
                <a:solidFill>
                  <a:schemeClr val="bg1">
                    <a:lumMod val="50000"/>
                  </a:schemeClr>
                </a:solidFill>
                <a:latin typeface="Times New Roman"/>
                <a:ea typeface="微软雅黑"/>
                <a:cs typeface="Courier New"/>
              </a:rPr>
              <a:t>2</a:t>
            </a:r>
            <a:r>
              <a:rPr lang="zh-CN" altLang="zh-CN" sz="2800" b="1" kern="100" dirty="0" smtClean="0">
                <a:solidFill>
                  <a:schemeClr val="bg1">
                    <a:lumMod val="50000"/>
                  </a:schemeClr>
                </a:solidFill>
                <a:latin typeface="Times New Roman"/>
                <a:ea typeface="微软雅黑"/>
                <a:cs typeface="Times New Roman"/>
              </a:rPr>
              <a:t>．背景简介</a:t>
            </a:r>
            <a:endParaRPr lang="zh-CN" altLang="zh-CN" sz="2800" b="1" kern="100" dirty="0" smtClean="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b="1" kern="100" dirty="0" smtClean="0">
                <a:solidFill>
                  <a:srgbClr val="00B050"/>
                </a:solidFill>
                <a:latin typeface="Times New Roman"/>
                <a:ea typeface="微软雅黑"/>
                <a:cs typeface="Times New Roman"/>
              </a:rPr>
              <a:t>        </a:t>
            </a:r>
            <a:r>
              <a:rPr lang="zh-CN" altLang="zh-CN" sz="2800" b="1" kern="100" dirty="0" smtClean="0">
                <a:solidFill>
                  <a:srgbClr val="00B050"/>
                </a:solidFill>
                <a:latin typeface="Times New Roman"/>
                <a:ea typeface="微软雅黑"/>
                <a:cs typeface="Times New Roman"/>
              </a:rPr>
              <a:t>《蜀相》</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唐肃宗</a:t>
            </a:r>
            <a:r>
              <a:rPr lang="zh-CN" altLang="zh-CN" sz="2800" kern="100" dirty="0">
                <a:latin typeface="Times New Roman"/>
                <a:ea typeface="微软雅黑"/>
                <a:cs typeface="Times New Roman"/>
              </a:rPr>
              <a:t>乾元二年</a:t>
            </a:r>
            <a:r>
              <a:rPr lang="en-US" altLang="zh-CN" sz="2800" kern="100" dirty="0">
                <a:latin typeface="Times New Roman"/>
                <a:ea typeface="微软雅黑"/>
                <a:cs typeface="Courier New"/>
              </a:rPr>
              <a:t>(759)</a:t>
            </a:r>
            <a:r>
              <a:rPr lang="zh-CN" altLang="zh-CN" sz="2800" kern="100" dirty="0">
                <a:latin typeface="Times New Roman"/>
                <a:ea typeface="微软雅黑"/>
                <a:cs typeface="Times New Roman"/>
              </a:rPr>
              <a:t>十二月，杜甫结束了为时四年的寓居秦州、同谷</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今甘肃省成县</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的颠沛流离的生活，到了成都，在朋友的资助下，定居在浣花溪畔。第二年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唐肃宗上元元年，</a:t>
            </a:r>
            <a:r>
              <a:rPr lang="en-US" altLang="zh-CN" sz="2800" kern="100" dirty="0">
                <a:latin typeface="Times New Roman"/>
                <a:ea typeface="微软雅黑"/>
                <a:cs typeface="Courier New"/>
              </a:rPr>
              <a:t>760)</a:t>
            </a:r>
            <a:r>
              <a:rPr lang="zh-CN" altLang="zh-CN" sz="2800" kern="100" dirty="0">
                <a:latin typeface="Times New Roman"/>
                <a:ea typeface="微软雅黑"/>
                <a:cs typeface="Times New Roman"/>
              </a:rPr>
              <a:t>的春天，他探访了诸葛武侯祠，写下了这首感人肺腑的千古绝唱。杜甫虽然怀有</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致君尧舜上</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政治理想，但他仕途坎坷，抱负无法施展。他写《蜀相》这首诗时，安史之乱还没有平息。目睹国势艰危，生灵涂炭，而自身又请缨无路，报国无门，因此对开创基业、挽救时局的诸葛亮，无限仰慕，倍加敬重。</a:t>
            </a:r>
            <a:endParaRPr lang="zh-CN" altLang="zh-CN" sz="2800" kern="100" dirty="0">
              <a:effectLst/>
              <a:latin typeface="宋体"/>
              <a:cs typeface="Courier New"/>
            </a:endParaRPr>
          </a:p>
        </p:txBody>
      </p:sp>
    </p:spTree>
    <p:extLst>
      <p:ext uri="{BB962C8B-B14F-4D97-AF65-F5344CB8AC3E}">
        <p14:creationId xmlns:p14="http://schemas.microsoft.com/office/powerpoint/2010/main" val="34702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5391" y="118598"/>
            <a:ext cx="11702609" cy="6093976"/>
          </a:xfrm>
          <a:prstGeom prst="rect">
            <a:avLst/>
          </a:prstGeom>
          <a:noFill/>
        </p:spPr>
        <p:txBody>
          <a:bodyPr wrap="square" rtlCol="0">
            <a:spAutoFit/>
          </a:bodyPr>
          <a:lstStyle/>
          <a:p>
            <a:pPr algn="just">
              <a:lnSpc>
                <a:spcPct val="150000"/>
              </a:lnSpc>
              <a:spcAft>
                <a:spcPts val="0"/>
              </a:spcAft>
              <a:tabLst>
                <a:tab pos="2070735" algn="l"/>
              </a:tabLst>
            </a:pPr>
            <a:r>
              <a:rPr lang="en-US" altLang="zh-CN" sz="2600" b="1" kern="100" dirty="0" smtClean="0">
                <a:solidFill>
                  <a:srgbClr val="00B050"/>
                </a:solidFill>
                <a:latin typeface="Times New Roman"/>
                <a:ea typeface="微软雅黑"/>
                <a:cs typeface="Times New Roman"/>
              </a:rPr>
              <a:t>        </a:t>
            </a:r>
            <a:r>
              <a:rPr lang="zh-CN" altLang="zh-CN" sz="2600" b="1" kern="100" dirty="0" smtClean="0">
                <a:solidFill>
                  <a:srgbClr val="00B050"/>
                </a:solidFill>
                <a:latin typeface="Times New Roman"/>
                <a:ea typeface="微软雅黑"/>
                <a:cs typeface="Times New Roman"/>
              </a:rPr>
              <a:t>《书愤》</a:t>
            </a:r>
            <a:endParaRPr lang="zh-CN" altLang="zh-CN" sz="2600" b="1" kern="100" dirty="0">
              <a:solidFill>
                <a:srgbClr val="00B050"/>
              </a:solidFill>
              <a:latin typeface="宋体"/>
              <a:cs typeface="Courier New"/>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陆游</a:t>
            </a:r>
            <a:r>
              <a:rPr lang="zh-CN" altLang="zh-CN" sz="2600" kern="100" dirty="0">
                <a:latin typeface="Times New Roman"/>
                <a:ea typeface="微软雅黑"/>
                <a:cs typeface="Times New Roman"/>
              </a:rPr>
              <a:t>出生后第三年的靖康二年</a:t>
            </a:r>
            <a:r>
              <a:rPr lang="en-US" altLang="zh-CN" sz="2600" kern="100" dirty="0">
                <a:latin typeface="Times New Roman"/>
                <a:ea typeface="微软雅黑"/>
                <a:cs typeface="Courier New"/>
              </a:rPr>
              <a:t>(1127)</a:t>
            </a:r>
            <a:r>
              <a:rPr lang="zh-CN" altLang="zh-CN" sz="2600" kern="100" dirty="0">
                <a:latin typeface="Times New Roman"/>
                <a:ea typeface="微软雅黑"/>
                <a:cs typeface="Times New Roman"/>
              </a:rPr>
              <a:t>四月，金兵把徽、钦二帝及后妃、宗室俘虏北去，北宋灭亡。五月，当时在河北的赵构幸免于难，在南京应天府</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今河南商丘</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即位，改元建炎，这个重建的小朝廷就是南宋，赵构就是宋高宗。但可悲的是，赵构虽为皇帝，却是南宋初期投降派的首领，他惧怕与金朝打仗，所信用的汪伯彦、黄潜善等人，也都是些主张逃跑和屈膝投降的人。绍兴八年</a:t>
            </a:r>
            <a:r>
              <a:rPr lang="en-US" altLang="zh-CN" sz="2600" kern="100" dirty="0">
                <a:latin typeface="Times New Roman"/>
                <a:ea typeface="微软雅黑"/>
                <a:cs typeface="Courier New"/>
              </a:rPr>
              <a:t>(1138)</a:t>
            </a:r>
            <a:r>
              <a:rPr lang="zh-CN" altLang="zh-CN" sz="2600" kern="100" dirty="0">
                <a:latin typeface="Times New Roman"/>
                <a:ea typeface="微软雅黑"/>
                <a:cs typeface="Times New Roman"/>
              </a:rPr>
              <a:t>三月</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宋高宗任命秦桧为右相</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十月又把向金屈膝投降的事交给他专办</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其他大臣不得参与</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秦桧是中国历史上臭名昭著的大汉奸</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宋高宗和他沆瀣一气</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于绍兴九年正月不顾一切</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同金朝订立和议</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向金称臣纳贡</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宋高宗所求的只是制止金军的进一步南侵</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能保住半壁江山</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做金的属国也就心满意足了。</a:t>
            </a:r>
            <a:endParaRPr lang="zh-CN" altLang="zh-CN" sz="2600" kern="100" dirty="0">
              <a:effectLst/>
              <a:latin typeface="宋体"/>
              <a:cs typeface="Courier New"/>
            </a:endParaRPr>
          </a:p>
        </p:txBody>
      </p:sp>
    </p:spTree>
    <p:extLst>
      <p:ext uri="{BB962C8B-B14F-4D97-AF65-F5344CB8AC3E}">
        <p14:creationId xmlns:p14="http://schemas.microsoft.com/office/powerpoint/2010/main" val="2295469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3192</TotalTime>
  <Words>3030</Words>
  <Application>Microsoft Office PowerPoint</Application>
  <PresentationFormat>自定义</PresentationFormat>
  <Paragraphs>153</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746</cp:revision>
  <dcterms:created xsi:type="dcterms:W3CDTF">2013-09-20T02:31:37Z</dcterms:created>
  <dcterms:modified xsi:type="dcterms:W3CDTF">2015-03-23T05:39:28Z</dcterms:modified>
</cp:coreProperties>
</file>