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7" r:id="rId6"/>
    <p:sldId id="268" r:id="rId7"/>
    <p:sldId id="263" r:id="rId8"/>
    <p:sldId id="264" r:id="rId9"/>
    <p:sldId id="265" r:id="rId10"/>
    <p:sldId id="266" r:id="rId1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2017-4-01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2017-4-01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2017-4-01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2017-4-01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2017-4-01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2017-4-01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2017-4-01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2017-4-01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2017-4-01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2017-4-01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2017-4-01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2017-4-01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642762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260648"/>
            <a:ext cx="8712968" cy="5632311"/>
          </a:xfrm>
          <a:prstGeom prst="rect">
            <a:avLst/>
          </a:prstGeom>
          <a:noFill/>
        </p:spPr>
        <p:txBody>
          <a:bodyPr wrap="square" rtlCol="0">
            <a:spAutoFit/>
          </a:bodyPr>
          <a:lstStyle/>
          <a:p>
            <a:pPr marL="457200" indent="-457200">
              <a:buAutoNum type="arabicPeriod"/>
            </a:pPr>
            <a:r>
              <a:rPr lang="en-US" altLang="zh-CN" sz="2400" dirty="0" smtClean="0">
                <a:solidFill>
                  <a:prstClr val="black"/>
                </a:solidFill>
              </a:rPr>
              <a:t>congratulations on</a:t>
            </a:r>
          </a:p>
          <a:p>
            <a:pPr marL="457200" indent="-457200">
              <a:buAutoNum type="arabicPeriod"/>
            </a:pPr>
            <a:r>
              <a:rPr lang="en-US" altLang="zh-CN" sz="2400" dirty="0" smtClean="0">
                <a:solidFill>
                  <a:srgbClr val="FF0000"/>
                </a:solidFill>
              </a:rPr>
              <a:t>realize/ fulfill a dream; a dream comes true</a:t>
            </a:r>
          </a:p>
          <a:p>
            <a:pPr marL="457200" indent="-457200">
              <a:buAutoNum type="arabicPeriod"/>
            </a:pPr>
            <a:r>
              <a:rPr lang="en-US" altLang="zh-CN" sz="2400" dirty="0" smtClean="0">
                <a:solidFill>
                  <a:prstClr val="black"/>
                </a:solidFill>
              </a:rPr>
              <a:t>I am happy to hear that…</a:t>
            </a:r>
          </a:p>
          <a:p>
            <a:pPr marL="457200" indent="-457200">
              <a:buAutoNum type="arabicPeriod"/>
            </a:pPr>
            <a:r>
              <a:rPr lang="en-US" altLang="zh-CN" sz="2400" dirty="0" smtClean="0">
                <a:solidFill>
                  <a:prstClr val="black"/>
                </a:solidFill>
              </a:rPr>
              <a:t>I</a:t>
            </a:r>
            <a:r>
              <a:rPr lang="zh-CN" altLang="en-US" sz="2400" dirty="0">
                <a:solidFill>
                  <a:prstClr val="black"/>
                </a:solidFill>
              </a:rPr>
              <a:t> </a:t>
            </a:r>
            <a:r>
              <a:rPr lang="en-US" altLang="zh-CN" sz="2400" dirty="0" smtClean="0">
                <a:solidFill>
                  <a:prstClr val="black"/>
                </a:solidFill>
              </a:rPr>
              <a:t>am delighted to know that…</a:t>
            </a:r>
          </a:p>
          <a:p>
            <a:pPr marL="457200" indent="-457200">
              <a:buAutoNum type="arabicPeriod"/>
            </a:pPr>
            <a:r>
              <a:rPr lang="en-US" altLang="zh-CN" sz="2400" dirty="0" smtClean="0">
                <a:solidFill>
                  <a:prstClr val="black"/>
                </a:solidFill>
              </a:rPr>
              <a:t>I would like to express my congratulations on</a:t>
            </a:r>
          </a:p>
          <a:p>
            <a:pPr marL="457200" indent="-457200">
              <a:buAutoNum type="arabicPeriod"/>
            </a:pPr>
            <a:r>
              <a:rPr lang="en-US" altLang="zh-CN" sz="2400" dirty="0" smtClean="0">
                <a:solidFill>
                  <a:prstClr val="black"/>
                </a:solidFill>
              </a:rPr>
              <a:t>I feel pleased for</a:t>
            </a:r>
          </a:p>
          <a:p>
            <a:pPr marL="457200" indent="-457200">
              <a:buAutoNum type="arabicPeriod"/>
            </a:pPr>
            <a:r>
              <a:rPr lang="en-US" altLang="zh-CN" sz="2400" dirty="0" smtClean="0">
                <a:solidFill>
                  <a:prstClr val="black"/>
                </a:solidFill>
              </a:rPr>
              <a:t>…is a quite exciting news!</a:t>
            </a:r>
          </a:p>
          <a:p>
            <a:pPr marL="457200" indent="-457200">
              <a:buAutoNum type="arabicPeriod"/>
            </a:pPr>
            <a:r>
              <a:rPr lang="en-US" altLang="zh-CN" sz="2400" dirty="0" smtClean="0">
                <a:solidFill>
                  <a:prstClr val="black"/>
                </a:solidFill>
              </a:rPr>
              <a:t>I know this is surely owing to/due to…</a:t>
            </a:r>
          </a:p>
          <a:p>
            <a:pPr marL="457200" indent="-457200">
              <a:buAutoNum type="arabicPeriod"/>
            </a:pPr>
            <a:r>
              <a:rPr lang="en-US" altLang="zh-CN" sz="2400" dirty="0" smtClean="0">
                <a:solidFill>
                  <a:srgbClr val="FF0000"/>
                </a:solidFill>
              </a:rPr>
              <a:t>you deserve the reward</a:t>
            </a:r>
          </a:p>
          <a:p>
            <a:pPr marL="457200" indent="-457200">
              <a:buAutoNum type="arabicPeriod"/>
            </a:pPr>
            <a:r>
              <a:rPr lang="en-US" altLang="zh-CN" sz="2400" dirty="0" smtClean="0">
                <a:solidFill>
                  <a:prstClr val="black"/>
                </a:solidFill>
              </a:rPr>
              <a:t>I hope</a:t>
            </a:r>
          </a:p>
          <a:p>
            <a:pPr marL="457200" indent="-457200">
              <a:buAutoNum type="arabicPeriod"/>
            </a:pPr>
            <a:r>
              <a:rPr lang="en-US" altLang="zh-CN" sz="2400" dirty="0" smtClean="0">
                <a:solidFill>
                  <a:prstClr val="black"/>
                </a:solidFill>
              </a:rPr>
              <a:t>please accept</a:t>
            </a:r>
          </a:p>
          <a:p>
            <a:pPr marL="457200" indent="-457200">
              <a:buAutoNum type="arabicPeriod"/>
            </a:pPr>
            <a:r>
              <a:rPr lang="en-US" altLang="zh-CN" sz="2400" dirty="0" smtClean="0">
                <a:solidFill>
                  <a:prstClr val="black"/>
                </a:solidFill>
              </a:rPr>
              <a:t>wish you all the best</a:t>
            </a:r>
          </a:p>
          <a:p>
            <a:pPr marL="457200" indent="-457200">
              <a:buAutoNum type="arabicPeriod"/>
            </a:pPr>
            <a:r>
              <a:rPr lang="en-US" altLang="zh-CN" sz="2400" dirty="0" smtClean="0">
                <a:solidFill>
                  <a:srgbClr val="FF0000"/>
                </a:solidFill>
              </a:rPr>
              <a:t>you are a perfect match</a:t>
            </a:r>
          </a:p>
          <a:p>
            <a:pPr marL="457200" indent="-457200">
              <a:buAutoNum type="arabicPeriod"/>
            </a:pPr>
            <a:r>
              <a:rPr lang="en-US" altLang="zh-CN" sz="2400" dirty="0" smtClean="0">
                <a:solidFill>
                  <a:prstClr val="black"/>
                </a:solidFill>
              </a:rPr>
              <a:t>may all your wishes come true</a:t>
            </a:r>
          </a:p>
          <a:p>
            <a:pPr marL="457200" indent="-457200">
              <a:buAutoNum type="arabicPeriod"/>
            </a:pPr>
            <a:r>
              <a:rPr lang="en-US" altLang="zh-CN" sz="2400" dirty="0" smtClean="0">
                <a:solidFill>
                  <a:prstClr val="black"/>
                </a:solidFill>
              </a:rPr>
              <a:t>wish you happy every day</a:t>
            </a:r>
            <a:endParaRPr lang="zh-CN" altLang="en-US" sz="2400" dirty="0">
              <a:solidFill>
                <a:prstClr val="black"/>
              </a:solidFill>
            </a:endParaRPr>
          </a:p>
        </p:txBody>
      </p:sp>
    </p:spTree>
    <p:extLst>
      <p:ext uri="{BB962C8B-B14F-4D97-AF65-F5344CB8AC3E}">
        <p14:creationId xmlns:p14="http://schemas.microsoft.com/office/powerpoint/2010/main" val="21011221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260648"/>
            <a:ext cx="8856984" cy="4893647"/>
          </a:xfrm>
          <a:prstGeom prst="rect">
            <a:avLst/>
          </a:prstGeom>
          <a:noFill/>
        </p:spPr>
        <p:txBody>
          <a:bodyPr wrap="square" rtlCol="0">
            <a:spAutoFit/>
          </a:bodyPr>
          <a:lstStyle/>
          <a:p>
            <a:r>
              <a:rPr lang="zh-CN" altLang="en-US" sz="2400" b="1" dirty="0" smtClean="0"/>
              <a:t>假如你是高三</a:t>
            </a:r>
            <a:r>
              <a:rPr lang="en-US" altLang="zh-CN" sz="2400" b="1" dirty="0" smtClean="0"/>
              <a:t>1</a:t>
            </a:r>
            <a:r>
              <a:rPr lang="zh-CN" altLang="en-US" sz="2400" b="1" dirty="0" smtClean="0"/>
              <a:t>班的班长李华。你班同学</a:t>
            </a:r>
            <a:r>
              <a:rPr lang="en-US" altLang="zh-CN" sz="2400" b="1" dirty="0" smtClean="0"/>
              <a:t>Tom</a:t>
            </a:r>
            <a:r>
              <a:rPr lang="zh-CN" altLang="en-US" sz="2400" b="1" dirty="0" smtClean="0"/>
              <a:t>生病住院两个星期了， 师生们很牵挂。今天英语老师</a:t>
            </a:r>
            <a:r>
              <a:rPr lang="en-US" altLang="zh-CN" sz="2400" b="1" dirty="0" smtClean="0"/>
              <a:t>Mrs. Smith</a:t>
            </a:r>
            <a:r>
              <a:rPr lang="zh-CN" altLang="en-US" sz="2400" b="1" dirty="0" smtClean="0"/>
              <a:t>要求探望他，请你代表全班同学写一封慰问信。要点如下：</a:t>
            </a:r>
            <a:endParaRPr lang="en-US" altLang="zh-CN" sz="2400" b="1" dirty="0" smtClean="0"/>
          </a:p>
          <a:p>
            <a:pPr marL="342900" indent="-342900">
              <a:buAutoNum type="arabicPeriod"/>
            </a:pPr>
            <a:r>
              <a:rPr lang="zh-CN" altLang="en-US" sz="2400" b="1" dirty="0" smtClean="0"/>
              <a:t>询问病情</a:t>
            </a:r>
            <a:endParaRPr lang="en-US" altLang="zh-CN" sz="2400" b="1" dirty="0" smtClean="0"/>
          </a:p>
          <a:p>
            <a:pPr marL="342900" indent="-342900">
              <a:buAutoNum type="arabicPeriod"/>
            </a:pPr>
            <a:r>
              <a:rPr lang="zh-CN" altLang="en-US" sz="2400" b="1" dirty="0" smtClean="0"/>
              <a:t>送慰问礼物（幸运星和千纸鹤）</a:t>
            </a:r>
            <a:endParaRPr lang="en-US" altLang="zh-CN" sz="2400" b="1" dirty="0" smtClean="0"/>
          </a:p>
          <a:p>
            <a:pPr marL="342900" indent="-342900">
              <a:buAutoNum type="arabicPeriod"/>
            </a:pPr>
            <a:r>
              <a:rPr lang="zh-CN" altLang="en-US" sz="2400" b="1" dirty="0" smtClean="0"/>
              <a:t>祝愿早日康复</a:t>
            </a:r>
            <a:endParaRPr lang="en-US" altLang="zh-CN" sz="2400" b="1" dirty="0" smtClean="0"/>
          </a:p>
          <a:p>
            <a:pPr marL="342900" indent="-342900">
              <a:buAutoNum type="arabicPeriod"/>
            </a:pPr>
            <a:endParaRPr lang="en-US" altLang="zh-CN" sz="2400" b="1" dirty="0"/>
          </a:p>
          <a:p>
            <a:r>
              <a:rPr lang="en-US" altLang="zh-CN" sz="2400" b="1" dirty="0" smtClean="0"/>
              <a:t>Dear Tom, </a:t>
            </a:r>
          </a:p>
          <a:p>
            <a:r>
              <a:rPr lang="en-US" altLang="zh-CN" sz="2400" b="1" dirty="0" smtClean="0"/>
              <a:t>……</a:t>
            </a:r>
          </a:p>
          <a:p>
            <a:r>
              <a:rPr lang="en-US" altLang="zh-CN" sz="2400" b="1" dirty="0" smtClean="0"/>
              <a:t>……</a:t>
            </a:r>
          </a:p>
          <a:p>
            <a:endParaRPr lang="en-US" altLang="zh-CN" sz="2400" b="1" dirty="0" smtClean="0"/>
          </a:p>
          <a:p>
            <a:r>
              <a:rPr lang="en-US" altLang="zh-CN" sz="2400" b="1" dirty="0" smtClean="0"/>
              <a:t>                                                                                Yours,</a:t>
            </a:r>
          </a:p>
          <a:p>
            <a:r>
              <a:rPr lang="en-US" altLang="zh-CN" sz="2400" b="1" dirty="0"/>
              <a:t> </a:t>
            </a:r>
            <a:r>
              <a:rPr lang="en-US" altLang="zh-CN" sz="2400" b="1" dirty="0" smtClean="0"/>
              <a:t>                                                                               Li Hua</a:t>
            </a:r>
            <a:endParaRPr lang="zh-CN" altLang="en-US" sz="2400" b="1" dirty="0"/>
          </a:p>
        </p:txBody>
      </p:sp>
    </p:spTree>
    <p:extLst>
      <p:ext uri="{BB962C8B-B14F-4D97-AF65-F5344CB8AC3E}">
        <p14:creationId xmlns:p14="http://schemas.microsoft.com/office/powerpoint/2010/main" val="29374051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260648"/>
            <a:ext cx="8856984" cy="5632311"/>
          </a:xfrm>
          <a:prstGeom prst="rect">
            <a:avLst/>
          </a:prstGeom>
          <a:noFill/>
        </p:spPr>
        <p:txBody>
          <a:bodyPr wrap="square" rtlCol="0">
            <a:spAutoFit/>
          </a:bodyPr>
          <a:lstStyle/>
          <a:p>
            <a:r>
              <a:rPr lang="en-US" altLang="zh-CN" sz="2400" dirty="0" smtClean="0">
                <a:solidFill>
                  <a:prstClr val="black"/>
                </a:solidFill>
              </a:rPr>
              <a:t>Purpose</a:t>
            </a:r>
          </a:p>
          <a:p>
            <a:endParaRPr lang="en-US" altLang="zh-CN" sz="2400" dirty="0" smtClean="0">
              <a:solidFill>
                <a:prstClr val="black"/>
              </a:solidFill>
            </a:endParaRPr>
          </a:p>
          <a:p>
            <a:endParaRPr lang="en-US" altLang="zh-CN" sz="2400" dirty="0">
              <a:solidFill>
                <a:prstClr val="black"/>
              </a:solidFill>
            </a:endParaRPr>
          </a:p>
          <a:p>
            <a:endParaRPr lang="en-US" altLang="zh-CN" sz="2400" dirty="0" smtClean="0">
              <a:solidFill>
                <a:prstClr val="black"/>
              </a:solidFill>
            </a:endParaRPr>
          </a:p>
          <a:p>
            <a:endParaRPr lang="en-US" altLang="zh-CN" sz="2400" dirty="0">
              <a:solidFill>
                <a:prstClr val="black"/>
              </a:solidFill>
            </a:endParaRPr>
          </a:p>
          <a:p>
            <a:endParaRPr lang="en-US" altLang="zh-CN" sz="2400" dirty="0" smtClean="0">
              <a:solidFill>
                <a:prstClr val="black"/>
              </a:solidFill>
            </a:endParaRPr>
          </a:p>
          <a:p>
            <a:endParaRPr lang="en-US" altLang="zh-CN" sz="2400" dirty="0">
              <a:solidFill>
                <a:prstClr val="black"/>
              </a:solidFill>
            </a:endParaRPr>
          </a:p>
          <a:p>
            <a:r>
              <a:rPr lang="en-US" altLang="zh-CN" sz="2400" dirty="0" smtClean="0">
                <a:solidFill>
                  <a:prstClr val="black"/>
                </a:solidFill>
              </a:rPr>
              <a:t>Inquiry</a:t>
            </a:r>
          </a:p>
          <a:p>
            <a:endParaRPr lang="en-US" altLang="zh-CN" sz="2400" dirty="0">
              <a:solidFill>
                <a:prstClr val="black"/>
              </a:solidFill>
            </a:endParaRPr>
          </a:p>
          <a:p>
            <a:endParaRPr lang="en-US" altLang="zh-CN" sz="2400" dirty="0">
              <a:solidFill>
                <a:prstClr val="black"/>
              </a:solidFill>
            </a:endParaRPr>
          </a:p>
          <a:p>
            <a:r>
              <a:rPr lang="en-US" altLang="zh-CN" sz="2400" dirty="0" smtClean="0">
                <a:solidFill>
                  <a:prstClr val="black"/>
                </a:solidFill>
              </a:rPr>
              <a:t>Gifts</a:t>
            </a:r>
          </a:p>
          <a:p>
            <a:endParaRPr lang="en-US" altLang="zh-CN" sz="2400" dirty="0">
              <a:solidFill>
                <a:prstClr val="black"/>
              </a:solidFill>
            </a:endParaRPr>
          </a:p>
          <a:p>
            <a:endParaRPr lang="en-US" altLang="zh-CN" sz="2400" dirty="0" smtClean="0">
              <a:solidFill>
                <a:prstClr val="black"/>
              </a:solidFill>
            </a:endParaRPr>
          </a:p>
          <a:p>
            <a:endParaRPr lang="en-US" altLang="zh-CN" sz="2400" dirty="0">
              <a:solidFill>
                <a:prstClr val="black"/>
              </a:solidFill>
            </a:endParaRPr>
          </a:p>
          <a:p>
            <a:r>
              <a:rPr lang="en-US" altLang="zh-CN" sz="2400" dirty="0" smtClean="0">
                <a:solidFill>
                  <a:prstClr val="black"/>
                </a:solidFill>
              </a:rPr>
              <a:t>wishes</a:t>
            </a:r>
          </a:p>
        </p:txBody>
      </p:sp>
      <p:sp>
        <p:nvSpPr>
          <p:cNvPr id="2" name="TextBox 1"/>
          <p:cNvSpPr txBox="1"/>
          <p:nvPr/>
        </p:nvSpPr>
        <p:spPr>
          <a:xfrm>
            <a:off x="251520" y="548680"/>
            <a:ext cx="8784976" cy="2308324"/>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solidFill>
                  <a:srgbClr val="0070C0"/>
                </a:solidFill>
              </a:rPr>
              <a:t>I am deeply sorry to know that…, and on behalf of all the students in our class, I am writing to express our best wishes to you</a:t>
            </a:r>
            <a:r>
              <a:rPr lang="en-US" altLang="zh-CN" sz="2400" dirty="0" smtClean="0">
                <a:solidFill>
                  <a:srgbClr val="0070C0"/>
                </a:solidFill>
              </a:rPr>
              <a:t>.</a:t>
            </a:r>
          </a:p>
          <a:p>
            <a:pPr marL="342900" indent="-342900">
              <a:buFont typeface="Arial" panose="020B0604020202020204" pitchFamily="34" charset="0"/>
              <a:buChar char="•"/>
            </a:pPr>
            <a:r>
              <a:rPr lang="en-US" altLang="zh-CN" sz="2400" dirty="0" smtClean="0">
                <a:solidFill>
                  <a:srgbClr val="FF0000"/>
                </a:solidFill>
              </a:rPr>
              <a:t>I am shocked to know that … I am writing in the hope that you will feel less depressed when you read my words.</a:t>
            </a:r>
          </a:p>
          <a:p>
            <a:pPr marL="342900" indent="-342900">
              <a:buFont typeface="Arial" panose="020B0604020202020204" pitchFamily="34" charset="0"/>
              <a:buChar char="•"/>
            </a:pPr>
            <a:r>
              <a:rPr lang="en-US" altLang="zh-CN" sz="2400" dirty="0" smtClean="0">
                <a:solidFill>
                  <a:srgbClr val="FF0000"/>
                </a:solidFill>
              </a:rPr>
              <a:t>It’s hard for me to believe that…I am writing to you so that you will feel much better after reading…</a:t>
            </a:r>
            <a:endParaRPr lang="en-US" altLang="zh-CN" sz="2400" dirty="0">
              <a:solidFill>
                <a:srgbClr val="FF0000"/>
              </a:solidFill>
            </a:endParaRPr>
          </a:p>
        </p:txBody>
      </p:sp>
      <p:sp>
        <p:nvSpPr>
          <p:cNvPr id="5" name="TextBox 4"/>
          <p:cNvSpPr txBox="1"/>
          <p:nvPr/>
        </p:nvSpPr>
        <p:spPr>
          <a:xfrm>
            <a:off x="251520" y="3111351"/>
            <a:ext cx="8640960" cy="461665"/>
          </a:xfrm>
          <a:prstGeom prst="rect">
            <a:avLst/>
          </a:prstGeom>
          <a:noFill/>
        </p:spPr>
        <p:txBody>
          <a:bodyPr wrap="square" rtlCol="0">
            <a:spAutoFit/>
          </a:bodyPr>
          <a:lstStyle/>
          <a:p>
            <a:r>
              <a:rPr lang="en-US" altLang="zh-CN" sz="2400" dirty="0" smtClean="0">
                <a:solidFill>
                  <a:srgbClr val="0070C0"/>
                </a:solidFill>
              </a:rPr>
              <a:t>There is no one in our class but is very concerned about you…and…</a:t>
            </a:r>
            <a:endParaRPr lang="zh-CN" altLang="en-US" sz="2400" dirty="0">
              <a:solidFill>
                <a:srgbClr val="0070C0"/>
              </a:solidFill>
            </a:endParaRPr>
          </a:p>
        </p:txBody>
      </p:sp>
      <p:sp>
        <p:nvSpPr>
          <p:cNvPr id="6" name="TextBox 5"/>
          <p:cNvSpPr txBox="1"/>
          <p:nvPr/>
        </p:nvSpPr>
        <p:spPr>
          <a:xfrm>
            <a:off x="251520" y="4172887"/>
            <a:ext cx="8640960" cy="1200329"/>
          </a:xfrm>
          <a:prstGeom prst="rect">
            <a:avLst/>
          </a:prstGeom>
          <a:noFill/>
        </p:spPr>
        <p:txBody>
          <a:bodyPr wrap="square" rtlCol="0">
            <a:spAutoFit/>
          </a:bodyPr>
          <a:lstStyle/>
          <a:p>
            <a:r>
              <a:rPr lang="en-US" altLang="zh-CN" sz="2400" dirty="0" smtClean="0">
                <a:solidFill>
                  <a:srgbClr val="0070C0"/>
                </a:solidFill>
              </a:rPr>
              <a:t>This afternoon, our English teacher Mrs. Smith will pay a visit to you so we ask her to bring you a box of lucky stars and paper cranes carefully made by us in the hope that…</a:t>
            </a:r>
            <a:endParaRPr lang="zh-CN" altLang="en-US" sz="2400" dirty="0">
              <a:solidFill>
                <a:srgbClr val="0070C0"/>
              </a:solidFill>
            </a:endParaRPr>
          </a:p>
        </p:txBody>
      </p:sp>
      <p:sp>
        <p:nvSpPr>
          <p:cNvPr id="7" name="TextBox 6"/>
          <p:cNvSpPr txBox="1"/>
          <p:nvPr/>
        </p:nvSpPr>
        <p:spPr>
          <a:xfrm>
            <a:off x="251520" y="5694347"/>
            <a:ext cx="8640960" cy="830997"/>
          </a:xfrm>
          <a:prstGeom prst="rect">
            <a:avLst/>
          </a:prstGeom>
          <a:noFill/>
        </p:spPr>
        <p:txBody>
          <a:bodyPr wrap="square" rtlCol="0">
            <a:spAutoFit/>
          </a:bodyPr>
          <a:lstStyle/>
          <a:p>
            <a:r>
              <a:rPr lang="en-US" altLang="zh-CN" sz="2400" dirty="0" smtClean="0">
                <a:solidFill>
                  <a:srgbClr val="0070C0"/>
                </a:solidFill>
              </a:rPr>
              <a:t>be optimistic</a:t>
            </a:r>
          </a:p>
          <a:p>
            <a:r>
              <a:rPr lang="en-US" altLang="zh-CN" sz="2400" dirty="0" smtClean="0">
                <a:solidFill>
                  <a:srgbClr val="0070C0"/>
                </a:solidFill>
              </a:rPr>
              <a:t>recover soon</a:t>
            </a:r>
            <a:endParaRPr lang="zh-CN" altLang="en-US" sz="2400" dirty="0">
              <a:solidFill>
                <a:srgbClr val="0070C0"/>
              </a:solidFill>
            </a:endParaRPr>
          </a:p>
        </p:txBody>
      </p:sp>
    </p:spTree>
    <p:extLst>
      <p:ext uri="{BB962C8B-B14F-4D97-AF65-F5344CB8AC3E}">
        <p14:creationId xmlns:p14="http://schemas.microsoft.com/office/powerpoint/2010/main" val="3491055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504" y="260648"/>
            <a:ext cx="9036496" cy="6555641"/>
          </a:xfrm>
          <a:prstGeom prst="rect">
            <a:avLst/>
          </a:prstGeom>
          <a:noFill/>
        </p:spPr>
        <p:txBody>
          <a:bodyPr wrap="square" rtlCol="0">
            <a:spAutoFit/>
          </a:bodyPr>
          <a:lstStyle/>
          <a:p>
            <a:r>
              <a:rPr lang="en-US" altLang="zh-CN" sz="2400" dirty="0" smtClean="0">
                <a:solidFill>
                  <a:srgbClr val="0070C0"/>
                </a:solidFill>
              </a:rPr>
              <a:t>     </a:t>
            </a:r>
            <a:r>
              <a:rPr lang="en-US" altLang="zh-CN" sz="2400" dirty="0" smtClean="0"/>
              <a:t>I </a:t>
            </a:r>
            <a:r>
              <a:rPr lang="en-US" altLang="zh-CN" sz="2400" dirty="0"/>
              <a:t>am deeply sorry to know </a:t>
            </a:r>
            <a:r>
              <a:rPr lang="en-US" altLang="zh-CN" sz="2400" dirty="0" smtClean="0"/>
              <a:t>that you unfortunately fell ill and have stayed in hospital for two weeks, </a:t>
            </a:r>
            <a:r>
              <a:rPr lang="en-US" altLang="zh-CN" sz="2400" dirty="0"/>
              <a:t>and on behalf of all the students in our class, I am writing to express our best wishes to you</a:t>
            </a:r>
            <a:r>
              <a:rPr lang="en-US" altLang="zh-CN" sz="2400" dirty="0" smtClean="0"/>
              <a:t>.</a:t>
            </a:r>
          </a:p>
          <a:p>
            <a:r>
              <a:rPr lang="en-US" altLang="zh-CN" sz="2400" dirty="0"/>
              <a:t> </a:t>
            </a:r>
            <a:r>
              <a:rPr lang="en-US" altLang="zh-CN" sz="2400" dirty="0" smtClean="0"/>
              <a:t>    Hearing the news</a:t>
            </a:r>
            <a:r>
              <a:rPr lang="en-US" altLang="zh-CN" sz="2400" dirty="0"/>
              <a:t>, </a:t>
            </a:r>
            <a:r>
              <a:rPr lang="en-US" altLang="zh-CN" sz="2400" dirty="0" smtClean="0"/>
              <a:t>there </a:t>
            </a:r>
            <a:r>
              <a:rPr lang="en-US" altLang="zh-CN" sz="2400" dirty="0"/>
              <a:t>is no one in our class but is very concerned about </a:t>
            </a:r>
            <a:r>
              <a:rPr lang="en-US" altLang="zh-CN" sz="2400" dirty="0" smtClean="0"/>
              <a:t>your health and we are all wondering whether much improvement has been made after the treatment</a:t>
            </a:r>
            <a:r>
              <a:rPr lang="en-US" altLang="zh-CN" sz="2400" dirty="0"/>
              <a:t>. This afternoon, our English </a:t>
            </a:r>
            <a:r>
              <a:rPr lang="en-US" altLang="zh-CN" sz="2400" dirty="0" smtClean="0"/>
              <a:t>teacher, </a:t>
            </a:r>
            <a:r>
              <a:rPr lang="en-US" altLang="zh-CN" sz="2400" dirty="0"/>
              <a:t>Mrs. </a:t>
            </a:r>
            <a:r>
              <a:rPr lang="en-US" altLang="zh-CN" sz="2400" dirty="0" smtClean="0"/>
              <a:t>Smith, </a:t>
            </a:r>
            <a:r>
              <a:rPr lang="en-US" altLang="zh-CN" sz="2400" dirty="0"/>
              <a:t>will pay a visit to you so we ask her to bring you a box of lucky stars and paper cranes carefully made by us in the hope </a:t>
            </a:r>
            <a:r>
              <a:rPr lang="en-US" altLang="zh-CN" sz="2400" dirty="0" smtClean="0"/>
              <a:t>that they will bring good luck to you. In the meanwhile, we expect that you can be relieved of the pain with our genuine heart.</a:t>
            </a:r>
          </a:p>
          <a:p>
            <a:r>
              <a:rPr lang="en-US" altLang="zh-CN" sz="2400" dirty="0" smtClean="0"/>
              <a:t>     We all actually miss you very much and cannot wait to help you catch up with the lessons for these days so you don’t have to worry about it. As long as you are optimistic, you are likely to overcome the illness and recover soon.</a:t>
            </a:r>
            <a:endParaRPr lang="en-US" altLang="zh-CN" sz="2400" dirty="0"/>
          </a:p>
          <a:p>
            <a:endParaRPr lang="en-US" altLang="zh-CN" sz="2800" dirty="0"/>
          </a:p>
          <a:p>
            <a:pPr algn="r"/>
            <a:r>
              <a:rPr lang="en-US" altLang="zh-CN" sz="2800" dirty="0" smtClean="0">
                <a:solidFill>
                  <a:prstClr val="black"/>
                </a:solidFill>
              </a:rPr>
              <a:t>                                                               sincerely,</a:t>
            </a:r>
          </a:p>
          <a:p>
            <a:pPr algn="r"/>
            <a:r>
              <a:rPr lang="en-US" altLang="zh-CN" sz="2800" dirty="0">
                <a:solidFill>
                  <a:prstClr val="black"/>
                </a:solidFill>
              </a:rPr>
              <a:t> </a:t>
            </a:r>
            <a:r>
              <a:rPr lang="en-US" altLang="zh-CN" sz="2800" dirty="0" smtClean="0">
                <a:solidFill>
                  <a:prstClr val="black"/>
                </a:solidFill>
              </a:rPr>
              <a:t>                                                              Li Hua</a:t>
            </a:r>
            <a:endParaRPr lang="zh-CN" altLang="en-US" sz="2800" dirty="0">
              <a:solidFill>
                <a:prstClr val="black"/>
              </a:solidFill>
            </a:endParaRPr>
          </a:p>
        </p:txBody>
      </p:sp>
    </p:spTree>
    <p:extLst>
      <p:ext uri="{BB962C8B-B14F-4D97-AF65-F5344CB8AC3E}">
        <p14:creationId xmlns:p14="http://schemas.microsoft.com/office/powerpoint/2010/main" val="30893226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USER\Desktop\IMG_1559.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88640"/>
            <a:ext cx="8737504" cy="6553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9167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USER\Desktop\IMG_1565.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4" y="34388"/>
            <a:ext cx="9128756" cy="6846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8904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188640"/>
            <a:ext cx="9036496" cy="4893647"/>
          </a:xfrm>
          <a:prstGeom prst="rect">
            <a:avLst/>
          </a:prstGeom>
          <a:noFill/>
        </p:spPr>
        <p:txBody>
          <a:bodyPr wrap="square" rtlCol="0">
            <a:spAutoFit/>
          </a:bodyPr>
          <a:lstStyle/>
          <a:p>
            <a:r>
              <a:rPr lang="en-US" altLang="zh-CN" sz="2400" b="1" dirty="0" smtClean="0">
                <a:solidFill>
                  <a:srgbClr val="0070C0"/>
                </a:solidFill>
              </a:rPr>
              <a:t>gratitude letter</a:t>
            </a:r>
          </a:p>
          <a:p>
            <a:endParaRPr lang="en-US" altLang="zh-CN" sz="2400" dirty="0"/>
          </a:p>
          <a:p>
            <a:pPr marL="342900" indent="-342900">
              <a:buFont typeface="Arial" panose="020B0604020202020204" pitchFamily="34" charset="0"/>
              <a:buChar char="•"/>
            </a:pPr>
            <a:r>
              <a:rPr lang="en-US" altLang="zh-CN" sz="2400" dirty="0" smtClean="0"/>
              <a:t>I am writing to express my genuine gratitude for your helping me … when …</a:t>
            </a:r>
          </a:p>
          <a:p>
            <a:pPr marL="342900" indent="-342900">
              <a:buFont typeface="Arial" panose="020B0604020202020204" pitchFamily="34" charset="0"/>
              <a:buChar char="•"/>
            </a:pPr>
            <a:r>
              <a:rPr lang="en-US" altLang="zh-CN" sz="2400" dirty="0" smtClean="0"/>
              <a:t>I would like to take this opportunity to express my great appreciation for…</a:t>
            </a:r>
          </a:p>
          <a:p>
            <a:pPr marL="342900" indent="-342900">
              <a:buFont typeface="Arial" panose="020B0604020202020204" pitchFamily="34" charset="0"/>
              <a:buChar char="•"/>
            </a:pPr>
            <a:r>
              <a:rPr lang="en-US" altLang="zh-CN" sz="2400" dirty="0" smtClean="0"/>
              <a:t>I can’t be more grateful for…so I am writing to convey my sincere thanks to…</a:t>
            </a:r>
          </a:p>
          <a:p>
            <a:pPr marL="342900" indent="-342900">
              <a:buFont typeface="Arial" panose="020B0604020202020204" pitchFamily="34" charset="0"/>
              <a:buChar char="•"/>
            </a:pPr>
            <a:endParaRPr lang="en-US" altLang="zh-CN" sz="2400" dirty="0"/>
          </a:p>
          <a:p>
            <a:pPr marL="342900" indent="-342900">
              <a:buFont typeface="Arial" panose="020B0604020202020204" pitchFamily="34" charset="0"/>
              <a:buChar char="•"/>
            </a:pPr>
            <a:endParaRPr lang="en-US" altLang="zh-CN" sz="2400" dirty="0" smtClean="0"/>
          </a:p>
          <a:p>
            <a:pPr marL="342900" indent="-342900">
              <a:buFont typeface="Arial" panose="020B0604020202020204" pitchFamily="34" charset="0"/>
              <a:buChar char="•"/>
            </a:pPr>
            <a:endParaRPr lang="en-US" altLang="zh-CN" sz="2400" dirty="0"/>
          </a:p>
          <a:p>
            <a:pPr marL="342900" indent="-342900">
              <a:buFont typeface="Arial" panose="020B0604020202020204" pitchFamily="34" charset="0"/>
              <a:buChar char="•"/>
            </a:pPr>
            <a:r>
              <a:rPr lang="en-US" altLang="zh-CN" sz="2400" dirty="0" smtClean="0"/>
              <a:t>I really benefit a lot from your help so please accept my appreciation again.</a:t>
            </a:r>
            <a:endParaRPr lang="zh-CN" altLang="en-US" sz="2400" dirty="0"/>
          </a:p>
        </p:txBody>
      </p:sp>
    </p:spTree>
    <p:extLst>
      <p:ext uri="{BB962C8B-B14F-4D97-AF65-F5344CB8AC3E}">
        <p14:creationId xmlns:p14="http://schemas.microsoft.com/office/powerpoint/2010/main" val="3018002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260648"/>
            <a:ext cx="8712968" cy="5632311"/>
          </a:xfrm>
          <a:prstGeom prst="rect">
            <a:avLst/>
          </a:prstGeom>
          <a:noFill/>
        </p:spPr>
        <p:txBody>
          <a:bodyPr wrap="square" rtlCol="0">
            <a:spAutoFit/>
          </a:bodyPr>
          <a:lstStyle/>
          <a:p>
            <a:r>
              <a:rPr lang="en-US" altLang="zh-CN" sz="2400" dirty="0" smtClean="0"/>
              <a:t>1. Thank you very much for…</a:t>
            </a:r>
          </a:p>
          <a:p>
            <a:r>
              <a:rPr lang="en-US" altLang="zh-CN" sz="2400" dirty="0" smtClean="0"/>
              <a:t>2. I am writing to express my thanks/gratitude for</a:t>
            </a:r>
          </a:p>
          <a:p>
            <a:r>
              <a:rPr lang="en-US" altLang="zh-CN" sz="2400" dirty="0" smtClean="0"/>
              <a:t>3. please accept my sincere appreciation/acknowledgements for</a:t>
            </a:r>
          </a:p>
          <a:p>
            <a:r>
              <a:rPr lang="en-US" altLang="zh-CN" sz="2400" dirty="0" smtClean="0"/>
              <a:t>4. I am truly grateful to you for…</a:t>
            </a:r>
          </a:p>
          <a:p>
            <a:r>
              <a:rPr lang="en-US" altLang="zh-CN" sz="2400" dirty="0" smtClean="0"/>
              <a:t>5. It is really kind of you to…</a:t>
            </a:r>
          </a:p>
          <a:p>
            <a:r>
              <a:rPr lang="en-US" altLang="zh-CN" sz="2400" dirty="0" smtClean="0"/>
              <a:t>6. I sincerely appreciate…</a:t>
            </a:r>
          </a:p>
          <a:p>
            <a:r>
              <a:rPr lang="en-US" altLang="zh-CN" sz="2400" dirty="0" smtClean="0"/>
              <a:t>7. I wish to express my appreciation for…</a:t>
            </a:r>
          </a:p>
          <a:p>
            <a:r>
              <a:rPr lang="en-US" altLang="zh-CN" sz="2400" dirty="0" smtClean="0"/>
              <a:t>8. On behalf of my whole family, I would like to…</a:t>
            </a:r>
          </a:p>
          <a:p>
            <a:r>
              <a:rPr lang="en-US" altLang="zh-CN" sz="2400" dirty="0" smtClean="0"/>
              <a:t>9. I sincerely hope that…</a:t>
            </a:r>
          </a:p>
          <a:p>
            <a:r>
              <a:rPr lang="en-US" altLang="zh-CN" sz="2400" dirty="0" smtClean="0">
                <a:solidFill>
                  <a:srgbClr val="FF0000"/>
                </a:solidFill>
              </a:rPr>
              <a:t>10. Without your help/But for your help, I wouldn’t …</a:t>
            </a:r>
          </a:p>
          <a:p>
            <a:r>
              <a:rPr lang="en-US" altLang="zh-CN" sz="2400" dirty="0" smtClean="0"/>
              <a:t>11. with the help of sb.</a:t>
            </a:r>
          </a:p>
          <a:p>
            <a:r>
              <a:rPr lang="en-US" altLang="zh-CN" sz="2400" dirty="0" smtClean="0">
                <a:solidFill>
                  <a:srgbClr val="FF0000"/>
                </a:solidFill>
              </a:rPr>
              <a:t>12. thanks to/owing to your encouragement/ inspiration</a:t>
            </a:r>
          </a:p>
          <a:p>
            <a:r>
              <a:rPr lang="en-US" altLang="zh-CN" sz="2400" dirty="0" smtClean="0"/>
              <a:t>13. selfless dedication/devotion</a:t>
            </a:r>
          </a:p>
          <a:p>
            <a:r>
              <a:rPr lang="en-US" altLang="zh-CN" sz="2400" dirty="0" smtClean="0"/>
              <a:t>14. be patient with sb.</a:t>
            </a:r>
          </a:p>
          <a:p>
            <a:r>
              <a:rPr lang="en-US" altLang="zh-CN" sz="2400" dirty="0" smtClean="0"/>
              <a:t>15. be tolerant and generous…</a:t>
            </a:r>
            <a:endParaRPr lang="zh-CN" altLang="en-US" sz="2400" dirty="0"/>
          </a:p>
        </p:txBody>
      </p:sp>
    </p:spTree>
    <p:extLst>
      <p:ext uri="{BB962C8B-B14F-4D97-AF65-F5344CB8AC3E}">
        <p14:creationId xmlns:p14="http://schemas.microsoft.com/office/powerpoint/2010/main" val="24620574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188640"/>
            <a:ext cx="9036496" cy="4893647"/>
          </a:xfrm>
          <a:prstGeom prst="rect">
            <a:avLst/>
          </a:prstGeom>
          <a:noFill/>
        </p:spPr>
        <p:txBody>
          <a:bodyPr wrap="square" rtlCol="0">
            <a:spAutoFit/>
          </a:bodyPr>
          <a:lstStyle/>
          <a:p>
            <a:r>
              <a:rPr lang="en-US" altLang="zh-CN" sz="2400" b="1" dirty="0" smtClean="0">
                <a:solidFill>
                  <a:srgbClr val="0070C0"/>
                </a:solidFill>
              </a:rPr>
              <a:t>congratulation letter</a:t>
            </a:r>
          </a:p>
          <a:p>
            <a:endParaRPr lang="en-US" altLang="zh-CN" sz="2400" dirty="0">
              <a:solidFill>
                <a:prstClr val="black"/>
              </a:solidFill>
            </a:endParaRPr>
          </a:p>
          <a:p>
            <a:pPr marL="342900" indent="-342900">
              <a:buFont typeface="Arial" panose="020B0604020202020204" pitchFamily="34" charset="0"/>
              <a:buChar char="•"/>
            </a:pPr>
            <a:r>
              <a:rPr lang="en-US" altLang="zh-CN" sz="2400" dirty="0" smtClean="0">
                <a:solidFill>
                  <a:prstClr val="black"/>
                </a:solidFill>
              </a:rPr>
              <a:t>I am writing to express my genuine congratulations on… hearing the exciting news from …</a:t>
            </a:r>
          </a:p>
          <a:p>
            <a:pPr marL="342900" indent="-342900">
              <a:buFont typeface="Arial" panose="020B0604020202020204" pitchFamily="34" charset="0"/>
              <a:buChar char="•"/>
            </a:pPr>
            <a:r>
              <a:rPr lang="en-US" altLang="zh-CN" sz="2400" dirty="0" smtClean="0">
                <a:solidFill>
                  <a:prstClr val="black"/>
                </a:solidFill>
              </a:rPr>
              <a:t>I cannot find words to express my excitement knowing that… and I am writing to congratulate you on… after years of efforts.</a:t>
            </a:r>
          </a:p>
          <a:p>
            <a:pPr marL="342900" indent="-342900">
              <a:buFont typeface="Arial" panose="020B0604020202020204" pitchFamily="34" charset="0"/>
              <a:buChar char="•"/>
            </a:pPr>
            <a:endParaRPr lang="en-US" altLang="zh-CN" sz="2400" dirty="0">
              <a:solidFill>
                <a:prstClr val="black"/>
              </a:solidFill>
            </a:endParaRPr>
          </a:p>
          <a:p>
            <a:pPr marL="342900" indent="-342900">
              <a:buFont typeface="Arial" panose="020B0604020202020204" pitchFamily="34" charset="0"/>
              <a:buChar char="•"/>
            </a:pPr>
            <a:endParaRPr lang="en-US" altLang="zh-CN" sz="2400" dirty="0" smtClean="0">
              <a:solidFill>
                <a:prstClr val="black"/>
              </a:solidFill>
            </a:endParaRPr>
          </a:p>
          <a:p>
            <a:pPr marL="342900" indent="-342900">
              <a:buFont typeface="Arial" panose="020B0604020202020204" pitchFamily="34" charset="0"/>
              <a:buChar char="•"/>
            </a:pPr>
            <a:endParaRPr lang="en-US" altLang="zh-CN" sz="2400" dirty="0">
              <a:solidFill>
                <a:prstClr val="black"/>
              </a:solidFill>
            </a:endParaRPr>
          </a:p>
          <a:p>
            <a:pPr marL="342900" indent="-342900">
              <a:buFont typeface="Arial" panose="020B0604020202020204" pitchFamily="34" charset="0"/>
              <a:buChar char="•"/>
            </a:pPr>
            <a:r>
              <a:rPr lang="en-US" altLang="zh-CN" sz="2400" dirty="0" smtClean="0">
                <a:solidFill>
                  <a:prstClr val="black"/>
                </a:solidFill>
              </a:rPr>
              <a:t>I hope you are encouraged with the success and a promising future is waiting ahead.</a:t>
            </a:r>
          </a:p>
          <a:p>
            <a:pPr marL="342900" indent="-342900">
              <a:buFont typeface="Arial" panose="020B0604020202020204" pitchFamily="34" charset="0"/>
              <a:buChar char="•"/>
            </a:pPr>
            <a:r>
              <a:rPr lang="en-US" altLang="zh-CN" sz="2400" dirty="0" smtClean="0">
                <a:solidFill>
                  <a:prstClr val="black"/>
                </a:solidFill>
              </a:rPr>
              <a:t>I am pleased to share the happiness with you and wish you a brighter future.</a:t>
            </a:r>
            <a:endParaRPr lang="zh-CN" altLang="en-US" sz="2400" dirty="0">
              <a:solidFill>
                <a:prstClr val="black"/>
              </a:solidFill>
            </a:endParaRPr>
          </a:p>
        </p:txBody>
      </p:sp>
    </p:spTree>
    <p:extLst>
      <p:ext uri="{BB962C8B-B14F-4D97-AF65-F5344CB8AC3E}">
        <p14:creationId xmlns:p14="http://schemas.microsoft.com/office/powerpoint/2010/main" val="1357464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363</TotalTime>
  <Words>759</Words>
  <Application>Microsoft Office PowerPoint</Application>
  <PresentationFormat>全屏显示(4:3)</PresentationFormat>
  <Paragraphs>87</Paragraphs>
  <Slides>10</Slides>
  <Notes>0</Notes>
  <HiddenSlides>0</HiddenSlides>
  <MMClips>0</MMClips>
  <ScaleCrop>false</ScaleCrop>
  <HeadingPairs>
    <vt:vector size="4" baseType="variant">
      <vt:variant>
        <vt:lpstr>主题</vt:lpstr>
      </vt:variant>
      <vt:variant>
        <vt:i4>1</vt:i4>
      </vt:variant>
      <vt:variant>
        <vt:lpstr>幻灯片标题</vt:lpstr>
      </vt:variant>
      <vt:variant>
        <vt:i4>10</vt:i4>
      </vt:variant>
    </vt:vector>
  </HeadingPairs>
  <TitlesOfParts>
    <vt:vector size="11"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USER</cp:lastModifiedBy>
  <cp:revision>19</cp:revision>
  <dcterms:created xsi:type="dcterms:W3CDTF">2017-02-15T09:29:41Z</dcterms:created>
  <dcterms:modified xsi:type="dcterms:W3CDTF">2017-04-01T01:22:23Z</dcterms:modified>
</cp:coreProperties>
</file>