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2" r:id="rId4"/>
    <p:sldId id="263" r:id="rId5"/>
    <p:sldId id="264" r:id="rId6"/>
    <p:sldId id="260" r:id="rId7"/>
    <p:sldId id="261" r:id="rId8"/>
    <p:sldId id="265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2017-4-06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7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31683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 B D C</a:t>
            </a:r>
          </a:p>
          <a:p>
            <a:r>
              <a:rPr lang="en-US" altLang="zh-CN" sz="2800" dirty="0" smtClean="0"/>
              <a:t>B D C A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B C D A B</a:t>
            </a:r>
          </a:p>
          <a:p>
            <a:r>
              <a:rPr lang="en-US" altLang="zh-CN" sz="2800" dirty="0" smtClean="0"/>
              <a:t>C D A C B</a:t>
            </a:r>
          </a:p>
          <a:p>
            <a:r>
              <a:rPr lang="en-US" altLang="zh-CN" sz="2800" dirty="0" smtClean="0"/>
              <a:t>B C A C D</a:t>
            </a:r>
          </a:p>
          <a:p>
            <a:r>
              <a:rPr lang="en-US" altLang="zh-CN" sz="2800" dirty="0" smtClean="0"/>
              <a:t>A D C A D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339752" y="188640"/>
            <a:ext cx="31683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it</a:t>
            </a:r>
          </a:p>
          <a:p>
            <a:r>
              <a:rPr lang="en-US" altLang="zh-CN" sz="2800" dirty="0" smtClean="0"/>
              <a:t>was</a:t>
            </a:r>
          </a:p>
          <a:p>
            <a:r>
              <a:rPr lang="en-US" altLang="zh-CN" sz="2800" dirty="0" smtClean="0"/>
              <a:t>but</a:t>
            </a:r>
          </a:p>
          <a:p>
            <a:r>
              <a:rPr lang="en-US" altLang="zh-CN" sz="2800" dirty="0" smtClean="0"/>
              <a:t>was called</a:t>
            </a:r>
          </a:p>
          <a:p>
            <a:r>
              <a:rPr lang="en-US" altLang="zh-CN" sz="2800" dirty="0" smtClean="0"/>
              <a:t>to</a:t>
            </a:r>
          </a:p>
          <a:p>
            <a:r>
              <a:rPr lang="en-US" altLang="zh-CN" sz="2800" dirty="0" smtClean="0"/>
              <a:t>annoying</a:t>
            </a:r>
          </a:p>
          <a:p>
            <a:r>
              <a:rPr lang="en-US" altLang="zh-CN" sz="2800" dirty="0" smtClean="0"/>
              <a:t>angry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Finally</a:t>
            </a:r>
          </a:p>
          <a:p>
            <a:r>
              <a:rPr lang="en-US" altLang="zh-CN" sz="2800" dirty="0" smtClean="0"/>
              <a:t>telling</a:t>
            </a:r>
          </a:p>
          <a:p>
            <a:r>
              <a:rPr lang="en-US" altLang="zh-CN" sz="2800" dirty="0" smtClean="0"/>
              <a:t>easier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9992" y="188640"/>
            <a:ext cx="31683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staying</a:t>
            </a:r>
          </a:p>
          <a:p>
            <a:r>
              <a:rPr lang="en-US" altLang="zh-CN" sz="2800" dirty="0" smtClean="0"/>
              <a:t>which</a:t>
            </a:r>
          </a:p>
          <a:p>
            <a:r>
              <a:rPr lang="en-US" altLang="zh-CN" sz="2800" dirty="0" smtClean="0"/>
              <a:t>in</a:t>
            </a:r>
          </a:p>
          <a:p>
            <a:r>
              <a:rPr lang="en-US" altLang="zh-CN" sz="2800" dirty="0" smtClean="0"/>
              <a:t>comfortable</a:t>
            </a:r>
          </a:p>
          <a:p>
            <a:r>
              <a:rPr lang="en-US" altLang="zh-CN" sz="2800" dirty="0" smtClean="0"/>
              <a:t>are exposed</a:t>
            </a:r>
          </a:p>
          <a:p>
            <a:r>
              <a:rPr lang="en-US" altLang="zh-CN" sz="2800" dirty="0" smtClean="0"/>
              <a:t>a</a:t>
            </a:r>
          </a:p>
          <a:p>
            <a:r>
              <a:rPr lang="en-US" altLang="zh-CN" sz="2800" dirty="0" smtClean="0"/>
              <a:t>compared</a:t>
            </a:r>
          </a:p>
          <a:p>
            <a:r>
              <a:rPr lang="en-US" altLang="zh-CN" sz="2800" dirty="0" smtClean="0"/>
              <a:t>mice</a:t>
            </a:r>
          </a:p>
          <a:p>
            <a:r>
              <a:rPr lang="en-US" altLang="zh-CN" sz="2800" dirty="0" smtClean="0"/>
              <a:t>lower</a:t>
            </a:r>
          </a:p>
          <a:p>
            <a:r>
              <a:rPr lang="en-US" altLang="zh-CN" sz="2800" dirty="0" smtClean="0"/>
              <a:t>possibly</a:t>
            </a:r>
          </a:p>
        </p:txBody>
      </p:sp>
    </p:spTree>
    <p:extLst>
      <p:ext uri="{BB962C8B-B14F-4D97-AF65-F5344CB8AC3E}">
        <p14:creationId xmlns:p14="http://schemas.microsoft.com/office/powerpoint/2010/main" val="214366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60648"/>
            <a:ext cx="9036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black"/>
                </a:solidFill>
              </a:rPr>
              <a:t>假定你是李华，上周日是你的外国朋友</a:t>
            </a:r>
            <a:r>
              <a:rPr lang="en-US" altLang="zh-CN" sz="2400" dirty="0" smtClean="0">
                <a:solidFill>
                  <a:prstClr val="black"/>
                </a:solidFill>
              </a:rPr>
              <a:t>Anne</a:t>
            </a:r>
            <a:r>
              <a:rPr lang="zh-CN" altLang="en-US" sz="2400" dirty="0" smtClean="0">
                <a:solidFill>
                  <a:prstClr val="black"/>
                </a:solidFill>
              </a:rPr>
              <a:t>的生日。你本来答应参加她的生日会，但是你当时正忙于准备月考，不小心忘了赴约。请写信向</a:t>
            </a:r>
            <a:r>
              <a:rPr lang="en-US" altLang="zh-CN" sz="2400" dirty="0" smtClean="0">
                <a:solidFill>
                  <a:prstClr val="black"/>
                </a:solidFill>
              </a:rPr>
              <a:t>Anne</a:t>
            </a:r>
            <a:r>
              <a:rPr lang="zh-CN" altLang="en-US" sz="2400" dirty="0" smtClean="0">
                <a:solidFill>
                  <a:prstClr val="black"/>
                </a:solidFill>
              </a:rPr>
              <a:t>表达你的歉意，说明原因，并提出补救办法。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87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8569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Purpose</a:t>
            </a: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Appreciation of being invited and the explanation of absence</a:t>
            </a:r>
            <a:endParaRPr lang="en-US" altLang="zh-CN" sz="2400" dirty="0">
              <a:solidFill>
                <a:prstClr val="black"/>
              </a:solidFill>
            </a:endParaRP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Solutions 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Ending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548680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I am writing to apologize for…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1866557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It was nice of you to… and I should have…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554" y="2780928"/>
            <a:ext cx="8831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70C0"/>
                </a:solidFill>
              </a:rPr>
              <a:t>a private meeting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70C0"/>
                </a:solidFill>
              </a:rPr>
              <a:t>a get-together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70C0"/>
                </a:solidFill>
              </a:rPr>
              <a:t>an outgoing…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4254187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regret and apology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39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60648"/>
            <a:ext cx="903649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Dear Anne,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It’s difficult for me to find any excuse for being absent from your birthday party held last Sunday and I am writing to see whether it is possible for you to forgive me.</a:t>
            </a:r>
          </a:p>
          <a:p>
            <a:r>
              <a:rPr lang="en-US" altLang="zh-CN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</a:rPr>
              <a:t>    It was very nice of you to invite me to your party and I should have been there and celebrated the precious moment with you. I, however, was so occupied preparing for the monthly test that I totally forgot our appointment. </a:t>
            </a:r>
            <a:r>
              <a:rPr lang="en-US" altLang="zh-CN" sz="2400" dirty="0" smtClean="0"/>
              <a:t>To make up for my mistake, I am wondering whether it is possible that you will meet me privately this weekend after the test, so that I can treat you to a traditional Chinese meal that you are in favor of and spend a fun time together.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I am indeed very sorry for missing your party but I sincerely hope you may accept my invitation so that I will not be regretful any more. </a:t>
            </a:r>
            <a:endParaRPr lang="en-US" altLang="zh-CN" sz="2400" dirty="0"/>
          </a:p>
          <a:p>
            <a:endParaRPr lang="en-US" altLang="zh-CN" sz="2800" dirty="0"/>
          </a:p>
          <a:p>
            <a:pPr algn="r"/>
            <a:r>
              <a:rPr lang="en-US" altLang="zh-CN" sz="2800" dirty="0" smtClean="0"/>
              <a:t>                                                               sincerely,</a:t>
            </a:r>
          </a:p>
          <a:p>
            <a:pPr algn="r"/>
            <a:r>
              <a:rPr lang="en-US" altLang="zh-CN" sz="2800" dirty="0"/>
              <a:t> </a:t>
            </a:r>
            <a:r>
              <a:rPr lang="en-US" altLang="zh-CN" sz="2800" dirty="0" smtClean="0"/>
              <a:t>                                                              Li Hua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0837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60648"/>
            <a:ext cx="903649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I am writing to </a:t>
            </a:r>
            <a:r>
              <a:rPr lang="en-US" altLang="zh-CN" sz="2400" dirty="0" smtClean="0">
                <a:solidFill>
                  <a:srgbClr val="FF0000"/>
                </a:solidFill>
              </a:rPr>
              <a:t>express my sincere apology </a:t>
            </a:r>
            <a:r>
              <a:rPr lang="en-US" altLang="zh-CN" sz="2400" dirty="0" smtClean="0">
                <a:solidFill>
                  <a:prstClr val="black"/>
                </a:solidFill>
              </a:rPr>
              <a:t>to you for…and I hope…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</a:rPr>
              <a:t>      I </a:t>
            </a:r>
            <a:r>
              <a:rPr lang="en-US" altLang="zh-CN" sz="2400" dirty="0" smtClean="0">
                <a:solidFill>
                  <a:srgbClr val="FF0000"/>
                </a:solidFill>
              </a:rPr>
              <a:t>cannot be more sorry for </a:t>
            </a:r>
            <a:r>
              <a:rPr lang="en-US" altLang="zh-CN" sz="2400" dirty="0" smtClean="0">
                <a:solidFill>
                  <a:prstClr val="black"/>
                </a:solidFill>
              </a:rPr>
              <a:t>… so I am writing in the hope that you 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</a:rPr>
              <a:t>      will possibly forgive me.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</a:rPr>
              <a:t>      I </a:t>
            </a:r>
            <a:r>
              <a:rPr lang="en-US" altLang="zh-CN" sz="2400" dirty="0" smtClean="0">
                <a:solidFill>
                  <a:srgbClr val="FF0000"/>
                </a:solidFill>
              </a:rPr>
              <a:t>am indeed very sorry</a:t>
            </a:r>
            <a:r>
              <a:rPr lang="en-US" altLang="zh-CN" sz="2400" dirty="0" smtClean="0">
                <a:solidFill>
                  <a:prstClr val="black"/>
                </a:solidFill>
              </a:rPr>
              <a:t> for… and I am writing to see if it is likely that 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</a:rPr>
              <a:t>      you may offer me another chance to…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</a:rPr>
              <a:t>      (</a:t>
            </a:r>
            <a:r>
              <a:rPr lang="zh-CN" altLang="en-US" sz="2400" dirty="0" smtClean="0">
                <a:solidFill>
                  <a:prstClr val="black"/>
                </a:solidFill>
              </a:rPr>
              <a:t>道歉后可进一步请求原谅</a:t>
            </a:r>
            <a:r>
              <a:rPr lang="en-US" altLang="zh-CN" sz="2400" dirty="0" smtClean="0">
                <a:solidFill>
                  <a:prstClr val="black"/>
                </a:solidFill>
              </a:rPr>
              <a:t>)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pPr marL="457200" indent="-457200">
              <a:buAutoNum type="arabicPeriod" startAt="2"/>
            </a:pPr>
            <a:r>
              <a:rPr lang="en-US" altLang="zh-CN" sz="2400" dirty="0" smtClean="0">
                <a:solidFill>
                  <a:prstClr val="black"/>
                </a:solidFill>
              </a:rPr>
              <a:t>I had no intention to…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</a:rPr>
              <a:t>      I didn’t mean to…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</a:rPr>
              <a:t>      It was really an incident that</a:t>
            </a:r>
            <a:r>
              <a:rPr lang="en-US" altLang="zh-CN" sz="2400" dirty="0" smtClean="0">
                <a:solidFill>
                  <a:prstClr val="black"/>
                </a:solidFill>
              </a:rPr>
              <a:t>…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</a:rPr>
              <a:t>      (</a:t>
            </a:r>
            <a:r>
              <a:rPr lang="zh-CN" altLang="en-US" sz="2400" dirty="0" smtClean="0">
                <a:solidFill>
                  <a:prstClr val="black"/>
                </a:solidFill>
              </a:rPr>
              <a:t>解释原因前可以对邀请等表示感谢</a:t>
            </a:r>
            <a:r>
              <a:rPr lang="en-US" altLang="zh-CN" sz="2400" dirty="0" smtClean="0">
                <a:solidFill>
                  <a:prstClr val="black"/>
                </a:solidFill>
              </a:rPr>
              <a:t>)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indent="-457200">
              <a:buAutoNum type="arabicPeriod" startAt="2"/>
            </a:pPr>
            <a:endParaRPr lang="en-US" altLang="zh-CN" sz="2400" dirty="0">
              <a:solidFill>
                <a:prstClr val="black"/>
              </a:solidFill>
            </a:endParaRPr>
          </a:p>
          <a:p>
            <a:pPr marL="457200" indent="-457200">
              <a:buAutoNum type="arabicPeriod" startAt="3"/>
            </a:pPr>
            <a:r>
              <a:rPr lang="en-US" altLang="zh-CN" sz="2400" dirty="0" smtClean="0">
                <a:solidFill>
                  <a:prstClr val="black"/>
                </a:solidFill>
              </a:rPr>
              <a:t>I am </a:t>
            </a:r>
            <a:r>
              <a:rPr lang="en-US" altLang="zh-CN" sz="2400" dirty="0" smtClean="0">
                <a:solidFill>
                  <a:srgbClr val="FF0000"/>
                </a:solidFill>
              </a:rPr>
              <a:t>sorry for the inconvenience/disappointment </a:t>
            </a:r>
            <a:r>
              <a:rPr lang="en-US" altLang="zh-CN" sz="2400" dirty="0" smtClean="0">
                <a:solidFill>
                  <a:prstClr val="black"/>
                </a:solidFill>
              </a:rPr>
              <a:t>caused and hope 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</a:rPr>
              <a:t>      you may accept my apology.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</a:rPr>
              <a:t>      I am deeply </a:t>
            </a:r>
            <a:r>
              <a:rPr lang="en-US" altLang="zh-CN" sz="2400" dirty="0" smtClean="0">
                <a:solidFill>
                  <a:srgbClr val="FF0000"/>
                </a:solidFill>
              </a:rPr>
              <a:t>sorry for missing the opportunity </a:t>
            </a:r>
            <a:r>
              <a:rPr lang="en-US" altLang="zh-CN" sz="2400" dirty="0" smtClean="0">
                <a:solidFill>
                  <a:prstClr val="black"/>
                </a:solidFill>
              </a:rPr>
              <a:t>of… and I hope … 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       (</a:t>
            </a:r>
            <a:r>
              <a:rPr lang="zh-CN" altLang="en-US" sz="2400" dirty="0" smtClean="0">
                <a:solidFill>
                  <a:prstClr val="black"/>
                </a:solidFill>
              </a:rPr>
              <a:t>再次道歉后可以期待圆满的结果</a:t>
            </a:r>
            <a:r>
              <a:rPr lang="en-US" altLang="zh-CN" sz="2400" dirty="0" smtClean="0">
                <a:solidFill>
                  <a:prstClr val="black"/>
                </a:solidFill>
              </a:rPr>
              <a:t>)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60648"/>
            <a:ext cx="90364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apologize to sb. for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say sorry to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accept my apology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forgive sb. for 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sth</a:t>
            </a:r>
            <a:r>
              <a:rPr lang="en-US" altLang="zh-CN" sz="2400" dirty="0" smtClean="0">
                <a:solidFill>
                  <a:prstClr val="black"/>
                </a:solidFill>
              </a:rPr>
              <a:t>.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srgbClr val="FF0000"/>
                </a:solidFill>
              </a:rPr>
              <a:t>have no intention to do/ do not mean to/ it’s an incident 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make up for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pay for/ </a:t>
            </a:r>
            <a:r>
              <a:rPr lang="en-US" altLang="zh-CN" sz="2400" dirty="0" smtClean="0">
                <a:solidFill>
                  <a:srgbClr val="FF0000"/>
                </a:solidFill>
              </a:rPr>
              <a:t>compensate for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cause you inconvenience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cause you much trouble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be more careful/cautious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make such a stupid mistake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be to blame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be responsible for/ </a:t>
            </a:r>
            <a:r>
              <a:rPr lang="en-US" altLang="zh-CN" sz="2400" dirty="0" smtClean="0">
                <a:solidFill>
                  <a:srgbClr val="FF0000"/>
                </a:solidFill>
              </a:rPr>
              <a:t>shoulder the responsibility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an unacceptable consequence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never let it happen again</a:t>
            </a:r>
          </a:p>
        </p:txBody>
      </p:sp>
    </p:spTree>
    <p:extLst>
      <p:ext uri="{BB962C8B-B14F-4D97-AF65-F5344CB8AC3E}">
        <p14:creationId xmlns:p14="http://schemas.microsoft.com/office/powerpoint/2010/main" val="294202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260648"/>
            <a:ext cx="87849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Dear Bob,     </a:t>
            </a:r>
          </a:p>
          <a:p>
            <a:r>
              <a:rPr lang="en-US" altLang="zh-CN" sz="2400" dirty="0" smtClean="0"/>
              <a:t>     I am writing to make an apology to you for I mistakenly took your CD back home and I hope you may forgive me. </a:t>
            </a:r>
          </a:p>
          <a:p>
            <a:r>
              <a:rPr lang="en-US" altLang="zh-CN" sz="2400" dirty="0" smtClean="0"/>
              <a:t>     </a:t>
            </a:r>
            <a:r>
              <a:rPr lang="en-US" altLang="zh-CN" sz="2400" dirty="0" smtClean="0">
                <a:solidFill>
                  <a:srgbClr val="0070C0"/>
                </a:solidFill>
              </a:rPr>
              <a:t>While unpacking my luggage, I saw a CD borrowed from you among a pile of my books and I realized I must have mistakenly put it in my luggage earlier. I am so sorry that I didn’t return it to you in time as promised, thus causing you a lot of inconvenience. </a:t>
            </a:r>
            <a:r>
              <a:rPr lang="en-US" altLang="zh-CN" sz="2400" dirty="0" smtClean="0"/>
              <a:t>Since I know it is a CD that you are extremely in favor of, I am wondering whether it is possible for you to buy another one at a local music store and I will surely pay for it. If it is one that cannot be found at present, I will post the CD back to you and I am sorry that you cannot enjoy the music for a while.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I am really sorry for my carelessness and I hope the issue will be finally settled to your satisfaction.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7104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718</Words>
  <Application>Microsoft Office PowerPoint</Application>
  <PresentationFormat>全屏显示(4:3)</PresentationFormat>
  <Paragraphs>87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27</cp:revision>
  <dcterms:created xsi:type="dcterms:W3CDTF">2017-02-11T01:10:41Z</dcterms:created>
  <dcterms:modified xsi:type="dcterms:W3CDTF">2017-04-06T01:59:42Z</dcterms:modified>
</cp:coreProperties>
</file>