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57" r:id="rId6"/>
    <p:sldId id="258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4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9388" y="51426"/>
            <a:ext cx="8964612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/>
            <a:r>
              <a:rPr lang="zh-CN" altLang="en-US" sz="2400" b="1" dirty="0" smtClean="0">
                <a:solidFill>
                  <a:srgbClr val="FF0000"/>
                </a:solidFill>
              </a:rPr>
              <a:t>时态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一般</a:t>
            </a:r>
            <a:r>
              <a:rPr lang="zh-CN" altLang="en-US" sz="2400" b="1" dirty="0">
                <a:solidFill>
                  <a:srgbClr val="FF0000"/>
                </a:solidFill>
              </a:rPr>
              <a:t>过去</a:t>
            </a:r>
            <a:r>
              <a:rPr lang="en-US" altLang="zh-CN" sz="2400" b="1" dirty="0">
                <a:solidFill>
                  <a:srgbClr val="FF0000"/>
                </a:solidFill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</a:rPr>
              <a:t>一般现在</a:t>
            </a:r>
          </a:p>
          <a:p>
            <a:pPr marL="342900" indent="-342900"/>
            <a:endParaRPr lang="zh-CN" altLang="en-US" sz="2400" b="1" dirty="0">
              <a:solidFill>
                <a:srgbClr val="C0504D"/>
              </a:solidFill>
            </a:endParaRPr>
          </a:p>
          <a:p>
            <a:pPr marL="342900" indent="-342900"/>
            <a:r>
              <a:rPr lang="zh-CN" altLang="en-US" sz="2400" b="1" dirty="0">
                <a:solidFill>
                  <a:srgbClr val="0070C0"/>
                </a:solidFill>
              </a:rPr>
              <a:t>节日名称：</a:t>
            </a:r>
            <a:r>
              <a:rPr lang="en-US" altLang="zh-CN" sz="2400" b="1" dirty="0">
                <a:solidFill>
                  <a:srgbClr val="0070C0"/>
                </a:solidFill>
              </a:rPr>
              <a:t>the Tomb Sweeping Day(</a:t>
            </a:r>
            <a:r>
              <a:rPr lang="zh-CN" altLang="en-US" sz="2400" b="1" dirty="0">
                <a:solidFill>
                  <a:srgbClr val="0070C0"/>
                </a:solidFill>
              </a:rPr>
              <a:t>清明节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</a:p>
          <a:p>
            <a:pPr marL="342900" indent="-342900"/>
            <a:r>
              <a:rPr lang="en-US" altLang="zh-CN" sz="2400" b="1" dirty="0">
                <a:solidFill>
                  <a:srgbClr val="0070C0"/>
                </a:solidFill>
              </a:rPr>
              <a:t>              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    the </a:t>
            </a:r>
            <a:r>
              <a:rPr lang="en-US" altLang="zh-CN" sz="2400" b="1" dirty="0">
                <a:solidFill>
                  <a:srgbClr val="0070C0"/>
                </a:solidFill>
              </a:rPr>
              <a:t>Mid-Autumn Day(</a:t>
            </a:r>
            <a:r>
              <a:rPr lang="zh-CN" altLang="en-US" sz="2400" b="1" dirty="0">
                <a:solidFill>
                  <a:srgbClr val="0070C0"/>
                </a:solidFill>
              </a:rPr>
              <a:t>中秋节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</a:p>
          <a:p>
            <a:pPr marL="342900" indent="-342900"/>
            <a:r>
              <a:rPr lang="en-US" altLang="zh-CN" sz="2400" b="1" dirty="0">
                <a:solidFill>
                  <a:srgbClr val="0070C0"/>
                </a:solidFill>
              </a:rPr>
              <a:t>             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</a:rPr>
              <a:t>the National Day(</a:t>
            </a:r>
            <a:r>
              <a:rPr lang="zh-CN" altLang="en-US" sz="2400" b="1" dirty="0">
                <a:solidFill>
                  <a:srgbClr val="0070C0"/>
                </a:solidFill>
              </a:rPr>
              <a:t>国庆节</a:t>
            </a:r>
            <a:r>
              <a:rPr lang="en-US" altLang="zh-CN" sz="2400" b="1" dirty="0">
                <a:solidFill>
                  <a:srgbClr val="0070C0"/>
                </a:solidFill>
              </a:rPr>
              <a:t>) </a:t>
            </a:r>
          </a:p>
          <a:p>
            <a:pPr marL="342900" indent="-342900"/>
            <a:r>
              <a:rPr lang="en-US" altLang="zh-CN" sz="2400" b="1" dirty="0">
                <a:solidFill>
                  <a:srgbClr val="0070C0"/>
                </a:solidFill>
              </a:rPr>
              <a:t>              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    the </a:t>
            </a:r>
            <a:r>
              <a:rPr lang="en-US" altLang="zh-CN" sz="2400" b="1" dirty="0">
                <a:solidFill>
                  <a:srgbClr val="0070C0"/>
                </a:solidFill>
              </a:rPr>
              <a:t>Lantern Festival (</a:t>
            </a:r>
            <a:r>
              <a:rPr lang="zh-CN" altLang="en-US" sz="2400" b="1" dirty="0">
                <a:solidFill>
                  <a:srgbClr val="0070C0"/>
                </a:solidFill>
              </a:rPr>
              <a:t>元宵节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</a:p>
          <a:p>
            <a:pPr marL="342900" indent="-342900"/>
            <a:r>
              <a:rPr lang="en-US" altLang="zh-CN" sz="2400" b="1" dirty="0">
                <a:solidFill>
                  <a:srgbClr val="0070C0"/>
                </a:solidFill>
              </a:rPr>
              <a:t>              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    the </a:t>
            </a:r>
            <a:r>
              <a:rPr lang="en-US" altLang="zh-CN" sz="2400" b="1" dirty="0">
                <a:solidFill>
                  <a:srgbClr val="0070C0"/>
                </a:solidFill>
              </a:rPr>
              <a:t>Spring Festival(</a:t>
            </a:r>
            <a:r>
              <a:rPr lang="zh-CN" altLang="en-US" sz="2400" b="1" dirty="0">
                <a:solidFill>
                  <a:srgbClr val="0070C0"/>
                </a:solidFill>
              </a:rPr>
              <a:t>春节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</a:p>
          <a:p>
            <a:pPr marL="342900" indent="-342900"/>
            <a:r>
              <a:rPr lang="en-US" altLang="zh-CN" sz="2400" b="1" dirty="0">
                <a:solidFill>
                  <a:srgbClr val="0070C0"/>
                </a:solidFill>
              </a:rPr>
              <a:t>               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    the </a:t>
            </a:r>
            <a:r>
              <a:rPr lang="en-US" altLang="zh-CN" sz="2400" b="1" dirty="0">
                <a:solidFill>
                  <a:srgbClr val="0070C0"/>
                </a:solidFill>
              </a:rPr>
              <a:t>Dragon Boat Festival(</a:t>
            </a:r>
            <a:r>
              <a:rPr lang="zh-CN" altLang="en-US" sz="2400" b="1" dirty="0">
                <a:solidFill>
                  <a:srgbClr val="0070C0"/>
                </a:solidFill>
              </a:rPr>
              <a:t>端午节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pPr marL="342900" indent="-342900"/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                     the Double Ninth Day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重阳节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pPr marL="342900" indent="-342900"/>
            <a:r>
              <a:rPr lang="en-US" altLang="zh-CN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                     the Double Seventh Day (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七夕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  <a:endParaRPr lang="en-US" altLang="zh-CN" sz="2400" b="1" dirty="0">
              <a:solidFill>
                <a:srgbClr val="C0504D"/>
              </a:solidFill>
            </a:endParaRPr>
          </a:p>
          <a:p>
            <a:pPr marL="342900" indent="-342900"/>
            <a:r>
              <a:rPr lang="zh-CN" altLang="en-US" sz="2400" b="1" dirty="0">
                <a:solidFill>
                  <a:prstClr val="black"/>
                </a:solidFill>
              </a:rPr>
              <a:t>惯用短语</a:t>
            </a:r>
            <a:r>
              <a:rPr lang="en-US" altLang="zh-CN" sz="2400" b="1" dirty="0">
                <a:solidFill>
                  <a:prstClr val="black"/>
                </a:solidFill>
              </a:rPr>
              <a:t>: 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>
                <a:solidFill>
                  <a:prstClr val="black"/>
                </a:solidFill>
              </a:rPr>
              <a:t>date back to, be traced back to, date from,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originate </a:t>
            </a:r>
            <a:r>
              <a:rPr lang="en-US" altLang="zh-CN" sz="2400" b="1" dirty="0">
                <a:solidFill>
                  <a:prstClr val="black"/>
                </a:solidFill>
              </a:rPr>
              <a:t>from, with a history of, be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initiated, stem from, be rooted in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起源</a:t>
            </a:r>
            <a:endParaRPr lang="zh-CN" altLang="en-US" sz="2400" b="1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400" b="1" dirty="0">
                <a:solidFill>
                  <a:prstClr val="black"/>
                </a:solidFill>
              </a:rPr>
              <a:t>in memory of, in honor of, to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commemorate </a:t>
            </a:r>
            <a:r>
              <a:rPr lang="zh-CN" altLang="en-US" sz="2400" b="1" dirty="0">
                <a:solidFill>
                  <a:prstClr val="black"/>
                </a:solidFill>
              </a:rPr>
              <a:t>纪念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>
                <a:solidFill>
                  <a:prstClr val="black"/>
                </a:solidFill>
              </a:rPr>
              <a:t>fall on, be celebrated on </a:t>
            </a:r>
            <a:r>
              <a:rPr lang="zh-CN" altLang="en-US" sz="2400" b="1" dirty="0">
                <a:solidFill>
                  <a:prstClr val="black"/>
                </a:solidFill>
              </a:rPr>
              <a:t>时间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>
                <a:solidFill>
                  <a:prstClr val="black"/>
                </a:solidFill>
              </a:rPr>
              <a:t>prepare,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make preparations, be </a:t>
            </a:r>
            <a:r>
              <a:rPr lang="en-US" altLang="zh-CN" sz="2400" b="1" dirty="0">
                <a:solidFill>
                  <a:prstClr val="black"/>
                </a:solidFill>
              </a:rPr>
              <a:t>accustomed to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习俗</a:t>
            </a:r>
            <a:endParaRPr lang="en-US" altLang="zh-CN" sz="2400" b="1" dirty="0" smtClean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celebrate, observe 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庆祝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 smtClean="0"/>
              <a:t>the Spring Festival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the Dragon Boat Festival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the Mid-Autumn Day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fall 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a three-day vacation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date to/ be traced to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observe </a:t>
            </a:r>
            <a:r>
              <a:rPr lang="en-US" altLang="zh-CN" sz="2400" b="1" dirty="0" smtClean="0"/>
              <a:t>the festival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set off fireworks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put on performances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visit relatives and friends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give children lucky money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show respect for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hold dragon boat races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eat rice dumpling</a:t>
            </a:r>
          </a:p>
          <a:p>
            <a:pPr marL="342900" indent="-342900">
              <a:buAutoNum type="arabicPeriod"/>
            </a:pPr>
            <a:r>
              <a:rPr lang="en-US" altLang="zh-CN" sz="2400" b="1" dirty="0" smtClean="0"/>
              <a:t>watch the flag-raising ceremony</a:t>
            </a:r>
          </a:p>
        </p:txBody>
      </p:sp>
    </p:spTree>
    <p:extLst>
      <p:ext uri="{BB962C8B-B14F-4D97-AF65-F5344CB8AC3E}">
        <p14:creationId xmlns:p14="http://schemas.microsoft.com/office/powerpoint/2010/main" val="295017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directed/written/authored by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attract sb. a lot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cultural elements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cultural background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cover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a wide range of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be of the same size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the latest edition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srgbClr val="FF0000"/>
                </a:solidFill>
              </a:rPr>
              <a:t>be intended for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accurate language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abundant contents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be suitable for sb.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be crazy about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special effects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international film festival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documentary/comedy/horror/swordsmen </a:t>
            </a:r>
            <a:r>
              <a:rPr lang="en-US" altLang="zh-CN" sz="2400" b="1" smtClean="0">
                <a:solidFill>
                  <a:prstClr val="black"/>
                </a:solidFill>
              </a:rPr>
              <a:t>film/ethical film/romance</a:t>
            </a:r>
          </a:p>
        </p:txBody>
      </p:sp>
    </p:spTree>
    <p:extLst>
      <p:ext uri="{BB962C8B-B14F-4D97-AF65-F5344CB8AC3E}">
        <p14:creationId xmlns:p14="http://schemas.microsoft.com/office/powerpoint/2010/main" val="4111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0594" y="301300"/>
            <a:ext cx="890791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假定你是红星学校的李华。你在中华美食网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(meishichina.com)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看到一则问卷调查，征集最具中华民族代表性的美食，参加即将举行的联合国教科文组织的非物质文化遗产申报。请你给此项活动的负责人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Mrs. Smith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写一封信。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内容包括：你的选择、理由和祝愿。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323528" y="2348880"/>
            <a:ext cx="8568952" cy="4320480"/>
            <a:chOff x="112" y="-953"/>
            <a:chExt cx="54521" cy="27207"/>
          </a:xfrm>
        </p:grpSpPr>
        <p:sp>
          <p:nvSpPr>
            <p:cNvPr id="6" name="折角形 3"/>
            <p:cNvSpPr>
              <a:spLocks noChangeArrowheads="1"/>
            </p:cNvSpPr>
            <p:nvPr/>
          </p:nvSpPr>
          <p:spPr bwMode="auto">
            <a:xfrm>
              <a:off x="112" y="-953"/>
              <a:ext cx="54521" cy="27206"/>
            </a:xfrm>
            <a:prstGeom prst="foldedCorner">
              <a:avLst>
                <a:gd name="adj" fmla="val 13574"/>
              </a:avLst>
            </a:prstGeom>
            <a:noFill/>
            <a:ln w="25400">
              <a:solidFill>
                <a:srgbClr val="243F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indent="304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3048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333333"/>
                  </a:solidFill>
                  <a:effectLst/>
                  <a:latin typeface="Berlin Sans FB Demi" pitchFamily="34" charset="0"/>
                  <a:ea typeface="宋体" pitchFamily="2" charset="-122"/>
                  <a:cs typeface="Arial" pitchFamily="34" charset="0"/>
                </a:rPr>
                <a:t>One Food Specialty For UNESCO Heritage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3048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UNESCO has awarded six kinds of food on the world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宋体" pitchFamily="2" charset="-122"/>
                  <a:cs typeface="Times New Roman" pitchFamily="18" charset="0"/>
                </a:rPr>
                <a:t>’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 intangible cultural heritage list by the end of 2016. They are French Cuisine, Mediterranean diet, Traditional Mexican Cuisine,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Osmanli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Ceremonial </a:t>
              </a: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Keskek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(</a:t>
              </a: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土耳其小麦粥</a:t>
              </a: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)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Japanese Sushi and Korean Kimchi. Chinese Food is attempting to make another application for the seventh on the list. 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3048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Which Chinese Specialty will be the best featured?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  <a:p>
              <a:pPr marL="0" marR="0" lvl="0" indent="3048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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V Boli" pitchFamily="2" charset="0"/>
                  <a:ea typeface="宋体" pitchFamily="2" charset="-122"/>
                  <a:cs typeface="Times New Roman" pitchFamily="18" charset="0"/>
                </a:rPr>
                <a:t>Beijing Roast Duck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V Boli" pitchFamily="2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	    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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V Boli" pitchFamily="2" charset="0"/>
                  <a:ea typeface="宋体" pitchFamily="2" charset="-122"/>
                  <a:cs typeface="Times New Roman" pitchFamily="18" charset="0"/>
                </a:rPr>
                <a:t>Dumpling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	                 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V Boli" pitchFamily="2" charset="0"/>
                  <a:ea typeface="宋体" pitchFamily="2" charset="-122"/>
                  <a:cs typeface="Times New Roman" pitchFamily="18" charset="0"/>
                </a:rPr>
                <a:t>Mooncake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Wingdings" pitchFamily="2" charset="2"/>
              </a:endParaRPr>
            </a:p>
            <a:p>
              <a:pPr marL="0" marR="0" lvl="0" indent="3048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</a:t>
              </a:r>
              <a:r>
                <a:rPr kumimoji="0" lang="en-US" altLang="zh-CN" sz="20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V Boli" pitchFamily="2" charset="0"/>
                  <a:ea typeface="宋体" pitchFamily="2" charset="-122"/>
                  <a:cs typeface="Times New Roman" pitchFamily="18" charset="0"/>
                </a:rPr>
                <a:t>Zongzi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		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</a:t>
              </a:r>
              <a:r>
                <a:rPr lang="en-US" altLang="zh-CN" sz="2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       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</a:t>
              </a: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V Boli" pitchFamily="2" charset="0"/>
                  <a:ea typeface="宋体" pitchFamily="2" charset="-122"/>
                  <a:cs typeface="Times New Roman" pitchFamily="18" charset="0"/>
                </a:rPr>
                <a:t>Hot-pot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	                 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MV Boli" pitchFamily="2" charset="0"/>
                  <a:ea typeface="宋体" pitchFamily="2" charset="-122"/>
                  <a:cs typeface="Times New Roman" pitchFamily="18" charset="0"/>
                </a:rPr>
                <a:t>Others</a:t>
              </a: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/>
                  <a:ea typeface="宋体" pitchFamily="2" charset="-122"/>
                  <a:cs typeface="Times New Roman" pitchFamily="18" charset="0"/>
                </a:rPr>
                <a:t>…</a:t>
              </a:r>
              <a:endPara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sym typeface="Wingdings" pitchFamily="2" charset="2"/>
              </a:endParaRPr>
            </a:p>
            <a:p>
              <a:pPr marL="0" marR="0" lvl="0" indent="3048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Explain Why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7" name="直接连接符 4"/>
            <p:cNvSpPr>
              <a:spLocks noChangeShapeType="1"/>
            </p:cNvSpPr>
            <p:nvPr/>
          </p:nvSpPr>
          <p:spPr bwMode="auto">
            <a:xfrm flipV="1">
              <a:off x="3381" y="22860"/>
              <a:ext cx="47396" cy="2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1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 smtClean="0"/>
              <a:t>Purpose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Choice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Reasons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en-US" altLang="zh-CN" sz="2400" dirty="0" smtClean="0"/>
              <a:t>Best </a:t>
            </a:r>
            <a:r>
              <a:rPr lang="en-US" altLang="zh-CN" sz="2400" dirty="0" smtClean="0"/>
              <a:t>wishes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92696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Knowing that you are conducting a survey on …I am writing to express my personal idea about it.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021939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With so many Chinese specialties, what attracts me most is dumpling... which…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218200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representative of Chinese food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important on special occasions</a:t>
            </a:r>
          </a:p>
          <a:p>
            <a:pPr marL="457200" indent="-457200">
              <a:buAutoNum type="arabicPeriod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its unique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shape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…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4974267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I hope my words can be taken into consideration and …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95146"/>
            <a:ext cx="885698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b="1" dirty="0" smtClean="0">
                <a:solidFill>
                  <a:srgbClr val="000000"/>
                </a:solidFill>
                <a:latin typeface="MV Boli" pitchFamily="2" charset="0"/>
                <a:ea typeface="宋体" pitchFamily="2" charset="-122"/>
                <a:cs typeface="Times New Roman" pitchFamily="18" charset="0"/>
              </a:rPr>
              <a:t>Beijing </a:t>
            </a:r>
            <a:r>
              <a:rPr lang="en-US" altLang="zh-CN" sz="2000" b="1" dirty="0">
                <a:solidFill>
                  <a:srgbClr val="000000"/>
                </a:solidFill>
                <a:latin typeface="MV Boli" pitchFamily="2" charset="0"/>
                <a:ea typeface="宋体" pitchFamily="2" charset="-122"/>
                <a:cs typeface="Times New Roman" pitchFamily="18" charset="0"/>
              </a:rPr>
              <a:t>Roast </a:t>
            </a:r>
            <a:r>
              <a:rPr lang="en-US" altLang="zh-CN" sz="2000" b="1" dirty="0" smtClean="0">
                <a:solidFill>
                  <a:srgbClr val="000000"/>
                </a:solidFill>
                <a:latin typeface="MV Boli" pitchFamily="2" charset="0"/>
                <a:ea typeface="宋体" pitchFamily="2" charset="-122"/>
                <a:cs typeface="Times New Roman" pitchFamily="18" charset="0"/>
              </a:rPr>
              <a:t>Duck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representative </a:t>
            </a:r>
            <a:r>
              <a:rPr lang="en-US" altLang="zh-CN" sz="2400" b="1" dirty="0">
                <a:solidFill>
                  <a:srgbClr val="0070C0"/>
                </a:solidFill>
              </a:rPr>
              <a:t>of Chinese food that is known to the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special way of cooking and serving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V Boli" pitchFamily="2" charset="0"/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000" b="1" dirty="0" smtClean="0">
                <a:solidFill>
                  <a:srgbClr val="000000"/>
                </a:solidFill>
                <a:latin typeface="MV Boli" pitchFamily="2" charset="0"/>
                <a:ea typeface="宋体" pitchFamily="2" charset="-122"/>
                <a:cs typeface="Times New Roman" pitchFamily="18" charset="0"/>
              </a:rPr>
              <a:t>Mooncake</a:t>
            </a:r>
            <a:endParaRPr lang="en-US" altLang="zh-CN" sz="2000" b="1" dirty="0">
              <a:solidFill>
                <a:srgbClr val="000000"/>
              </a:solidFill>
              <a:latin typeface="MV Boli" pitchFamily="2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the meaning involved in it that indicate Chinese people’s idea on family and reunion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special shape </a:t>
            </a:r>
          </a:p>
          <a:p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V Boli" pitchFamily="2" charset="0"/>
                <a:ea typeface="宋体" pitchFamily="2" charset="-122"/>
                <a:cs typeface="Times New Roman" pitchFamily="18" charset="0"/>
              </a:rPr>
              <a:t>3.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MV Boli" pitchFamily="2" charset="0"/>
                <a:ea typeface="宋体" pitchFamily="2" charset="-122"/>
                <a:cs typeface="Times New Roman" pitchFamily="18" charset="0"/>
              </a:rPr>
              <a:t>Zongzi</a:t>
            </a:r>
            <a:endParaRPr lang="en-US" altLang="zh-CN" sz="2000" b="1" dirty="0">
              <a:solidFill>
                <a:srgbClr val="000000"/>
              </a:solidFill>
              <a:latin typeface="MV Boli" pitchFamily="2" charset="0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the history and significance associated with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its similarity to Chinese culture (abundant meanings inside a simple appearance)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70C0"/>
              </a:solidFill>
            </a:endParaRPr>
          </a:p>
          <a:p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3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88640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     Knowing </a:t>
            </a:r>
            <a:r>
              <a:rPr lang="en-US" altLang="zh-CN" sz="2400" dirty="0"/>
              <a:t>that you are conducting a survey on a</a:t>
            </a:r>
            <a:r>
              <a:rPr lang="en-US" altLang="zh-CN" sz="2400" dirty="0" smtClean="0"/>
              <a:t> representative of Chinese specialty after reading a post on meishichina.com, I am </a:t>
            </a:r>
            <a:r>
              <a:rPr lang="en-US" altLang="zh-CN" sz="2400" dirty="0"/>
              <a:t>writing to express my personal idea about it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     With so many Chinese specialties to choose from, the one that I am in favor of most is dumpling, which dates back to as early as Three Kingdoms Period. Having such a long history, it has become a symbol of Chinese food, thus attracting foreigners to have a try on it. Additionally, as a food conveying a number of lucky meanings, it is irreplaceable on each important occasion in the life of our Chinese, either for the celebration of a festival or for the reunion of family members. </a:t>
            </a:r>
            <a:endParaRPr lang="en-US" altLang="zh-CN" sz="2400" dirty="0"/>
          </a:p>
          <a:p>
            <a:r>
              <a:rPr lang="en-US" altLang="zh-CN" sz="2400" dirty="0" smtClean="0"/>
              <a:t>     Therefore, I believe dumpling </a:t>
            </a:r>
            <a:r>
              <a:rPr lang="en-US" altLang="zh-CN" sz="2400" dirty="0"/>
              <a:t>will satisfy the criteria of the world’s cultural heritage </a:t>
            </a:r>
            <a:r>
              <a:rPr lang="en-US" altLang="zh-CN" sz="2400" dirty="0" smtClean="0"/>
              <a:t>application and I am grateful for you to take my recommendation into consideration.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79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663</Words>
  <Application>Microsoft Office PowerPoint</Application>
  <PresentationFormat>全屏显示(4:3)</PresentationFormat>
  <Paragraphs>88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20</cp:revision>
  <dcterms:created xsi:type="dcterms:W3CDTF">2017-05-08T07:50:44Z</dcterms:created>
  <dcterms:modified xsi:type="dcterms:W3CDTF">2017-05-10T12:12:13Z</dcterms:modified>
</cp:coreProperties>
</file>