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9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B A</a:t>
            </a:r>
          </a:p>
          <a:p>
            <a:r>
              <a:rPr lang="en-US" altLang="zh-CN" sz="2800" dirty="0" smtClean="0"/>
              <a:t>D B A D</a:t>
            </a:r>
          </a:p>
          <a:p>
            <a:r>
              <a:rPr lang="en-US" altLang="zh-CN" sz="2800" dirty="0" smtClean="0"/>
              <a:t>D 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A</a:t>
            </a:r>
          </a:p>
          <a:p>
            <a:r>
              <a:rPr lang="en-US" altLang="zh-CN" sz="2800" dirty="0" smtClean="0"/>
              <a:t>B C 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E D F B 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29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 A C B A    </a:t>
            </a:r>
          </a:p>
          <a:p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A</a:t>
            </a:r>
            <a:r>
              <a:rPr lang="en-US" altLang="zh-CN" sz="2800" dirty="0" smtClean="0"/>
              <a:t> D C B    </a:t>
            </a:r>
          </a:p>
          <a:p>
            <a:r>
              <a:rPr lang="en-US" altLang="zh-CN" sz="2800" dirty="0" smtClean="0"/>
              <a:t>C A 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C    </a:t>
            </a:r>
          </a:p>
          <a:p>
            <a:r>
              <a:rPr lang="en-US" altLang="zh-CN" sz="2800" dirty="0" smtClean="0"/>
              <a:t>A 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C B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848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41. acceptance  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42</a:t>
            </a:r>
            <a:r>
              <a:rPr lang="en-US" altLang="zh-CN" sz="2800" dirty="0">
                <a:solidFill>
                  <a:prstClr val="black"/>
                </a:solidFill>
              </a:rPr>
              <a:t>. when   		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43</a:t>
            </a:r>
            <a:r>
              <a:rPr lang="en-US" altLang="zh-CN" sz="2800" dirty="0">
                <a:solidFill>
                  <a:prstClr val="black"/>
                </a:solidFill>
              </a:rPr>
              <a:t>. so   		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44</a:t>
            </a:r>
            <a:r>
              <a:rPr lang="en-US" altLang="zh-CN" sz="2800" dirty="0">
                <a:solidFill>
                  <a:prstClr val="black"/>
                </a:solidFill>
              </a:rPr>
              <a:t>. to put    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45</a:t>
            </a:r>
            <a:r>
              <a:rPr lang="en-US" altLang="zh-CN" sz="2800" dirty="0">
                <a:solidFill>
                  <a:prstClr val="black"/>
                </a:solidFill>
              </a:rPr>
              <a:t>. i</a:t>
            </a:r>
            <a:r>
              <a:rPr lang="en-US" altLang="zh-CN" sz="2800" dirty="0" smtClean="0">
                <a:solidFill>
                  <a:prstClr val="black"/>
                </a:solidFill>
              </a:rPr>
              <a:t>t    </a:t>
            </a:r>
            <a:r>
              <a:rPr lang="en-US" altLang="zh-CN" sz="2800" dirty="0">
                <a:solidFill>
                  <a:prstClr val="black"/>
                </a:solidFill>
              </a:rPr>
              <a:t>		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46</a:t>
            </a:r>
            <a:r>
              <a:rPr lang="en-US" altLang="zh-CN" sz="2800" dirty="0">
                <a:solidFill>
                  <a:prstClr val="black"/>
                </a:solidFill>
              </a:rPr>
              <a:t>. which  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47. illegally     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48</a:t>
            </a:r>
            <a:r>
              <a:rPr lang="en-US" altLang="zh-CN" sz="2800" dirty="0">
                <a:solidFill>
                  <a:prstClr val="black"/>
                </a:solidFill>
              </a:rPr>
              <a:t>. </a:t>
            </a:r>
            <a:r>
              <a:rPr lang="en-US" altLang="zh-CN" sz="2800" dirty="0" smtClean="0">
                <a:solidFill>
                  <a:prstClr val="black"/>
                </a:solidFill>
              </a:rPr>
              <a:t>awareness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49</a:t>
            </a:r>
            <a:r>
              <a:rPr lang="en-US" altLang="zh-CN" sz="2800" dirty="0">
                <a:solidFill>
                  <a:prstClr val="black"/>
                </a:solidFill>
              </a:rPr>
              <a:t>. </a:t>
            </a:r>
            <a:r>
              <a:rPr lang="en-US" altLang="zh-CN" sz="2800" dirty="0" smtClean="0">
                <a:solidFill>
                  <a:prstClr val="black"/>
                </a:solidFill>
              </a:rPr>
              <a:t>has </a:t>
            </a:r>
            <a:r>
              <a:rPr lang="en-US" altLang="zh-CN" sz="2800" dirty="0">
                <a:solidFill>
                  <a:prstClr val="black"/>
                </a:solidFill>
              </a:rPr>
              <a:t>been strengthened   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50</a:t>
            </a:r>
            <a:r>
              <a:rPr lang="en-US" altLang="zh-CN" sz="2800" dirty="0">
                <a:solidFill>
                  <a:prstClr val="black"/>
                </a:solidFill>
              </a:rPr>
              <a:t>. to </a:t>
            </a:r>
          </a:p>
        </p:txBody>
      </p:sp>
    </p:spTree>
    <p:extLst>
      <p:ext uri="{BB962C8B-B14F-4D97-AF65-F5344CB8AC3E}">
        <p14:creationId xmlns:p14="http://schemas.microsoft.com/office/powerpoint/2010/main" val="42298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people </a:t>
            </a:r>
            <a:r>
              <a:rPr lang="en-US" altLang="zh-CN" sz="2800" dirty="0" smtClean="0">
                <a:solidFill>
                  <a:srgbClr val="FF0000"/>
                </a:solidFill>
              </a:rPr>
              <a:t>die</a:t>
            </a:r>
            <a:r>
              <a:rPr lang="en-US" altLang="zh-CN" sz="2800" dirty="0" smtClean="0">
                <a:solidFill>
                  <a:prstClr val="black"/>
                </a:solidFill>
              </a:rPr>
              <a:t> from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wide</a:t>
            </a:r>
            <a:r>
              <a:rPr lang="en-US" altLang="zh-CN" sz="2800" dirty="0" smtClean="0">
                <a:solidFill>
                  <a:prstClr val="black"/>
                </a:solidFill>
              </a:rPr>
              <a:t> attention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have </a:t>
            </a:r>
            <a:r>
              <a:rPr lang="en-US" altLang="zh-CN" sz="2800" dirty="0" smtClean="0">
                <a:solidFill>
                  <a:srgbClr val="FF0000"/>
                </a:solidFill>
              </a:rPr>
              <a:t>been</a:t>
            </a:r>
            <a:r>
              <a:rPr lang="en-US" altLang="zh-CN" sz="2800" dirty="0" smtClean="0">
                <a:solidFill>
                  <a:prstClr val="black"/>
                </a:solidFill>
              </a:rPr>
              <a:t> made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especially </a:t>
            </a:r>
            <a:r>
              <a:rPr lang="en-US" altLang="zh-CN" sz="2800" dirty="0" smtClean="0">
                <a:solidFill>
                  <a:srgbClr val="FF0000"/>
                </a:solidFill>
              </a:rPr>
              <a:t>(for) </a:t>
            </a:r>
            <a:r>
              <a:rPr lang="en-US" altLang="zh-CN" sz="2800" dirty="0" smtClean="0">
                <a:solidFill>
                  <a:prstClr val="black"/>
                </a:solidFill>
              </a:rPr>
              <a:t>the ones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While </a:t>
            </a:r>
            <a:r>
              <a:rPr lang="en-US" altLang="zh-CN" sz="2800" dirty="0" smtClean="0">
                <a:solidFill>
                  <a:srgbClr val="FF0000"/>
                </a:solidFill>
              </a:rPr>
              <a:t>using</a:t>
            </a:r>
            <a:r>
              <a:rPr lang="en-US" altLang="zh-CN" sz="2800" dirty="0" smtClean="0">
                <a:solidFill>
                  <a:prstClr val="black"/>
                </a:solidFill>
              </a:rPr>
              <a:t> the road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protect </a:t>
            </a:r>
            <a:r>
              <a:rPr lang="en-US" altLang="zh-CN" sz="2800" dirty="0" smtClean="0">
                <a:solidFill>
                  <a:srgbClr val="FF0000"/>
                </a:solidFill>
              </a:rPr>
              <a:t>ourselves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 traffic </a:t>
            </a:r>
            <a:r>
              <a:rPr lang="en-US" altLang="zh-CN" sz="2800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which</a:t>
            </a:r>
            <a:r>
              <a:rPr lang="en-US" altLang="zh-CN" sz="2800" dirty="0" smtClean="0">
                <a:solidFill>
                  <a:prstClr val="black"/>
                </a:solidFill>
              </a:rPr>
              <a:t> is both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word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traffic rules </a:t>
            </a:r>
            <a:r>
              <a:rPr lang="en-US" altLang="zh-CN" sz="2800" dirty="0" smtClean="0">
                <a:solidFill>
                  <a:srgbClr val="FF0000"/>
                </a:solidFill>
              </a:rPr>
              <a:t>are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beginning (self introduction/purpose)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problem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guidance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ending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69269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 am Li Hua and I am writing to…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959223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 have planned to…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25536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Therefore, I hope…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55151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With your guidance, 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prstClr val="black"/>
                </a:solidFill>
              </a:rPr>
              <a:t>     I </a:t>
            </a:r>
            <a:r>
              <a:rPr lang="en-US" altLang="zh-CN" sz="2600" dirty="0" smtClean="0">
                <a:solidFill>
                  <a:prstClr val="black"/>
                </a:solidFill>
              </a:rPr>
              <a:t>am Li Hua, a student in your class last year, and I am writing to see </a:t>
            </a:r>
            <a:r>
              <a:rPr lang="en-US" altLang="zh-CN" sz="2600" dirty="0" smtClean="0">
                <a:solidFill>
                  <a:srgbClr val="0070C0"/>
                </a:solidFill>
              </a:rPr>
              <a:t>whether it is at your convenience </a:t>
            </a:r>
            <a:r>
              <a:rPr lang="en-US" altLang="zh-CN" sz="2600" dirty="0" smtClean="0">
                <a:solidFill>
                  <a:prstClr val="black"/>
                </a:solidFill>
              </a:rPr>
              <a:t>to offer me some significant help, which </a:t>
            </a:r>
            <a:r>
              <a:rPr lang="en-US" altLang="zh-CN" sz="2600" dirty="0" smtClean="0">
                <a:solidFill>
                  <a:srgbClr val="0070C0"/>
                </a:solidFill>
              </a:rPr>
              <a:t>is crucial to </a:t>
            </a:r>
            <a:r>
              <a:rPr lang="en-US" altLang="zh-CN" sz="2600" dirty="0" smtClean="0">
                <a:solidFill>
                  <a:prstClr val="black"/>
                </a:solidFill>
              </a:rPr>
              <a:t>my future. </a:t>
            </a:r>
            <a:endParaRPr lang="en-US" altLang="zh-CN" sz="2600" dirty="0" smtClean="0">
              <a:solidFill>
                <a:prstClr val="black"/>
              </a:solidFill>
            </a:endParaRPr>
          </a:p>
          <a:p>
            <a:r>
              <a:rPr lang="en-US" altLang="zh-CN" sz="2600" dirty="0" smtClean="0">
                <a:solidFill>
                  <a:prstClr val="black"/>
                </a:solidFill>
              </a:rPr>
              <a:t>     With </a:t>
            </a:r>
            <a:r>
              <a:rPr lang="en-US" altLang="zh-CN" sz="2600" dirty="0" smtClean="0">
                <a:solidFill>
                  <a:prstClr val="black"/>
                </a:solidFill>
              </a:rPr>
              <a:t>a hope of working part time in a foreign trade corporation during this summer vacation, I have completed my application and resume carefully. </a:t>
            </a:r>
            <a:r>
              <a:rPr lang="en-US" altLang="zh-CN" sz="2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However, since it is the first time I have applied for a job, I am not quite sure about my writing and </a:t>
            </a:r>
            <a:r>
              <a:rPr lang="en-US" altLang="zh-CN" sz="2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hits me that you are the exact person</a:t>
            </a:r>
            <a:r>
              <a:rPr lang="en-US" altLang="zh-CN" sz="2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whom I can turn to. </a:t>
            </a:r>
            <a:r>
              <a:rPr lang="en-US" altLang="zh-CN" sz="2600" dirty="0" smtClean="0">
                <a:solidFill>
                  <a:prstClr val="black"/>
                </a:solidFill>
              </a:rPr>
              <a:t>I’d be very grateful if you are willing to </a:t>
            </a:r>
            <a:r>
              <a:rPr lang="en-US" altLang="zh-CN" sz="2600" dirty="0" smtClean="0">
                <a:solidFill>
                  <a:srgbClr val="0070C0"/>
                </a:solidFill>
              </a:rPr>
              <a:t>spare a little time </a:t>
            </a:r>
            <a:r>
              <a:rPr lang="en-US" altLang="zh-CN" sz="2600" dirty="0" smtClean="0">
                <a:solidFill>
                  <a:prstClr val="black"/>
                </a:solidFill>
              </a:rPr>
              <a:t>to go through my application materials attached to my email and give me suggestions on how to improve my writing and the format. </a:t>
            </a:r>
            <a:endParaRPr lang="en-US" altLang="zh-CN" sz="2600" dirty="0" smtClean="0">
              <a:solidFill>
                <a:prstClr val="black"/>
              </a:solidFill>
            </a:endParaRPr>
          </a:p>
          <a:p>
            <a:r>
              <a:rPr lang="en-US" altLang="zh-CN" sz="2600">
                <a:solidFill>
                  <a:prstClr val="black"/>
                </a:solidFill>
              </a:rPr>
              <a:t> </a:t>
            </a:r>
            <a:r>
              <a:rPr lang="en-US" altLang="zh-CN" sz="2600" smtClean="0">
                <a:solidFill>
                  <a:prstClr val="black"/>
                </a:solidFill>
              </a:rPr>
              <a:t>    </a:t>
            </a:r>
            <a:r>
              <a:rPr lang="en-US" altLang="zh-CN" sz="2600" smtClean="0">
                <a:solidFill>
                  <a:prstClr val="black"/>
                </a:solidFill>
              </a:rPr>
              <a:t>With </a:t>
            </a:r>
            <a:r>
              <a:rPr lang="en-US" altLang="zh-CN" sz="2600" dirty="0" smtClean="0">
                <a:solidFill>
                  <a:prstClr val="black"/>
                </a:solidFill>
              </a:rPr>
              <a:t>your generous help, I am sure </a:t>
            </a:r>
            <a:r>
              <a:rPr lang="en-US" altLang="zh-CN" sz="2600" dirty="0" smtClean="0">
                <a:solidFill>
                  <a:srgbClr val="0070C0"/>
                </a:solidFill>
              </a:rPr>
              <a:t>my chance of being accepted will be highly raised</a:t>
            </a:r>
            <a:r>
              <a:rPr lang="en-US" altLang="zh-CN" sz="2600" dirty="0" smtClean="0">
                <a:solidFill>
                  <a:prstClr val="black"/>
                </a:solidFill>
              </a:rPr>
              <a:t>. Thank you very much and I am looking forward to hearing from you.</a:t>
            </a:r>
            <a:endParaRPr lang="en-US" altLang="zh-CN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288</Words>
  <Application>Microsoft Office PowerPoint</Application>
  <PresentationFormat>全屏显示(4:3)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2016-11-17T01:58:26Z</dcterms:created>
  <dcterms:modified xsi:type="dcterms:W3CDTF">2016-11-17T06:40:39Z</dcterms:modified>
</cp:coreProperties>
</file>