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3418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12968" cy="2677656"/>
          </a:xfrm>
          <a:prstGeom prst="rect">
            <a:avLst/>
          </a:prstGeom>
          <a:noFill/>
        </p:spPr>
        <p:txBody>
          <a:bodyPr wrap="square" rtlCol="0">
            <a:spAutoFit/>
          </a:bodyPr>
          <a:lstStyle/>
          <a:p>
            <a:r>
              <a:rPr lang="en-US" altLang="zh-CN" sz="2800" dirty="0" smtClean="0"/>
              <a:t>B D C</a:t>
            </a:r>
          </a:p>
          <a:p>
            <a:r>
              <a:rPr lang="en-US" altLang="zh-CN" sz="2800" dirty="0" smtClean="0"/>
              <a:t>A D </a:t>
            </a:r>
            <a:r>
              <a:rPr lang="en-US" altLang="zh-CN" sz="2800" dirty="0" err="1" smtClean="0"/>
              <a:t>D</a:t>
            </a:r>
            <a:r>
              <a:rPr lang="en-US" altLang="zh-CN" sz="2800" dirty="0" smtClean="0"/>
              <a:t> C</a:t>
            </a:r>
          </a:p>
          <a:p>
            <a:r>
              <a:rPr lang="en-US" altLang="zh-CN" sz="2800" dirty="0" smtClean="0"/>
              <a:t>B A D A</a:t>
            </a:r>
          </a:p>
          <a:p>
            <a:r>
              <a:rPr lang="en-US" altLang="zh-CN" sz="2800" dirty="0" smtClean="0"/>
              <a:t>A D </a:t>
            </a:r>
            <a:r>
              <a:rPr lang="en-US" altLang="zh-CN" sz="2800" dirty="0" err="1" smtClean="0"/>
              <a:t>D</a:t>
            </a:r>
            <a:r>
              <a:rPr lang="en-US" altLang="zh-CN" sz="2800" dirty="0" smtClean="0"/>
              <a:t> C</a:t>
            </a:r>
          </a:p>
          <a:p>
            <a:endParaRPr lang="en-US" altLang="zh-CN" sz="2800" dirty="0"/>
          </a:p>
          <a:p>
            <a:r>
              <a:rPr lang="en-US" altLang="zh-CN" sz="2800" dirty="0" smtClean="0"/>
              <a:t>C A D G F</a:t>
            </a:r>
            <a:endParaRPr lang="zh-CN" altLang="en-US" sz="2800" dirty="0"/>
          </a:p>
        </p:txBody>
      </p:sp>
    </p:spTree>
    <p:extLst>
      <p:ext uri="{BB962C8B-B14F-4D97-AF65-F5344CB8AC3E}">
        <p14:creationId xmlns:p14="http://schemas.microsoft.com/office/powerpoint/2010/main" val="201036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12968" cy="1815882"/>
          </a:xfrm>
          <a:prstGeom prst="rect">
            <a:avLst/>
          </a:prstGeom>
          <a:noFill/>
        </p:spPr>
        <p:txBody>
          <a:bodyPr wrap="square" rtlCol="0">
            <a:spAutoFit/>
          </a:bodyPr>
          <a:lstStyle/>
          <a:p>
            <a:r>
              <a:rPr lang="en-US" altLang="zh-CN" sz="2800" dirty="0" smtClean="0">
                <a:solidFill>
                  <a:prstClr val="black"/>
                </a:solidFill>
              </a:rPr>
              <a:t>A D B C D</a:t>
            </a:r>
          </a:p>
          <a:p>
            <a:r>
              <a:rPr lang="en-US" altLang="zh-CN" sz="2800" dirty="0" smtClean="0">
                <a:solidFill>
                  <a:prstClr val="black"/>
                </a:solidFill>
              </a:rPr>
              <a:t>A C B D B</a:t>
            </a:r>
          </a:p>
          <a:p>
            <a:r>
              <a:rPr lang="en-US" altLang="zh-CN" sz="2800" dirty="0" smtClean="0">
                <a:solidFill>
                  <a:prstClr val="black"/>
                </a:solidFill>
              </a:rPr>
              <a:t>A C B D A</a:t>
            </a:r>
          </a:p>
          <a:p>
            <a:r>
              <a:rPr lang="en-US" altLang="zh-CN" sz="2800" dirty="0" smtClean="0">
                <a:solidFill>
                  <a:prstClr val="black"/>
                </a:solidFill>
              </a:rPr>
              <a:t>C D A C B</a:t>
            </a:r>
            <a:endParaRPr lang="zh-CN" altLang="en-US" sz="2800" dirty="0">
              <a:solidFill>
                <a:prstClr val="black"/>
              </a:solidFill>
            </a:endParaRPr>
          </a:p>
        </p:txBody>
      </p:sp>
    </p:spTree>
    <p:extLst>
      <p:ext uri="{BB962C8B-B14F-4D97-AF65-F5344CB8AC3E}">
        <p14:creationId xmlns:p14="http://schemas.microsoft.com/office/powerpoint/2010/main" val="2778258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2304256" cy="4401205"/>
          </a:xfrm>
          <a:prstGeom prst="rect">
            <a:avLst/>
          </a:prstGeom>
          <a:noFill/>
        </p:spPr>
        <p:txBody>
          <a:bodyPr wrap="square" rtlCol="0">
            <a:spAutoFit/>
          </a:bodyPr>
          <a:lstStyle/>
          <a:p>
            <a:r>
              <a:rPr lang="en-US" altLang="zh-CN" sz="2800" dirty="0" smtClean="0">
                <a:solidFill>
                  <a:prstClr val="black"/>
                </a:solidFill>
              </a:rPr>
              <a:t>was</a:t>
            </a:r>
          </a:p>
          <a:p>
            <a:r>
              <a:rPr lang="en-US" altLang="zh-CN" sz="2800" dirty="0" smtClean="0">
                <a:solidFill>
                  <a:prstClr val="black"/>
                </a:solidFill>
              </a:rPr>
              <a:t>which</a:t>
            </a:r>
          </a:p>
          <a:p>
            <a:r>
              <a:rPr lang="en-US" altLang="zh-CN" sz="2800" dirty="0" smtClean="0">
                <a:solidFill>
                  <a:prstClr val="black"/>
                </a:solidFill>
              </a:rPr>
              <a:t>to</a:t>
            </a:r>
          </a:p>
          <a:p>
            <a:r>
              <a:rPr lang="en-US" altLang="zh-CN" sz="2800" dirty="0" smtClean="0">
                <a:solidFill>
                  <a:prstClr val="black"/>
                </a:solidFill>
              </a:rPr>
              <a:t>famous</a:t>
            </a:r>
          </a:p>
          <a:p>
            <a:r>
              <a:rPr lang="en-US" altLang="zh-CN" sz="2800" dirty="0" smtClean="0">
                <a:solidFill>
                  <a:prstClr val="black"/>
                </a:solidFill>
              </a:rPr>
              <a:t>visitors</a:t>
            </a:r>
          </a:p>
          <a:p>
            <a:r>
              <a:rPr lang="en-US" altLang="zh-CN" sz="2800" dirty="0" smtClean="0">
                <a:solidFill>
                  <a:prstClr val="black"/>
                </a:solidFill>
              </a:rPr>
              <a:t>Located</a:t>
            </a:r>
          </a:p>
          <a:p>
            <a:r>
              <a:rPr lang="en-US" altLang="zh-CN" sz="2800" dirty="0" smtClean="0">
                <a:solidFill>
                  <a:prstClr val="black"/>
                </a:solidFill>
              </a:rPr>
              <a:t>to preserve</a:t>
            </a:r>
          </a:p>
          <a:p>
            <a:r>
              <a:rPr lang="en-US" altLang="zh-CN" sz="2800" dirty="0" smtClean="0">
                <a:solidFill>
                  <a:prstClr val="black"/>
                </a:solidFill>
              </a:rPr>
              <a:t>seeing</a:t>
            </a:r>
          </a:p>
          <a:p>
            <a:r>
              <a:rPr lang="en-US" altLang="zh-CN" sz="2800" dirty="0" smtClean="0">
                <a:solidFill>
                  <a:prstClr val="black"/>
                </a:solidFill>
              </a:rPr>
              <a:t>rapidly</a:t>
            </a:r>
          </a:p>
          <a:p>
            <a:r>
              <a:rPr lang="en-US" altLang="zh-CN" sz="2800" dirty="0" smtClean="0">
                <a:solidFill>
                  <a:prstClr val="black"/>
                </a:solidFill>
              </a:rPr>
              <a:t>what</a:t>
            </a:r>
            <a:endParaRPr lang="en-US" altLang="zh-CN" sz="2800" dirty="0" smtClean="0">
              <a:solidFill>
                <a:prstClr val="black"/>
              </a:solidFill>
            </a:endParaRPr>
          </a:p>
        </p:txBody>
      </p:sp>
      <p:sp>
        <p:nvSpPr>
          <p:cNvPr id="3" name="TextBox 2"/>
          <p:cNvSpPr txBox="1"/>
          <p:nvPr/>
        </p:nvSpPr>
        <p:spPr>
          <a:xfrm>
            <a:off x="2627784" y="188640"/>
            <a:ext cx="4608512" cy="4401205"/>
          </a:xfrm>
          <a:prstGeom prst="rect">
            <a:avLst/>
          </a:prstGeom>
          <a:noFill/>
        </p:spPr>
        <p:txBody>
          <a:bodyPr wrap="square" rtlCol="0">
            <a:spAutoFit/>
          </a:bodyPr>
          <a:lstStyle/>
          <a:p>
            <a:r>
              <a:rPr lang="en-US" altLang="zh-CN" sz="2800" dirty="0" smtClean="0">
                <a:solidFill>
                  <a:prstClr val="black"/>
                </a:solidFill>
              </a:rPr>
              <a:t>taking</a:t>
            </a:r>
            <a:r>
              <a:rPr lang="en-US" altLang="zh-CN" sz="2800" dirty="0" smtClean="0">
                <a:solidFill>
                  <a:srgbClr val="FF0000"/>
                </a:solidFill>
              </a:rPr>
              <a:t> a </a:t>
            </a:r>
            <a:r>
              <a:rPr lang="en-US" altLang="zh-CN" sz="2800" dirty="0" smtClean="0">
                <a:solidFill>
                  <a:prstClr val="black"/>
                </a:solidFill>
              </a:rPr>
              <a:t>bus</a:t>
            </a:r>
          </a:p>
          <a:p>
            <a:r>
              <a:rPr lang="en-US" altLang="zh-CN" sz="2800" dirty="0" smtClean="0">
                <a:solidFill>
                  <a:prstClr val="black"/>
                </a:solidFill>
              </a:rPr>
              <a:t>more traffic jam</a:t>
            </a:r>
            <a:r>
              <a:rPr lang="en-US" altLang="zh-CN" sz="2800" dirty="0" smtClean="0">
                <a:solidFill>
                  <a:srgbClr val="FF0000"/>
                </a:solidFill>
              </a:rPr>
              <a:t>s</a:t>
            </a:r>
          </a:p>
          <a:p>
            <a:r>
              <a:rPr lang="en-US" altLang="zh-CN" sz="2800" dirty="0" smtClean="0">
                <a:solidFill>
                  <a:prstClr val="black"/>
                </a:solidFill>
              </a:rPr>
              <a:t>guarantee our </a:t>
            </a:r>
            <a:r>
              <a:rPr lang="en-US" altLang="zh-CN" sz="2800" dirty="0" smtClean="0">
                <a:solidFill>
                  <a:srgbClr val="FF0000"/>
                </a:solidFill>
              </a:rPr>
              <a:t>safety</a:t>
            </a:r>
          </a:p>
          <a:p>
            <a:r>
              <a:rPr lang="en-US" altLang="zh-CN" sz="2800" dirty="0" smtClean="0">
                <a:solidFill>
                  <a:prstClr val="black"/>
                </a:solidFill>
              </a:rPr>
              <a:t>be </a:t>
            </a:r>
            <a:r>
              <a:rPr lang="en-US" altLang="zh-CN" sz="2800" dirty="0" smtClean="0">
                <a:solidFill>
                  <a:srgbClr val="FF0000"/>
                </a:solidFill>
              </a:rPr>
              <a:t>strictly</a:t>
            </a:r>
            <a:r>
              <a:rPr lang="en-US" altLang="zh-CN" sz="2800" dirty="0" smtClean="0">
                <a:solidFill>
                  <a:prstClr val="black"/>
                </a:solidFill>
              </a:rPr>
              <a:t> obeyed</a:t>
            </a:r>
          </a:p>
          <a:p>
            <a:r>
              <a:rPr lang="en-US" altLang="zh-CN" sz="2800" dirty="0" smtClean="0">
                <a:solidFill>
                  <a:prstClr val="black"/>
                </a:solidFill>
              </a:rPr>
              <a:t>wait </a:t>
            </a:r>
            <a:r>
              <a:rPr lang="en-US" altLang="zh-CN" sz="2800" dirty="0" smtClean="0">
                <a:solidFill>
                  <a:srgbClr val="FF0000"/>
                </a:solidFill>
              </a:rPr>
              <a:t>until</a:t>
            </a:r>
            <a:r>
              <a:rPr lang="en-US" altLang="zh-CN" sz="2800" dirty="0" smtClean="0">
                <a:solidFill>
                  <a:prstClr val="black"/>
                </a:solidFill>
              </a:rPr>
              <a:t> the traffic</a:t>
            </a:r>
          </a:p>
          <a:p>
            <a:r>
              <a:rPr lang="en-US" altLang="zh-CN" sz="2800" dirty="0" smtClean="0">
                <a:solidFill>
                  <a:prstClr val="black"/>
                </a:solidFill>
              </a:rPr>
              <a:t>light </a:t>
            </a:r>
            <a:r>
              <a:rPr lang="en-US" altLang="zh-CN" sz="2800" dirty="0" smtClean="0">
                <a:solidFill>
                  <a:srgbClr val="FF0000"/>
                </a:solidFill>
              </a:rPr>
              <a:t>turns</a:t>
            </a:r>
            <a:r>
              <a:rPr lang="en-US" altLang="zh-CN" sz="2800" dirty="0" smtClean="0">
                <a:solidFill>
                  <a:prstClr val="black"/>
                </a:solidFill>
              </a:rPr>
              <a:t> green</a:t>
            </a:r>
          </a:p>
          <a:p>
            <a:r>
              <a:rPr lang="en-US" altLang="zh-CN" sz="2800" dirty="0" smtClean="0">
                <a:solidFill>
                  <a:prstClr val="black"/>
                </a:solidFill>
              </a:rPr>
              <a:t>I think </a:t>
            </a:r>
            <a:r>
              <a:rPr lang="en-US" altLang="zh-CN" sz="2800" dirty="0" smtClean="0">
                <a:solidFill>
                  <a:srgbClr val="FF0000"/>
                </a:solidFill>
              </a:rPr>
              <a:t>it</a:t>
            </a:r>
            <a:r>
              <a:rPr lang="en-US" altLang="zh-CN" sz="2800" dirty="0" smtClean="0">
                <a:solidFill>
                  <a:prstClr val="black"/>
                </a:solidFill>
              </a:rPr>
              <a:t> very dangerous</a:t>
            </a:r>
          </a:p>
          <a:p>
            <a:r>
              <a:rPr lang="en-US" altLang="zh-CN" sz="2800" dirty="0" smtClean="0">
                <a:solidFill>
                  <a:prstClr val="black"/>
                </a:solidFill>
              </a:rPr>
              <a:t>attention </a:t>
            </a:r>
            <a:r>
              <a:rPr lang="en-US" altLang="zh-CN" sz="2800" dirty="0" smtClean="0">
                <a:solidFill>
                  <a:srgbClr val="FF0000"/>
                </a:solidFill>
              </a:rPr>
              <a:t>to</a:t>
            </a:r>
            <a:r>
              <a:rPr lang="en-US" altLang="zh-CN" sz="2800" dirty="0" smtClean="0">
                <a:solidFill>
                  <a:prstClr val="black"/>
                </a:solidFill>
              </a:rPr>
              <a:t> the traffic</a:t>
            </a:r>
          </a:p>
          <a:p>
            <a:r>
              <a:rPr lang="en-US" altLang="zh-CN" sz="2800" dirty="0" smtClean="0">
                <a:solidFill>
                  <a:prstClr val="black"/>
                </a:solidFill>
              </a:rPr>
              <a:t>, </a:t>
            </a:r>
            <a:r>
              <a:rPr lang="en-US" altLang="zh-CN" sz="2800" dirty="0" smtClean="0">
                <a:solidFill>
                  <a:srgbClr val="FF0000"/>
                </a:solidFill>
              </a:rPr>
              <a:t>(so) </a:t>
            </a:r>
            <a:r>
              <a:rPr lang="en-US" altLang="zh-CN" sz="2800" dirty="0" smtClean="0">
                <a:solidFill>
                  <a:prstClr val="black"/>
                </a:solidFill>
              </a:rPr>
              <a:t>accidents</a:t>
            </a:r>
          </a:p>
          <a:p>
            <a:r>
              <a:rPr lang="en-US" altLang="zh-CN" sz="2800" dirty="0" smtClean="0">
                <a:solidFill>
                  <a:srgbClr val="FF0000"/>
                </a:solidFill>
              </a:rPr>
              <a:t>Take</a:t>
            </a:r>
            <a:r>
              <a:rPr lang="en-US" altLang="zh-CN" sz="2800" dirty="0" smtClean="0">
                <a:solidFill>
                  <a:prstClr val="black"/>
                </a:solidFill>
              </a:rPr>
              <a:t> good care</a:t>
            </a:r>
            <a:endParaRPr lang="en-US" altLang="zh-CN" sz="2800" dirty="0" smtClean="0">
              <a:solidFill>
                <a:prstClr val="black"/>
              </a:solidFill>
            </a:endParaRPr>
          </a:p>
        </p:txBody>
      </p:sp>
    </p:spTree>
    <p:extLst>
      <p:ext uri="{BB962C8B-B14F-4D97-AF65-F5344CB8AC3E}">
        <p14:creationId xmlns:p14="http://schemas.microsoft.com/office/powerpoint/2010/main" val="183147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5693866"/>
          </a:xfrm>
          <a:prstGeom prst="rect">
            <a:avLst/>
          </a:prstGeom>
          <a:noFill/>
        </p:spPr>
        <p:txBody>
          <a:bodyPr wrap="square" rtlCol="0">
            <a:spAutoFit/>
          </a:bodyPr>
          <a:lstStyle/>
          <a:p>
            <a:r>
              <a:rPr lang="en-US" altLang="zh-CN" sz="2800" dirty="0" smtClean="0">
                <a:solidFill>
                  <a:prstClr val="black"/>
                </a:solidFill>
              </a:rPr>
              <a:t>purpose</a:t>
            </a:r>
          </a:p>
          <a:p>
            <a:endParaRPr lang="en-US" altLang="zh-CN" sz="2800" dirty="0">
              <a:solidFill>
                <a:prstClr val="black"/>
              </a:solidFill>
            </a:endParaRPr>
          </a:p>
          <a:p>
            <a:endParaRPr lang="en-US" altLang="zh-CN" sz="2800" dirty="0" smtClean="0">
              <a:solidFill>
                <a:prstClr val="black"/>
              </a:solidFill>
            </a:endParaRPr>
          </a:p>
          <a:p>
            <a:r>
              <a:rPr lang="en-US" altLang="zh-CN" sz="2800" dirty="0" smtClean="0">
                <a:solidFill>
                  <a:prstClr val="black"/>
                </a:solidFill>
              </a:rPr>
              <a:t>event</a:t>
            </a:r>
            <a:endParaRPr lang="en-US" altLang="zh-CN" sz="2800" dirty="0" smtClean="0">
              <a:solidFill>
                <a:prstClr val="black"/>
              </a:solidFill>
            </a:endParaRPr>
          </a:p>
          <a:p>
            <a:endParaRPr lang="en-US" altLang="zh-CN" sz="2800" dirty="0" smtClean="0">
              <a:solidFill>
                <a:prstClr val="black"/>
              </a:solidFill>
            </a:endParaRPr>
          </a:p>
          <a:p>
            <a:endParaRPr lang="en-US" altLang="zh-CN" sz="2800" dirty="0">
              <a:solidFill>
                <a:prstClr val="black"/>
              </a:solidFill>
            </a:endParaRPr>
          </a:p>
          <a:p>
            <a:r>
              <a:rPr lang="en-US" altLang="zh-CN" sz="2800" dirty="0" smtClean="0">
                <a:solidFill>
                  <a:prstClr val="black"/>
                </a:solidFill>
              </a:rPr>
              <a:t>gratitude</a:t>
            </a:r>
            <a:endParaRPr lang="en-US" altLang="zh-CN" sz="2800" dirty="0" smtClean="0">
              <a:solidFill>
                <a:prstClr val="black"/>
              </a:solidFill>
            </a:endParaRPr>
          </a:p>
          <a:p>
            <a:endParaRPr lang="en-US" altLang="zh-CN" sz="2800" dirty="0">
              <a:solidFill>
                <a:prstClr val="black"/>
              </a:solidFill>
            </a:endParaRPr>
          </a:p>
          <a:p>
            <a:endParaRPr lang="en-US" altLang="zh-CN" sz="2800" dirty="0" smtClean="0">
              <a:solidFill>
                <a:prstClr val="black"/>
              </a:solidFill>
            </a:endParaRPr>
          </a:p>
          <a:p>
            <a:r>
              <a:rPr lang="en-US" altLang="zh-CN" sz="2800" dirty="0" smtClean="0">
                <a:solidFill>
                  <a:prstClr val="black"/>
                </a:solidFill>
              </a:rPr>
              <a:t>consultation</a:t>
            </a:r>
            <a:endParaRPr lang="en-US" altLang="zh-CN" sz="2800" dirty="0" smtClean="0">
              <a:solidFill>
                <a:prstClr val="black"/>
              </a:solidFill>
            </a:endParaRPr>
          </a:p>
          <a:p>
            <a:endParaRPr lang="en-US" altLang="zh-CN" sz="2800" dirty="0">
              <a:solidFill>
                <a:prstClr val="black"/>
              </a:solidFill>
            </a:endParaRPr>
          </a:p>
          <a:p>
            <a:endParaRPr lang="en-US" altLang="zh-CN" sz="2800" dirty="0" smtClean="0">
              <a:solidFill>
                <a:prstClr val="black"/>
              </a:solidFill>
            </a:endParaRPr>
          </a:p>
          <a:p>
            <a:r>
              <a:rPr lang="en-US" altLang="zh-CN" sz="2800" dirty="0" smtClean="0">
                <a:solidFill>
                  <a:prstClr val="black"/>
                </a:solidFill>
              </a:rPr>
              <a:t>ending</a:t>
            </a:r>
            <a:endParaRPr lang="zh-CN" altLang="en-US" sz="2800" dirty="0">
              <a:solidFill>
                <a:prstClr val="black"/>
              </a:solidFill>
            </a:endParaRPr>
          </a:p>
        </p:txBody>
      </p:sp>
      <p:sp>
        <p:nvSpPr>
          <p:cNvPr id="2" name="TextBox 1"/>
          <p:cNvSpPr txBox="1"/>
          <p:nvPr/>
        </p:nvSpPr>
        <p:spPr>
          <a:xfrm>
            <a:off x="181844" y="620688"/>
            <a:ext cx="8496944" cy="461665"/>
          </a:xfrm>
          <a:prstGeom prst="rect">
            <a:avLst/>
          </a:prstGeom>
          <a:noFill/>
        </p:spPr>
        <p:txBody>
          <a:bodyPr wrap="square" rtlCol="0">
            <a:spAutoFit/>
          </a:bodyPr>
          <a:lstStyle/>
          <a:p>
            <a:r>
              <a:rPr lang="en-US" altLang="zh-CN" sz="2400" dirty="0" smtClean="0">
                <a:solidFill>
                  <a:srgbClr val="0070C0"/>
                </a:solidFill>
              </a:rPr>
              <a:t>I’d like to write to express my gratitude…</a:t>
            </a:r>
            <a:endParaRPr lang="zh-CN" altLang="en-US" sz="2400" dirty="0">
              <a:solidFill>
                <a:srgbClr val="0070C0"/>
              </a:solidFill>
            </a:endParaRPr>
          </a:p>
        </p:txBody>
      </p:sp>
      <p:sp>
        <p:nvSpPr>
          <p:cNvPr id="6" name="TextBox 5"/>
          <p:cNvSpPr txBox="1"/>
          <p:nvPr/>
        </p:nvSpPr>
        <p:spPr>
          <a:xfrm>
            <a:off x="179512" y="1877923"/>
            <a:ext cx="8496944" cy="461665"/>
          </a:xfrm>
          <a:prstGeom prst="rect">
            <a:avLst/>
          </a:prstGeom>
          <a:noFill/>
        </p:spPr>
        <p:txBody>
          <a:bodyPr wrap="square" rtlCol="0">
            <a:spAutoFit/>
          </a:bodyPr>
          <a:lstStyle/>
          <a:p>
            <a:r>
              <a:rPr lang="en-US" altLang="zh-CN" sz="2400" dirty="0" smtClean="0">
                <a:solidFill>
                  <a:srgbClr val="0070C0"/>
                </a:solidFill>
              </a:rPr>
              <a:t>Last year, I was honored to be an exchange student to…</a:t>
            </a:r>
            <a:endParaRPr lang="zh-CN" altLang="en-US" sz="2400" dirty="0">
              <a:solidFill>
                <a:srgbClr val="0070C0"/>
              </a:solidFill>
            </a:endParaRPr>
          </a:p>
        </p:txBody>
      </p:sp>
      <p:sp>
        <p:nvSpPr>
          <p:cNvPr id="7" name="TextBox 6"/>
          <p:cNvSpPr txBox="1"/>
          <p:nvPr/>
        </p:nvSpPr>
        <p:spPr>
          <a:xfrm>
            <a:off x="179512" y="3183359"/>
            <a:ext cx="8496944" cy="461665"/>
          </a:xfrm>
          <a:prstGeom prst="rect">
            <a:avLst/>
          </a:prstGeom>
          <a:noFill/>
        </p:spPr>
        <p:txBody>
          <a:bodyPr wrap="square" rtlCol="0">
            <a:spAutoFit/>
          </a:bodyPr>
          <a:lstStyle/>
          <a:p>
            <a:r>
              <a:rPr lang="en-US" altLang="zh-CN" sz="2400" dirty="0" smtClean="0">
                <a:solidFill>
                  <a:srgbClr val="0070C0"/>
                </a:solidFill>
              </a:rPr>
              <a:t>Without your help, I wouldn’t have…</a:t>
            </a:r>
            <a:endParaRPr lang="zh-CN" altLang="en-US" sz="2400" dirty="0">
              <a:solidFill>
                <a:srgbClr val="0070C0"/>
              </a:solidFill>
            </a:endParaRPr>
          </a:p>
        </p:txBody>
      </p:sp>
      <p:sp>
        <p:nvSpPr>
          <p:cNvPr id="8" name="TextBox 7"/>
          <p:cNvSpPr txBox="1"/>
          <p:nvPr/>
        </p:nvSpPr>
        <p:spPr>
          <a:xfrm>
            <a:off x="179512" y="4479503"/>
            <a:ext cx="8496944" cy="461665"/>
          </a:xfrm>
          <a:prstGeom prst="rect">
            <a:avLst/>
          </a:prstGeom>
          <a:noFill/>
        </p:spPr>
        <p:txBody>
          <a:bodyPr wrap="square" rtlCol="0">
            <a:spAutoFit/>
          </a:bodyPr>
          <a:lstStyle/>
          <a:p>
            <a:r>
              <a:rPr lang="en-US" altLang="zh-CN" sz="2400" dirty="0" smtClean="0">
                <a:solidFill>
                  <a:srgbClr val="0070C0"/>
                </a:solidFill>
              </a:rPr>
              <a:t>Seeing my progress…(time, requirements, topic…)</a:t>
            </a:r>
            <a:endParaRPr lang="zh-CN" altLang="en-US" sz="2400" dirty="0">
              <a:solidFill>
                <a:srgbClr val="0070C0"/>
              </a:solidFill>
            </a:endParaRPr>
          </a:p>
        </p:txBody>
      </p:sp>
      <p:sp>
        <p:nvSpPr>
          <p:cNvPr id="9" name="TextBox 8"/>
          <p:cNvSpPr txBox="1"/>
          <p:nvPr/>
        </p:nvSpPr>
        <p:spPr>
          <a:xfrm>
            <a:off x="179512" y="5661248"/>
            <a:ext cx="8496944" cy="461665"/>
          </a:xfrm>
          <a:prstGeom prst="rect">
            <a:avLst/>
          </a:prstGeom>
          <a:noFill/>
        </p:spPr>
        <p:txBody>
          <a:bodyPr wrap="square" rtlCol="0">
            <a:spAutoFit/>
          </a:bodyPr>
          <a:lstStyle/>
          <a:p>
            <a:r>
              <a:rPr lang="en-US" altLang="zh-CN" sz="2400" dirty="0" smtClean="0">
                <a:solidFill>
                  <a:srgbClr val="0070C0"/>
                </a:solidFill>
              </a:rPr>
              <a:t>I will appreciate it if you…</a:t>
            </a:r>
            <a:endParaRPr lang="zh-CN" altLang="en-US" sz="2400" dirty="0">
              <a:solidFill>
                <a:srgbClr val="0070C0"/>
              </a:solidFill>
            </a:endParaRPr>
          </a:p>
        </p:txBody>
      </p:sp>
    </p:spTree>
    <p:extLst>
      <p:ext uri="{BB962C8B-B14F-4D97-AF65-F5344CB8AC3E}">
        <p14:creationId xmlns:p14="http://schemas.microsoft.com/office/powerpoint/2010/main" val="423076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856984" cy="5262979"/>
          </a:xfrm>
          <a:prstGeom prst="rect">
            <a:avLst/>
          </a:prstGeom>
          <a:noFill/>
        </p:spPr>
        <p:txBody>
          <a:bodyPr wrap="square" rtlCol="0">
            <a:spAutoFit/>
          </a:bodyPr>
          <a:lstStyle/>
          <a:p>
            <a:r>
              <a:rPr lang="en-US" altLang="zh-CN" sz="2400" dirty="0" smtClean="0">
                <a:solidFill>
                  <a:srgbClr val="0070C0"/>
                </a:solidFill>
              </a:rPr>
              <a:t>     </a:t>
            </a:r>
            <a:r>
              <a:rPr lang="en-US" altLang="zh-CN" sz="2400" dirty="0" smtClean="0">
                <a:solidFill>
                  <a:srgbClr val="0070C0"/>
                </a:solidFill>
              </a:rPr>
              <a:t>How are you doing these days? </a:t>
            </a:r>
            <a:r>
              <a:rPr lang="en-US" altLang="zh-CN" sz="2400" dirty="0" smtClean="0">
                <a:solidFill>
                  <a:prstClr val="black"/>
                </a:solidFill>
              </a:rPr>
              <a:t>I’d like to write to express my sincere appreciation to you for the help you offered previously and to see if it is at your convenience to provide me with more information.</a:t>
            </a:r>
          </a:p>
          <a:p>
            <a:r>
              <a:rPr lang="en-US" altLang="zh-CN" sz="2400" dirty="0">
                <a:solidFill>
                  <a:prstClr val="black"/>
                </a:solidFill>
              </a:rPr>
              <a:t> </a:t>
            </a:r>
            <a:r>
              <a:rPr lang="en-US" altLang="zh-CN" sz="2400" dirty="0" smtClean="0">
                <a:solidFill>
                  <a:prstClr val="black"/>
                </a:solidFill>
              </a:rPr>
              <a:t>    Last year, I was honored to participate in an exchange program for international students lasting for a month in your school. During that period, I learned a lot with your guidance and help, without which I would not have improved myself to such a further extent. </a:t>
            </a:r>
          </a:p>
          <a:p>
            <a:r>
              <a:rPr lang="en-US" altLang="zh-CN" sz="2400" dirty="0">
                <a:solidFill>
                  <a:prstClr val="black"/>
                </a:solidFill>
              </a:rPr>
              <a:t> </a:t>
            </a:r>
            <a:r>
              <a:rPr lang="en-US" altLang="zh-CN" sz="2400" dirty="0" smtClean="0">
                <a:solidFill>
                  <a:prstClr val="black"/>
                </a:solidFill>
              </a:rPr>
              <a:t>    Seeing my progress both in English and academic performance, my good friend Wang Lei is now interested in the program. Therefore, if there is still a similar program this year, would you please tell me the time it will be carried out and the requirements for the applicants?</a:t>
            </a:r>
          </a:p>
          <a:p>
            <a:r>
              <a:rPr lang="en-US" altLang="zh-CN" sz="2400" dirty="0">
                <a:solidFill>
                  <a:prstClr val="black"/>
                </a:solidFill>
              </a:rPr>
              <a:t> </a:t>
            </a:r>
            <a:r>
              <a:rPr lang="en-US" altLang="zh-CN" sz="2400" dirty="0" smtClean="0">
                <a:solidFill>
                  <a:prstClr val="black"/>
                </a:solidFill>
              </a:rPr>
              <a:t>    I will be grateful if you can spare some of your valuable time to reply to me.</a:t>
            </a:r>
          </a:p>
          <a:p>
            <a:r>
              <a:rPr lang="en-US" altLang="zh-CN" sz="2400" dirty="0" smtClean="0">
                <a:solidFill>
                  <a:srgbClr val="0070C0"/>
                </a:solidFill>
              </a:rPr>
              <a:t>     Looking forward to </a:t>
            </a:r>
            <a:r>
              <a:rPr lang="en-US" altLang="zh-CN" sz="2400" smtClean="0">
                <a:solidFill>
                  <a:srgbClr val="0070C0"/>
                </a:solidFill>
              </a:rPr>
              <a:t>your reply.</a:t>
            </a:r>
            <a:endParaRPr lang="zh-CN" altLang="en-US" sz="2400" dirty="0">
              <a:solidFill>
                <a:srgbClr val="0070C0"/>
              </a:solidFill>
            </a:endParaRPr>
          </a:p>
        </p:txBody>
      </p:sp>
    </p:spTree>
    <p:extLst>
      <p:ext uri="{BB962C8B-B14F-4D97-AF65-F5344CB8AC3E}">
        <p14:creationId xmlns:p14="http://schemas.microsoft.com/office/powerpoint/2010/main" val="1098759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312</Words>
  <Application>Microsoft Office PowerPoint</Application>
  <PresentationFormat>全屏显示(4:3)</PresentationFormat>
  <Paragraphs>53</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5</cp:revision>
  <dcterms:created xsi:type="dcterms:W3CDTF">2017-05-22T23:44:40Z</dcterms:created>
  <dcterms:modified xsi:type="dcterms:W3CDTF">2017-05-23T00:34:50Z</dcterms:modified>
</cp:coreProperties>
</file>