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5235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2677656"/>
          </a:xfrm>
          <a:prstGeom prst="rect">
            <a:avLst/>
          </a:prstGeom>
          <a:noFill/>
        </p:spPr>
        <p:txBody>
          <a:bodyPr wrap="square" rtlCol="0">
            <a:spAutoFit/>
          </a:bodyPr>
          <a:lstStyle/>
          <a:p>
            <a:r>
              <a:rPr lang="en-US" altLang="zh-CN" sz="2800" dirty="0" smtClean="0"/>
              <a:t>A C D</a:t>
            </a:r>
          </a:p>
          <a:p>
            <a:r>
              <a:rPr lang="en-US" altLang="zh-CN" sz="2800" dirty="0" smtClean="0"/>
              <a:t>A D B C</a:t>
            </a:r>
          </a:p>
          <a:p>
            <a:r>
              <a:rPr lang="en-US" altLang="zh-CN" sz="2800" dirty="0" smtClean="0"/>
              <a:t>B </a:t>
            </a:r>
            <a:r>
              <a:rPr lang="en-US" altLang="zh-CN" sz="2800" dirty="0" err="1" smtClean="0"/>
              <a:t>B</a:t>
            </a:r>
            <a:r>
              <a:rPr lang="en-US" altLang="zh-CN" sz="2800" dirty="0" smtClean="0"/>
              <a:t> A </a:t>
            </a:r>
            <a:r>
              <a:rPr lang="en-US" altLang="zh-CN" sz="2800" dirty="0" err="1" smtClean="0"/>
              <a:t>A</a:t>
            </a:r>
            <a:endParaRPr lang="en-US" altLang="zh-CN" sz="2800" dirty="0" smtClean="0"/>
          </a:p>
          <a:p>
            <a:r>
              <a:rPr lang="en-US" altLang="zh-CN" sz="2800" dirty="0" smtClean="0"/>
              <a:t>C A B C</a:t>
            </a:r>
          </a:p>
          <a:p>
            <a:endParaRPr lang="en-US" altLang="zh-CN" sz="2800" dirty="0"/>
          </a:p>
          <a:p>
            <a:r>
              <a:rPr lang="en-US" altLang="zh-CN" sz="2800" dirty="0" smtClean="0"/>
              <a:t>B D F C A</a:t>
            </a:r>
            <a:endParaRPr lang="zh-CN" altLang="en-US" sz="2800" dirty="0"/>
          </a:p>
        </p:txBody>
      </p:sp>
    </p:spTree>
    <p:extLst>
      <p:ext uri="{BB962C8B-B14F-4D97-AF65-F5344CB8AC3E}">
        <p14:creationId xmlns:p14="http://schemas.microsoft.com/office/powerpoint/2010/main" val="370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1815882"/>
          </a:xfrm>
          <a:prstGeom prst="rect">
            <a:avLst/>
          </a:prstGeom>
          <a:noFill/>
        </p:spPr>
        <p:txBody>
          <a:bodyPr wrap="square" rtlCol="0">
            <a:spAutoFit/>
          </a:bodyPr>
          <a:lstStyle/>
          <a:p>
            <a:r>
              <a:rPr lang="en-US" altLang="zh-CN" sz="2800" dirty="0" smtClean="0">
                <a:solidFill>
                  <a:prstClr val="black"/>
                </a:solidFill>
              </a:rPr>
              <a:t>C B A C B</a:t>
            </a:r>
          </a:p>
          <a:p>
            <a:r>
              <a:rPr lang="en-US" altLang="zh-CN" sz="2800" dirty="0" smtClean="0">
                <a:solidFill>
                  <a:prstClr val="black"/>
                </a:solidFill>
              </a:rPr>
              <a:t>C A D A B</a:t>
            </a:r>
          </a:p>
          <a:p>
            <a:r>
              <a:rPr lang="en-US" altLang="zh-CN" sz="2800" dirty="0" smtClean="0">
                <a:solidFill>
                  <a:prstClr val="black"/>
                </a:solidFill>
              </a:rPr>
              <a:t>D C D </a:t>
            </a:r>
            <a:r>
              <a:rPr lang="en-US" altLang="zh-CN" sz="2800" dirty="0" err="1" smtClean="0">
                <a:solidFill>
                  <a:prstClr val="black"/>
                </a:solidFill>
              </a:rPr>
              <a:t>D</a:t>
            </a:r>
            <a:r>
              <a:rPr lang="en-US" altLang="zh-CN" sz="2800" dirty="0" smtClean="0">
                <a:solidFill>
                  <a:prstClr val="black"/>
                </a:solidFill>
              </a:rPr>
              <a:t> A</a:t>
            </a:r>
          </a:p>
          <a:p>
            <a:r>
              <a:rPr lang="en-US" altLang="zh-CN" sz="2800" dirty="0" smtClean="0">
                <a:solidFill>
                  <a:prstClr val="black"/>
                </a:solidFill>
              </a:rPr>
              <a:t>D B </a:t>
            </a:r>
            <a:r>
              <a:rPr lang="en-US" altLang="zh-CN" sz="2800" dirty="0" err="1" smtClean="0">
                <a:solidFill>
                  <a:prstClr val="black"/>
                </a:solidFill>
              </a:rPr>
              <a:t>B</a:t>
            </a:r>
            <a:r>
              <a:rPr lang="en-US" altLang="zh-CN" sz="2800" dirty="0" smtClean="0">
                <a:solidFill>
                  <a:prstClr val="black"/>
                </a:solidFill>
              </a:rPr>
              <a:t> C A</a:t>
            </a:r>
            <a:endParaRPr lang="zh-CN" altLang="en-US" sz="2800" dirty="0">
              <a:solidFill>
                <a:prstClr val="black"/>
              </a:solidFill>
            </a:endParaRPr>
          </a:p>
        </p:txBody>
      </p:sp>
    </p:spTree>
    <p:extLst>
      <p:ext uri="{BB962C8B-B14F-4D97-AF65-F5344CB8AC3E}">
        <p14:creationId xmlns:p14="http://schemas.microsoft.com/office/powerpoint/2010/main" val="3260196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2448272" cy="4401205"/>
          </a:xfrm>
          <a:prstGeom prst="rect">
            <a:avLst/>
          </a:prstGeom>
          <a:noFill/>
        </p:spPr>
        <p:txBody>
          <a:bodyPr wrap="square" rtlCol="0">
            <a:spAutoFit/>
          </a:bodyPr>
          <a:lstStyle/>
          <a:p>
            <a:r>
              <a:rPr lang="en-US" altLang="zh-CN" sz="2800" dirty="0" smtClean="0">
                <a:solidFill>
                  <a:prstClr val="black"/>
                </a:solidFill>
              </a:rPr>
              <a:t>wishing</a:t>
            </a:r>
          </a:p>
          <a:p>
            <a:r>
              <a:rPr lang="en-US" altLang="zh-CN" sz="2800" dirty="0" smtClean="0">
                <a:solidFill>
                  <a:prstClr val="black"/>
                </a:solidFill>
              </a:rPr>
              <a:t>but</a:t>
            </a:r>
          </a:p>
          <a:p>
            <a:r>
              <a:rPr lang="en-US" altLang="zh-CN" sz="2800" dirty="0" smtClean="0">
                <a:solidFill>
                  <a:prstClr val="black"/>
                </a:solidFill>
              </a:rPr>
              <a:t>where</a:t>
            </a:r>
          </a:p>
          <a:p>
            <a:r>
              <a:rPr lang="en-US" altLang="zh-CN" sz="2800" dirty="0" smtClean="0">
                <a:solidFill>
                  <a:prstClr val="black"/>
                </a:solidFill>
              </a:rPr>
              <a:t>to push</a:t>
            </a:r>
          </a:p>
          <a:p>
            <a:r>
              <a:rPr lang="en-US" altLang="zh-CN" sz="2800" dirty="0" smtClean="0">
                <a:solidFill>
                  <a:prstClr val="black"/>
                </a:solidFill>
              </a:rPr>
              <a:t>higher</a:t>
            </a:r>
          </a:p>
          <a:p>
            <a:r>
              <a:rPr lang="en-US" altLang="zh-CN" sz="2800" dirty="0" smtClean="0">
                <a:solidFill>
                  <a:prstClr val="black"/>
                </a:solidFill>
              </a:rPr>
              <a:t>experiments</a:t>
            </a:r>
          </a:p>
          <a:p>
            <a:r>
              <a:rPr lang="en-US" altLang="zh-CN" sz="2800" dirty="0" smtClean="0">
                <a:solidFill>
                  <a:srgbClr val="FF0000"/>
                </a:solidFill>
              </a:rPr>
              <a:t>with</a:t>
            </a:r>
          </a:p>
          <a:p>
            <a:r>
              <a:rPr lang="en-US" altLang="zh-CN" sz="2800" dirty="0" smtClean="0">
                <a:solidFill>
                  <a:prstClr val="black"/>
                </a:solidFill>
              </a:rPr>
              <a:t>under</a:t>
            </a:r>
          </a:p>
          <a:p>
            <a:r>
              <a:rPr lang="en-US" altLang="zh-CN" sz="2800" dirty="0" smtClean="0">
                <a:solidFill>
                  <a:prstClr val="black"/>
                </a:solidFill>
              </a:rPr>
              <a:t>whom</a:t>
            </a:r>
          </a:p>
          <a:p>
            <a:r>
              <a:rPr lang="en-US" altLang="zh-CN" sz="2800" dirty="0" smtClean="0">
                <a:solidFill>
                  <a:prstClr val="black"/>
                </a:solidFill>
              </a:rPr>
              <a:t>enthusiasm</a:t>
            </a:r>
            <a:endParaRPr lang="zh-CN" altLang="en-US" sz="2800" dirty="0">
              <a:solidFill>
                <a:prstClr val="black"/>
              </a:solidFill>
            </a:endParaRPr>
          </a:p>
        </p:txBody>
      </p:sp>
      <p:sp>
        <p:nvSpPr>
          <p:cNvPr id="3" name="TextBox 2"/>
          <p:cNvSpPr txBox="1"/>
          <p:nvPr/>
        </p:nvSpPr>
        <p:spPr>
          <a:xfrm>
            <a:off x="3131840" y="332656"/>
            <a:ext cx="4752528" cy="4401205"/>
          </a:xfrm>
          <a:prstGeom prst="rect">
            <a:avLst/>
          </a:prstGeom>
          <a:noFill/>
        </p:spPr>
        <p:txBody>
          <a:bodyPr wrap="square" rtlCol="0">
            <a:spAutoFit/>
          </a:bodyPr>
          <a:lstStyle/>
          <a:p>
            <a:r>
              <a:rPr lang="en-US" altLang="zh-CN" sz="2800" dirty="0" smtClean="0">
                <a:solidFill>
                  <a:prstClr val="black"/>
                </a:solidFill>
              </a:rPr>
              <a:t>suddenly wander</a:t>
            </a:r>
            <a:r>
              <a:rPr lang="en-US" altLang="zh-CN" sz="2800" dirty="0" smtClean="0">
                <a:solidFill>
                  <a:srgbClr val="FF0000"/>
                </a:solidFill>
              </a:rPr>
              <a:t>ed</a:t>
            </a:r>
            <a:r>
              <a:rPr lang="en-US" altLang="zh-CN" sz="2800" dirty="0" smtClean="0">
                <a:solidFill>
                  <a:prstClr val="black"/>
                </a:solidFill>
              </a:rPr>
              <a:t> into</a:t>
            </a:r>
          </a:p>
          <a:p>
            <a:r>
              <a:rPr lang="en-US" altLang="zh-CN" sz="2800" dirty="0" smtClean="0">
                <a:solidFill>
                  <a:prstClr val="black"/>
                </a:solidFill>
              </a:rPr>
              <a:t>, </a:t>
            </a:r>
            <a:r>
              <a:rPr lang="en-US" altLang="zh-CN" sz="2800" dirty="0" smtClean="0">
                <a:solidFill>
                  <a:srgbClr val="FF0000"/>
                </a:solidFill>
              </a:rPr>
              <a:t>but</a:t>
            </a:r>
            <a:r>
              <a:rPr lang="en-US" altLang="zh-CN" sz="2800" dirty="0" smtClean="0">
                <a:solidFill>
                  <a:prstClr val="black"/>
                </a:solidFill>
              </a:rPr>
              <a:t> the drunk</a:t>
            </a:r>
          </a:p>
          <a:p>
            <a:r>
              <a:rPr lang="en-US" altLang="zh-CN" sz="2800" dirty="0" smtClean="0">
                <a:solidFill>
                  <a:prstClr val="black"/>
                </a:solidFill>
              </a:rPr>
              <a:t>was busy </a:t>
            </a:r>
            <a:r>
              <a:rPr lang="en-US" altLang="zh-CN" sz="2800" dirty="0" smtClean="0">
                <a:solidFill>
                  <a:srgbClr val="FF0000"/>
                </a:solidFill>
              </a:rPr>
              <a:t>with </a:t>
            </a:r>
          </a:p>
          <a:p>
            <a:r>
              <a:rPr lang="en-US" altLang="zh-CN" sz="2800" dirty="0" smtClean="0">
                <a:solidFill>
                  <a:prstClr val="black"/>
                </a:solidFill>
              </a:rPr>
              <a:t>caught </a:t>
            </a:r>
            <a:r>
              <a:rPr lang="en-US" altLang="zh-CN" sz="2800" dirty="0" smtClean="0">
                <a:solidFill>
                  <a:srgbClr val="FF0000"/>
                </a:solidFill>
              </a:rPr>
              <a:t>(the) </a:t>
            </a:r>
            <a:r>
              <a:rPr lang="en-US" altLang="zh-CN" sz="2800" dirty="0" smtClean="0">
                <a:solidFill>
                  <a:prstClr val="black"/>
                </a:solidFill>
              </a:rPr>
              <a:t>sight</a:t>
            </a:r>
          </a:p>
          <a:p>
            <a:r>
              <a:rPr lang="en-US" altLang="zh-CN" sz="2800" dirty="0" smtClean="0">
                <a:solidFill>
                  <a:prstClr val="black"/>
                </a:solidFill>
              </a:rPr>
              <a:t>the drunk </a:t>
            </a:r>
            <a:r>
              <a:rPr lang="en-US" altLang="zh-CN" sz="2800" dirty="0" smtClean="0">
                <a:solidFill>
                  <a:srgbClr val="FF0000"/>
                </a:solidFill>
              </a:rPr>
              <a:t>who</a:t>
            </a:r>
            <a:r>
              <a:rPr lang="en-US" altLang="zh-CN" sz="2800" dirty="0" smtClean="0">
                <a:solidFill>
                  <a:prstClr val="black"/>
                </a:solidFill>
              </a:rPr>
              <a:t> was shouting</a:t>
            </a:r>
          </a:p>
          <a:p>
            <a:r>
              <a:rPr lang="en-US" altLang="zh-CN" sz="2800" dirty="0" smtClean="0">
                <a:solidFill>
                  <a:prstClr val="black"/>
                </a:solidFill>
              </a:rPr>
              <a:t>sure of </a:t>
            </a:r>
            <a:r>
              <a:rPr lang="en-US" altLang="zh-CN" sz="2800" dirty="0" smtClean="0">
                <a:solidFill>
                  <a:srgbClr val="FF0000"/>
                </a:solidFill>
              </a:rPr>
              <a:t>himself</a:t>
            </a:r>
          </a:p>
          <a:p>
            <a:r>
              <a:rPr lang="en-US" altLang="zh-CN" sz="2800" dirty="0" smtClean="0">
                <a:solidFill>
                  <a:prstClr val="black"/>
                </a:solidFill>
              </a:rPr>
              <a:t>got </a:t>
            </a:r>
            <a:r>
              <a:rPr lang="en-US" altLang="zh-CN" sz="2800" dirty="0" smtClean="0">
                <a:solidFill>
                  <a:srgbClr val="FF0000"/>
                </a:solidFill>
              </a:rPr>
              <a:t>close</a:t>
            </a:r>
            <a:r>
              <a:rPr lang="en-US" altLang="zh-CN" sz="2800" dirty="0" smtClean="0">
                <a:solidFill>
                  <a:prstClr val="black"/>
                </a:solidFill>
              </a:rPr>
              <a:t> to</a:t>
            </a:r>
          </a:p>
          <a:p>
            <a:r>
              <a:rPr lang="en-US" altLang="zh-CN" sz="2800" dirty="0" smtClean="0">
                <a:solidFill>
                  <a:prstClr val="black"/>
                </a:solidFill>
              </a:rPr>
              <a:t>burst </a:t>
            </a:r>
            <a:r>
              <a:rPr lang="en-US" altLang="zh-CN" sz="2800" dirty="0" smtClean="0">
                <a:solidFill>
                  <a:srgbClr val="FF0000"/>
                </a:solidFill>
              </a:rPr>
              <a:t>into</a:t>
            </a:r>
            <a:r>
              <a:rPr lang="en-US" altLang="zh-CN" sz="2800" dirty="0" smtClean="0">
                <a:solidFill>
                  <a:prstClr val="black"/>
                </a:solidFill>
              </a:rPr>
              <a:t> cheers</a:t>
            </a:r>
          </a:p>
          <a:p>
            <a:r>
              <a:rPr lang="en-US" altLang="zh-CN" sz="2800" dirty="0" smtClean="0">
                <a:solidFill>
                  <a:prstClr val="black"/>
                </a:solidFill>
              </a:rPr>
              <a:t>By then, </a:t>
            </a:r>
            <a:r>
              <a:rPr lang="en-US" altLang="zh-CN" sz="2800" dirty="0" smtClean="0">
                <a:solidFill>
                  <a:srgbClr val="FF0000"/>
                </a:solidFill>
              </a:rPr>
              <a:t>however</a:t>
            </a:r>
            <a:r>
              <a:rPr lang="en-US" altLang="zh-CN" sz="2800" dirty="0" smtClean="0">
                <a:solidFill>
                  <a:prstClr val="black"/>
                </a:solidFill>
              </a:rPr>
              <a:t>, three</a:t>
            </a:r>
          </a:p>
          <a:p>
            <a:r>
              <a:rPr lang="en-US" altLang="zh-CN" sz="2800" dirty="0" smtClean="0">
                <a:solidFill>
                  <a:prstClr val="black"/>
                </a:solidFill>
              </a:rPr>
              <a:t>drunk to </a:t>
            </a:r>
            <a:r>
              <a:rPr lang="en-US" altLang="zh-CN" sz="2800" dirty="0" smtClean="0">
                <a:solidFill>
                  <a:srgbClr val="FF0000"/>
                </a:solidFill>
              </a:rPr>
              <a:t>safety</a:t>
            </a:r>
            <a:endParaRPr lang="zh-CN" altLang="en-US" sz="2800" dirty="0">
              <a:solidFill>
                <a:srgbClr val="FF0000"/>
              </a:solidFill>
            </a:endParaRPr>
          </a:p>
        </p:txBody>
      </p:sp>
    </p:spTree>
    <p:extLst>
      <p:ext uri="{BB962C8B-B14F-4D97-AF65-F5344CB8AC3E}">
        <p14:creationId xmlns:p14="http://schemas.microsoft.com/office/powerpoint/2010/main" val="326019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5262979"/>
          </a:xfrm>
          <a:prstGeom prst="rect">
            <a:avLst/>
          </a:prstGeom>
          <a:noFill/>
        </p:spPr>
        <p:txBody>
          <a:bodyPr wrap="square" rtlCol="0">
            <a:spAutoFit/>
          </a:bodyPr>
          <a:lstStyle/>
          <a:p>
            <a:pPr marL="342900" indent="-342900">
              <a:buAutoNum type="arabicPeriod"/>
            </a:pPr>
            <a:r>
              <a:rPr lang="en-US" altLang="zh-CN" sz="2400" dirty="0" smtClean="0"/>
              <a:t>purpose – invitation</a:t>
            </a:r>
          </a:p>
          <a:p>
            <a:pPr marL="342900" indent="-342900">
              <a:buAutoNum type="arabicPeriod"/>
            </a:pPr>
            <a:endParaRPr lang="en-US" altLang="zh-CN" sz="2400" dirty="0" smtClean="0"/>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r>
              <a:rPr lang="en-US" altLang="zh-CN" sz="2400" dirty="0" smtClean="0"/>
              <a:t>activity – time, place, people</a:t>
            </a:r>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endParaRPr lang="en-US" altLang="zh-CN" sz="2400" dirty="0" smtClean="0"/>
          </a:p>
          <a:p>
            <a:pPr marL="342900" indent="-342900">
              <a:buAutoNum type="arabicPeriod"/>
            </a:pPr>
            <a:r>
              <a:rPr lang="en-US" altLang="zh-CN" sz="2400" dirty="0" smtClean="0"/>
              <a:t>significance</a:t>
            </a:r>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r>
              <a:rPr lang="en-US" altLang="zh-CN" sz="2400" dirty="0" smtClean="0"/>
              <a:t>ending – expectation </a:t>
            </a:r>
            <a:endParaRPr lang="en-US" altLang="zh-CN" sz="2400" dirty="0"/>
          </a:p>
        </p:txBody>
      </p:sp>
      <p:sp>
        <p:nvSpPr>
          <p:cNvPr id="3" name="TextBox 2"/>
          <p:cNvSpPr txBox="1"/>
          <p:nvPr/>
        </p:nvSpPr>
        <p:spPr>
          <a:xfrm>
            <a:off x="251520" y="692696"/>
            <a:ext cx="8712968" cy="707886"/>
          </a:xfrm>
          <a:prstGeom prst="rect">
            <a:avLst/>
          </a:prstGeom>
          <a:noFill/>
        </p:spPr>
        <p:txBody>
          <a:bodyPr wrap="square" rtlCol="0">
            <a:spAutoFit/>
          </a:bodyPr>
          <a:lstStyle/>
          <a:p>
            <a:r>
              <a:rPr lang="en-US" altLang="zh-CN" sz="2000" b="1" dirty="0" smtClean="0">
                <a:solidFill>
                  <a:srgbClr val="0070C0"/>
                </a:solidFill>
              </a:rPr>
              <a:t>I am privileged to invite you, the most important people in my life, to attend the Adult ceremony  to be held in our school and…</a:t>
            </a:r>
            <a:endParaRPr lang="zh-CN" altLang="en-US" sz="2000" b="1" dirty="0">
              <a:solidFill>
                <a:srgbClr val="0070C0"/>
              </a:solidFill>
            </a:endParaRPr>
          </a:p>
        </p:txBody>
      </p:sp>
      <p:sp>
        <p:nvSpPr>
          <p:cNvPr id="4" name="TextBox 3"/>
          <p:cNvSpPr txBox="1"/>
          <p:nvPr/>
        </p:nvSpPr>
        <p:spPr>
          <a:xfrm>
            <a:off x="251520" y="2073042"/>
            <a:ext cx="8712968" cy="400110"/>
          </a:xfrm>
          <a:prstGeom prst="rect">
            <a:avLst/>
          </a:prstGeom>
          <a:noFill/>
        </p:spPr>
        <p:txBody>
          <a:bodyPr wrap="square" rtlCol="0">
            <a:spAutoFit/>
          </a:bodyPr>
          <a:lstStyle/>
          <a:p>
            <a:r>
              <a:rPr lang="en-US" altLang="zh-CN" sz="2000" b="1" dirty="0" smtClean="0">
                <a:solidFill>
                  <a:srgbClr val="0070C0"/>
                </a:solidFill>
              </a:rPr>
              <a:t>As scheduled, the activity will be held…, with the participation of…</a:t>
            </a:r>
            <a:endParaRPr lang="zh-CN" altLang="en-US" sz="2000" b="1" dirty="0">
              <a:solidFill>
                <a:srgbClr val="0070C0"/>
              </a:solidFill>
            </a:endParaRPr>
          </a:p>
        </p:txBody>
      </p:sp>
      <p:sp>
        <p:nvSpPr>
          <p:cNvPr id="5" name="TextBox 4"/>
          <p:cNvSpPr txBox="1"/>
          <p:nvPr/>
        </p:nvSpPr>
        <p:spPr>
          <a:xfrm>
            <a:off x="251520" y="3441194"/>
            <a:ext cx="8712968" cy="1015663"/>
          </a:xfrm>
          <a:prstGeom prst="rect">
            <a:avLst/>
          </a:prstGeom>
          <a:noFill/>
        </p:spPr>
        <p:txBody>
          <a:bodyPr wrap="square" rtlCol="0">
            <a:spAutoFit/>
          </a:bodyPr>
          <a:lstStyle/>
          <a:p>
            <a:pPr marL="457200" indent="-457200">
              <a:buAutoNum type="alphaLcPeriod"/>
            </a:pPr>
            <a:r>
              <a:rPr lang="en-US" altLang="zh-CN" sz="2000" b="1" dirty="0" smtClean="0">
                <a:solidFill>
                  <a:srgbClr val="0070C0"/>
                </a:solidFill>
              </a:rPr>
              <a:t>celebration</a:t>
            </a:r>
          </a:p>
          <a:p>
            <a:pPr marL="457200" indent="-457200">
              <a:buAutoNum type="alphaLcPeriod"/>
            </a:pPr>
            <a:r>
              <a:rPr lang="en-US" altLang="zh-CN" sz="2000" b="1" dirty="0" smtClean="0">
                <a:solidFill>
                  <a:srgbClr val="0070C0"/>
                </a:solidFill>
              </a:rPr>
              <a:t>appreciation</a:t>
            </a:r>
          </a:p>
          <a:p>
            <a:pPr marL="457200" indent="-457200">
              <a:buAutoNum type="alphaLcPeriod"/>
            </a:pPr>
            <a:r>
              <a:rPr lang="en-US" altLang="zh-CN" sz="2000" b="1" dirty="0" smtClean="0">
                <a:solidFill>
                  <a:srgbClr val="0070C0"/>
                </a:solidFill>
              </a:rPr>
              <a:t>realization of our responsibility</a:t>
            </a:r>
          </a:p>
        </p:txBody>
      </p:sp>
      <p:sp>
        <p:nvSpPr>
          <p:cNvPr id="6" name="TextBox 5"/>
          <p:cNvSpPr txBox="1"/>
          <p:nvPr/>
        </p:nvSpPr>
        <p:spPr>
          <a:xfrm>
            <a:off x="251520" y="5301208"/>
            <a:ext cx="8712968" cy="707886"/>
          </a:xfrm>
          <a:prstGeom prst="rect">
            <a:avLst/>
          </a:prstGeom>
          <a:noFill/>
        </p:spPr>
        <p:txBody>
          <a:bodyPr wrap="square" rtlCol="0">
            <a:spAutoFit/>
          </a:bodyPr>
          <a:lstStyle/>
          <a:p>
            <a:r>
              <a:rPr lang="en-US" altLang="zh-CN" sz="2000" b="1" dirty="0" smtClean="0">
                <a:solidFill>
                  <a:srgbClr val="0070C0"/>
                </a:solidFill>
              </a:rPr>
              <a:t>Since you plays a significant role in my growth, I sincerely hope you can come and… </a:t>
            </a:r>
            <a:endParaRPr lang="zh-CN" altLang="en-US" sz="2000" b="1" dirty="0">
              <a:solidFill>
                <a:srgbClr val="0070C0"/>
              </a:solidFill>
            </a:endParaRPr>
          </a:p>
        </p:txBody>
      </p:sp>
    </p:spTree>
    <p:extLst>
      <p:ext uri="{BB962C8B-B14F-4D97-AF65-F5344CB8AC3E}">
        <p14:creationId xmlns:p14="http://schemas.microsoft.com/office/powerpoint/2010/main" val="25654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60648"/>
            <a:ext cx="8784976" cy="5632311"/>
          </a:xfrm>
          <a:prstGeom prst="rect">
            <a:avLst/>
          </a:prstGeom>
        </p:spPr>
        <p:txBody>
          <a:bodyPr wrap="square">
            <a:spAutoFit/>
          </a:bodyPr>
          <a:lstStyle/>
          <a:p>
            <a:r>
              <a:rPr lang="en-US" altLang="zh-CN" sz="2400" dirty="0" smtClean="0"/>
              <a:t>     How is everything going? I </a:t>
            </a:r>
            <a:r>
              <a:rPr lang="en-US" altLang="zh-CN" sz="2400" dirty="0"/>
              <a:t>am </a:t>
            </a:r>
            <a:r>
              <a:rPr lang="en-US" altLang="zh-CN" sz="2400" dirty="0" smtClean="0"/>
              <a:t>writing to be honored to </a:t>
            </a:r>
            <a:r>
              <a:rPr lang="en-US" altLang="zh-CN" sz="2400" dirty="0"/>
              <a:t>invite you, the most important people in my life, to attend the Adult ceremony  to be held in our </a:t>
            </a:r>
            <a:r>
              <a:rPr lang="en-US" altLang="zh-CN" sz="2400" dirty="0" smtClean="0"/>
              <a:t>school, hoping to share the crucial moment in my life with you.</a:t>
            </a:r>
          </a:p>
          <a:p>
            <a:r>
              <a:rPr lang="en-US" altLang="zh-CN" sz="2400" dirty="0"/>
              <a:t> </a:t>
            </a:r>
            <a:r>
              <a:rPr lang="en-US" altLang="zh-CN" sz="2400" dirty="0" smtClean="0"/>
              <a:t>    As is scheduled, the activity is to be held this weekend on the playground of our school, with the participation of all the teachers and students in Senior Three. It’s a ceremony to celebrate the growth of us, which means that we have become mature with the careful foster of our parents and teachers, and we are supposed to shoulder more responsibilities in the future. Therefore, we would take this opportunity to appreciate the devotion of you to us.</a:t>
            </a:r>
          </a:p>
          <a:p>
            <a:r>
              <a:rPr lang="en-US" altLang="zh-CN" sz="2400" dirty="0"/>
              <a:t> </a:t>
            </a:r>
            <a:r>
              <a:rPr lang="en-US" altLang="zh-CN" sz="2400" dirty="0"/>
              <a:t>     </a:t>
            </a:r>
            <a:r>
              <a:rPr lang="en-US" altLang="zh-CN" sz="2400" dirty="0"/>
              <a:t>Since you </a:t>
            </a:r>
            <a:r>
              <a:rPr lang="en-US" altLang="zh-CN" sz="2400" dirty="0" smtClean="0"/>
              <a:t>play such </a:t>
            </a:r>
            <a:r>
              <a:rPr lang="en-US" altLang="zh-CN" sz="2400" dirty="0"/>
              <a:t>a significant role in my growth, I sincerely hope you can come </a:t>
            </a:r>
            <a:r>
              <a:rPr lang="en-US" altLang="zh-CN" sz="2400" dirty="0" smtClean="0"/>
              <a:t>and witness this key point in my life. I am expecting </a:t>
            </a:r>
            <a:r>
              <a:rPr lang="en-US" altLang="zh-CN" sz="2400" smtClean="0"/>
              <a:t>your arrival.</a:t>
            </a:r>
            <a:endParaRPr lang="zh-CN" altLang="en-US" sz="2400" dirty="0"/>
          </a:p>
          <a:p>
            <a:endParaRPr lang="en-US" altLang="zh-CN" sz="2400" dirty="0"/>
          </a:p>
        </p:txBody>
      </p:sp>
    </p:spTree>
    <p:extLst>
      <p:ext uri="{BB962C8B-B14F-4D97-AF65-F5344CB8AC3E}">
        <p14:creationId xmlns:p14="http://schemas.microsoft.com/office/powerpoint/2010/main" val="3167552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338</Words>
  <Application>Microsoft Office PowerPoint</Application>
  <PresentationFormat>全屏显示(4:3)</PresentationFormat>
  <Paragraphs>53</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7</cp:revision>
  <dcterms:created xsi:type="dcterms:W3CDTF">2017-04-12T01:57:41Z</dcterms:created>
  <dcterms:modified xsi:type="dcterms:W3CDTF">2017-04-12T03:42:12Z</dcterms:modified>
</cp:coreProperties>
</file>