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2017-4-26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2017-4-26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2017-4-26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2017-4-26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2017-4-26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2017-4-26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2017-4-26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2017-4-26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2017-4-26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2017-4-26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2017-4-26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2017-4-26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762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25922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C B A</a:t>
            </a:r>
          </a:p>
          <a:p>
            <a:r>
              <a:rPr lang="en-US" altLang="zh-CN" sz="2800" dirty="0" smtClean="0"/>
              <a:t>C A </a:t>
            </a:r>
            <a:r>
              <a:rPr lang="en-US" altLang="zh-CN" sz="2800" dirty="0" err="1" smtClean="0"/>
              <a:t>A</a:t>
            </a:r>
            <a:r>
              <a:rPr lang="en-US" altLang="zh-CN" sz="2800" dirty="0" smtClean="0"/>
              <a:t> C</a:t>
            </a:r>
          </a:p>
          <a:p>
            <a:r>
              <a:rPr lang="en-US" altLang="zh-CN" sz="2800" dirty="0" smtClean="0"/>
              <a:t>D A B D</a:t>
            </a:r>
          </a:p>
          <a:p>
            <a:r>
              <a:rPr lang="en-US" altLang="zh-CN" sz="2800" dirty="0" smtClean="0"/>
              <a:t>C D </a:t>
            </a:r>
            <a:r>
              <a:rPr lang="en-US" altLang="zh-CN" sz="2800" dirty="0" err="1" smtClean="0"/>
              <a:t>D</a:t>
            </a:r>
            <a:r>
              <a:rPr lang="en-US" altLang="zh-CN" sz="2800" dirty="0" smtClean="0"/>
              <a:t> B</a:t>
            </a:r>
          </a:p>
          <a:p>
            <a:endParaRPr lang="en-US" altLang="zh-CN" sz="2800" dirty="0"/>
          </a:p>
          <a:p>
            <a:r>
              <a:rPr lang="en-US" altLang="zh-CN" sz="2800" dirty="0" smtClean="0"/>
              <a:t>D A E C G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49751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25922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C B A D A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C D B C A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B D B A D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C D C B A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86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259228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that/which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an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known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Until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what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was established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traditional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presenting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better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stories</a:t>
            </a:r>
            <a:endParaRPr lang="en-US" altLang="zh-CN" sz="2800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03848" y="188640"/>
            <a:ext cx="504056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It will </a:t>
            </a:r>
            <a:r>
              <a:rPr lang="en-US" altLang="zh-CN" sz="2800" dirty="0" smtClean="0">
                <a:solidFill>
                  <a:srgbClr val="FF0000"/>
                </a:solidFill>
              </a:rPr>
              <a:t>be</a:t>
            </a:r>
            <a:r>
              <a:rPr lang="en-US" altLang="zh-CN" sz="2800" dirty="0" smtClean="0">
                <a:solidFill>
                  <a:prstClr val="black"/>
                </a:solidFill>
              </a:rPr>
              <a:t> performed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on</a:t>
            </a:r>
            <a:r>
              <a:rPr lang="en-US" altLang="zh-CN" sz="2800" dirty="0" smtClean="0">
                <a:solidFill>
                  <a:prstClr val="black"/>
                </a:solidFill>
              </a:rPr>
              <a:t> May Day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you </a:t>
            </a:r>
            <a:r>
              <a:rPr lang="en-US" altLang="zh-CN" sz="2800" dirty="0" smtClean="0">
                <a:solidFill>
                  <a:srgbClr val="FF0000"/>
                </a:solidFill>
              </a:rPr>
              <a:t>take</a:t>
            </a:r>
            <a:r>
              <a:rPr lang="en-US" altLang="zh-CN" sz="2800" dirty="0" smtClean="0">
                <a:solidFill>
                  <a:prstClr val="black"/>
                </a:solidFill>
              </a:rPr>
              <a:t> great interest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the </a:t>
            </a:r>
            <a:r>
              <a:rPr lang="en-US" altLang="zh-CN" sz="2800" dirty="0" smtClean="0">
                <a:solidFill>
                  <a:srgbClr val="FF0000"/>
                </a:solidFill>
              </a:rPr>
              <a:t>performance</a:t>
            </a:r>
            <a:r>
              <a:rPr lang="en-US" altLang="zh-CN" sz="2800" dirty="0" smtClean="0">
                <a:solidFill>
                  <a:prstClr val="black"/>
                </a:solidFill>
              </a:rPr>
              <a:t> will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an </a:t>
            </a:r>
            <a:r>
              <a:rPr lang="en-US" altLang="zh-CN" sz="2800" dirty="0" smtClean="0">
                <a:solidFill>
                  <a:srgbClr val="FF0000"/>
                </a:solidFill>
              </a:rPr>
              <a:t>unforgettable</a:t>
            </a:r>
            <a:r>
              <a:rPr lang="en-US" altLang="zh-CN" sz="2800" dirty="0" smtClean="0">
                <a:solidFill>
                  <a:prstClr val="black"/>
                </a:solidFill>
              </a:rPr>
              <a:t> impression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suggest</a:t>
            </a:r>
            <a:r>
              <a:rPr lang="en-US" altLang="zh-CN" sz="2800" dirty="0" smtClean="0">
                <a:solidFill>
                  <a:srgbClr val="FF0000"/>
                </a:solidFill>
              </a:rPr>
              <a:t> we </a:t>
            </a:r>
            <a:r>
              <a:rPr lang="en-US" altLang="zh-CN" sz="2800" dirty="0" smtClean="0">
                <a:solidFill>
                  <a:prstClr val="black"/>
                </a:solidFill>
              </a:rPr>
              <a:t>should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before </a:t>
            </a:r>
            <a:r>
              <a:rPr lang="en-US" altLang="zh-CN" sz="2800" dirty="0" smtClean="0">
                <a:solidFill>
                  <a:srgbClr val="FF0000"/>
                </a:solidFill>
              </a:rPr>
              <a:t>or</a:t>
            </a:r>
            <a:r>
              <a:rPr lang="en-US" altLang="zh-CN" sz="2800" dirty="0" smtClean="0">
                <a:solidFill>
                  <a:prstClr val="black"/>
                </a:solidFill>
              </a:rPr>
              <a:t> after 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hosting </a:t>
            </a:r>
            <a:r>
              <a:rPr lang="en-US" altLang="zh-CN" sz="2800" dirty="0" smtClean="0">
                <a:solidFill>
                  <a:srgbClr val="FF0000"/>
                </a:solidFill>
              </a:rPr>
              <a:t>an</a:t>
            </a:r>
            <a:r>
              <a:rPr lang="en-US" altLang="zh-CN" sz="2800" dirty="0" smtClean="0">
                <a:solidFill>
                  <a:prstClr val="black"/>
                </a:solidFill>
              </a:rPr>
              <a:t> exhibition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learn </a:t>
            </a:r>
            <a:r>
              <a:rPr lang="en-US" altLang="zh-CN" sz="2800" dirty="0" smtClean="0">
                <a:solidFill>
                  <a:srgbClr val="FF0000"/>
                </a:solidFill>
              </a:rPr>
              <a:t>much</a:t>
            </a:r>
            <a:r>
              <a:rPr lang="en-US" altLang="zh-CN" sz="2800" dirty="0" smtClean="0">
                <a:solidFill>
                  <a:prstClr val="black"/>
                </a:solidFill>
              </a:rPr>
              <a:t> about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opera </a:t>
            </a:r>
            <a:r>
              <a:rPr lang="en-US" altLang="zh-CN" sz="2800" dirty="0" smtClean="0">
                <a:solidFill>
                  <a:srgbClr val="FF0000"/>
                </a:solidFill>
              </a:rPr>
              <a:t>(in) </a:t>
            </a:r>
            <a:r>
              <a:rPr lang="en-US" altLang="zh-CN" sz="2800" dirty="0" smtClean="0">
                <a:solidFill>
                  <a:prstClr val="black"/>
                </a:solidFill>
              </a:rPr>
              <a:t>there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866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87849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</a:rPr>
              <a:t>假定你是李华。你的美国笔友</a:t>
            </a:r>
            <a:r>
              <a:rPr lang="en-US" altLang="zh-CN" dirty="0" smtClean="0">
                <a:solidFill>
                  <a:prstClr val="black"/>
                </a:solidFill>
              </a:rPr>
              <a:t>Mike</a:t>
            </a:r>
            <a:r>
              <a:rPr lang="zh-CN" altLang="en-US" dirty="0" smtClean="0">
                <a:solidFill>
                  <a:prstClr val="black"/>
                </a:solidFill>
              </a:rPr>
              <a:t>将到广州度假，以下是他给你发的电子邮件。请给他回信，欢迎他的到来，答复他的疑问，并提出合理建议。</a:t>
            </a:r>
            <a:endParaRPr lang="en-US" altLang="zh-CN" dirty="0" smtClean="0">
              <a:solidFill>
                <a:prstClr val="black"/>
              </a:solidFill>
            </a:endParaRPr>
          </a:p>
          <a:p>
            <a:endParaRPr lang="en-US" altLang="zh-CN" dirty="0">
              <a:solidFill>
                <a:prstClr val="black"/>
              </a:solidFill>
            </a:endParaRPr>
          </a:p>
          <a:p>
            <a:r>
              <a:rPr lang="en-US" altLang="zh-CN" dirty="0" smtClean="0">
                <a:solidFill>
                  <a:prstClr val="black"/>
                </a:solidFill>
              </a:rPr>
              <a:t>Dear Li Hua,</a:t>
            </a:r>
          </a:p>
          <a:p>
            <a:r>
              <a:rPr lang="en-US" altLang="zh-CN" dirty="0" smtClean="0">
                <a:solidFill>
                  <a:prstClr val="black"/>
                </a:solidFill>
              </a:rPr>
              <a:t>I am going to Guangzhou for a 2-week holiday in May. I’m so excited that I finally have this chance to meet you and see your city. However, I am a bit worried about the traffic problems. From what I know, traffic jams are serious in big cities. Do you think I should rent a car? How should I travel around efficiently when I’m in Guangzhou?</a:t>
            </a:r>
          </a:p>
          <a:p>
            <a:r>
              <a:rPr lang="en-US" altLang="zh-CN" dirty="0" smtClean="0">
                <a:solidFill>
                  <a:prstClr val="black"/>
                </a:solidFill>
              </a:rPr>
              <a:t>Can’t wait to see you.</a:t>
            </a:r>
          </a:p>
          <a:p>
            <a:endParaRPr lang="en-US" altLang="zh-CN" dirty="0">
              <a:solidFill>
                <a:prstClr val="black"/>
              </a:solidFill>
            </a:endParaRPr>
          </a:p>
          <a:p>
            <a:r>
              <a:rPr lang="en-US" altLang="zh-CN" dirty="0" smtClean="0">
                <a:solidFill>
                  <a:prstClr val="black"/>
                </a:solidFill>
              </a:rPr>
              <a:t>Yours, </a:t>
            </a:r>
          </a:p>
          <a:p>
            <a:r>
              <a:rPr lang="en-US" altLang="zh-CN" dirty="0" smtClean="0">
                <a:solidFill>
                  <a:prstClr val="black"/>
                </a:solidFill>
              </a:rPr>
              <a:t>Mike</a:t>
            </a:r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54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332656"/>
            <a:ext cx="87129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response to the letter</a:t>
            </a:r>
          </a:p>
          <a:p>
            <a:pPr marL="342900" indent="-342900">
              <a:buFontTx/>
              <a:buAutoNum type="arabicPeriod"/>
            </a:pPr>
            <a:endParaRPr lang="en-US" altLang="zh-CN" sz="2400" dirty="0" smtClean="0">
              <a:solidFill>
                <a:prstClr val="black"/>
              </a:solidFill>
            </a:endParaRPr>
          </a:p>
          <a:p>
            <a:pPr marL="342900" indent="-342900">
              <a:buFontTx/>
              <a:buAutoNum type="arabicPeriod"/>
            </a:pPr>
            <a:endParaRPr lang="en-US" altLang="zh-CN" sz="2400" dirty="0">
              <a:solidFill>
                <a:prstClr val="black"/>
              </a:solidFill>
            </a:endParaRPr>
          </a:p>
          <a:p>
            <a:pPr marL="342900" indent="-342900">
              <a:buFontTx/>
              <a:buAutoNum type="arabicPeriod"/>
            </a:pPr>
            <a:endParaRPr lang="en-US" altLang="zh-CN" sz="2400" dirty="0" smtClean="0">
              <a:solidFill>
                <a:prstClr val="black"/>
              </a:solidFill>
            </a:endParaRPr>
          </a:p>
          <a:p>
            <a:pPr marL="342900" indent="-342900">
              <a:buFontTx/>
              <a:buAutoNum type="arabicPeriod"/>
            </a:pPr>
            <a:endParaRPr lang="en-US" altLang="zh-CN" sz="2400" dirty="0">
              <a:solidFill>
                <a:prstClr val="black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answer to the question</a:t>
            </a:r>
          </a:p>
          <a:p>
            <a:pPr marL="342900" indent="-342900">
              <a:buFontTx/>
              <a:buAutoNum type="arabicPeriod"/>
            </a:pPr>
            <a:endParaRPr lang="en-US" altLang="zh-CN" sz="2400" dirty="0">
              <a:solidFill>
                <a:prstClr val="black"/>
              </a:solidFill>
            </a:endParaRPr>
          </a:p>
          <a:p>
            <a:pPr marL="342900" indent="-342900">
              <a:buFontTx/>
              <a:buAutoNum type="arabicPeriod"/>
            </a:pPr>
            <a:endParaRPr lang="en-US" altLang="zh-CN" sz="2400" dirty="0" smtClean="0">
              <a:solidFill>
                <a:prstClr val="black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suggestions</a:t>
            </a:r>
          </a:p>
          <a:p>
            <a:pPr marL="342900" indent="-342900">
              <a:buFontTx/>
              <a:buAutoNum type="arabicPeriod"/>
            </a:pPr>
            <a:endParaRPr lang="en-US" altLang="zh-CN" sz="2400" dirty="0" smtClean="0">
              <a:solidFill>
                <a:prstClr val="black"/>
              </a:solidFill>
            </a:endParaRPr>
          </a:p>
          <a:p>
            <a:pPr marL="342900" indent="-342900">
              <a:buFontTx/>
              <a:buAutoNum type="arabicPeriod"/>
            </a:pPr>
            <a:endParaRPr lang="en-US" altLang="zh-CN" sz="2400" dirty="0">
              <a:solidFill>
                <a:prstClr val="black"/>
              </a:solidFill>
            </a:endParaRPr>
          </a:p>
          <a:p>
            <a:pPr marL="342900" indent="-342900">
              <a:buFontTx/>
              <a:buAutoNum type="arabicPeriod"/>
            </a:pPr>
            <a:endParaRPr lang="en-US" altLang="zh-CN" sz="2400" dirty="0" smtClean="0">
              <a:solidFill>
                <a:prstClr val="black"/>
              </a:solidFill>
            </a:endParaRPr>
          </a:p>
          <a:p>
            <a:pPr marL="342900" indent="-342900">
              <a:buFontTx/>
              <a:buAutoNum type="arabicPeriod"/>
            </a:pPr>
            <a:endParaRPr lang="en-US" altLang="zh-CN" sz="2400" dirty="0">
              <a:solidFill>
                <a:prstClr val="black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ending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92696"/>
            <a:ext cx="871296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solidFill>
                  <a:srgbClr val="0070C0"/>
                </a:solidFill>
              </a:rPr>
              <a:t>I am glad to know that …and I can’t wait to meet you in…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solidFill>
                  <a:srgbClr val="FF0000"/>
                </a:solidFill>
              </a:rPr>
              <a:t>Knowing that you are concerned about…, I am more than willing to share my ideas…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solidFill>
                  <a:srgbClr val="FF0000"/>
                </a:solidFill>
              </a:rPr>
              <a:t>I am sorry to know that you are troubled by,… and I hope my words will do you a favor to…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2492896"/>
            <a:ext cx="8712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solidFill>
                  <a:srgbClr val="0070C0"/>
                </a:solidFill>
              </a:rPr>
              <a:t>The traffic problems are indeed as serious in Guangzhou as what you may imagine in other big cities, so I don’t think…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3585210"/>
            <a:ext cx="871296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solidFill>
                  <a:srgbClr val="FF0000"/>
                </a:solidFill>
              </a:rPr>
              <a:t>It would be a good idea that…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solidFill>
                  <a:srgbClr val="FF0000"/>
                </a:solidFill>
              </a:rPr>
              <a:t>It would be best to attempt…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solidFill>
                  <a:srgbClr val="FF0000"/>
                </a:solidFill>
              </a:rPr>
              <a:t>It’s quite necessary to…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solidFill>
                  <a:srgbClr val="FF0000"/>
                </a:solidFill>
              </a:rPr>
              <a:t>it’s highly crucial that…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solidFill>
                  <a:srgbClr val="FF0000"/>
                </a:solidFill>
              </a:rPr>
              <a:t>it makes much sense to do…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5385410"/>
            <a:ext cx="87129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solidFill>
                  <a:srgbClr val="0070C0"/>
                </a:solidFill>
              </a:rPr>
              <a:t>I sincerely hope my words will be of help to you and you may enjoy your trip here.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solidFill>
                  <a:srgbClr val="FF0000"/>
                </a:solidFill>
              </a:rPr>
              <a:t>Hopefully my suggestions will benefit you a lot and I will be happy to get you out of trouble.</a:t>
            </a:r>
          </a:p>
        </p:txBody>
      </p:sp>
    </p:spTree>
    <p:extLst>
      <p:ext uri="{BB962C8B-B14F-4D97-AF65-F5344CB8AC3E}">
        <p14:creationId xmlns:p14="http://schemas.microsoft.com/office/powerpoint/2010/main" val="111247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260648"/>
            <a:ext cx="903649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</a:rPr>
              <a:t>Dear Mike,</a:t>
            </a: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     I am glad to know that you are going to spend a 2-week holiday in our city and I can’t wait to meet you here if you may spare some time for us.</a:t>
            </a:r>
          </a:p>
          <a:p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 smtClean="0">
                <a:solidFill>
                  <a:prstClr val="black"/>
                </a:solidFill>
              </a:rPr>
              <a:t>    </a:t>
            </a:r>
            <a:r>
              <a:rPr lang="en-US" altLang="zh-CN" sz="2400" dirty="0" smtClean="0">
                <a:solidFill>
                  <a:srgbClr val="0070C0"/>
                </a:solidFill>
              </a:rPr>
              <a:t>In your letter, your expressed your concern about the traffic problems in Guangzhou, which actually are as serious as what you may imagine in other big cities. </a:t>
            </a:r>
            <a:r>
              <a:rPr lang="en-US" altLang="zh-CN" sz="2400" dirty="0" smtClean="0">
                <a:solidFill>
                  <a:prstClr val="black"/>
                </a:solidFill>
              </a:rPr>
              <a:t>Therefore, it’s unwise of you to rent a car if you plan to go around the city in it. Instead, taking subway will be an alternative since the underground network in our city is well-established and it will also free you of the traffic jams. In addition, you may attempt to ride a bike while going along the Pearl River, appreciating the beautiful scenery and getting involved in the lives of the locals.</a:t>
            </a:r>
          </a:p>
          <a:p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 smtClean="0">
                <a:solidFill>
                  <a:prstClr val="black"/>
                </a:solidFill>
              </a:rPr>
              <a:t>    I hope my information will be beneficial for you to make your plan and you may enjoy your trip here later.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97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550</Words>
  <Application>Microsoft Office PowerPoint</Application>
  <PresentationFormat>全屏显示(4:3)</PresentationFormat>
  <Paragraphs>67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16</cp:revision>
  <dcterms:created xsi:type="dcterms:W3CDTF">2017-02-15T09:29:41Z</dcterms:created>
  <dcterms:modified xsi:type="dcterms:W3CDTF">2017-04-26T02:07:17Z</dcterms:modified>
</cp:coreProperties>
</file>