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1" dirty="0" smtClean="0"/>
              <a:t>structure of a passage (</a:t>
            </a:r>
            <a:r>
              <a:rPr lang="zh-CN" altLang="en-US" sz="2400" b="1" dirty="0" smtClean="0"/>
              <a:t>文章结构</a:t>
            </a:r>
            <a:r>
              <a:rPr lang="en-US" altLang="zh-CN" sz="2400" b="1" dirty="0" smtClean="0"/>
              <a:t>)</a:t>
            </a:r>
          </a:p>
          <a:p>
            <a:pPr marL="457200" indent="-457200">
              <a:buAutoNum type="arabicPeriod"/>
            </a:pPr>
            <a:endParaRPr lang="en-US" altLang="zh-CN" sz="2400" b="1" dirty="0"/>
          </a:p>
          <a:p>
            <a:r>
              <a:rPr lang="en-US" altLang="zh-CN" sz="2400" b="1" dirty="0" smtClean="0"/>
              <a:t>a. continuation (</a:t>
            </a:r>
            <a:r>
              <a:rPr lang="zh-CN" altLang="en-US" sz="2400" b="1" dirty="0" smtClean="0"/>
              <a:t>顺承关系</a:t>
            </a:r>
            <a:r>
              <a:rPr lang="en-US" altLang="zh-CN" sz="2400" b="1" dirty="0" smtClean="0"/>
              <a:t>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also, too, so, therefore, thus, and…</a:t>
            </a:r>
          </a:p>
          <a:p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/>
              <a:t>b. transition (</a:t>
            </a:r>
            <a:r>
              <a:rPr lang="zh-CN" altLang="en-US" sz="2400" b="1" dirty="0" smtClean="0"/>
              <a:t>转折关系</a:t>
            </a:r>
            <a:r>
              <a:rPr lang="en-US" altLang="zh-CN" sz="2400" b="1" dirty="0" smtClean="0"/>
              <a:t>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but, however, instead, not…</a:t>
            </a:r>
          </a:p>
          <a:p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/>
              <a:t>c. summary (</a:t>
            </a:r>
            <a:r>
              <a:rPr lang="zh-CN" altLang="en-US" sz="2400" b="1" dirty="0" smtClean="0"/>
              <a:t>总结</a:t>
            </a:r>
            <a:r>
              <a:rPr lang="en-US" altLang="zh-CN" sz="2400" b="1" dirty="0" smtClean="0"/>
              <a:t>)</a:t>
            </a:r>
          </a:p>
          <a:p>
            <a:r>
              <a:rPr lang="en-US" altLang="zh-CN" sz="2400" b="1" dirty="0">
                <a:solidFill>
                  <a:srgbClr val="0070C0"/>
                </a:solidFill>
              </a:rPr>
              <a:t>some ways, the following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suggestions</a:t>
            </a:r>
            <a:r>
              <a:rPr lang="en-US" altLang="zh-CN" sz="2400" b="1" dirty="0">
                <a:solidFill>
                  <a:srgbClr val="0070C0"/>
                </a:solidFill>
              </a:rPr>
              <a:t>, those ides, my tips…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5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2. cohesion 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语篇衔接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</a:p>
          <a:p>
            <a:endParaRPr lang="en-US" altLang="zh-CN" sz="2400" b="1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a.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pronoun 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代词指代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pay attention to the relationship between nouns and pronouns</a:t>
            </a:r>
          </a:p>
          <a:p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b.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the same word 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相同词汇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c.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synonyms or  related words 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同义词或同类别词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ingredients, pancakes – cook</a:t>
            </a:r>
          </a:p>
          <a:p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en-US" altLang="zh-CN" sz="2400" b="1" dirty="0">
                <a:solidFill>
                  <a:prstClr val="black"/>
                </a:solidFill>
              </a:rPr>
              <a:t>d. the same structure (</a:t>
            </a:r>
            <a:r>
              <a:rPr lang="zh-CN" altLang="en-US" sz="2400" b="1" dirty="0">
                <a:solidFill>
                  <a:prstClr val="black"/>
                </a:solidFill>
              </a:rPr>
              <a:t>相同结构</a:t>
            </a:r>
            <a:r>
              <a:rPr lang="en-US" altLang="zh-CN" sz="2400" b="1" dirty="0">
                <a:solidFill>
                  <a:prstClr val="black"/>
                </a:solidFill>
              </a:rPr>
              <a:t>)</a:t>
            </a:r>
          </a:p>
          <a:p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5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3. logic 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上下文逻辑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</a:p>
          <a:p>
            <a:endParaRPr lang="en-US" altLang="zh-CN" sz="2400" b="1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a.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summary – details 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总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-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分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 </a:t>
            </a:r>
          </a:p>
          <a:p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b.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transition 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转折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c.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example 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举例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en-US" altLang="zh-CN" sz="2400" b="1" dirty="0">
                <a:solidFill>
                  <a:prstClr val="black"/>
                </a:solidFill>
              </a:rPr>
              <a:t>d.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contradiction 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对立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>
                <a:solidFill>
                  <a:prstClr val="black"/>
                </a:solidFill>
              </a:rPr>
              <a:t>e.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sequence 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顺序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</a:p>
          <a:p>
            <a:endParaRPr lang="en-US" altLang="zh-CN" sz="2400" b="1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cause and effect, further explanation, parallel… 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91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4. signs in the passage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a. language signs 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语言标志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some…, others…</a:t>
            </a:r>
          </a:p>
          <a:p>
            <a:endParaRPr lang="en-US" altLang="zh-CN" sz="2400" b="1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b. punctuations (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标点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91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197</Words>
  <Application>Microsoft Office PowerPoint</Application>
  <PresentationFormat>全屏显示(4:3)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</cp:revision>
  <dcterms:created xsi:type="dcterms:W3CDTF">2017-02-07T01:19:23Z</dcterms:created>
  <dcterms:modified xsi:type="dcterms:W3CDTF">2017-02-07T07:55:26Z</dcterms:modified>
</cp:coreProperties>
</file>