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57" r:id="rId5"/>
    <p:sldId id="258" r:id="rId6"/>
    <p:sldId id="259" r:id="rId7"/>
    <p:sldId id="262" r:id="rId8"/>
    <p:sldId id="264" r:id="rId9"/>
    <p:sldId id="263" r:id="rId10"/>
    <p:sldId id="265" r:id="rId11"/>
    <p:sldId id="261" r:id="rId12"/>
    <p:sldId id="266" r:id="rId13"/>
    <p:sldId id="267" r:id="rId14"/>
    <p:sldId id="268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304" r:id="rId43"/>
    <p:sldId id="299" r:id="rId44"/>
    <p:sldId id="300" r:id="rId45"/>
    <p:sldId id="301" r:id="rId46"/>
    <p:sldId id="302" r:id="rId47"/>
    <p:sldId id="303" r:id="rId48"/>
    <p:sldId id="305" r:id="rId49"/>
    <p:sldId id="306" r:id="rId50"/>
    <p:sldId id="260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2D33A-A683-4DAD-B8C5-0D5E35D6A54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86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DA4B9-59F7-4D07-9F02-E25B0E1E742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913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8E9E4-1EEB-4393-B09D-8B8F76FFDF5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051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BB3F2-6733-4360-BCC4-8E9245C64FE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311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ADE81-5F06-40D4-9D2C-9DEE56D33D5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641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2385E-7ED7-4FB2-BE4A-B0C2866ACD6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798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427C9-0592-48E1-B0DC-C5A222E7499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872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32231-29DC-45A5-A9EB-FFC4E960E92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47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3B847-1CAB-45C2-A116-EFB25220D7E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5769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746EC-8029-4E00-BCA7-8FD93F44B45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7313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6C0A7-CBDA-478A-9ED3-E988DE6F6F3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870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2017-3-03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3442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2017-3-03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53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2017-3-03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8955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2017-3-03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1367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2017-3-03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1802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2017-3-03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3619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2017-3-03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2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2017-3-03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7979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2017-3-03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3863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2017-3-03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1431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2017-3-03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32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2017-3-03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2017-3-03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A2168B9-33BB-4165-ACCE-C30522531486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39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2017-3-03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40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56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75608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16. be charged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(</a:t>
            </a:r>
            <a:r>
              <a:rPr lang="zh-CN" altLang="en-US" sz="2400" dirty="0" smtClean="0">
                <a:solidFill>
                  <a:prstClr val="black"/>
                </a:solidFill>
              </a:rPr>
              <a:t>被指责，指控</a:t>
            </a:r>
            <a:r>
              <a:rPr lang="en-US" altLang="zh-CN" sz="2400" dirty="0" smtClean="0">
                <a:solidFill>
                  <a:prstClr val="black"/>
                </a:solidFill>
              </a:rPr>
              <a:t>)</a:t>
            </a:r>
          </a:p>
          <a:p>
            <a:pPr marL="457200" indent="-457200">
              <a:buAutoNum type="arabicPeriod" startAt="17"/>
            </a:pPr>
            <a:r>
              <a:rPr lang="en-US" altLang="zh-CN" sz="2400" u="sng" dirty="0" smtClean="0">
                <a:solidFill>
                  <a:prstClr val="black"/>
                </a:solidFill>
              </a:rPr>
              <a:t>  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one’s convenience (</a:t>
            </a:r>
            <a:r>
              <a:rPr lang="zh-CN" altLang="en-US" sz="2400" dirty="0" smtClean="0">
                <a:solidFill>
                  <a:prstClr val="black"/>
                </a:solidFill>
              </a:rPr>
              <a:t>为了某人方便</a:t>
            </a:r>
            <a:r>
              <a:rPr lang="en-US" altLang="zh-CN" sz="2400" dirty="0" smtClean="0">
                <a:solidFill>
                  <a:prstClr val="black"/>
                </a:solidFill>
              </a:rPr>
              <a:t>)</a:t>
            </a:r>
          </a:p>
          <a:p>
            <a:pPr marL="457200" indent="-457200">
              <a:buAutoNum type="arabicPeriod" startAt="17"/>
            </a:pPr>
            <a:r>
              <a:rPr lang="en-US" altLang="zh-CN" sz="2400" u="sng" dirty="0">
                <a:solidFill>
                  <a:prstClr val="black"/>
                </a:solidFill>
              </a:rPr>
              <a:t>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one’s favor (</a:t>
            </a:r>
            <a:r>
              <a:rPr lang="zh-CN" altLang="en-US" sz="2400" dirty="0" smtClean="0">
                <a:solidFill>
                  <a:prstClr val="black"/>
                </a:solidFill>
              </a:rPr>
              <a:t>有利于某人</a:t>
            </a:r>
            <a:r>
              <a:rPr lang="en-US" altLang="zh-CN" sz="2400" dirty="0" smtClean="0">
                <a:solidFill>
                  <a:prstClr val="black"/>
                </a:solidFill>
              </a:rPr>
              <a:t>)</a:t>
            </a:r>
          </a:p>
          <a:p>
            <a:pPr marL="457200" indent="-457200">
              <a:buAutoNum type="arabicPeriod" startAt="17"/>
            </a:pPr>
            <a:r>
              <a:rPr lang="en-US" altLang="zh-CN" sz="2400" u="sng" dirty="0">
                <a:solidFill>
                  <a:prstClr val="black"/>
                </a:solidFill>
              </a:rPr>
              <a:t>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the request of sb. (</a:t>
            </a:r>
            <a:r>
              <a:rPr lang="zh-CN" altLang="en-US" sz="2400" dirty="0" smtClean="0">
                <a:solidFill>
                  <a:prstClr val="black"/>
                </a:solidFill>
              </a:rPr>
              <a:t>应某人之邀请</a:t>
            </a:r>
            <a:r>
              <a:rPr lang="en-US" altLang="zh-CN" sz="2400" dirty="0" smtClean="0">
                <a:solidFill>
                  <a:prstClr val="black"/>
                </a:solidFill>
              </a:rPr>
              <a:t>)</a:t>
            </a:r>
          </a:p>
          <a:p>
            <a:pPr marL="457200" indent="-457200">
              <a:buAutoNum type="arabicPeriod" startAt="17"/>
            </a:pPr>
            <a:r>
              <a:rPr lang="en-US" altLang="zh-CN" sz="2400" dirty="0" smtClean="0">
                <a:solidFill>
                  <a:prstClr val="black"/>
                </a:solidFill>
              </a:rPr>
              <a:t>day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day</a:t>
            </a:r>
            <a:r>
              <a:rPr lang="en-US" altLang="zh-CN" sz="2400" dirty="0" smtClean="0">
                <a:solidFill>
                  <a:prstClr val="black"/>
                </a:solidFill>
              </a:rPr>
              <a:t> (</a:t>
            </a:r>
            <a:r>
              <a:rPr lang="zh-CN" altLang="en-US" sz="2400" dirty="0" smtClean="0">
                <a:solidFill>
                  <a:prstClr val="black"/>
                </a:solidFill>
              </a:rPr>
              <a:t>逐渐地</a:t>
            </a:r>
            <a:r>
              <a:rPr lang="en-US" altLang="zh-CN" sz="2400" dirty="0" smtClean="0">
                <a:solidFill>
                  <a:prstClr val="black"/>
                </a:solidFill>
              </a:rPr>
              <a:t>)</a:t>
            </a:r>
          </a:p>
          <a:p>
            <a:pPr marL="457200" indent="-457200">
              <a:buAutoNum type="arabicPeriod" startAt="17"/>
            </a:pPr>
            <a:r>
              <a:rPr lang="en-US" altLang="zh-CN" sz="2400" u="sng" dirty="0">
                <a:solidFill>
                  <a:prstClr val="black"/>
                </a:solidFill>
              </a:rPr>
              <a:t>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the point (</a:t>
            </a:r>
            <a:r>
              <a:rPr lang="zh-CN" altLang="en-US" sz="2400" dirty="0" smtClean="0">
                <a:solidFill>
                  <a:prstClr val="black"/>
                </a:solidFill>
              </a:rPr>
              <a:t>切中要点的</a:t>
            </a:r>
            <a:r>
              <a:rPr lang="en-US" altLang="zh-CN" sz="2400" dirty="0" smtClean="0">
                <a:solidFill>
                  <a:prstClr val="black"/>
                </a:solidFill>
              </a:rPr>
              <a:t>)</a:t>
            </a:r>
          </a:p>
          <a:p>
            <a:pPr marL="457200" indent="-457200">
              <a:buAutoNum type="arabicPeriod" startAt="17"/>
            </a:pPr>
            <a:r>
              <a:rPr lang="en-US" altLang="zh-CN" sz="2400" dirty="0" smtClean="0">
                <a:solidFill>
                  <a:prstClr val="black"/>
                </a:solidFill>
              </a:rPr>
              <a:t>be particular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(</a:t>
            </a:r>
            <a:r>
              <a:rPr lang="zh-CN" altLang="en-US" sz="2400" dirty="0" smtClean="0">
                <a:solidFill>
                  <a:prstClr val="black"/>
                </a:solidFill>
              </a:rPr>
              <a:t>挑剔</a:t>
            </a:r>
            <a:r>
              <a:rPr lang="en-US" altLang="zh-CN" sz="2400" dirty="0" smtClean="0">
                <a:solidFill>
                  <a:prstClr val="black"/>
                </a:solidFill>
              </a:rPr>
              <a:t>)</a:t>
            </a:r>
          </a:p>
          <a:p>
            <a:pPr marL="457200" indent="-457200">
              <a:buAutoNum type="arabicPeriod" startAt="17"/>
            </a:pPr>
            <a:r>
              <a:rPr lang="en-US" altLang="zh-CN" sz="2400" dirty="0" smtClean="0">
                <a:solidFill>
                  <a:prstClr val="black"/>
                </a:solidFill>
              </a:rPr>
              <a:t>hand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hand</a:t>
            </a:r>
            <a:r>
              <a:rPr lang="en-US" altLang="zh-CN" sz="2400" dirty="0" smtClean="0">
                <a:solidFill>
                  <a:prstClr val="black"/>
                </a:solidFill>
              </a:rPr>
              <a:t> (</a:t>
            </a:r>
            <a:r>
              <a:rPr lang="zh-CN" altLang="en-US" sz="2400" dirty="0" smtClean="0">
                <a:solidFill>
                  <a:prstClr val="black"/>
                </a:solidFill>
              </a:rPr>
              <a:t>手拉手，一起</a:t>
            </a:r>
            <a:r>
              <a:rPr lang="en-US" altLang="zh-CN" sz="2400" dirty="0" smtClean="0">
                <a:solidFill>
                  <a:prstClr val="black"/>
                </a:solidFill>
              </a:rPr>
              <a:t>)</a:t>
            </a:r>
          </a:p>
          <a:p>
            <a:pPr marL="457200" indent="-457200">
              <a:buAutoNum type="arabicPeriod" startAt="17"/>
            </a:pPr>
            <a:r>
              <a:rPr lang="en-US" altLang="zh-CN" sz="2400" dirty="0" smtClean="0">
                <a:solidFill>
                  <a:prstClr val="black"/>
                </a:solidFill>
              </a:rPr>
              <a:t>have advantages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(</a:t>
            </a:r>
            <a:r>
              <a:rPr lang="zh-CN" altLang="en-US" sz="2400" dirty="0" smtClean="0">
                <a:solidFill>
                  <a:prstClr val="black"/>
                </a:solidFill>
              </a:rPr>
              <a:t>优于</a:t>
            </a:r>
            <a:r>
              <a:rPr lang="en-US" altLang="zh-CN" sz="2400" dirty="0" smtClean="0">
                <a:solidFill>
                  <a:prstClr val="black"/>
                </a:solidFill>
              </a:rPr>
              <a:t>)</a:t>
            </a:r>
          </a:p>
          <a:p>
            <a:pPr marL="457200" indent="-457200">
              <a:buAutoNum type="arabicPeriod" startAt="17"/>
            </a:pPr>
            <a:r>
              <a:rPr lang="en-US" altLang="zh-CN" sz="2400" dirty="0" smtClean="0">
                <a:solidFill>
                  <a:prstClr val="black"/>
                </a:solidFill>
              </a:rPr>
              <a:t>struggle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one’s feet (</a:t>
            </a:r>
            <a:r>
              <a:rPr lang="zh-CN" altLang="en-US" sz="2400" dirty="0" smtClean="0">
                <a:solidFill>
                  <a:prstClr val="black"/>
                </a:solidFill>
              </a:rPr>
              <a:t>站起来</a:t>
            </a:r>
            <a:r>
              <a:rPr lang="en-US" altLang="zh-CN" sz="2400" dirty="0" smtClean="0">
                <a:solidFill>
                  <a:prstClr val="black"/>
                </a:solidFill>
              </a:rPr>
              <a:t>)</a:t>
            </a:r>
          </a:p>
          <a:p>
            <a:pPr marL="457200" indent="-457200">
              <a:buAutoNum type="arabicPeriod" startAt="17"/>
            </a:pPr>
            <a:r>
              <a:rPr lang="en-US" altLang="zh-CN" sz="2400" dirty="0" smtClean="0">
                <a:solidFill>
                  <a:prstClr val="black"/>
                </a:solidFill>
              </a:rPr>
              <a:t>keep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good terms (</a:t>
            </a:r>
            <a:r>
              <a:rPr lang="zh-CN" altLang="en-US" sz="2400" dirty="0" smtClean="0">
                <a:solidFill>
                  <a:prstClr val="black"/>
                </a:solidFill>
              </a:rPr>
              <a:t>友好相处</a:t>
            </a:r>
            <a:r>
              <a:rPr lang="en-US" altLang="zh-CN" sz="2400" dirty="0" smtClean="0">
                <a:solidFill>
                  <a:prstClr val="black"/>
                </a:solidFill>
              </a:rPr>
              <a:t>)</a:t>
            </a:r>
          </a:p>
          <a:p>
            <a:pPr marL="457200" indent="-457200">
              <a:buAutoNum type="arabicPeriod" startAt="17"/>
            </a:pPr>
            <a:r>
              <a:rPr lang="en-US" altLang="zh-CN" sz="2400" u="sng" dirty="0">
                <a:solidFill>
                  <a:prstClr val="black"/>
                </a:solidFill>
              </a:rPr>
              <a:t>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contrast with (</a:t>
            </a:r>
            <a:r>
              <a:rPr lang="zh-CN" altLang="en-US" sz="2400" dirty="0" smtClean="0">
                <a:solidFill>
                  <a:prstClr val="black"/>
                </a:solidFill>
              </a:rPr>
              <a:t>相较之</a:t>
            </a:r>
            <a:r>
              <a:rPr lang="en-US" altLang="zh-CN" sz="2400" dirty="0" smtClean="0">
                <a:solidFill>
                  <a:prstClr val="black"/>
                </a:solidFill>
              </a:rPr>
              <a:t>)</a:t>
            </a:r>
          </a:p>
          <a:p>
            <a:pPr marL="457200" indent="-457200">
              <a:buAutoNum type="arabicPeriod" startAt="17"/>
            </a:pPr>
            <a:r>
              <a:rPr lang="en-US" altLang="zh-CN" sz="2400" dirty="0" smtClean="0">
                <a:solidFill>
                  <a:prstClr val="black"/>
                </a:solidFill>
              </a:rPr>
              <a:t>be resistant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(</a:t>
            </a:r>
            <a:r>
              <a:rPr lang="zh-CN" altLang="en-US" sz="2400" dirty="0" smtClean="0">
                <a:solidFill>
                  <a:prstClr val="black"/>
                </a:solidFill>
              </a:rPr>
              <a:t>防</a:t>
            </a:r>
            <a:r>
              <a:rPr lang="en-US" altLang="zh-CN" sz="2400" dirty="0" smtClean="0">
                <a:solidFill>
                  <a:prstClr val="black"/>
                </a:solidFill>
              </a:rPr>
              <a:t>…)</a:t>
            </a:r>
          </a:p>
          <a:p>
            <a:pPr marL="457200" indent="-457200">
              <a:buAutoNum type="arabicPeriod" startAt="17"/>
            </a:pPr>
            <a:r>
              <a:rPr lang="en-US" altLang="zh-CN" sz="2400" u="sng" dirty="0">
                <a:solidFill>
                  <a:prstClr val="black"/>
                </a:solidFill>
              </a:rPr>
              <a:t>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average (</a:t>
            </a:r>
            <a:r>
              <a:rPr lang="zh-CN" altLang="en-US" sz="2400" dirty="0" smtClean="0">
                <a:solidFill>
                  <a:prstClr val="black"/>
                </a:solidFill>
              </a:rPr>
              <a:t>平均</a:t>
            </a:r>
            <a:r>
              <a:rPr lang="en-US" altLang="zh-CN" sz="2400" dirty="0" smtClean="0">
                <a:solidFill>
                  <a:prstClr val="black"/>
                </a:solidFill>
              </a:rPr>
              <a:t>)</a:t>
            </a:r>
          </a:p>
          <a:p>
            <a:pPr marL="457200" indent="-457200">
              <a:buAutoNum type="arabicPeriod" startAt="17"/>
            </a:pPr>
            <a:r>
              <a:rPr lang="en-US" altLang="zh-CN" sz="2400" u="sng" dirty="0">
                <a:solidFill>
                  <a:prstClr val="black"/>
                </a:solidFill>
              </a:rPr>
              <a:t>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one’s surprise (</a:t>
            </a:r>
            <a:r>
              <a:rPr lang="zh-CN" altLang="en-US" sz="2400" dirty="0" smtClean="0">
                <a:solidFill>
                  <a:prstClr val="black"/>
                </a:solidFill>
              </a:rPr>
              <a:t>令某人惊讶的是</a:t>
            </a:r>
            <a:r>
              <a:rPr lang="en-US" altLang="zh-CN" sz="2400" dirty="0" smtClean="0">
                <a:solidFill>
                  <a:prstClr val="black"/>
                </a:solidFill>
              </a:rPr>
              <a:t>)</a:t>
            </a:r>
            <a:endParaRPr lang="en-US" altLang="zh-CN" sz="2400" u="sng" dirty="0" smtClean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5736" y="33265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with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69269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for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05273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44471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at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648" y="180475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by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216479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to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27784" y="252483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about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5656" y="288487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15816" y="324491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over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4" y="360495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to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75656" y="396499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on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5576" y="436510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39752" y="468507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to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5576" y="508518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on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5576" y="544522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to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6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75608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31. be exposed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(</a:t>
            </a:r>
            <a:r>
              <a:rPr lang="zh-CN" altLang="en-US" sz="2400" dirty="0" smtClean="0">
                <a:solidFill>
                  <a:prstClr val="black"/>
                </a:solidFill>
              </a:rPr>
              <a:t>暴露于</a:t>
            </a:r>
            <a:r>
              <a:rPr lang="en-US" altLang="zh-CN" sz="2400" dirty="0" smtClean="0">
                <a:solidFill>
                  <a:prstClr val="black"/>
                </a:solidFill>
              </a:rPr>
              <a:t>)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32. react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(</a:t>
            </a:r>
            <a:r>
              <a:rPr lang="zh-CN" altLang="en-US" sz="2400" dirty="0" smtClean="0">
                <a:solidFill>
                  <a:prstClr val="black"/>
                </a:solidFill>
              </a:rPr>
              <a:t>对</a:t>
            </a:r>
            <a:r>
              <a:rPr lang="en-US" altLang="zh-CN" sz="2400" dirty="0" smtClean="0">
                <a:solidFill>
                  <a:prstClr val="black"/>
                </a:solidFill>
              </a:rPr>
              <a:t>…</a:t>
            </a:r>
            <a:r>
              <a:rPr lang="zh-CN" altLang="en-US" sz="2400" dirty="0" smtClean="0">
                <a:solidFill>
                  <a:prstClr val="black"/>
                </a:solidFill>
              </a:rPr>
              <a:t>做出反应</a:t>
            </a:r>
            <a:r>
              <a:rPr lang="en-US" altLang="zh-CN" sz="2400" dirty="0" smtClean="0">
                <a:solidFill>
                  <a:prstClr val="black"/>
                </a:solidFill>
              </a:rPr>
              <a:t>)</a:t>
            </a:r>
          </a:p>
          <a:p>
            <a:pPr marL="457200" indent="-457200">
              <a:buAutoNum type="arabicPeriod" startAt="33"/>
            </a:pPr>
            <a:r>
              <a:rPr lang="en-US" altLang="zh-CN" sz="2400" u="sng" dirty="0" smtClean="0">
                <a:solidFill>
                  <a:prstClr val="black"/>
                </a:solidFill>
              </a:rPr>
              <a:t>    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turns (</a:t>
            </a:r>
            <a:r>
              <a:rPr lang="zh-CN" altLang="en-US" sz="2400" dirty="0" smtClean="0">
                <a:solidFill>
                  <a:prstClr val="black"/>
                </a:solidFill>
              </a:rPr>
              <a:t>轮流</a:t>
            </a:r>
            <a:r>
              <a:rPr lang="en-US" altLang="zh-CN" sz="2400" dirty="0" smtClean="0">
                <a:solidFill>
                  <a:prstClr val="black"/>
                </a:solidFill>
              </a:rPr>
              <a:t>)</a:t>
            </a:r>
          </a:p>
          <a:p>
            <a:pPr marL="457200" indent="-457200">
              <a:buAutoNum type="arabicPeriod" startAt="33"/>
            </a:pPr>
            <a:r>
              <a:rPr lang="en-US" altLang="zh-CN" sz="2400" dirty="0" smtClean="0">
                <a:solidFill>
                  <a:prstClr val="black"/>
                </a:solidFill>
              </a:rPr>
              <a:t> gain independence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(</a:t>
            </a:r>
            <a:r>
              <a:rPr lang="zh-CN" altLang="en-US" sz="2400" dirty="0" smtClean="0">
                <a:solidFill>
                  <a:prstClr val="black"/>
                </a:solidFill>
              </a:rPr>
              <a:t>独立于</a:t>
            </a:r>
            <a:r>
              <a:rPr lang="en-US" altLang="zh-CN" sz="2400" dirty="0" smtClean="0">
                <a:solidFill>
                  <a:prstClr val="black"/>
                </a:solidFill>
              </a:rPr>
              <a:t>)</a:t>
            </a:r>
          </a:p>
          <a:p>
            <a:pPr marL="457200" indent="-457200">
              <a:buAutoNum type="arabicPeriod" startAt="33"/>
            </a:pPr>
            <a:r>
              <a:rPr lang="en-US" altLang="zh-CN" sz="2400" dirty="0" smtClean="0">
                <a:solidFill>
                  <a:prstClr val="black"/>
                </a:solidFill>
              </a:rPr>
              <a:t>treat sb.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sth</a:t>
            </a:r>
            <a:r>
              <a:rPr lang="en-US" altLang="zh-CN" sz="2400" dirty="0" smtClean="0">
                <a:solidFill>
                  <a:prstClr val="black"/>
                </a:solidFill>
              </a:rPr>
              <a:t>. (</a:t>
            </a:r>
            <a:r>
              <a:rPr lang="zh-CN" altLang="en-US" sz="2400" dirty="0" smtClean="0">
                <a:solidFill>
                  <a:prstClr val="black"/>
                </a:solidFill>
              </a:rPr>
              <a:t>请客</a:t>
            </a:r>
            <a:r>
              <a:rPr lang="en-US" altLang="zh-CN" sz="2400" dirty="0" smtClean="0">
                <a:solidFill>
                  <a:prstClr val="black"/>
                </a:solidFill>
              </a:rPr>
              <a:t>)</a:t>
            </a:r>
          </a:p>
          <a:p>
            <a:pPr marL="457200" indent="-457200">
              <a:buAutoNum type="arabicPeriod" startAt="33"/>
            </a:pPr>
            <a:r>
              <a:rPr lang="en-US" altLang="zh-CN" sz="2400" dirty="0" smtClean="0">
                <a:solidFill>
                  <a:prstClr val="black"/>
                </a:solidFill>
              </a:rPr>
              <a:t>reflect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(</a:t>
            </a:r>
            <a:r>
              <a:rPr lang="zh-CN" altLang="en-US" sz="2400" dirty="0" smtClean="0">
                <a:solidFill>
                  <a:prstClr val="black"/>
                </a:solidFill>
              </a:rPr>
              <a:t>反思</a:t>
            </a:r>
            <a:r>
              <a:rPr lang="en-US" altLang="zh-CN" sz="2400" dirty="0" smtClean="0">
                <a:solidFill>
                  <a:prstClr val="black"/>
                </a:solidFill>
              </a:rPr>
              <a:t>)</a:t>
            </a:r>
          </a:p>
          <a:p>
            <a:pPr marL="457200" indent="-457200">
              <a:buAutoNum type="arabicPeriod" startAt="33"/>
            </a:pPr>
            <a:r>
              <a:rPr lang="en-US" altLang="zh-CN" sz="2400" u="sng" dirty="0">
                <a:solidFill>
                  <a:prstClr val="black"/>
                </a:solidFill>
              </a:rPr>
              <a:t>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the expense of (</a:t>
            </a:r>
            <a:r>
              <a:rPr lang="zh-CN" altLang="en-US" sz="2400" dirty="0" smtClean="0">
                <a:solidFill>
                  <a:prstClr val="black"/>
                </a:solidFill>
              </a:rPr>
              <a:t>以</a:t>
            </a:r>
            <a:r>
              <a:rPr lang="en-US" altLang="zh-CN" sz="2400" dirty="0" smtClean="0">
                <a:solidFill>
                  <a:prstClr val="black"/>
                </a:solidFill>
              </a:rPr>
              <a:t>…</a:t>
            </a:r>
            <a:r>
              <a:rPr lang="zh-CN" altLang="en-US" sz="2400" dirty="0" smtClean="0">
                <a:solidFill>
                  <a:prstClr val="black"/>
                </a:solidFill>
              </a:rPr>
              <a:t>为代价</a:t>
            </a:r>
            <a:r>
              <a:rPr lang="en-US" altLang="zh-CN" sz="2400" dirty="0" smtClean="0">
                <a:solidFill>
                  <a:prstClr val="black"/>
                </a:solidFill>
              </a:rPr>
              <a:t>)</a:t>
            </a:r>
          </a:p>
          <a:p>
            <a:pPr marL="457200" indent="-457200">
              <a:buAutoNum type="arabicPeriod" startAt="33"/>
            </a:pPr>
            <a:r>
              <a:rPr lang="en-US" altLang="zh-CN" sz="2400" dirty="0" smtClean="0">
                <a:solidFill>
                  <a:prstClr val="black"/>
                </a:solidFill>
              </a:rPr>
              <a:t>be accessible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(</a:t>
            </a:r>
            <a:r>
              <a:rPr lang="zh-CN" altLang="en-US" sz="2400" dirty="0" smtClean="0">
                <a:solidFill>
                  <a:prstClr val="black"/>
                </a:solidFill>
              </a:rPr>
              <a:t>可到达的</a:t>
            </a:r>
            <a:r>
              <a:rPr lang="en-US" altLang="zh-CN" sz="2400" dirty="0" smtClean="0">
                <a:solidFill>
                  <a:prstClr val="black"/>
                </a:solidFill>
              </a:rPr>
              <a:t>)</a:t>
            </a:r>
          </a:p>
          <a:p>
            <a:pPr marL="457200" indent="-457200">
              <a:buAutoNum type="arabicPeriod" startAt="33"/>
            </a:pPr>
            <a:r>
              <a:rPr lang="en-US" altLang="zh-CN" sz="2400" dirty="0" smtClean="0">
                <a:solidFill>
                  <a:prstClr val="black"/>
                </a:solidFill>
              </a:rPr>
              <a:t>be allergic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(</a:t>
            </a:r>
            <a:r>
              <a:rPr lang="zh-CN" altLang="en-US" sz="2400" dirty="0" smtClean="0">
                <a:solidFill>
                  <a:prstClr val="black"/>
                </a:solidFill>
              </a:rPr>
              <a:t>过敏的</a:t>
            </a:r>
            <a:r>
              <a:rPr lang="en-US" altLang="zh-CN" sz="2400" dirty="0" smtClean="0">
                <a:solidFill>
                  <a:prstClr val="black"/>
                </a:solidFill>
              </a:rPr>
              <a:t>)</a:t>
            </a:r>
          </a:p>
          <a:p>
            <a:pPr marL="457200" indent="-457200">
              <a:buAutoNum type="arabicPeriod" startAt="33"/>
            </a:pPr>
            <a:r>
              <a:rPr lang="en-US" altLang="zh-CN" sz="2400" dirty="0" smtClean="0">
                <a:solidFill>
                  <a:prstClr val="black"/>
                </a:solidFill>
              </a:rPr>
              <a:t>apply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(</a:t>
            </a:r>
            <a:r>
              <a:rPr lang="zh-CN" altLang="en-US" sz="2400" dirty="0" smtClean="0">
                <a:solidFill>
                  <a:prstClr val="black"/>
                </a:solidFill>
              </a:rPr>
              <a:t>申请</a:t>
            </a:r>
            <a:r>
              <a:rPr lang="en-US" altLang="zh-CN" sz="2400" dirty="0" smtClean="0">
                <a:solidFill>
                  <a:prstClr val="black"/>
                </a:solidFill>
              </a:rPr>
              <a:t>)</a:t>
            </a:r>
          </a:p>
          <a:p>
            <a:pPr marL="457200" indent="-457200">
              <a:buAutoNum type="arabicPeriod" startAt="33"/>
            </a:pPr>
            <a:r>
              <a:rPr lang="en-US" altLang="zh-CN" sz="2400" dirty="0" smtClean="0">
                <a:solidFill>
                  <a:prstClr val="black"/>
                </a:solidFill>
              </a:rPr>
              <a:t>dance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the music (</a:t>
            </a:r>
            <a:r>
              <a:rPr lang="zh-CN" altLang="en-US" sz="2400" dirty="0" smtClean="0">
                <a:solidFill>
                  <a:prstClr val="black"/>
                </a:solidFill>
              </a:rPr>
              <a:t>和着音乐</a:t>
            </a:r>
            <a:r>
              <a:rPr lang="en-US" altLang="zh-CN" sz="2400" dirty="0" smtClean="0">
                <a:solidFill>
                  <a:prstClr val="black"/>
                </a:solidFill>
              </a:rPr>
              <a:t>)</a:t>
            </a:r>
          </a:p>
          <a:p>
            <a:pPr marL="457200" indent="-457200">
              <a:buAutoNum type="arabicPeriod" startAt="33"/>
            </a:pPr>
            <a:r>
              <a:rPr lang="en-US" altLang="zh-CN" sz="2400" u="sng" dirty="0">
                <a:solidFill>
                  <a:prstClr val="black"/>
                </a:solidFill>
              </a:rPr>
              <a:t>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end (</a:t>
            </a:r>
            <a:r>
              <a:rPr lang="zh-CN" altLang="en-US" sz="2400" dirty="0" smtClean="0">
                <a:solidFill>
                  <a:prstClr val="black"/>
                </a:solidFill>
              </a:rPr>
              <a:t>持续不断的</a:t>
            </a:r>
            <a:r>
              <a:rPr lang="en-US" altLang="zh-CN" sz="2400" dirty="0" smtClean="0">
                <a:solidFill>
                  <a:prstClr val="black"/>
                </a:solidFill>
              </a:rPr>
              <a:t>)</a:t>
            </a:r>
          </a:p>
          <a:p>
            <a:pPr marL="457200" indent="-457200">
              <a:buAutoNum type="arabicPeriod" startAt="33"/>
            </a:pPr>
            <a:r>
              <a:rPr lang="en-US" altLang="zh-CN" sz="2400" dirty="0" smtClean="0">
                <a:solidFill>
                  <a:prstClr val="black"/>
                </a:solidFill>
              </a:rPr>
              <a:t>be popular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sb. (</a:t>
            </a:r>
            <a:r>
              <a:rPr lang="zh-CN" altLang="en-US" sz="2400" dirty="0" smtClean="0">
                <a:solidFill>
                  <a:prstClr val="black"/>
                </a:solidFill>
              </a:rPr>
              <a:t>流行于</a:t>
            </a:r>
            <a:r>
              <a:rPr lang="en-US" altLang="zh-CN" sz="2400" dirty="0" smtClean="0">
                <a:solidFill>
                  <a:prstClr val="black"/>
                </a:solidFill>
              </a:rPr>
              <a:t>)</a:t>
            </a:r>
          </a:p>
          <a:p>
            <a:pPr marL="457200" indent="-457200">
              <a:buAutoNum type="arabicPeriod" startAt="33"/>
            </a:pPr>
            <a:r>
              <a:rPr lang="en-US" altLang="zh-CN" sz="2400" dirty="0" smtClean="0">
                <a:solidFill>
                  <a:prstClr val="black"/>
                </a:solidFill>
              </a:rPr>
              <a:t>burst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laughter (</a:t>
            </a:r>
            <a:r>
              <a:rPr lang="zh-CN" altLang="en-US" sz="2400" dirty="0" smtClean="0">
                <a:solidFill>
                  <a:prstClr val="black"/>
                </a:solidFill>
              </a:rPr>
              <a:t>大笑起来</a:t>
            </a:r>
            <a:r>
              <a:rPr lang="en-US" altLang="zh-CN" sz="2400" dirty="0" smtClean="0">
                <a:solidFill>
                  <a:prstClr val="black"/>
                </a:solidFill>
              </a:rPr>
              <a:t>)</a:t>
            </a:r>
          </a:p>
          <a:p>
            <a:pPr marL="457200" indent="-457200">
              <a:buAutoNum type="arabicPeriod" startAt="33"/>
            </a:pPr>
            <a:r>
              <a:rPr lang="en-US" altLang="zh-CN" sz="2400" u="sng" dirty="0">
                <a:solidFill>
                  <a:prstClr val="black"/>
                </a:solidFill>
              </a:rPr>
              <a:t>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random (</a:t>
            </a:r>
            <a:r>
              <a:rPr lang="zh-CN" altLang="en-US" sz="2400" dirty="0" smtClean="0">
                <a:solidFill>
                  <a:prstClr val="black"/>
                </a:solidFill>
              </a:rPr>
              <a:t>随机的</a:t>
            </a:r>
            <a:r>
              <a:rPr lang="en-US" altLang="zh-CN" sz="2400" dirty="0" smtClean="0">
                <a:solidFill>
                  <a:prstClr val="black"/>
                </a:solidFill>
              </a:rPr>
              <a:t>)</a:t>
            </a:r>
            <a:endParaRPr lang="en-US" altLang="zh-CN" sz="2400" u="sng" dirty="0" smtClean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7744" y="33265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to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664" y="69269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to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105273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by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5856" y="141277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from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9712" y="177281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to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3688" y="216479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on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52483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at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5776" y="288487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to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23728" y="324491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to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47664" y="364502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for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91680" y="396499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to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436510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on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7744" y="468507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with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7664" y="508518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into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1600" y="547716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at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6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8569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5. conjunction (</a:t>
            </a:r>
            <a:r>
              <a:rPr lang="zh-CN" altLang="en-US" sz="2400" b="1" dirty="0">
                <a:solidFill>
                  <a:prstClr val="black"/>
                </a:solidFill>
              </a:rPr>
              <a:t>连词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)</a:t>
            </a: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prstClr val="black"/>
                </a:solidFill>
              </a:rPr>
              <a:t>两个谓语动词或分句间，必须有一个连词，多则删除，少则添加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prstClr val="black"/>
                </a:solidFill>
              </a:rPr>
              <a:t>上下文逻辑关系是否恰当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and, or, but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prstClr val="black"/>
                </a:solidFill>
              </a:rPr>
              <a:t>定语从句中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that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与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where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的区别（从句是否完整）；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that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与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which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的区别（是否限制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which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，是否是非限定性定语从句）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prstClr val="black"/>
                </a:solidFill>
              </a:rPr>
              <a:t>名词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性从句中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what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与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that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等词的区别；同位语从句中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that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与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which 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的区别；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并列的名词性从句中，第二个从句如果由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that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引导，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that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不可以省略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。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prstClr val="black"/>
                </a:solidFill>
              </a:rPr>
              <a:t>介词与连词的区别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with/as; despite/although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prstClr val="black"/>
                </a:solidFill>
              </a:rPr>
              <a:t>副词与连词的区别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however/but; therefore/so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prstClr val="black"/>
                </a:solidFill>
              </a:rPr>
              <a:t>代词与连词的区别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it/which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prstClr val="black"/>
                </a:solidFill>
              </a:rPr>
              <a:t>固定结构中搭配的连词：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not only …but (also)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，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also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可省略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93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8569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6. verb – predicative (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谓语动词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)</a:t>
            </a: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prstClr val="black"/>
                </a:solidFill>
              </a:rPr>
              <a:t>时态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prstClr val="black"/>
                </a:solidFill>
              </a:rPr>
              <a:t>语态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prstClr val="black"/>
                </a:solidFill>
              </a:rPr>
              <a:t>主谓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一致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prstClr val="black"/>
                </a:solidFill>
              </a:rPr>
              <a:t>并列结构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prstClr val="black"/>
                </a:solidFill>
              </a:rPr>
              <a:t>情态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动词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prstClr val="black"/>
                </a:solidFill>
              </a:rPr>
              <a:t>拼写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17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2233613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3300"/>
                </a:solidFill>
                <a:latin typeface="Comic Sans MS" pitchFamily="66" charset="0"/>
              </a:rPr>
              <a:t>不规则动词</a:t>
            </a:r>
          </a:p>
          <a:p>
            <a:pPr eaLnBrk="1" fontAlgn="base" hangingPunct="1">
              <a:spcBef>
                <a:spcPct val="25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Comic Sans MS" pitchFamily="66" charset="0"/>
              </a:rPr>
              <a:t>rise </a:t>
            </a:r>
          </a:p>
          <a:p>
            <a:pPr eaLnBrk="1" fontAlgn="base" hangingPunct="1">
              <a:spcBef>
                <a:spcPct val="25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Comic Sans MS" pitchFamily="66" charset="0"/>
              </a:rPr>
              <a:t>bear</a:t>
            </a:r>
          </a:p>
          <a:p>
            <a:pPr eaLnBrk="1" fontAlgn="base" hangingPunct="1">
              <a:spcBef>
                <a:spcPct val="25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Comic Sans MS" pitchFamily="66" charset="0"/>
              </a:rPr>
              <a:t>become</a:t>
            </a:r>
          </a:p>
          <a:p>
            <a:pPr eaLnBrk="1" fontAlgn="base" hangingPunct="1">
              <a:spcBef>
                <a:spcPct val="25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Comic Sans MS" pitchFamily="66" charset="0"/>
              </a:rPr>
              <a:t>bend</a:t>
            </a:r>
          </a:p>
          <a:p>
            <a:pPr eaLnBrk="1" fontAlgn="base" hangingPunct="1">
              <a:spcBef>
                <a:spcPct val="25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Comic Sans MS" pitchFamily="66" charset="0"/>
              </a:rPr>
              <a:t>blow</a:t>
            </a:r>
          </a:p>
          <a:p>
            <a:pPr eaLnBrk="1" fontAlgn="base" hangingPunct="1">
              <a:spcBef>
                <a:spcPct val="25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Comic Sans MS" pitchFamily="66" charset="0"/>
              </a:rPr>
              <a:t>break</a:t>
            </a:r>
          </a:p>
          <a:p>
            <a:pPr eaLnBrk="1" fontAlgn="base" hangingPunct="1">
              <a:spcBef>
                <a:spcPct val="25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Comic Sans MS" pitchFamily="66" charset="0"/>
              </a:rPr>
              <a:t>bring</a:t>
            </a:r>
          </a:p>
          <a:p>
            <a:pPr eaLnBrk="1" fontAlgn="base" hangingPunct="1">
              <a:spcBef>
                <a:spcPct val="25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Comic Sans MS" pitchFamily="66" charset="0"/>
              </a:rPr>
              <a:t>build</a:t>
            </a:r>
          </a:p>
          <a:p>
            <a:pPr eaLnBrk="1" fontAlgn="base" hangingPunct="1">
              <a:spcBef>
                <a:spcPct val="25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Comic Sans MS" pitchFamily="66" charset="0"/>
              </a:rPr>
              <a:t>catch</a:t>
            </a:r>
          </a:p>
          <a:p>
            <a:pPr eaLnBrk="1" fontAlgn="base" hangingPunct="1">
              <a:spcBef>
                <a:spcPct val="25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Comic Sans MS" pitchFamily="66" charset="0"/>
              </a:rPr>
              <a:t>draw</a:t>
            </a:r>
          </a:p>
          <a:p>
            <a:pPr eaLnBrk="1" fontAlgn="base" hangingPunct="1">
              <a:spcBef>
                <a:spcPct val="25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Comic Sans MS" pitchFamily="66" charset="0"/>
              </a:rPr>
              <a:t>drink</a:t>
            </a:r>
          </a:p>
          <a:p>
            <a:pPr eaLnBrk="1" fontAlgn="base" hangingPunct="1">
              <a:spcBef>
                <a:spcPct val="25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Comic Sans MS" pitchFamily="66" charset="0"/>
              </a:rPr>
              <a:t>see</a:t>
            </a:r>
          </a:p>
          <a:p>
            <a:pPr eaLnBrk="1" fontAlgn="base" hangingPunct="1">
              <a:spcBef>
                <a:spcPct val="25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Comic Sans MS" pitchFamily="66" charset="0"/>
              </a:rPr>
              <a:t>forget</a:t>
            </a: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3924300" y="260350"/>
            <a:ext cx="5256213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US" altLang="zh-CN" sz="2400" b="1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25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Comic Sans MS" pitchFamily="66" charset="0"/>
              </a:rPr>
              <a:t>forgive</a:t>
            </a:r>
          </a:p>
          <a:p>
            <a:pPr eaLnBrk="1" fontAlgn="base" hangingPunct="1">
              <a:spcBef>
                <a:spcPct val="25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Comic Sans MS" pitchFamily="66" charset="0"/>
              </a:rPr>
              <a:t>lay</a:t>
            </a:r>
          </a:p>
          <a:p>
            <a:pPr eaLnBrk="1" fontAlgn="base" hangingPunct="1">
              <a:spcBef>
                <a:spcPct val="25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Comic Sans MS" pitchFamily="66" charset="0"/>
              </a:rPr>
              <a:t>mistake</a:t>
            </a:r>
          </a:p>
          <a:p>
            <a:pPr eaLnBrk="1" fontAlgn="base" hangingPunct="1">
              <a:spcBef>
                <a:spcPct val="25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Comic Sans MS" pitchFamily="66" charset="0"/>
              </a:rPr>
              <a:t>stand</a:t>
            </a:r>
          </a:p>
          <a:p>
            <a:pPr eaLnBrk="1" fontAlgn="base" hangingPunct="1">
              <a:spcBef>
                <a:spcPct val="25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Comic Sans MS" pitchFamily="66" charset="0"/>
              </a:rPr>
              <a:t>keep</a:t>
            </a:r>
          </a:p>
          <a:p>
            <a:pPr eaLnBrk="1" fontAlgn="base" hangingPunct="1">
              <a:spcBef>
                <a:spcPct val="25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Comic Sans MS" pitchFamily="66" charset="0"/>
              </a:rPr>
              <a:t>show</a:t>
            </a:r>
          </a:p>
          <a:p>
            <a:pPr eaLnBrk="1" fontAlgn="base" hangingPunct="1">
              <a:spcBef>
                <a:spcPct val="25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Comic Sans MS" pitchFamily="66" charset="0"/>
              </a:rPr>
              <a:t>feed</a:t>
            </a:r>
          </a:p>
          <a:p>
            <a:pPr eaLnBrk="1" fontAlgn="base" hangingPunct="1">
              <a:spcBef>
                <a:spcPct val="25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Comic Sans MS" pitchFamily="66" charset="0"/>
              </a:rPr>
              <a:t>stick</a:t>
            </a:r>
          </a:p>
          <a:p>
            <a:pPr eaLnBrk="1" fontAlgn="base" hangingPunct="1">
              <a:spcBef>
                <a:spcPct val="25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Comic Sans MS" pitchFamily="66" charset="0"/>
              </a:rPr>
              <a:t>bid</a:t>
            </a:r>
          </a:p>
          <a:p>
            <a:pPr eaLnBrk="1" fontAlgn="base" hangingPunct="1">
              <a:spcBef>
                <a:spcPct val="25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Comic Sans MS" pitchFamily="66" charset="0"/>
              </a:rPr>
              <a:t>accompany</a:t>
            </a:r>
          </a:p>
          <a:p>
            <a:pPr eaLnBrk="1" fontAlgn="base" hangingPunct="1">
              <a:spcBef>
                <a:spcPct val="25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Comic Sans MS" pitchFamily="66" charset="0"/>
              </a:rPr>
              <a:t>annoy</a:t>
            </a:r>
          </a:p>
          <a:p>
            <a:pPr eaLnBrk="1" fontAlgn="base" hangingPunct="1">
              <a:spcBef>
                <a:spcPct val="25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Comic Sans MS" pitchFamily="66" charset="0"/>
              </a:rPr>
              <a:t>admit</a:t>
            </a:r>
          </a:p>
        </p:txBody>
      </p:sp>
    </p:spTree>
    <p:extLst>
      <p:ext uri="{BB962C8B-B14F-4D97-AF65-F5344CB8AC3E}">
        <p14:creationId xmlns:p14="http://schemas.microsoft.com/office/powerpoint/2010/main" val="243107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23850" y="260350"/>
            <a:ext cx="84963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3300"/>
                </a:solidFill>
              </a:rPr>
              <a:t>1.rise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FF33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</a:rPr>
              <a:t>v.		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过去式	过去分词	现在分词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333399"/>
                </a:solidFill>
              </a:rPr>
              <a:t>rise		rose		risen		rising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333399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3300"/>
                </a:solidFill>
              </a:rPr>
              <a:t>arise</a:t>
            </a:r>
          </a:p>
        </p:txBody>
      </p:sp>
    </p:spTree>
    <p:extLst>
      <p:ext uri="{BB962C8B-B14F-4D97-AF65-F5344CB8AC3E}">
        <p14:creationId xmlns:p14="http://schemas.microsoft.com/office/powerpoint/2010/main" val="42978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23850" y="260350"/>
            <a:ext cx="84963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3300"/>
                </a:solidFill>
              </a:rPr>
              <a:t>2.bear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FF33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</a:rPr>
              <a:t>v.		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过去式	过去分词	现在分词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333399"/>
                </a:solidFill>
              </a:rPr>
              <a:t>bear		bore		born		bearing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333399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3300"/>
                </a:solidFill>
              </a:rPr>
              <a:t>swear, tear, wear</a:t>
            </a:r>
          </a:p>
        </p:txBody>
      </p:sp>
    </p:spTree>
    <p:extLst>
      <p:ext uri="{BB962C8B-B14F-4D97-AF65-F5344CB8AC3E}">
        <p14:creationId xmlns:p14="http://schemas.microsoft.com/office/powerpoint/2010/main" val="10289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23850" y="260350"/>
            <a:ext cx="84963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3300"/>
                </a:solidFill>
              </a:rPr>
              <a:t>3.become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FF33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</a:rPr>
              <a:t>v.		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过去式	过去分词	现在分词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333399"/>
                </a:solidFill>
              </a:rPr>
              <a:t>become	became	become	becoming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333399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3300"/>
                </a:solidFill>
              </a:rPr>
              <a:t>come, overcome</a:t>
            </a:r>
          </a:p>
        </p:txBody>
      </p:sp>
    </p:spTree>
    <p:extLst>
      <p:ext uri="{BB962C8B-B14F-4D97-AF65-F5344CB8AC3E}">
        <p14:creationId xmlns:p14="http://schemas.microsoft.com/office/powerpoint/2010/main" val="189789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23850" y="260350"/>
            <a:ext cx="84963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3300"/>
                </a:solidFill>
              </a:rPr>
              <a:t>4.bend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FF33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</a:rPr>
              <a:t>v.		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过去式	过去分词	现在分词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333399"/>
                </a:solidFill>
              </a:rPr>
              <a:t>bend		bent		bent		bending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333399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3300"/>
                </a:solidFill>
              </a:rPr>
              <a:t>lend, send, spend</a:t>
            </a:r>
          </a:p>
        </p:txBody>
      </p:sp>
    </p:spTree>
    <p:extLst>
      <p:ext uri="{BB962C8B-B14F-4D97-AF65-F5344CB8AC3E}">
        <p14:creationId xmlns:p14="http://schemas.microsoft.com/office/powerpoint/2010/main" val="264473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23850" y="260350"/>
            <a:ext cx="84963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3300"/>
                </a:solidFill>
              </a:rPr>
              <a:t>5.blow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FF33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</a:rPr>
              <a:t>v.		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过去式	过去分词	现在分词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333399"/>
                </a:solidFill>
              </a:rPr>
              <a:t>blow		blew		blown		blowing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333399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3300"/>
                </a:solidFill>
              </a:rPr>
              <a:t>grow, know, throw, fly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FF33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333399"/>
                </a:solidFill>
              </a:rPr>
              <a:t>flow</a:t>
            </a:r>
            <a:r>
              <a:rPr lang="en-US" altLang="zh-CN" sz="2400" b="1" dirty="0" smtClean="0">
                <a:solidFill>
                  <a:srgbClr val="FF3300"/>
                </a:solidFill>
              </a:rPr>
              <a:t>-flowed-flowed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333399"/>
                </a:solidFill>
              </a:rPr>
              <a:t>fly</a:t>
            </a:r>
            <a:r>
              <a:rPr lang="en-US" altLang="zh-CN" sz="2400" b="1" dirty="0" smtClean="0">
                <a:solidFill>
                  <a:srgbClr val="FF3300"/>
                </a:solidFill>
              </a:rPr>
              <a:t>-flew-flown</a:t>
            </a:r>
          </a:p>
        </p:txBody>
      </p:sp>
    </p:spTree>
    <p:extLst>
      <p:ext uri="{BB962C8B-B14F-4D97-AF65-F5344CB8AC3E}">
        <p14:creationId xmlns:p14="http://schemas.microsoft.com/office/powerpoint/2010/main" val="223405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8569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Instructions (</a:t>
            </a:r>
            <a:r>
              <a:rPr lang="zh-CN" altLang="en-US" sz="2400" b="1" dirty="0" smtClean="0"/>
              <a:t>命题</a:t>
            </a:r>
            <a:r>
              <a:rPr lang="en-US" altLang="zh-CN" sz="2400" b="1" dirty="0" smtClean="0"/>
              <a:t>)</a:t>
            </a:r>
          </a:p>
          <a:p>
            <a:endParaRPr lang="en-US" altLang="zh-CN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错一词，多一词，少一词 （</a:t>
            </a:r>
            <a:r>
              <a:rPr lang="en-US" altLang="zh-CN" sz="2400" b="1" dirty="0" smtClean="0"/>
              <a:t>8:1:1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/>
              <a:t>每</a:t>
            </a:r>
            <a:r>
              <a:rPr lang="zh-CN" altLang="en-US" sz="2400" b="1" dirty="0" smtClean="0"/>
              <a:t>句话中最多设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处错</a:t>
            </a:r>
            <a:endParaRPr lang="en-US" altLang="zh-CN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标点，单词拼写，大小写，词序不设空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0457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23850" y="260350"/>
            <a:ext cx="84963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3300"/>
                </a:solidFill>
              </a:rPr>
              <a:t>6.break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FF33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</a:rPr>
              <a:t>v.		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过去式	过去分词	现在分词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333399"/>
                </a:solidFill>
              </a:rPr>
              <a:t>break		broke		broken	breaking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333399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3300"/>
                </a:solidFill>
              </a:rPr>
              <a:t>freeze, speak, awake, wake</a:t>
            </a:r>
          </a:p>
        </p:txBody>
      </p:sp>
    </p:spTree>
    <p:extLst>
      <p:ext uri="{BB962C8B-B14F-4D97-AF65-F5344CB8AC3E}">
        <p14:creationId xmlns:p14="http://schemas.microsoft.com/office/powerpoint/2010/main" val="301176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23850" y="260350"/>
            <a:ext cx="84963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3300"/>
                </a:solidFill>
              </a:rPr>
              <a:t>7.bring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FF33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</a:rPr>
              <a:t>v.		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过去式	过去分词	现在分词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333399"/>
                </a:solidFill>
              </a:rPr>
              <a:t>bring		brought	brought	bringing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333399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3300"/>
                </a:solidFill>
              </a:rPr>
              <a:t>buy, fight, think, seek</a:t>
            </a:r>
          </a:p>
        </p:txBody>
      </p:sp>
    </p:spTree>
    <p:extLst>
      <p:ext uri="{BB962C8B-B14F-4D97-AF65-F5344CB8AC3E}">
        <p14:creationId xmlns:p14="http://schemas.microsoft.com/office/powerpoint/2010/main" val="251168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23850" y="260350"/>
            <a:ext cx="84963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3300"/>
                </a:solidFill>
              </a:rPr>
              <a:t>8.build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FF33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</a:rPr>
              <a:t>v.		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过去式	过去分词	现在分词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333399"/>
                </a:solidFill>
              </a:rPr>
              <a:t>build		built		built		building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333399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3300"/>
                </a:solidFill>
              </a:rPr>
              <a:t>rebuild</a:t>
            </a:r>
          </a:p>
        </p:txBody>
      </p:sp>
    </p:spTree>
    <p:extLst>
      <p:ext uri="{BB962C8B-B14F-4D97-AF65-F5344CB8AC3E}">
        <p14:creationId xmlns:p14="http://schemas.microsoft.com/office/powerpoint/2010/main" val="225410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23850" y="260350"/>
            <a:ext cx="84963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3300"/>
                </a:solidFill>
              </a:rPr>
              <a:t>9.catch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FF33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</a:rPr>
              <a:t>v.		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过去式	过去分词	现在分词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333399"/>
                </a:solidFill>
              </a:rPr>
              <a:t>catch		caught	caught	catching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333399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3300"/>
                </a:solidFill>
              </a:rPr>
              <a:t>teach</a:t>
            </a:r>
          </a:p>
        </p:txBody>
      </p:sp>
    </p:spTree>
    <p:extLst>
      <p:ext uri="{BB962C8B-B14F-4D97-AF65-F5344CB8AC3E}">
        <p14:creationId xmlns:p14="http://schemas.microsoft.com/office/powerpoint/2010/main" val="407388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23850" y="260350"/>
            <a:ext cx="84963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3300"/>
                </a:solidFill>
              </a:rPr>
              <a:t>10.draw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FF33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</a:rPr>
              <a:t>v.		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过去式	过去分词	现在分词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333399"/>
                </a:solidFill>
              </a:rPr>
              <a:t>draw		drew		drawn		drawing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333399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3300"/>
                </a:solidFill>
              </a:rPr>
              <a:t>withdraw</a:t>
            </a:r>
          </a:p>
        </p:txBody>
      </p:sp>
    </p:spTree>
    <p:extLst>
      <p:ext uri="{BB962C8B-B14F-4D97-AF65-F5344CB8AC3E}">
        <p14:creationId xmlns:p14="http://schemas.microsoft.com/office/powerpoint/2010/main" val="111901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23850" y="260350"/>
            <a:ext cx="84963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3300"/>
                </a:solidFill>
              </a:rPr>
              <a:t>11.drink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FF33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</a:rPr>
              <a:t>v.		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过去式	过去分词	现在分词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333399"/>
                </a:solidFill>
              </a:rPr>
              <a:t>drink		drank		drunk		drinking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333399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3300"/>
                </a:solidFill>
              </a:rPr>
              <a:t>shrink, ring, run, sing, sink, swim</a:t>
            </a:r>
          </a:p>
        </p:txBody>
      </p:sp>
    </p:spTree>
    <p:extLst>
      <p:ext uri="{BB962C8B-B14F-4D97-AF65-F5344CB8AC3E}">
        <p14:creationId xmlns:p14="http://schemas.microsoft.com/office/powerpoint/2010/main" val="248797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23850" y="260350"/>
            <a:ext cx="84963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3300"/>
                </a:solidFill>
              </a:rPr>
              <a:t>12.see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FF33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</a:rPr>
              <a:t>v.		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过去式	过去分词	现在分词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333399"/>
                </a:solidFill>
              </a:rPr>
              <a:t>see		saw		seen		seeing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333399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3300"/>
                </a:solidFill>
              </a:rPr>
              <a:t>foresee</a:t>
            </a:r>
          </a:p>
        </p:txBody>
      </p:sp>
    </p:spTree>
    <p:extLst>
      <p:ext uri="{BB962C8B-B14F-4D97-AF65-F5344CB8AC3E}">
        <p14:creationId xmlns:p14="http://schemas.microsoft.com/office/powerpoint/2010/main" val="94401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23850" y="260350"/>
            <a:ext cx="84963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3300"/>
                </a:solidFill>
              </a:rPr>
              <a:t>13.forget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FF33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</a:rPr>
              <a:t>v.		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过去式	过去分词		现在分词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333399"/>
                </a:solidFill>
              </a:rPr>
              <a:t>forget		forgot		forgot/forgotten	forgetting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333399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3300"/>
                </a:solidFill>
              </a:rPr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69209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23850" y="260350"/>
            <a:ext cx="84963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3300"/>
                </a:solidFill>
              </a:rPr>
              <a:t>14.forgive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FF33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</a:rPr>
              <a:t>v.		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过去式	过去分词	现在分词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333399"/>
                </a:solidFill>
              </a:rPr>
              <a:t>forgive	forgave	forgiven	forgiving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333399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3300"/>
                </a:solidFill>
              </a:rPr>
              <a:t>give</a:t>
            </a:r>
          </a:p>
        </p:txBody>
      </p:sp>
    </p:spTree>
    <p:extLst>
      <p:ext uri="{BB962C8B-B14F-4D97-AF65-F5344CB8AC3E}">
        <p14:creationId xmlns:p14="http://schemas.microsoft.com/office/powerpoint/2010/main" val="221439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23850" y="260350"/>
            <a:ext cx="84963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3300"/>
                </a:solidFill>
              </a:rPr>
              <a:t>15.lay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FF33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</a:rPr>
              <a:t>v.		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过去式	过去分词	现在分词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333399"/>
                </a:solidFill>
              </a:rPr>
              <a:t>lay		laid		laid		laying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333399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3300"/>
                </a:solidFill>
              </a:rPr>
              <a:t>pay, say</a:t>
            </a:r>
          </a:p>
        </p:txBody>
      </p:sp>
    </p:spTree>
    <p:extLst>
      <p:ext uri="{BB962C8B-B14F-4D97-AF65-F5344CB8AC3E}">
        <p14:creationId xmlns:p14="http://schemas.microsoft.com/office/powerpoint/2010/main" val="306612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8569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Points (</a:t>
            </a:r>
            <a:r>
              <a:rPr lang="zh-CN" altLang="en-US" sz="2400" b="1" dirty="0">
                <a:solidFill>
                  <a:prstClr val="black"/>
                </a:solidFill>
              </a:rPr>
              <a:t>考点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)</a:t>
            </a: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prstClr val="black"/>
                </a:solidFill>
              </a:rPr>
              <a:t>conj. (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连词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)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：两个谓语动词间一定要有一个连词，且逻辑关系通顺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prstClr val="black"/>
                </a:solidFill>
              </a:rPr>
              <a:t>pron.(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代词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)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：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1. 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考虑是在简单句中使用代词或是在从句中使用有连词性质的代词；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2. 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使用代词是语法需要（句子不完整）；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3. 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使用代词是表意需要（表意不准确）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prstClr val="black"/>
                </a:solidFill>
              </a:rPr>
              <a:t>v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. (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动词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)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：语态，时态，主谓一致，是否非谓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n.(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名词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)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：单复数（在单复数意义上较为纠结的名词，可以先不做考虑）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adj. – adv. 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：形容词与副词错用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55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323850" y="260350"/>
            <a:ext cx="84963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3300"/>
                </a:solidFill>
              </a:rPr>
              <a:t>16.mistake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FF33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</a:rPr>
              <a:t>v.		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过去式	过去分词	现在分词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333399"/>
                </a:solidFill>
              </a:rPr>
              <a:t>mistake	mistook	mistaken	mistaking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333399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3300"/>
                </a:solidFill>
              </a:rPr>
              <a:t>take, shake, undertake</a:t>
            </a:r>
          </a:p>
        </p:txBody>
      </p:sp>
    </p:spTree>
    <p:extLst>
      <p:ext uri="{BB962C8B-B14F-4D97-AF65-F5344CB8AC3E}">
        <p14:creationId xmlns:p14="http://schemas.microsoft.com/office/powerpoint/2010/main" val="147764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23850" y="260350"/>
            <a:ext cx="84963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3300"/>
                </a:solidFill>
              </a:rPr>
              <a:t>17.stand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FF33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</a:rPr>
              <a:t>v.		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过去式	过去分词	现在分词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333399"/>
                </a:solidFill>
              </a:rPr>
              <a:t>stand		stood		stood		standing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333399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3300"/>
                </a:solidFill>
              </a:rPr>
              <a:t>understand, misunderstand</a:t>
            </a:r>
          </a:p>
        </p:txBody>
      </p:sp>
    </p:spTree>
    <p:extLst>
      <p:ext uri="{BB962C8B-B14F-4D97-AF65-F5344CB8AC3E}">
        <p14:creationId xmlns:p14="http://schemas.microsoft.com/office/powerpoint/2010/main" val="228534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23850" y="260350"/>
            <a:ext cx="84963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3300"/>
                </a:solidFill>
              </a:rPr>
              <a:t>18.keep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FF33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</a:rPr>
              <a:t>v.		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过去式	过去分词	现在分词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333399"/>
                </a:solidFill>
              </a:rPr>
              <a:t>keep		kept		kept		keeping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333399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3300"/>
                </a:solidFill>
              </a:rPr>
              <a:t>sleep, sweep, weep</a:t>
            </a:r>
          </a:p>
        </p:txBody>
      </p:sp>
    </p:spTree>
    <p:extLst>
      <p:ext uri="{BB962C8B-B14F-4D97-AF65-F5344CB8AC3E}">
        <p14:creationId xmlns:p14="http://schemas.microsoft.com/office/powerpoint/2010/main" val="346317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23850" y="260350"/>
            <a:ext cx="84963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3300"/>
                </a:solidFill>
              </a:rPr>
              <a:t>19.show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FF33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</a:rPr>
              <a:t>v.		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过去式	过去分词	现在分词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333399"/>
                </a:solidFill>
              </a:rPr>
              <a:t>show		showed	shown	showing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333399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3300"/>
                </a:solidFill>
              </a:rPr>
              <a:t>sow</a:t>
            </a:r>
          </a:p>
        </p:txBody>
      </p:sp>
    </p:spTree>
    <p:extLst>
      <p:ext uri="{BB962C8B-B14F-4D97-AF65-F5344CB8AC3E}">
        <p14:creationId xmlns:p14="http://schemas.microsoft.com/office/powerpoint/2010/main" val="333746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23850" y="260350"/>
            <a:ext cx="84963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3300"/>
                </a:solidFill>
              </a:rPr>
              <a:t>20.feed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FF33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</a:rPr>
              <a:t>v.		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过去式	过去分词	现在分词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333399"/>
                </a:solidFill>
              </a:rPr>
              <a:t>feed		fed		fed		feeding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333399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3300"/>
                </a:solidFill>
              </a:rPr>
              <a:t>flee, speed, meet</a:t>
            </a:r>
          </a:p>
        </p:txBody>
      </p:sp>
    </p:spTree>
    <p:extLst>
      <p:ext uri="{BB962C8B-B14F-4D97-AF65-F5344CB8AC3E}">
        <p14:creationId xmlns:p14="http://schemas.microsoft.com/office/powerpoint/2010/main" val="173060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23850" y="260350"/>
            <a:ext cx="84963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3300"/>
                </a:solidFill>
              </a:rPr>
              <a:t>21.stick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FF33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</a:rPr>
              <a:t>v.		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过去式	过去分词	现在分词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333399"/>
                </a:solidFill>
              </a:rPr>
              <a:t>stick		stuck		stuck		sticking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333399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3300"/>
                </a:solidFill>
              </a:rPr>
              <a:t>strike</a:t>
            </a:r>
          </a:p>
        </p:txBody>
      </p:sp>
    </p:spTree>
    <p:extLst>
      <p:ext uri="{BB962C8B-B14F-4D97-AF65-F5344CB8AC3E}">
        <p14:creationId xmlns:p14="http://schemas.microsoft.com/office/powerpoint/2010/main" val="361303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23850" y="260350"/>
            <a:ext cx="84963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3300"/>
                </a:solidFill>
              </a:rPr>
              <a:t>22.bid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FF33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</a:rPr>
              <a:t>v.		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过去式	过去分词	现在分词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333399"/>
                </a:solidFill>
              </a:rPr>
              <a:t>bid		bid		bid		bi</a:t>
            </a:r>
            <a:r>
              <a:rPr lang="en-US" altLang="zh-CN" sz="2400" b="1" u="sng" dirty="0" smtClean="0">
                <a:solidFill>
                  <a:srgbClr val="333399"/>
                </a:solidFill>
              </a:rPr>
              <a:t>dd</a:t>
            </a:r>
            <a:r>
              <a:rPr lang="en-US" altLang="zh-CN" sz="2400" b="1" dirty="0" smtClean="0">
                <a:solidFill>
                  <a:srgbClr val="333399"/>
                </a:solidFill>
              </a:rPr>
              <a:t>ing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333399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3300"/>
                </a:solidFill>
              </a:rPr>
              <a:t>cut, burst, cost, fit, hit, let...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FF33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333399"/>
                </a:solidFill>
              </a:rPr>
              <a:t>此类动词多以重读闭音节结尾，</a:t>
            </a:r>
            <a:r>
              <a:rPr lang="zh-CN" altLang="en-US" sz="2400" b="1" u="sng" dirty="0" smtClean="0">
                <a:solidFill>
                  <a:srgbClr val="333399"/>
                </a:solidFill>
              </a:rPr>
              <a:t>转换为现在分词时注意</a:t>
            </a:r>
            <a:r>
              <a:rPr lang="zh-CN" altLang="en-US" sz="2400" b="1" u="sng" dirty="0" smtClean="0">
                <a:solidFill>
                  <a:srgbClr val="FF3300"/>
                </a:solidFill>
              </a:rPr>
              <a:t>双写</a:t>
            </a:r>
            <a:r>
              <a:rPr lang="zh-CN" altLang="en-US" sz="2400" b="1" dirty="0" smtClean="0">
                <a:solidFill>
                  <a:srgbClr val="333399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2233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23850" y="260350"/>
            <a:ext cx="84963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3300"/>
                </a:solidFill>
              </a:rPr>
              <a:t>23.apply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FF33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</a:rPr>
              <a:t>v.		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过去式	过去分词	现在分词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333399"/>
                </a:solidFill>
              </a:rPr>
              <a:t>apply		applied	applied	applying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333399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3300"/>
                </a:solidFill>
              </a:rPr>
              <a:t>bury, carry, clarify, copy...</a:t>
            </a:r>
          </a:p>
        </p:txBody>
      </p:sp>
    </p:spTree>
    <p:extLst>
      <p:ext uri="{BB962C8B-B14F-4D97-AF65-F5344CB8AC3E}">
        <p14:creationId xmlns:p14="http://schemas.microsoft.com/office/powerpoint/2010/main" val="411484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23850" y="260350"/>
            <a:ext cx="84963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3300"/>
                </a:solidFill>
              </a:rPr>
              <a:t>24.annoy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FF33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</a:rPr>
              <a:t>v.		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过去式	过去分词	现在分词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333399"/>
                </a:solidFill>
              </a:rPr>
              <a:t>annoy		annoyed	annoyed	annoying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333399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3300"/>
                </a:solidFill>
              </a:rPr>
              <a:t>betray, delay, destroy, enjoy...</a:t>
            </a:r>
          </a:p>
        </p:txBody>
      </p:sp>
    </p:spTree>
    <p:extLst>
      <p:ext uri="{BB962C8B-B14F-4D97-AF65-F5344CB8AC3E}">
        <p14:creationId xmlns:p14="http://schemas.microsoft.com/office/powerpoint/2010/main" val="227175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23850" y="260350"/>
            <a:ext cx="84963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3300"/>
                </a:solidFill>
              </a:rPr>
              <a:t>25.admit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FF33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</a:rPr>
              <a:t>v.		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过去式	过去分词	现在分词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333399"/>
                </a:solidFill>
              </a:rPr>
              <a:t>admit		admi</a:t>
            </a:r>
            <a:r>
              <a:rPr lang="en-US" altLang="zh-CN" sz="2400" b="1" u="sng" dirty="0" smtClean="0">
                <a:solidFill>
                  <a:srgbClr val="333399"/>
                </a:solidFill>
              </a:rPr>
              <a:t>tt</a:t>
            </a:r>
            <a:r>
              <a:rPr lang="en-US" altLang="zh-CN" sz="2400" b="1" dirty="0" smtClean="0">
                <a:solidFill>
                  <a:srgbClr val="333399"/>
                </a:solidFill>
              </a:rPr>
              <a:t>ed	admi</a:t>
            </a:r>
            <a:r>
              <a:rPr lang="en-US" altLang="zh-CN" sz="2400" b="1" u="sng" dirty="0" smtClean="0">
                <a:solidFill>
                  <a:srgbClr val="333399"/>
                </a:solidFill>
              </a:rPr>
              <a:t>tt</a:t>
            </a:r>
            <a:r>
              <a:rPr lang="en-US" altLang="zh-CN" sz="2400" b="1" dirty="0" smtClean="0">
                <a:solidFill>
                  <a:srgbClr val="333399"/>
                </a:solidFill>
              </a:rPr>
              <a:t>ed	admi</a:t>
            </a:r>
            <a:r>
              <a:rPr lang="en-US" altLang="zh-CN" sz="2400" b="1" u="sng" dirty="0" smtClean="0">
                <a:solidFill>
                  <a:srgbClr val="333399"/>
                </a:solidFill>
              </a:rPr>
              <a:t>tt</a:t>
            </a:r>
            <a:r>
              <a:rPr lang="en-US" altLang="zh-CN" sz="2400" b="1" dirty="0" smtClean="0">
                <a:solidFill>
                  <a:srgbClr val="333399"/>
                </a:solidFill>
              </a:rPr>
              <a:t>ing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333399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3300"/>
                </a:solidFill>
              </a:rPr>
              <a:t>ban, beg, chat, clap, control...</a:t>
            </a:r>
          </a:p>
        </p:txBody>
      </p:sp>
    </p:spTree>
    <p:extLst>
      <p:ext uri="{BB962C8B-B14F-4D97-AF65-F5344CB8AC3E}">
        <p14:creationId xmlns:p14="http://schemas.microsoft.com/office/powerpoint/2010/main" val="367356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8569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1. noun (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名词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)</a:t>
            </a: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prstClr val="black"/>
                </a:solidFill>
              </a:rPr>
              <a:t>经常出现的绝对的不可数名词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fun, advice, information, equipment, furniture…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prstClr val="black"/>
                </a:solidFill>
              </a:rPr>
              <a:t>可数名词的单数不能单独使用，如果没有上下文说明是单数，可数名词一般用复数形式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prstClr val="black"/>
                </a:solidFill>
              </a:rPr>
              <a:t>可数名词的单数前没有限定词，可以考虑使用冠词或物主代词，但在一些固定搭配下或特殊用法时，也有单独使用的情况：</a:t>
            </a:r>
            <a:r>
              <a:rPr lang="en-US" altLang="zh-CN" sz="2400" b="1" dirty="0">
                <a:solidFill>
                  <a:prstClr val="black"/>
                </a:solidFill>
              </a:rPr>
              <a:t>word (news), earth (world), child as he is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prstClr val="black"/>
                </a:solidFill>
              </a:rPr>
              <a:t>可数名词前有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one of, these, few 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等词修饰，表示数量大于一时，用复数形式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prstClr val="black"/>
                </a:solidFill>
              </a:rPr>
              <a:t>以下情况中，名词所有格后的名词可省略：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a barber’s, my friend’s…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55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79208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800" dirty="0" smtClean="0"/>
              <a:t>shrink, shrank, shrunk, shrinking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seek, sought, sought, seeking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flee, fled, fled, fleeing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destroy, destroyed, destroyed, destroying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beg, begged, begged, begging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strike, struck, struck, striking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sow, sowed, sown, sowing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fly, flew, flown, flying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fit, fit, fit, fitting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sz="2800" dirty="0" smtClean="0"/>
              <a:t>swear, swore, sworn</a:t>
            </a:r>
            <a:r>
              <a:rPr lang="en-US" altLang="zh-CN" sz="2800" smtClean="0"/>
              <a:t>, swearing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0678496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856932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</a:rPr>
              <a:t>Exercise: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</a:rPr>
              <a:t>be, beat, begin, burn, choose, drive, do, eat, fall, feel, find, forbid, go, hang, have, hear, hide, hold, learn, lead, leave, lie, lose, make, mean, meet, panic, ride, sell, sew, shine, shoot, sit, slide, smell, spin, steal, swell, tell, win, wind, write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00"/>
                </a:solidFill>
              </a:rPr>
              <a:t>写出以上各词的</a:t>
            </a:r>
            <a:r>
              <a:rPr lang="zh-CN" altLang="en-US" sz="2400" b="1" u="sng" dirty="0" smtClean="0">
                <a:solidFill>
                  <a:srgbClr val="000000"/>
                </a:solidFill>
              </a:rPr>
              <a:t>过去式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，</a:t>
            </a:r>
            <a:r>
              <a:rPr lang="zh-CN" altLang="en-US" sz="2400" b="1" u="sng" dirty="0" smtClean="0">
                <a:solidFill>
                  <a:srgbClr val="000000"/>
                </a:solidFill>
              </a:rPr>
              <a:t>过去分词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和</a:t>
            </a:r>
            <a:r>
              <a:rPr lang="zh-CN" altLang="en-US" sz="2400" b="1" u="sng" dirty="0" smtClean="0">
                <a:solidFill>
                  <a:srgbClr val="000000"/>
                </a:solidFill>
              </a:rPr>
              <a:t>现在分词</a:t>
            </a:r>
          </a:p>
        </p:txBody>
      </p:sp>
    </p:spTree>
    <p:extLst>
      <p:ext uri="{BB962C8B-B14F-4D97-AF65-F5344CB8AC3E}">
        <p14:creationId xmlns:p14="http://schemas.microsoft.com/office/powerpoint/2010/main" val="32177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54726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/>
              <a:t>be, was/were, done, being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beat, beat, beaten, beating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begin, began, begun, begi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nn</a:t>
            </a:r>
            <a:r>
              <a:rPr lang="en-US" altLang="zh-CN" sz="2000" b="1" dirty="0" smtClean="0"/>
              <a:t>ing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burn, burnt, burnt, burning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choose, chose, chosen, choosing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drive, drove, driven, driving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do, did, done, doing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eat, ate, </a:t>
            </a:r>
            <a:r>
              <a:rPr lang="en-US" altLang="zh-CN" sz="2000" b="1" dirty="0" smtClean="0"/>
              <a:t>eaten, eating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fall, fell, </a:t>
            </a:r>
            <a:r>
              <a:rPr lang="en-US" altLang="zh-CN" sz="2000" b="1" dirty="0" smtClean="0"/>
              <a:t>fallen, falling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feel, felt, felt, feeling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find, found, found, finding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forbid, forbade, forbidden, forbi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dd</a:t>
            </a:r>
            <a:r>
              <a:rPr lang="en-US" altLang="zh-CN" sz="2000" b="1" dirty="0" smtClean="0"/>
              <a:t>ing</a:t>
            </a:r>
          </a:p>
        </p:txBody>
      </p:sp>
    </p:spTree>
    <p:extLst>
      <p:ext uri="{BB962C8B-B14F-4D97-AF65-F5344CB8AC3E}">
        <p14:creationId xmlns:p14="http://schemas.microsoft.com/office/powerpoint/2010/main" val="80067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7992888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</a:rPr>
              <a:t>go, went, gone, going</a:t>
            </a:r>
          </a:p>
          <a:p>
            <a:pPr>
              <a:lnSpc>
                <a:spcPct val="150000"/>
              </a:lnSpc>
            </a:pPr>
            <a:r>
              <a:rPr lang="en-US" altLang="zh-CN" sz="2000" b="1" u="sng" dirty="0" smtClean="0">
                <a:solidFill>
                  <a:srgbClr val="000000"/>
                </a:solidFill>
              </a:rPr>
              <a:t>hang, hung, hung (</a:t>
            </a:r>
            <a:r>
              <a:rPr lang="zh-CN" altLang="en-US" sz="2000" b="1" u="sng" dirty="0" smtClean="0">
                <a:solidFill>
                  <a:srgbClr val="000000"/>
                </a:solidFill>
              </a:rPr>
              <a:t>悬挂</a:t>
            </a:r>
            <a:r>
              <a:rPr lang="en-US" altLang="zh-CN" sz="2000" b="1" u="sng" dirty="0" smtClean="0">
                <a:solidFill>
                  <a:srgbClr val="000000"/>
                </a:solidFill>
              </a:rPr>
              <a:t>)/ hang, hanged, hanged (</a:t>
            </a:r>
            <a:r>
              <a:rPr lang="zh-CN" altLang="en-US" sz="2000" b="1" u="sng" dirty="0" smtClean="0">
                <a:solidFill>
                  <a:srgbClr val="000000"/>
                </a:solidFill>
              </a:rPr>
              <a:t>吊死</a:t>
            </a:r>
            <a:r>
              <a:rPr lang="en-US" altLang="zh-CN" sz="2000" b="1" u="sng" dirty="0" smtClean="0">
                <a:solidFill>
                  <a:srgbClr val="000000"/>
                </a:solidFill>
              </a:rPr>
              <a:t>), hanging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</a:rPr>
              <a:t>have, had, had, having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</a:rPr>
              <a:t>hear, heard, heard, hearing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</a:rPr>
              <a:t>hide, hid, </a:t>
            </a:r>
            <a:r>
              <a:rPr lang="en-US" altLang="zh-CN" sz="2000" b="1" u="sng" dirty="0" smtClean="0">
                <a:solidFill>
                  <a:srgbClr val="000000"/>
                </a:solidFill>
              </a:rPr>
              <a:t>hidden, hiding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</a:rPr>
              <a:t>hold, held, held, holding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</a:rPr>
              <a:t>learn, learnt, learnt, learning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</a:rPr>
              <a:t>lead, led, led, leading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</a:rPr>
              <a:t>leave, left, left, leaving</a:t>
            </a:r>
          </a:p>
          <a:p>
            <a:pPr>
              <a:lnSpc>
                <a:spcPct val="150000"/>
              </a:lnSpc>
            </a:pPr>
            <a:r>
              <a:rPr lang="en-US" altLang="zh-CN" sz="2000" b="1" u="sng" dirty="0" smtClean="0">
                <a:solidFill>
                  <a:srgbClr val="000000"/>
                </a:solidFill>
              </a:rPr>
              <a:t>lie, lay, lain (</a:t>
            </a:r>
            <a:r>
              <a:rPr lang="zh-CN" altLang="en-US" sz="2000" b="1" u="sng" dirty="0" smtClean="0">
                <a:solidFill>
                  <a:srgbClr val="000000"/>
                </a:solidFill>
              </a:rPr>
              <a:t>躺下</a:t>
            </a:r>
            <a:r>
              <a:rPr lang="en-US" altLang="zh-CN" sz="2000" b="1" u="sng" dirty="0" smtClean="0">
                <a:solidFill>
                  <a:srgbClr val="000000"/>
                </a:solidFill>
              </a:rPr>
              <a:t>), lying/ lie, lied, lied (</a:t>
            </a:r>
            <a:r>
              <a:rPr lang="zh-CN" altLang="en-US" sz="2000" b="1" u="sng" dirty="0" smtClean="0">
                <a:solidFill>
                  <a:srgbClr val="000000"/>
                </a:solidFill>
              </a:rPr>
              <a:t>撒谎</a:t>
            </a:r>
            <a:r>
              <a:rPr lang="en-US" altLang="zh-CN" sz="2000" b="1" u="sng" dirty="0" smtClean="0">
                <a:solidFill>
                  <a:srgbClr val="000000"/>
                </a:solidFill>
              </a:rPr>
              <a:t>), lying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</a:rPr>
              <a:t>lose, lost, lost, losing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</a:rPr>
              <a:t>make, made, made, making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</a:rPr>
              <a:t>mean, meant, meant, meaning</a:t>
            </a:r>
            <a:endParaRPr lang="zh-CN" altLang="en-US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39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5472608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</a:rPr>
              <a:t>meet, met, met, meeting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</a:rPr>
              <a:t>panic, pani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ck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ed, pani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ck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ed, pani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ck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ing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</a:rPr>
              <a:t>ride, rode, </a:t>
            </a:r>
            <a:r>
              <a:rPr lang="en-US" altLang="zh-CN" sz="2000" b="1" u="sng" dirty="0" smtClean="0">
                <a:solidFill>
                  <a:srgbClr val="000000"/>
                </a:solidFill>
              </a:rPr>
              <a:t>ridden, riding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</a:rPr>
              <a:t>sell, sold, sold, selling</a:t>
            </a:r>
          </a:p>
          <a:p>
            <a:pPr>
              <a:lnSpc>
                <a:spcPct val="150000"/>
              </a:lnSpc>
            </a:pPr>
            <a:r>
              <a:rPr lang="en-US" altLang="zh-CN" sz="2000" b="1" u="sng" dirty="0" smtClean="0">
                <a:solidFill>
                  <a:srgbClr val="000000"/>
                </a:solidFill>
              </a:rPr>
              <a:t>sew, sewed, sewn, sewing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</a:rPr>
              <a:t>shine, shone, shone, shining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</a:rPr>
              <a:t>shoot, shot, shot, shooting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</a:rPr>
              <a:t>sit, sat, sat, si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tt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ing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</a:rPr>
              <a:t>slide, slid, slid, sliding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</a:rPr>
              <a:t>smell, smelt, smelt, smelling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</a:rPr>
              <a:t>spin, span, spun, spi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nn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ing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</a:rPr>
              <a:t>steal, stole, stolen, stealing</a:t>
            </a:r>
          </a:p>
          <a:p>
            <a:pPr>
              <a:lnSpc>
                <a:spcPct val="150000"/>
              </a:lnSpc>
            </a:pPr>
            <a:endParaRPr lang="zh-CN" altLang="en-US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3994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54726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</a:rPr>
              <a:t>swell, swelled, swollen, swelling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</a:rPr>
              <a:t>tell, told, told, telling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</a:rPr>
              <a:t>win, won, won, wi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nn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ing</a:t>
            </a:r>
          </a:p>
          <a:p>
            <a:pPr>
              <a:lnSpc>
                <a:spcPct val="150000"/>
              </a:lnSpc>
            </a:pPr>
            <a:r>
              <a:rPr lang="en-US" altLang="zh-CN" sz="2000" b="1" u="sng" dirty="0" smtClean="0">
                <a:solidFill>
                  <a:srgbClr val="000000"/>
                </a:solidFill>
              </a:rPr>
              <a:t>wind, wound, wound, winding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</a:rPr>
              <a:t>write, wrote, </a:t>
            </a:r>
            <a:r>
              <a:rPr lang="en-US" altLang="zh-CN" sz="2000" b="1" u="sng" dirty="0" smtClean="0">
                <a:solidFill>
                  <a:srgbClr val="000000"/>
                </a:solidFill>
              </a:rPr>
              <a:t>written, wri</a:t>
            </a:r>
            <a:r>
              <a:rPr lang="en-US" altLang="zh-CN" sz="2000" b="1" u="sng" dirty="0" smtClean="0">
                <a:solidFill>
                  <a:srgbClr val="FF0000"/>
                </a:solidFill>
              </a:rPr>
              <a:t>t</a:t>
            </a:r>
            <a:r>
              <a:rPr lang="en-US" altLang="zh-CN" sz="2000" b="1" u="sng" dirty="0" smtClean="0">
                <a:solidFill>
                  <a:srgbClr val="000000"/>
                </a:solidFill>
              </a:rPr>
              <a:t>ing</a:t>
            </a:r>
          </a:p>
        </p:txBody>
      </p:sp>
    </p:spTree>
    <p:extLst>
      <p:ext uri="{BB962C8B-B14F-4D97-AF65-F5344CB8AC3E}">
        <p14:creationId xmlns:p14="http://schemas.microsoft.com/office/powerpoint/2010/main" val="6863994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85698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7. non-finite v. (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非谓语动词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)</a:t>
            </a: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zh-CN" altLang="en-US" sz="2400" b="1" dirty="0" smtClean="0">
                <a:solidFill>
                  <a:prstClr val="black"/>
                </a:solidFill>
              </a:rPr>
              <a:t>当一个句子中已有谓语动词时，其他动词的都应以非谓语的形式出现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prstClr val="black"/>
                </a:solidFill>
              </a:rPr>
              <a:t>doing/to do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作主语或者宾语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(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介词后用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doing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作宾语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prstClr val="black"/>
                </a:solidFill>
              </a:rPr>
              <a:t>do/doing/done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作宾语补足语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(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感官动词和使役动词居多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)</a:t>
            </a:r>
          </a:p>
          <a:p>
            <a:r>
              <a:rPr lang="en-US" altLang="zh-CN" sz="2400" b="1" dirty="0">
                <a:solidFill>
                  <a:prstClr val="black"/>
                </a:solidFill>
              </a:rPr>
              <a:t>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get sb. </a:t>
            </a:r>
            <a:r>
              <a:rPr lang="en-US" altLang="zh-CN" sz="2400" b="1" u="sng" dirty="0" smtClean="0">
                <a:solidFill>
                  <a:srgbClr val="FF0000"/>
                </a:solidFill>
              </a:rPr>
              <a:t>to do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sth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prstClr val="black"/>
                </a:solidFill>
              </a:rPr>
              <a:t>doing/done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作表语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prstClr val="black"/>
                </a:solidFill>
              </a:rPr>
              <a:t>doing/done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作定语和状语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(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考虑与被修饰的名词或和句子主语见的主被动关系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prstClr val="black"/>
                </a:solidFill>
              </a:rPr>
              <a:t>固定结构中使用非谓语动词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dirty="0">
                <a:solidFill>
                  <a:prstClr val="black"/>
                </a:solidFill>
              </a:rPr>
              <a:t>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   would rather do/would like to do</a:t>
            </a:r>
          </a:p>
          <a:p>
            <a:r>
              <a:rPr lang="en-US" altLang="zh-CN" sz="2400" b="1" dirty="0">
                <a:solidFill>
                  <a:prstClr val="black"/>
                </a:solidFill>
              </a:rPr>
              <a:t>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   can’t help doing/ have trouble (in) doing/stop sb. (from) doing/ end </a:t>
            </a:r>
            <a:r>
              <a:rPr lang="en-US" altLang="zh-CN" sz="2400" b="1" smtClean="0">
                <a:solidFill>
                  <a:prstClr val="black"/>
                </a:solidFill>
              </a:rPr>
              <a:t>up doing     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prstClr val="black"/>
                </a:solidFill>
              </a:rPr>
              <a:t>“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to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”是不定式符号还是介词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93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8569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8. part of speech (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词性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)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adj.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与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n.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间的转化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转化为名词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adj.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与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adv.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间的转化（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adj.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用来修饰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n., adv.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用来修饰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v.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或整个句子）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dirty="0">
                <a:solidFill>
                  <a:prstClr val="black"/>
                </a:solidFill>
              </a:rPr>
              <a:t>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   </a:t>
            </a:r>
            <a:r>
              <a:rPr lang="en-US" altLang="zh-CN" sz="2400" b="1" u="sng" dirty="0" smtClean="0">
                <a:solidFill>
                  <a:srgbClr val="0070C0"/>
                </a:solidFill>
              </a:rPr>
              <a:t>highly developed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technology/ </a:t>
            </a:r>
            <a:r>
              <a:rPr lang="en-US" altLang="zh-CN" sz="2400" b="1" u="sng" dirty="0" smtClean="0">
                <a:solidFill>
                  <a:srgbClr val="0070C0"/>
                </a:solidFill>
              </a:rPr>
              <a:t>interesting ancient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culture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     adj.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变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adv.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规律：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dirty="0">
                <a:solidFill>
                  <a:prstClr val="black"/>
                </a:solidFill>
              </a:rPr>
              <a:t>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   1. complete – completely</a:t>
            </a:r>
          </a:p>
          <a:p>
            <a:r>
              <a:rPr lang="en-US" altLang="zh-CN" sz="2400" b="1" dirty="0">
                <a:solidFill>
                  <a:prstClr val="black"/>
                </a:solidFill>
              </a:rPr>
              <a:t>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   2. happy </a:t>
            </a:r>
            <a:r>
              <a:rPr lang="en-US" altLang="zh-CN" sz="2400" b="1" dirty="0">
                <a:solidFill>
                  <a:prstClr val="black"/>
                </a:solidFill>
              </a:rPr>
              <a:t>–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happily; shy – shyly, dry – dryly     </a:t>
            </a:r>
          </a:p>
          <a:p>
            <a:r>
              <a:rPr lang="en-US" altLang="zh-CN" sz="2400" b="1" dirty="0">
                <a:solidFill>
                  <a:prstClr val="black"/>
                </a:solidFill>
              </a:rPr>
              <a:t>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   3. possible – possibly, simple – simply, gentle – gently </a:t>
            </a:r>
          </a:p>
          <a:p>
            <a:r>
              <a:rPr lang="en-US" altLang="zh-CN" sz="2400" b="1" dirty="0">
                <a:solidFill>
                  <a:prstClr val="black"/>
                </a:solidFill>
              </a:rPr>
              <a:t>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   4. true – truly, whole – wholly </a:t>
            </a:r>
          </a:p>
          <a:p>
            <a:r>
              <a:rPr lang="en-US" altLang="zh-CN" sz="2400" b="1" dirty="0">
                <a:solidFill>
                  <a:prstClr val="black"/>
                </a:solidFill>
              </a:rPr>
              <a:t>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   5. early – early</a:t>
            </a: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47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80648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800" dirty="0" smtClean="0">
                <a:solidFill>
                  <a:srgbClr val="FF0000"/>
                </a:solidFill>
              </a:rPr>
              <a:t>cover</a:t>
            </a:r>
            <a:r>
              <a:rPr lang="en-US" altLang="zh-CN" sz="2800" dirty="0" smtClean="0"/>
              <a:t> the cost  </a:t>
            </a:r>
            <a:r>
              <a:rPr lang="zh-CN" altLang="en-US" sz="2800" dirty="0" smtClean="0"/>
              <a:t>支付费用（指可以包含）</a:t>
            </a:r>
            <a:endParaRPr lang="en-US" altLang="zh-CN" sz="2800" dirty="0"/>
          </a:p>
          <a:p>
            <a:pPr marL="342900" indent="-342900">
              <a:buAutoNum type="arabicPeriod"/>
            </a:pPr>
            <a:r>
              <a:rPr lang="en-US" altLang="zh-CN" sz="2800" dirty="0" smtClean="0"/>
              <a:t>n. cue  </a:t>
            </a:r>
            <a:r>
              <a:rPr lang="zh-CN" altLang="en-US" sz="2800" dirty="0" smtClean="0"/>
              <a:t>线索</a:t>
            </a:r>
            <a:endParaRPr lang="en-US" altLang="zh-CN" sz="2800" dirty="0" smtClean="0"/>
          </a:p>
          <a:p>
            <a:pPr marL="342900" indent="-342900">
              <a:buAutoNum type="arabicPeriod"/>
            </a:pPr>
            <a:r>
              <a:rPr lang="en-US" altLang="zh-CN" sz="2800" dirty="0" smtClean="0"/>
              <a:t>n. participant  </a:t>
            </a:r>
            <a:r>
              <a:rPr lang="zh-CN" altLang="en-US" sz="2800" dirty="0" smtClean="0"/>
              <a:t>参与者</a:t>
            </a:r>
            <a:endParaRPr lang="en-US" altLang="zh-CN" sz="2800" dirty="0" smtClean="0"/>
          </a:p>
          <a:p>
            <a:pPr marL="342900" indent="-342900">
              <a:buAutoNum type="arabicPeriod"/>
            </a:pPr>
            <a:r>
              <a:rPr lang="en-US" altLang="zh-CN" sz="2800" dirty="0" smtClean="0"/>
              <a:t>n. stroke  </a:t>
            </a:r>
            <a:r>
              <a:rPr lang="zh-CN" altLang="en-US" sz="2800" dirty="0" smtClean="0"/>
              <a:t>中风</a:t>
            </a:r>
            <a:endParaRPr lang="en-US" altLang="zh-CN" sz="2800" dirty="0" smtClean="0"/>
          </a:p>
          <a:p>
            <a:pPr marL="342900" indent="-342900">
              <a:buAutoNum type="arabicPeriod"/>
            </a:pPr>
            <a:r>
              <a:rPr lang="en-US" altLang="zh-CN" sz="2800" dirty="0" smtClean="0"/>
              <a:t>n. factor  </a:t>
            </a:r>
            <a:r>
              <a:rPr lang="zh-CN" altLang="en-US" sz="2800" dirty="0" smtClean="0"/>
              <a:t>因素</a:t>
            </a:r>
            <a:endParaRPr lang="en-US" altLang="zh-CN" sz="2800" dirty="0" smtClean="0"/>
          </a:p>
          <a:p>
            <a:pPr marL="342900" indent="-342900">
              <a:buAutoNum type="arabicPeriod"/>
            </a:pPr>
            <a:r>
              <a:rPr lang="en-US" altLang="zh-CN" sz="2800" dirty="0" smtClean="0"/>
              <a:t>n./v. budget  </a:t>
            </a:r>
            <a:r>
              <a:rPr lang="zh-CN" altLang="en-US" sz="2800" dirty="0" smtClean="0"/>
              <a:t>预算</a:t>
            </a:r>
            <a:endParaRPr lang="en-US" altLang="zh-CN" sz="2800" dirty="0" smtClean="0"/>
          </a:p>
          <a:p>
            <a:pPr marL="342900" indent="-342900">
              <a:buAutoNum type="arabicPeriod"/>
            </a:pPr>
            <a:r>
              <a:rPr lang="en-US" altLang="zh-CN" sz="2800" dirty="0" smtClean="0"/>
              <a:t>n./v. bargain  </a:t>
            </a:r>
            <a:r>
              <a:rPr lang="zh-CN" altLang="en-US" sz="2800" dirty="0" smtClean="0"/>
              <a:t>便宜货，讨价还价</a:t>
            </a:r>
            <a:endParaRPr lang="en-US" altLang="zh-CN" sz="2800" dirty="0" smtClean="0"/>
          </a:p>
          <a:p>
            <a:pPr marL="342900" indent="-342900">
              <a:buAutoNum type="arabicPeriod"/>
            </a:pPr>
            <a:r>
              <a:rPr lang="en-US" altLang="zh-CN" sz="2800" dirty="0" smtClean="0"/>
              <a:t>n. alternative  </a:t>
            </a:r>
            <a:r>
              <a:rPr lang="zh-CN" altLang="en-US" sz="2800" dirty="0" smtClean="0"/>
              <a:t>两者间的选择</a:t>
            </a:r>
            <a:endParaRPr lang="en-US" altLang="zh-CN" sz="2800" dirty="0" smtClean="0"/>
          </a:p>
          <a:p>
            <a:pPr marL="342900" indent="-342900">
              <a:buAutoNum type="arabicPeriod"/>
            </a:pPr>
            <a:r>
              <a:rPr lang="en-US" altLang="zh-CN" sz="2800" dirty="0"/>
              <a:t>v</a:t>
            </a:r>
            <a:r>
              <a:rPr lang="en-US" altLang="zh-CN" sz="2800" dirty="0" smtClean="0"/>
              <a:t>. locate  </a:t>
            </a:r>
            <a:r>
              <a:rPr lang="zh-CN" altLang="en-US" sz="2800" dirty="0" smtClean="0"/>
              <a:t>定位</a:t>
            </a:r>
            <a:endParaRPr lang="en-US" altLang="zh-CN" sz="2800" dirty="0" smtClean="0"/>
          </a:p>
          <a:p>
            <a:pPr marL="342900" indent="-342900">
              <a:buAutoNum type="arabicPeriod"/>
            </a:pPr>
            <a:r>
              <a:rPr lang="en-US" altLang="zh-CN" sz="2800" dirty="0" smtClean="0"/>
              <a:t>n. assignment  </a:t>
            </a:r>
            <a:r>
              <a:rPr lang="zh-CN" altLang="en-US" sz="2800" dirty="0" smtClean="0"/>
              <a:t>作业，任务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68633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8569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2. pronoun (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代词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)</a:t>
            </a: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prstClr val="black"/>
                </a:solidFill>
              </a:rPr>
              <a:t>分清代词性质（是否需要充当连词）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prstClr val="black"/>
                </a:solidFill>
              </a:rPr>
              <a:t>分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清指代对象（性别，类型，单复数）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prstClr val="black"/>
                </a:solidFill>
              </a:rPr>
              <a:t>代词使用的区别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I, me, my, mine, myself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9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80648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v. proofread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have a good comm</a:t>
            </a:r>
            <a:r>
              <a:rPr lang="en-US" altLang="zh-CN" sz="2800" dirty="0" smtClean="0">
                <a:solidFill>
                  <a:srgbClr val="FF0000"/>
                </a:solidFill>
              </a:rPr>
              <a:t>a</a:t>
            </a:r>
            <a:r>
              <a:rPr lang="en-US" altLang="zh-CN" sz="2800" dirty="0" smtClean="0">
                <a:solidFill>
                  <a:prstClr val="black"/>
                </a:solidFill>
              </a:rPr>
              <a:t>nd of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v. maintain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n. setting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a. grateful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a. privileged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transfer the attention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release the feelings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srgbClr val="FF0000"/>
                </a:solidFill>
              </a:rPr>
              <a:t>throw</a:t>
            </a:r>
            <a:r>
              <a:rPr lang="en-US" altLang="zh-CN" sz="2800" dirty="0" smtClean="0">
                <a:solidFill>
                  <a:prstClr val="black"/>
                </a:solidFill>
              </a:rPr>
              <a:t> a party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n. destination</a:t>
            </a:r>
          </a:p>
        </p:txBody>
      </p:sp>
    </p:spTree>
    <p:extLst>
      <p:ext uri="{BB962C8B-B14F-4D97-AF65-F5344CB8AC3E}">
        <p14:creationId xmlns:p14="http://schemas.microsoft.com/office/powerpoint/2010/main" val="392261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856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3. article (</a:t>
            </a:r>
            <a:r>
              <a:rPr lang="zh-CN" altLang="en-US" sz="2400" b="1" dirty="0">
                <a:solidFill>
                  <a:prstClr val="black"/>
                </a:solidFill>
              </a:rPr>
              <a:t>冠词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)</a:t>
            </a: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prstClr val="black"/>
                </a:solidFill>
              </a:rPr>
              <a:t>固定搭配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at a time, in the way, out of question…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prstClr val="black"/>
                </a:solidFill>
              </a:rPr>
              <a:t>单数可数名词前无限定词要考虑冠词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prstClr val="black"/>
                </a:solidFill>
              </a:rPr>
              <a:t>特指与泛指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in a/the shop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与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an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的区别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prstClr val="black"/>
                </a:solidFill>
              </a:rPr>
              <a:t>表示泛指时不可数名词与可数名词复数前不用冠词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prstClr val="black"/>
                </a:solidFill>
              </a:rPr>
              <a:t>一些不用冠词的特定名词前，如果名词被形容词修饰，表示特定概念，会用冠词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have a delicious breakfast</a:t>
            </a:r>
          </a:p>
        </p:txBody>
      </p:sp>
    </p:spTree>
    <p:extLst>
      <p:ext uri="{BB962C8B-B14F-4D97-AF65-F5344CB8AC3E}">
        <p14:creationId xmlns:p14="http://schemas.microsoft.com/office/powerpoint/2010/main" val="198345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856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4. Preposition (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介词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)</a:t>
            </a: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prstClr val="black"/>
                </a:solidFill>
              </a:rPr>
              <a:t>介词本身的使用习惯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on the table, in a box…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prstClr val="black"/>
                </a:solidFill>
              </a:rPr>
              <a:t>习惯搭配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accuse…of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prstClr val="black"/>
                </a:solidFill>
              </a:rPr>
              <a:t>动词的不同用法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He is leaving for Beijing./He left the key at home.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prstClr val="black"/>
                </a:solidFill>
              </a:rPr>
              <a:t>固定句型不使用介词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3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75608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 smtClean="0"/>
              <a:t>tight </a:t>
            </a:r>
            <a:r>
              <a:rPr lang="en-US" altLang="zh-CN" sz="2400" u="sng" dirty="0" smtClean="0"/>
              <a:t>                </a:t>
            </a:r>
            <a:r>
              <a:rPr lang="en-US" altLang="zh-CN" sz="2400" dirty="0" smtClean="0"/>
              <a:t>the shoulder (</a:t>
            </a:r>
            <a:r>
              <a:rPr lang="zh-CN" altLang="en-US" sz="2400" dirty="0" smtClean="0"/>
              <a:t>肩窄</a:t>
            </a:r>
            <a:r>
              <a:rPr lang="en-US" altLang="zh-CN" sz="2400" dirty="0" smtClean="0"/>
              <a:t>)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have a gift </a:t>
            </a:r>
            <a:r>
              <a:rPr lang="en-US" altLang="zh-CN" sz="2400" u="sng" dirty="0" smtClean="0"/>
              <a:t>                 </a:t>
            </a:r>
            <a:r>
              <a:rPr lang="en-US" altLang="zh-CN" sz="2400" dirty="0" smtClean="0"/>
              <a:t> (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…</a:t>
            </a:r>
            <a:r>
              <a:rPr lang="zh-CN" altLang="en-US" sz="2400" dirty="0" smtClean="0"/>
              <a:t>有天赋</a:t>
            </a:r>
            <a:r>
              <a:rPr lang="en-US" altLang="zh-CN" sz="2400" dirty="0" smtClean="0"/>
              <a:t>)</a:t>
            </a:r>
          </a:p>
          <a:p>
            <a:pPr marL="457200" indent="-457200">
              <a:buAutoNum type="arabicPeriod"/>
            </a:pPr>
            <a:r>
              <a:rPr lang="en-US" altLang="zh-CN" sz="2400" u="sng" dirty="0"/>
              <a:t> </a:t>
            </a:r>
            <a:r>
              <a:rPr lang="en-US" altLang="zh-CN" sz="2400" u="sng" dirty="0" smtClean="0"/>
              <a:t>                </a:t>
            </a:r>
            <a:r>
              <a:rPr lang="en-US" altLang="zh-CN" sz="2400" dirty="0" smtClean="0"/>
              <a:t> the decline (</a:t>
            </a:r>
            <a:r>
              <a:rPr lang="zh-CN" altLang="en-US" sz="2400" dirty="0" smtClean="0"/>
              <a:t>减少</a:t>
            </a:r>
            <a:r>
              <a:rPr lang="en-US" altLang="zh-CN" sz="2400" dirty="0" smtClean="0"/>
              <a:t>)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impress </a:t>
            </a:r>
            <a:r>
              <a:rPr lang="en-US" altLang="zh-CN" sz="2400" u="sng" dirty="0" smtClean="0"/>
              <a:t>                 </a:t>
            </a:r>
            <a:r>
              <a:rPr lang="en-US" altLang="zh-CN" sz="2400" dirty="0" smtClean="0"/>
              <a:t> the importance (</a:t>
            </a:r>
            <a:r>
              <a:rPr lang="zh-CN" altLang="en-US" sz="2400" dirty="0" smtClean="0"/>
              <a:t>强调重要性</a:t>
            </a:r>
            <a:r>
              <a:rPr lang="en-US" altLang="zh-CN" sz="2400" dirty="0" smtClean="0"/>
              <a:t>)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be admitted </a:t>
            </a:r>
            <a:r>
              <a:rPr lang="en-US" altLang="zh-CN" sz="2400" u="sng" dirty="0" smtClean="0"/>
              <a:t>                 </a:t>
            </a:r>
            <a:r>
              <a:rPr lang="en-US" altLang="zh-CN" sz="2400" dirty="0" smtClean="0"/>
              <a:t> (</a:t>
            </a:r>
            <a:r>
              <a:rPr lang="zh-CN" altLang="en-US" sz="2400" dirty="0" smtClean="0"/>
              <a:t>被</a:t>
            </a:r>
            <a:r>
              <a:rPr lang="en-US" altLang="zh-CN" sz="2400" dirty="0" smtClean="0"/>
              <a:t>…</a:t>
            </a:r>
            <a:r>
              <a:rPr lang="zh-CN" altLang="en-US" sz="2400" dirty="0" smtClean="0"/>
              <a:t>录取</a:t>
            </a:r>
            <a:r>
              <a:rPr lang="en-US" altLang="zh-CN" sz="2400" dirty="0" smtClean="0"/>
              <a:t>)</a:t>
            </a:r>
          </a:p>
          <a:p>
            <a:pPr marL="457200" indent="-457200">
              <a:buAutoNum type="arabicPeriod"/>
            </a:pPr>
            <a:r>
              <a:rPr lang="en-US" altLang="zh-CN" sz="2400" u="sng" dirty="0"/>
              <a:t> </a:t>
            </a:r>
            <a:r>
              <a:rPr lang="en-US" altLang="zh-CN" sz="2400" u="sng" dirty="0" smtClean="0"/>
              <a:t>               </a:t>
            </a:r>
            <a:r>
              <a:rPr lang="en-US" altLang="zh-CN" sz="2400" dirty="0" smtClean="0"/>
              <a:t> a distance (</a:t>
            </a:r>
            <a:r>
              <a:rPr lang="zh-CN" altLang="en-US" sz="2400" dirty="0" smtClean="0"/>
              <a:t>保持一定距离</a:t>
            </a:r>
            <a:r>
              <a:rPr lang="en-US" altLang="zh-CN" sz="2400" dirty="0" smtClean="0"/>
              <a:t>)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be abandoned </a:t>
            </a:r>
            <a:r>
              <a:rPr lang="en-US" altLang="zh-CN" sz="2400" u="sng" dirty="0" smtClean="0"/>
              <a:t>                 </a:t>
            </a:r>
            <a:r>
              <a:rPr lang="en-US" altLang="zh-CN" sz="2400" dirty="0" smtClean="0"/>
              <a:t> (</a:t>
            </a:r>
            <a:r>
              <a:rPr lang="zh-CN" altLang="en-US" sz="2400" dirty="0" smtClean="0"/>
              <a:t>沉溺于</a:t>
            </a:r>
            <a:r>
              <a:rPr lang="en-US" altLang="zh-CN" sz="2400" dirty="0" smtClean="0"/>
              <a:t>)</a:t>
            </a:r>
          </a:p>
          <a:p>
            <a:pPr marL="457200" indent="-457200">
              <a:buAutoNum type="arabicPeriod"/>
            </a:pPr>
            <a:r>
              <a:rPr lang="en-US" altLang="zh-CN" sz="2400" u="sng" dirty="0"/>
              <a:t> </a:t>
            </a:r>
            <a:r>
              <a:rPr lang="en-US" altLang="zh-CN" sz="2400" u="sng" dirty="0" smtClean="0"/>
              <a:t>               </a:t>
            </a:r>
            <a:r>
              <a:rPr lang="en-US" altLang="zh-CN" sz="2400" dirty="0" smtClean="0"/>
              <a:t> design (</a:t>
            </a:r>
            <a:r>
              <a:rPr lang="zh-CN" altLang="en-US" sz="2400" dirty="0" smtClean="0"/>
              <a:t>故意地</a:t>
            </a:r>
            <a:r>
              <a:rPr lang="en-US" altLang="zh-CN" sz="2400" dirty="0" smtClean="0"/>
              <a:t>)</a:t>
            </a:r>
          </a:p>
          <a:p>
            <a:pPr marL="457200" indent="-457200">
              <a:buAutoNum type="arabicPeriod"/>
            </a:pPr>
            <a:r>
              <a:rPr lang="en-US" altLang="zh-CN" sz="2400" u="sng" dirty="0"/>
              <a:t> </a:t>
            </a:r>
            <a:r>
              <a:rPr lang="en-US" altLang="zh-CN" sz="2400" u="sng" dirty="0" smtClean="0"/>
              <a:t>               </a:t>
            </a:r>
            <a:r>
              <a:rPr lang="en-US" altLang="zh-CN" sz="2400" dirty="0" smtClean="0"/>
              <a:t> the help with (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…</a:t>
            </a:r>
            <a:r>
              <a:rPr lang="zh-CN" altLang="en-US" sz="2400" dirty="0" smtClean="0"/>
              <a:t>的帮助下</a:t>
            </a:r>
            <a:r>
              <a:rPr lang="en-US" altLang="zh-CN" sz="2400" dirty="0" smtClean="0"/>
              <a:t>)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be </a:t>
            </a:r>
            <a:r>
              <a:rPr lang="en-US" altLang="zh-CN" sz="2400" u="sng" dirty="0" smtClean="0"/>
              <a:t>               </a:t>
            </a:r>
            <a:r>
              <a:rPr lang="en-US" altLang="zh-CN" sz="2400" dirty="0" smtClean="0"/>
              <a:t> a diet (</a:t>
            </a:r>
            <a:r>
              <a:rPr lang="zh-CN" altLang="en-US" sz="2400" dirty="0" smtClean="0"/>
              <a:t>节食</a:t>
            </a:r>
            <a:r>
              <a:rPr lang="en-US" altLang="zh-CN" sz="2400" dirty="0" smtClean="0"/>
              <a:t>)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be </a:t>
            </a:r>
            <a:r>
              <a:rPr lang="en-US" altLang="zh-CN" sz="2400" u="sng" dirty="0" smtClean="0"/>
              <a:t>               </a:t>
            </a:r>
            <a:r>
              <a:rPr lang="en-US" altLang="zh-CN" sz="2400" dirty="0" smtClean="0"/>
              <a:t> risk (</a:t>
            </a:r>
            <a:r>
              <a:rPr lang="zh-CN" altLang="en-US" sz="2400" dirty="0" smtClean="0"/>
              <a:t>处于危险中</a:t>
            </a:r>
            <a:r>
              <a:rPr lang="en-US" altLang="zh-CN" sz="2400" dirty="0" smtClean="0"/>
              <a:t>)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congratulate </a:t>
            </a:r>
            <a:r>
              <a:rPr lang="en-US" altLang="zh-CN" sz="2400" u="sng" dirty="0" smtClean="0"/>
              <a:t>                </a:t>
            </a:r>
            <a:r>
              <a:rPr lang="en-US" altLang="zh-CN" sz="2400" dirty="0" smtClean="0"/>
              <a:t> (</a:t>
            </a:r>
            <a:r>
              <a:rPr lang="zh-CN" altLang="en-US" sz="2400" dirty="0" smtClean="0"/>
              <a:t>因</a:t>
            </a:r>
            <a:r>
              <a:rPr lang="en-US" altLang="zh-CN" sz="2400" dirty="0" smtClean="0"/>
              <a:t>…</a:t>
            </a:r>
            <a:r>
              <a:rPr lang="zh-CN" altLang="en-US" sz="2400" dirty="0" smtClean="0"/>
              <a:t>祝贺</a:t>
            </a:r>
            <a:r>
              <a:rPr lang="en-US" altLang="zh-CN" sz="2400" dirty="0" smtClean="0"/>
              <a:t>)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be frightened </a:t>
            </a:r>
            <a:r>
              <a:rPr lang="en-US" altLang="zh-CN" sz="2400" u="sng" dirty="0" smtClean="0"/>
              <a:t>               </a:t>
            </a:r>
            <a:r>
              <a:rPr lang="en-US" altLang="zh-CN" sz="2400" dirty="0" smtClean="0"/>
              <a:t> death (</a:t>
            </a:r>
            <a:r>
              <a:rPr lang="zh-CN" altLang="en-US" sz="2400" dirty="0" smtClean="0"/>
              <a:t>被吓死</a:t>
            </a:r>
            <a:r>
              <a:rPr lang="en-US" altLang="zh-CN" sz="2400" dirty="0" smtClean="0"/>
              <a:t>)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find faults </a:t>
            </a:r>
            <a:r>
              <a:rPr lang="en-US" altLang="zh-CN" sz="2400" u="sng" dirty="0" smtClean="0"/>
              <a:t>              </a:t>
            </a:r>
            <a:r>
              <a:rPr lang="en-US" altLang="zh-CN" sz="2400" dirty="0" smtClean="0"/>
              <a:t> (</a:t>
            </a:r>
            <a:r>
              <a:rPr lang="zh-CN" altLang="en-US" sz="2400" dirty="0" smtClean="0"/>
              <a:t>挑剔</a:t>
            </a:r>
            <a:r>
              <a:rPr lang="en-US" altLang="zh-CN" sz="2400" dirty="0" smtClean="0"/>
              <a:t>)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set fire </a:t>
            </a:r>
            <a:r>
              <a:rPr lang="en-US" altLang="zh-CN" sz="2400" u="sng" dirty="0" smtClean="0"/>
              <a:t>              </a:t>
            </a:r>
            <a:r>
              <a:rPr lang="en-US" altLang="zh-CN" sz="2400" dirty="0" smtClean="0"/>
              <a:t> (</a:t>
            </a:r>
            <a:r>
              <a:rPr lang="zh-CN" altLang="en-US" sz="2400" dirty="0" smtClean="0"/>
              <a:t>放火</a:t>
            </a:r>
            <a:r>
              <a:rPr lang="en-US" altLang="zh-CN" sz="2400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75656" y="33265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across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7744" y="69269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for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105273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on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144471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on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9752" y="177281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to/into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216479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at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99792" y="252483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to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285293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by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592" y="324491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with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59632" y="360495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on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9632" y="400506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at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3768" y="432503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on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55776" y="468507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to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51720" y="508518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with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91680" y="544522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to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44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1903</Words>
  <Application>Microsoft Office PowerPoint</Application>
  <PresentationFormat>全屏显示(4:3)</PresentationFormat>
  <Paragraphs>427</Paragraphs>
  <Slides>48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48</vt:i4>
      </vt:variant>
    </vt:vector>
  </HeadingPairs>
  <TitlesOfParts>
    <vt:vector size="51" baseType="lpstr">
      <vt:lpstr>Office 主题</vt:lpstr>
      <vt:lpstr>默认设计模板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50</cp:revision>
  <dcterms:created xsi:type="dcterms:W3CDTF">2017-02-13T02:51:10Z</dcterms:created>
  <dcterms:modified xsi:type="dcterms:W3CDTF">2017-03-03T07:34:45Z</dcterms:modified>
</cp:coreProperties>
</file>