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4276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2592288" cy="2677656"/>
          </a:xfrm>
          <a:prstGeom prst="rect">
            <a:avLst/>
          </a:prstGeom>
          <a:noFill/>
        </p:spPr>
        <p:txBody>
          <a:bodyPr wrap="square" rtlCol="0">
            <a:spAutoFit/>
          </a:bodyPr>
          <a:lstStyle/>
          <a:p>
            <a:r>
              <a:rPr lang="en-US" altLang="zh-CN" sz="2800" dirty="0" smtClean="0"/>
              <a:t>B D C</a:t>
            </a:r>
          </a:p>
          <a:p>
            <a:r>
              <a:rPr lang="en-US" altLang="zh-CN" sz="2800" dirty="0" smtClean="0"/>
              <a:t>C B A D</a:t>
            </a:r>
          </a:p>
          <a:p>
            <a:r>
              <a:rPr lang="en-US" altLang="zh-CN" sz="2800" dirty="0" smtClean="0"/>
              <a:t>B D C A</a:t>
            </a:r>
          </a:p>
          <a:p>
            <a:r>
              <a:rPr lang="en-US" altLang="zh-CN" sz="2800" dirty="0" smtClean="0"/>
              <a:t>C A C A</a:t>
            </a:r>
          </a:p>
          <a:p>
            <a:endParaRPr lang="en-US" altLang="zh-CN" sz="2800" dirty="0"/>
          </a:p>
          <a:p>
            <a:r>
              <a:rPr lang="en-US" altLang="zh-CN" sz="2800" dirty="0" smtClean="0"/>
              <a:t>A F E C G</a:t>
            </a:r>
            <a:endParaRPr lang="zh-CN" altLang="en-US" sz="2800" dirty="0"/>
          </a:p>
        </p:txBody>
      </p:sp>
    </p:spTree>
    <p:extLst>
      <p:ext uri="{BB962C8B-B14F-4D97-AF65-F5344CB8AC3E}">
        <p14:creationId xmlns:p14="http://schemas.microsoft.com/office/powerpoint/2010/main" val="394975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2592288" cy="1815882"/>
          </a:xfrm>
          <a:prstGeom prst="rect">
            <a:avLst/>
          </a:prstGeom>
          <a:noFill/>
        </p:spPr>
        <p:txBody>
          <a:bodyPr wrap="square" rtlCol="0">
            <a:spAutoFit/>
          </a:bodyPr>
          <a:lstStyle/>
          <a:p>
            <a:r>
              <a:rPr lang="en-US" altLang="zh-CN" sz="2800" dirty="0" smtClean="0">
                <a:solidFill>
                  <a:prstClr val="black"/>
                </a:solidFill>
              </a:rPr>
              <a:t>C D A B C</a:t>
            </a:r>
          </a:p>
          <a:p>
            <a:r>
              <a:rPr lang="en-US" altLang="zh-CN" sz="2800" dirty="0" smtClean="0">
                <a:solidFill>
                  <a:prstClr val="black"/>
                </a:solidFill>
              </a:rPr>
              <a:t>A B D C A</a:t>
            </a:r>
          </a:p>
          <a:p>
            <a:r>
              <a:rPr lang="en-US" altLang="zh-CN" sz="2800" dirty="0" smtClean="0">
                <a:solidFill>
                  <a:prstClr val="black"/>
                </a:solidFill>
              </a:rPr>
              <a:t>C B A B D</a:t>
            </a:r>
          </a:p>
          <a:p>
            <a:r>
              <a:rPr lang="en-US" altLang="zh-CN" sz="2800" dirty="0" smtClean="0">
                <a:solidFill>
                  <a:prstClr val="black"/>
                </a:solidFill>
              </a:rPr>
              <a:t>C A D B D</a:t>
            </a:r>
            <a:endParaRPr lang="zh-CN" altLang="en-US" sz="2800" dirty="0">
              <a:solidFill>
                <a:prstClr val="black"/>
              </a:solidFill>
            </a:endParaRPr>
          </a:p>
        </p:txBody>
      </p:sp>
    </p:spTree>
    <p:extLst>
      <p:ext uri="{BB962C8B-B14F-4D97-AF65-F5344CB8AC3E}">
        <p14:creationId xmlns:p14="http://schemas.microsoft.com/office/powerpoint/2010/main" val="2073866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2592288" cy="4401205"/>
          </a:xfrm>
          <a:prstGeom prst="rect">
            <a:avLst/>
          </a:prstGeom>
          <a:noFill/>
        </p:spPr>
        <p:txBody>
          <a:bodyPr wrap="square" rtlCol="0">
            <a:spAutoFit/>
          </a:bodyPr>
          <a:lstStyle/>
          <a:p>
            <a:r>
              <a:rPr lang="en-US" altLang="zh-CN" sz="2800" dirty="0" smtClean="0">
                <a:solidFill>
                  <a:prstClr val="black"/>
                </a:solidFill>
              </a:rPr>
              <a:t>stores</a:t>
            </a:r>
          </a:p>
          <a:p>
            <a:r>
              <a:rPr lang="en-US" altLang="zh-CN" sz="2800" dirty="0" smtClean="0">
                <a:solidFill>
                  <a:prstClr val="black"/>
                </a:solidFill>
              </a:rPr>
              <a:t>so</a:t>
            </a:r>
          </a:p>
          <a:p>
            <a:r>
              <a:rPr lang="en-US" altLang="zh-CN" sz="2800" dirty="0" smtClean="0">
                <a:solidFill>
                  <a:prstClr val="black"/>
                </a:solidFill>
              </a:rPr>
              <a:t>to leave</a:t>
            </a:r>
          </a:p>
          <a:p>
            <a:r>
              <a:rPr lang="en-US" altLang="zh-CN" sz="2800" dirty="0" smtClean="0">
                <a:solidFill>
                  <a:prstClr val="black"/>
                </a:solidFill>
              </a:rPr>
              <a:t>with/by</a:t>
            </a:r>
          </a:p>
          <a:p>
            <a:r>
              <a:rPr lang="en-US" altLang="zh-CN" sz="2800" dirty="0" smtClean="0">
                <a:solidFill>
                  <a:prstClr val="black"/>
                </a:solidFill>
              </a:rPr>
              <a:t>us</a:t>
            </a:r>
          </a:p>
          <a:p>
            <a:r>
              <a:rPr lang="en-US" altLang="zh-CN" sz="2800" dirty="0" smtClean="0">
                <a:solidFill>
                  <a:prstClr val="black"/>
                </a:solidFill>
              </a:rPr>
              <a:t>probably</a:t>
            </a:r>
          </a:p>
          <a:p>
            <a:r>
              <a:rPr lang="en-US" altLang="zh-CN" sz="2800" dirty="0" smtClean="0">
                <a:solidFill>
                  <a:prstClr val="black"/>
                </a:solidFill>
              </a:rPr>
              <a:t>the</a:t>
            </a:r>
          </a:p>
          <a:p>
            <a:r>
              <a:rPr lang="en-US" altLang="zh-CN" sz="2800" dirty="0" smtClean="0">
                <a:solidFill>
                  <a:prstClr val="black"/>
                </a:solidFill>
              </a:rPr>
              <a:t>hurried</a:t>
            </a:r>
          </a:p>
          <a:p>
            <a:r>
              <a:rPr lang="en-US" altLang="zh-CN" sz="2800" dirty="0" smtClean="0">
                <a:solidFill>
                  <a:prstClr val="black"/>
                </a:solidFill>
              </a:rPr>
              <a:t>caught</a:t>
            </a:r>
          </a:p>
          <a:p>
            <a:r>
              <a:rPr lang="en-US" altLang="zh-CN" sz="2800" dirty="0" smtClean="0">
                <a:solidFill>
                  <a:prstClr val="black"/>
                </a:solidFill>
              </a:rPr>
              <a:t>warmth</a:t>
            </a:r>
            <a:endParaRPr lang="zh-CN" altLang="en-US" sz="2800" dirty="0">
              <a:solidFill>
                <a:prstClr val="black"/>
              </a:solidFill>
            </a:endParaRPr>
          </a:p>
        </p:txBody>
      </p:sp>
      <p:sp>
        <p:nvSpPr>
          <p:cNvPr id="3" name="TextBox 2"/>
          <p:cNvSpPr txBox="1"/>
          <p:nvPr/>
        </p:nvSpPr>
        <p:spPr>
          <a:xfrm>
            <a:off x="2771800" y="188640"/>
            <a:ext cx="5040560" cy="4401205"/>
          </a:xfrm>
          <a:prstGeom prst="rect">
            <a:avLst/>
          </a:prstGeom>
          <a:noFill/>
        </p:spPr>
        <p:txBody>
          <a:bodyPr wrap="square" rtlCol="0">
            <a:spAutoFit/>
          </a:bodyPr>
          <a:lstStyle/>
          <a:p>
            <a:r>
              <a:rPr lang="en-US" altLang="zh-CN" sz="2800" dirty="0" smtClean="0">
                <a:solidFill>
                  <a:prstClr val="black"/>
                </a:solidFill>
              </a:rPr>
              <a:t>several week</a:t>
            </a:r>
            <a:r>
              <a:rPr lang="en-US" altLang="zh-CN" sz="2800" dirty="0" smtClean="0">
                <a:solidFill>
                  <a:srgbClr val="FF0000"/>
                </a:solidFill>
              </a:rPr>
              <a:t>s</a:t>
            </a:r>
          </a:p>
          <a:p>
            <a:r>
              <a:rPr lang="en-US" altLang="zh-CN" sz="2800" dirty="0" smtClean="0">
                <a:solidFill>
                  <a:prstClr val="black"/>
                </a:solidFill>
              </a:rPr>
              <a:t>it </a:t>
            </a:r>
            <a:r>
              <a:rPr lang="en-US" altLang="zh-CN" sz="2800" dirty="0" smtClean="0">
                <a:solidFill>
                  <a:srgbClr val="FF0000"/>
                </a:solidFill>
              </a:rPr>
              <a:t>is</a:t>
            </a:r>
            <a:r>
              <a:rPr lang="en-US" altLang="zh-CN" sz="2800" dirty="0" smtClean="0">
                <a:solidFill>
                  <a:prstClr val="black"/>
                </a:solidFill>
              </a:rPr>
              <a:t> a clean</a:t>
            </a:r>
          </a:p>
          <a:p>
            <a:r>
              <a:rPr lang="en-US" altLang="zh-CN" sz="2800" dirty="0" smtClean="0">
                <a:solidFill>
                  <a:prstClr val="black"/>
                </a:solidFill>
              </a:rPr>
              <a:t>an amaz</a:t>
            </a:r>
            <a:r>
              <a:rPr lang="en-US" altLang="zh-CN" sz="2800" dirty="0" smtClean="0">
                <a:solidFill>
                  <a:srgbClr val="FF0000"/>
                </a:solidFill>
              </a:rPr>
              <a:t>ing</a:t>
            </a:r>
            <a:r>
              <a:rPr lang="en-US" altLang="zh-CN" sz="2800" dirty="0">
                <a:solidFill>
                  <a:prstClr val="black"/>
                </a:solidFill>
              </a:rPr>
              <a:t> </a:t>
            </a:r>
            <a:r>
              <a:rPr lang="en-US" altLang="zh-CN" sz="2800" dirty="0" smtClean="0">
                <a:solidFill>
                  <a:prstClr val="black"/>
                </a:solidFill>
              </a:rPr>
              <a:t>digital</a:t>
            </a:r>
          </a:p>
          <a:p>
            <a:r>
              <a:rPr lang="en-US" altLang="zh-CN" sz="2800" dirty="0" smtClean="0">
                <a:solidFill>
                  <a:prstClr val="black"/>
                </a:solidFill>
              </a:rPr>
              <a:t>friendly and </a:t>
            </a:r>
            <a:r>
              <a:rPr lang="en-US" altLang="zh-CN" sz="2800" dirty="0" smtClean="0">
                <a:solidFill>
                  <a:srgbClr val="FF0000"/>
                </a:solidFill>
              </a:rPr>
              <a:t>kind</a:t>
            </a:r>
          </a:p>
          <a:p>
            <a:r>
              <a:rPr lang="en-US" altLang="zh-CN" sz="2800" dirty="0" smtClean="0">
                <a:solidFill>
                  <a:prstClr val="black"/>
                </a:solidFill>
              </a:rPr>
              <a:t>enthusiastic </a:t>
            </a:r>
            <a:r>
              <a:rPr lang="en-US" altLang="zh-CN" sz="2800" dirty="0" smtClean="0">
                <a:solidFill>
                  <a:srgbClr val="FF0000"/>
                </a:solidFill>
              </a:rPr>
              <a:t>and</a:t>
            </a:r>
            <a:r>
              <a:rPr lang="en-US" altLang="zh-CN" sz="2800" dirty="0" smtClean="0">
                <a:solidFill>
                  <a:prstClr val="black"/>
                </a:solidFill>
              </a:rPr>
              <a:t> popular</a:t>
            </a:r>
          </a:p>
          <a:p>
            <a:r>
              <a:rPr lang="en-US" altLang="zh-CN" sz="2800" dirty="0" smtClean="0">
                <a:solidFill>
                  <a:prstClr val="black"/>
                </a:solidFill>
              </a:rPr>
              <a:t>strict </a:t>
            </a:r>
            <a:r>
              <a:rPr lang="en-US" altLang="zh-CN" sz="2800" dirty="0" smtClean="0">
                <a:solidFill>
                  <a:srgbClr val="FF0000"/>
                </a:solidFill>
              </a:rPr>
              <a:t>with</a:t>
            </a:r>
            <a:r>
              <a:rPr lang="en-US" altLang="zh-CN" sz="2800" dirty="0" smtClean="0">
                <a:solidFill>
                  <a:prstClr val="black"/>
                </a:solidFill>
              </a:rPr>
              <a:t> us</a:t>
            </a:r>
          </a:p>
          <a:p>
            <a:r>
              <a:rPr lang="en-US" altLang="zh-CN" sz="2800" dirty="0" smtClean="0">
                <a:solidFill>
                  <a:prstClr val="black"/>
                </a:solidFill>
              </a:rPr>
              <a:t>making us </a:t>
            </a:r>
            <a:r>
              <a:rPr lang="en-US" altLang="zh-CN" sz="2800" dirty="0" smtClean="0">
                <a:solidFill>
                  <a:srgbClr val="FF0000"/>
                </a:solidFill>
              </a:rPr>
              <a:t>(to) </a:t>
            </a:r>
            <a:r>
              <a:rPr lang="en-US" altLang="zh-CN" sz="2800" dirty="0" smtClean="0">
                <a:solidFill>
                  <a:prstClr val="black"/>
                </a:solidFill>
              </a:rPr>
              <a:t>feel</a:t>
            </a:r>
          </a:p>
          <a:p>
            <a:r>
              <a:rPr lang="en-US" altLang="zh-CN" sz="2800" dirty="0" smtClean="0">
                <a:solidFill>
                  <a:prstClr val="black"/>
                </a:solidFill>
              </a:rPr>
              <a:t>classmates </a:t>
            </a:r>
            <a:r>
              <a:rPr lang="en-US" altLang="zh-CN" sz="2800" dirty="0" smtClean="0">
                <a:solidFill>
                  <a:srgbClr val="FF0000"/>
                </a:solidFill>
              </a:rPr>
              <a:t>work</a:t>
            </a:r>
            <a:r>
              <a:rPr lang="en-US" altLang="zh-CN" sz="2800" dirty="0" smtClean="0">
                <a:solidFill>
                  <a:prstClr val="black"/>
                </a:solidFill>
              </a:rPr>
              <a:t> hard</a:t>
            </a:r>
          </a:p>
          <a:p>
            <a:r>
              <a:rPr lang="en-US" altLang="zh-CN" sz="2800" dirty="0" smtClean="0">
                <a:solidFill>
                  <a:prstClr val="black"/>
                </a:solidFill>
              </a:rPr>
              <a:t>such </a:t>
            </a:r>
            <a:r>
              <a:rPr lang="en-US" altLang="zh-CN" sz="2800" dirty="0" smtClean="0">
                <a:solidFill>
                  <a:srgbClr val="FF0000"/>
                </a:solidFill>
              </a:rPr>
              <a:t>a</a:t>
            </a:r>
            <a:r>
              <a:rPr lang="en-US" altLang="zh-CN" sz="2800" dirty="0" smtClean="0">
                <a:solidFill>
                  <a:prstClr val="black"/>
                </a:solidFill>
              </a:rPr>
              <a:t> new life</a:t>
            </a:r>
          </a:p>
          <a:p>
            <a:r>
              <a:rPr lang="en-US" altLang="zh-CN" sz="2800" dirty="0" smtClean="0">
                <a:solidFill>
                  <a:prstClr val="black"/>
                </a:solidFill>
              </a:rPr>
              <a:t>develop </a:t>
            </a:r>
            <a:r>
              <a:rPr lang="en-US" altLang="zh-CN" sz="2800" dirty="0" smtClean="0">
                <a:solidFill>
                  <a:srgbClr val="FF0000"/>
                </a:solidFill>
              </a:rPr>
              <a:t>ourselves</a:t>
            </a:r>
          </a:p>
        </p:txBody>
      </p:sp>
    </p:spTree>
    <p:extLst>
      <p:ext uri="{BB962C8B-B14F-4D97-AF65-F5344CB8AC3E}">
        <p14:creationId xmlns:p14="http://schemas.microsoft.com/office/powerpoint/2010/main" val="207386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856984" cy="2862322"/>
          </a:xfrm>
          <a:prstGeom prst="rect">
            <a:avLst/>
          </a:prstGeom>
          <a:noFill/>
        </p:spPr>
        <p:txBody>
          <a:bodyPr wrap="square" rtlCol="0">
            <a:spAutoFit/>
          </a:bodyPr>
          <a:lstStyle/>
          <a:p>
            <a:r>
              <a:rPr lang="zh-CN" altLang="en-US" dirty="0" smtClean="0"/>
              <a:t>假定你是李华，</a:t>
            </a:r>
            <a:r>
              <a:rPr lang="zh-CN" altLang="en-US" dirty="0" smtClean="0"/>
              <a:t>你</a:t>
            </a:r>
            <a:r>
              <a:rPr lang="zh-CN" altLang="en-US" dirty="0" smtClean="0"/>
              <a:t>们班级的节目“哈姆雷特”（</a:t>
            </a:r>
            <a:r>
              <a:rPr lang="en-US" altLang="zh-CN" dirty="0" smtClean="0"/>
              <a:t>Hamlet</a:t>
            </a:r>
            <a:r>
              <a:rPr lang="zh-CN" altLang="en-US" dirty="0" smtClean="0"/>
              <a:t>）将参加下个月学校“英语文化节”话剧（</a:t>
            </a:r>
            <a:r>
              <a:rPr lang="en-US" altLang="zh-CN" dirty="0" smtClean="0"/>
              <a:t>drama</a:t>
            </a:r>
            <a:r>
              <a:rPr lang="zh-CN" altLang="en-US" dirty="0" smtClean="0"/>
              <a:t>）比赛。你给度假中的外教</a:t>
            </a:r>
            <a:r>
              <a:rPr lang="en-US" altLang="zh-CN" dirty="0" smtClean="0"/>
              <a:t>Mr. Hurst</a:t>
            </a:r>
            <a:r>
              <a:rPr lang="zh-CN" altLang="en-US" dirty="0" smtClean="0"/>
              <a:t>写一封电子邮件，并附上节目录像，请他给予你相关的指导。</a:t>
            </a:r>
            <a:endParaRPr lang="en-US" altLang="zh-CN" dirty="0" smtClean="0"/>
          </a:p>
          <a:p>
            <a:endParaRPr lang="en-US" altLang="zh-CN" dirty="0"/>
          </a:p>
          <a:p>
            <a:r>
              <a:rPr lang="en-US" altLang="zh-CN" dirty="0" smtClean="0"/>
              <a:t>Dear </a:t>
            </a:r>
            <a:r>
              <a:rPr lang="en-US" altLang="zh-CN" dirty="0" smtClean="0"/>
              <a:t>Mr. Hurst,</a:t>
            </a:r>
            <a:endParaRPr lang="en-US" altLang="zh-CN" dirty="0" smtClean="0"/>
          </a:p>
          <a:p>
            <a:endParaRPr lang="en-US" altLang="zh-CN" dirty="0"/>
          </a:p>
          <a:p>
            <a:endParaRPr lang="en-US" altLang="zh-CN" dirty="0" smtClean="0"/>
          </a:p>
          <a:p>
            <a:endParaRPr lang="en-US" altLang="zh-CN" dirty="0"/>
          </a:p>
          <a:p>
            <a:r>
              <a:rPr lang="en-US" altLang="zh-CN" dirty="0" smtClean="0"/>
              <a:t>                                                                                Yours</a:t>
            </a:r>
            <a:r>
              <a:rPr lang="en-US" altLang="zh-CN" dirty="0" smtClean="0"/>
              <a:t>,</a:t>
            </a:r>
          </a:p>
          <a:p>
            <a:r>
              <a:rPr lang="en-US" altLang="zh-CN" dirty="0"/>
              <a:t> </a:t>
            </a:r>
            <a:r>
              <a:rPr lang="en-US" altLang="zh-CN" dirty="0" smtClean="0"/>
              <a:t>                                                                               Li Hua</a:t>
            </a:r>
            <a:endParaRPr lang="zh-CN" altLang="en-US" dirty="0"/>
          </a:p>
        </p:txBody>
      </p:sp>
    </p:spTree>
    <p:extLst>
      <p:ext uri="{BB962C8B-B14F-4D97-AF65-F5344CB8AC3E}">
        <p14:creationId xmlns:p14="http://schemas.microsoft.com/office/powerpoint/2010/main" val="2937405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856984" cy="4893647"/>
          </a:xfrm>
          <a:prstGeom prst="rect">
            <a:avLst/>
          </a:prstGeom>
          <a:noFill/>
        </p:spPr>
        <p:txBody>
          <a:bodyPr wrap="square" rtlCol="0">
            <a:spAutoFit/>
          </a:bodyPr>
          <a:lstStyle/>
          <a:p>
            <a:r>
              <a:rPr lang="en-US" altLang="zh-CN" sz="2400" dirty="0" smtClean="0">
                <a:solidFill>
                  <a:prstClr val="black"/>
                </a:solidFill>
              </a:rPr>
              <a:t>purpose</a:t>
            </a:r>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r>
              <a:rPr lang="en-US" altLang="zh-CN" sz="2400" dirty="0" smtClean="0">
                <a:solidFill>
                  <a:prstClr val="black"/>
                </a:solidFill>
              </a:rPr>
              <a:t>event</a:t>
            </a:r>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r>
              <a:rPr lang="en-US" altLang="zh-CN" sz="2400" dirty="0" smtClean="0">
                <a:solidFill>
                  <a:prstClr val="black"/>
                </a:solidFill>
              </a:rPr>
              <a:t>guidance </a:t>
            </a:r>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r>
              <a:rPr lang="en-US" altLang="zh-CN" sz="2400" dirty="0" smtClean="0">
                <a:solidFill>
                  <a:prstClr val="black"/>
                </a:solidFill>
              </a:rPr>
              <a:t>apology, a</a:t>
            </a:r>
            <a:r>
              <a:rPr lang="en-US" altLang="zh-CN" sz="2400" dirty="0" smtClean="0">
                <a:solidFill>
                  <a:prstClr val="black"/>
                </a:solidFill>
              </a:rPr>
              <a:t>ppreciation </a:t>
            </a:r>
            <a:r>
              <a:rPr lang="en-US" altLang="zh-CN" sz="2400" dirty="0" smtClean="0">
                <a:solidFill>
                  <a:prstClr val="black"/>
                </a:solidFill>
              </a:rPr>
              <a:t>and expectation</a:t>
            </a:r>
          </a:p>
        </p:txBody>
      </p:sp>
      <p:sp>
        <p:nvSpPr>
          <p:cNvPr id="2" name="TextBox 1"/>
          <p:cNvSpPr txBox="1"/>
          <p:nvPr/>
        </p:nvSpPr>
        <p:spPr>
          <a:xfrm>
            <a:off x="251520" y="764704"/>
            <a:ext cx="8640960" cy="461665"/>
          </a:xfrm>
          <a:prstGeom prst="rect">
            <a:avLst/>
          </a:prstGeom>
          <a:noFill/>
        </p:spPr>
        <p:txBody>
          <a:bodyPr wrap="square" rtlCol="0">
            <a:spAutoFit/>
          </a:bodyPr>
          <a:lstStyle/>
          <a:p>
            <a:r>
              <a:rPr lang="en-US" altLang="zh-CN" sz="2400" dirty="0" smtClean="0">
                <a:solidFill>
                  <a:srgbClr val="0070C0"/>
                </a:solidFill>
              </a:rPr>
              <a:t>sorry to trouble you and I am writing to…</a:t>
            </a:r>
            <a:endParaRPr lang="zh-CN" altLang="en-US" sz="2400" dirty="0">
              <a:solidFill>
                <a:srgbClr val="0070C0"/>
              </a:solidFill>
            </a:endParaRPr>
          </a:p>
        </p:txBody>
      </p:sp>
      <p:sp>
        <p:nvSpPr>
          <p:cNvPr id="5" name="TextBox 4"/>
          <p:cNvSpPr txBox="1"/>
          <p:nvPr/>
        </p:nvSpPr>
        <p:spPr>
          <a:xfrm>
            <a:off x="251520" y="2103239"/>
            <a:ext cx="8640960" cy="830997"/>
          </a:xfrm>
          <a:prstGeom prst="rect">
            <a:avLst/>
          </a:prstGeom>
          <a:noFill/>
        </p:spPr>
        <p:txBody>
          <a:bodyPr wrap="square" rtlCol="0">
            <a:spAutoFit/>
          </a:bodyPr>
          <a:lstStyle/>
          <a:p>
            <a:r>
              <a:rPr lang="en-US" altLang="zh-CN" sz="2400" dirty="0" smtClean="0">
                <a:solidFill>
                  <a:srgbClr val="0070C0"/>
                </a:solidFill>
              </a:rPr>
              <a:t>Honorably, the drama “Hamlet” performed by us will be on the stage for a drama contest…</a:t>
            </a:r>
            <a:endParaRPr lang="zh-CN" altLang="en-US" sz="2400" dirty="0">
              <a:solidFill>
                <a:srgbClr val="0070C0"/>
              </a:solidFill>
            </a:endParaRPr>
          </a:p>
        </p:txBody>
      </p:sp>
      <p:sp>
        <p:nvSpPr>
          <p:cNvPr id="6" name="TextBox 5"/>
          <p:cNvSpPr txBox="1"/>
          <p:nvPr/>
        </p:nvSpPr>
        <p:spPr>
          <a:xfrm>
            <a:off x="251520" y="3501008"/>
            <a:ext cx="8640960" cy="461665"/>
          </a:xfrm>
          <a:prstGeom prst="rect">
            <a:avLst/>
          </a:prstGeom>
          <a:noFill/>
        </p:spPr>
        <p:txBody>
          <a:bodyPr wrap="square" rtlCol="0">
            <a:spAutoFit/>
          </a:bodyPr>
          <a:lstStyle/>
          <a:p>
            <a:r>
              <a:rPr lang="en-US" altLang="zh-CN" sz="2400" dirty="0" smtClean="0">
                <a:solidFill>
                  <a:srgbClr val="0070C0"/>
                </a:solidFill>
              </a:rPr>
              <a:t>since you are such an expert in English literature and play…</a:t>
            </a:r>
            <a:endParaRPr lang="zh-CN" altLang="en-US" sz="2400" dirty="0">
              <a:solidFill>
                <a:srgbClr val="0070C0"/>
              </a:solidFill>
            </a:endParaRPr>
          </a:p>
        </p:txBody>
      </p:sp>
      <p:sp>
        <p:nvSpPr>
          <p:cNvPr id="7" name="TextBox 6"/>
          <p:cNvSpPr txBox="1"/>
          <p:nvPr/>
        </p:nvSpPr>
        <p:spPr>
          <a:xfrm>
            <a:off x="251520" y="4983559"/>
            <a:ext cx="8640960" cy="461665"/>
          </a:xfrm>
          <a:prstGeom prst="rect">
            <a:avLst/>
          </a:prstGeom>
          <a:noFill/>
        </p:spPr>
        <p:txBody>
          <a:bodyPr wrap="square" rtlCol="0">
            <a:spAutoFit/>
          </a:bodyPr>
          <a:lstStyle/>
          <a:p>
            <a:r>
              <a:rPr lang="en-US" altLang="zh-CN" sz="2400" dirty="0" smtClean="0">
                <a:solidFill>
                  <a:srgbClr val="0070C0"/>
                </a:solidFill>
              </a:rPr>
              <a:t>Hopefully this mail will not be troublesome for you and… </a:t>
            </a:r>
            <a:endParaRPr lang="zh-CN" altLang="en-US" sz="2400" dirty="0">
              <a:solidFill>
                <a:srgbClr val="0070C0"/>
              </a:solidFill>
            </a:endParaRPr>
          </a:p>
        </p:txBody>
      </p:sp>
    </p:spTree>
    <p:extLst>
      <p:ext uri="{BB962C8B-B14F-4D97-AF65-F5344CB8AC3E}">
        <p14:creationId xmlns:p14="http://schemas.microsoft.com/office/powerpoint/2010/main" val="349105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60648"/>
            <a:ext cx="9073008" cy="10064294"/>
          </a:xfrm>
          <a:prstGeom prst="rect">
            <a:avLst/>
          </a:prstGeom>
          <a:noFill/>
        </p:spPr>
        <p:txBody>
          <a:bodyPr wrap="square" rtlCol="0">
            <a:spAutoFit/>
          </a:bodyPr>
          <a:lstStyle/>
          <a:p>
            <a:r>
              <a:rPr lang="en-US" altLang="zh-CN" sz="2400" dirty="0">
                <a:solidFill>
                  <a:srgbClr val="0070C0"/>
                </a:solidFill>
              </a:rPr>
              <a:t> </a:t>
            </a:r>
            <a:r>
              <a:rPr lang="en-US" altLang="zh-CN" sz="2400" dirty="0" smtClean="0">
                <a:solidFill>
                  <a:srgbClr val="0070C0"/>
                </a:solidFill>
              </a:rPr>
              <a:t>    </a:t>
            </a:r>
            <a:r>
              <a:rPr lang="en-US" altLang="zh-CN" sz="2400" dirty="0" smtClean="0"/>
              <a:t>I am Li </a:t>
            </a:r>
            <a:r>
              <a:rPr lang="en-US" altLang="zh-CN" sz="2400" dirty="0" smtClean="0"/>
              <a:t>Hua from your class. I am sorry to trouble you during your vacation but I have to write to you in the hope that it is at your convenience to offer us some important guidance to us.</a:t>
            </a:r>
          </a:p>
          <a:p>
            <a:r>
              <a:rPr lang="en-US" altLang="zh-CN" sz="2400" dirty="0" smtClean="0">
                <a:solidFill>
                  <a:prstClr val="black"/>
                </a:solidFill>
              </a:rPr>
              <a:t>     Honorably, the drama Hamlet performed by us will be on the stage for a contest during the English Culture Festival to be held in our school next month. Since you are such an expert in English literature and play, we sincerely invite you to give us some advice on our drama from various aspects to improve it. With your invaluable guidance, we’ll be more confident, </a:t>
            </a:r>
            <a:r>
              <a:rPr lang="en-US" altLang="zh-CN" sz="2400" dirty="0" smtClean="0">
                <a:solidFill>
                  <a:srgbClr val="0070C0"/>
                </a:solidFill>
              </a:rPr>
              <a:t>so would you please spare some time to watch the video attached to the email and your comments on it will be highly valued</a:t>
            </a:r>
            <a:r>
              <a:rPr lang="en-US" altLang="zh-CN" sz="2400" dirty="0" smtClean="0">
                <a:solidFill>
                  <a:prstClr val="black"/>
                </a:solidFill>
              </a:rPr>
              <a:t>.</a:t>
            </a:r>
          </a:p>
          <a:p>
            <a:r>
              <a:rPr lang="en-US" altLang="zh-CN" sz="2400" dirty="0">
                <a:solidFill>
                  <a:prstClr val="black"/>
                </a:solidFill>
              </a:rPr>
              <a:t> </a:t>
            </a:r>
            <a:r>
              <a:rPr lang="en-US" altLang="zh-CN" sz="2400" dirty="0" smtClean="0">
                <a:solidFill>
                  <a:prstClr val="black"/>
                </a:solidFill>
              </a:rPr>
              <a:t>    I hope this mail will not be troublesome for you and we will be appreciated for your concern, expecting your advice.</a:t>
            </a:r>
          </a:p>
          <a:p>
            <a:r>
              <a:rPr lang="en-US" altLang="zh-CN" sz="2400" dirty="0">
                <a:solidFill>
                  <a:prstClr val="black"/>
                </a:solidFill>
              </a:rPr>
              <a:t> </a:t>
            </a:r>
            <a:r>
              <a:rPr lang="en-US" altLang="zh-CN" sz="2400" dirty="0" smtClean="0">
                <a:solidFill>
                  <a:prstClr val="black"/>
                </a:solidFill>
              </a:rPr>
              <a:t>    </a:t>
            </a:r>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endParaRPr lang="en-US" altLang="zh-CN" sz="2400" dirty="0" smtClean="0">
              <a:solidFill>
                <a:prstClr val="black"/>
              </a:solidFill>
            </a:endParaRPr>
          </a:p>
          <a:p>
            <a:endParaRPr lang="en-US" altLang="zh-CN" sz="2400" dirty="0">
              <a:solidFill>
                <a:prstClr val="black"/>
              </a:solidFill>
            </a:endParaRPr>
          </a:p>
          <a:p>
            <a:pPr algn="r"/>
            <a:endParaRPr lang="zh-CN" altLang="en-US" sz="2400" dirty="0">
              <a:solidFill>
                <a:prstClr val="black"/>
              </a:solidFill>
            </a:endParaRPr>
          </a:p>
        </p:txBody>
      </p:sp>
    </p:spTree>
    <p:extLst>
      <p:ext uri="{BB962C8B-B14F-4D97-AF65-F5344CB8AC3E}">
        <p14:creationId xmlns:p14="http://schemas.microsoft.com/office/powerpoint/2010/main" val="3089322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376</Words>
  <Application>Microsoft Office PowerPoint</Application>
  <PresentationFormat>全屏显示(4:3)</PresentationFormat>
  <Paragraphs>70</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14</cp:revision>
  <dcterms:created xsi:type="dcterms:W3CDTF">2017-02-15T09:29:41Z</dcterms:created>
  <dcterms:modified xsi:type="dcterms:W3CDTF">2017-04-22T01:24:48Z</dcterms:modified>
</cp:coreProperties>
</file>