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68" r:id="rId7"/>
    <p:sldId id="259" r:id="rId8"/>
    <p:sldId id="269" r:id="rId9"/>
    <p:sldId id="260" r:id="rId10"/>
    <p:sldId id="270" r:id="rId11"/>
    <p:sldId id="261" r:id="rId12"/>
    <p:sldId id="271" r:id="rId13"/>
    <p:sldId id="262" r:id="rId14"/>
    <p:sldId id="272" r:id="rId15"/>
    <p:sldId id="263" r:id="rId16"/>
    <p:sldId id="273" r:id="rId17"/>
    <p:sldId id="264" r:id="rId18"/>
    <p:sldId id="274" r:id="rId19"/>
    <p:sldId id="265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6715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v. appear– n. 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adapt—n.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</a:t>
            </a:r>
            <a:r>
              <a:rPr lang="en-US" altLang="zh-CN" sz="2800" dirty="0" smtClean="0"/>
              <a:t>. apply– n.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admit– n.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achieve– n.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aware– n.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apologize– n.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avoid– a.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athlete—a. 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applaud– n.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41. n. face – a. facial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42. v. fail – n. failure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43. n. fiction – a. fictional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44. a. familiar – n. famil</a:t>
            </a:r>
            <a:r>
              <a:rPr lang="en-US" altLang="zh-CN" sz="2800" dirty="0" smtClean="0">
                <a:solidFill>
                  <a:srgbClr val="FF0000"/>
                </a:solidFill>
              </a:rPr>
              <a:t>ia</a:t>
            </a:r>
            <a:r>
              <a:rPr lang="en-US" altLang="zh-CN" sz="2800" dirty="0" smtClean="0">
                <a:solidFill>
                  <a:prstClr val="black"/>
                </a:solidFill>
              </a:rPr>
              <a:t>rity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45. v. forget – a. forge</a:t>
            </a:r>
            <a:r>
              <a:rPr lang="en-US" altLang="zh-CN" sz="2800" dirty="0" smtClean="0">
                <a:solidFill>
                  <a:srgbClr val="FF0000"/>
                </a:solidFill>
              </a:rPr>
              <a:t>tt</a:t>
            </a:r>
            <a:r>
              <a:rPr lang="en-US" altLang="zh-CN" sz="2800" dirty="0" smtClean="0">
                <a:solidFill>
                  <a:prstClr val="black"/>
                </a:solidFill>
              </a:rPr>
              <a:t>able, forgetful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46. v. fly – n. flight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47. n. fortune – a. fortunate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48. n. globe – a. global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49. v. grow – n. grow</a:t>
            </a:r>
            <a:r>
              <a:rPr lang="en-US" altLang="zh-CN" sz="2800" dirty="0" smtClean="0">
                <a:solidFill>
                  <a:srgbClr val="FF0000"/>
                </a:solidFill>
              </a:rPr>
              <a:t>th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50. v. hate – n.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hatred</a:t>
            </a:r>
          </a:p>
          <a:p>
            <a:pPr marL="342900" indent="-342900"/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51. v. influence – a. </a:t>
            </a:r>
          </a:p>
          <a:p>
            <a:pPr marL="342900" indent="-342900"/>
            <a:r>
              <a:rPr lang="en-US" altLang="zh-CN" sz="2800" dirty="0" smtClean="0"/>
              <a:t>52. v. injure – n. </a:t>
            </a:r>
          </a:p>
          <a:p>
            <a:pPr marL="342900" indent="-342900"/>
            <a:r>
              <a:rPr lang="en-US" altLang="zh-CN" sz="2800" dirty="0" smtClean="0"/>
              <a:t>53. a. jealous – n.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54. a. light – v. </a:t>
            </a:r>
          </a:p>
          <a:p>
            <a:pPr marL="342900" indent="-342900"/>
            <a:r>
              <a:rPr lang="en-US" altLang="zh-CN" sz="2800" dirty="0" smtClean="0"/>
              <a:t>55. n. justice – v.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altLang="zh-CN" sz="2800" dirty="0" smtClean="0"/>
              <a:t>56. a. lazy – n. </a:t>
            </a:r>
          </a:p>
          <a:p>
            <a:pPr marL="342900" indent="-342900"/>
            <a:r>
              <a:rPr lang="en-US" altLang="zh-CN" sz="2800" dirty="0" smtClean="0"/>
              <a:t>57. a. loyal – n.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58. n. mountain – a. </a:t>
            </a:r>
          </a:p>
          <a:p>
            <a:pPr marL="342900" indent="-342900"/>
            <a:r>
              <a:rPr lang="en-US" altLang="zh-CN" sz="2800" dirty="0" smtClean="0"/>
              <a:t>59. n. mud – a. </a:t>
            </a:r>
          </a:p>
          <a:p>
            <a:pPr marL="342900" indent="-342900"/>
            <a:r>
              <a:rPr lang="en-US" altLang="zh-CN" sz="2800" dirty="0" smtClean="0"/>
              <a:t>60. n. month – a. 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51. v. influence – a. influen</a:t>
            </a:r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</a:rPr>
              <a:t>ial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52. v. injure – n. injury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53. a. jealous – n. jealous</a:t>
            </a:r>
            <a:r>
              <a:rPr lang="en-US" altLang="zh-CN" sz="2800" dirty="0" smtClean="0">
                <a:solidFill>
                  <a:srgbClr val="FF0000"/>
                </a:solidFill>
              </a:rPr>
              <a:t>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54. a. light – v. lighten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55. n. justice – v.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justify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56. a. lazy – n. laz</a:t>
            </a:r>
            <a:r>
              <a:rPr lang="en-US" altLang="zh-CN" sz="28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ness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57. a. loyal – n. loyal</a:t>
            </a:r>
            <a:r>
              <a:rPr lang="en-US" altLang="zh-CN" sz="2800" dirty="0" smtClean="0">
                <a:solidFill>
                  <a:srgbClr val="FF0000"/>
                </a:solidFill>
              </a:rPr>
              <a:t>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58. n. mountain – a. mountainous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59. n. mud – a. muddy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60. n. month – a.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monthly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2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61. n. memory – v. </a:t>
            </a:r>
          </a:p>
          <a:p>
            <a:pPr marL="342900" indent="-342900"/>
            <a:r>
              <a:rPr lang="en-US" altLang="zh-CN" sz="2800" dirty="0" smtClean="0"/>
              <a:t>62. a. modern – v.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63. n. nature – a. </a:t>
            </a:r>
          </a:p>
          <a:p>
            <a:pPr marL="342900" indent="-342900"/>
            <a:r>
              <a:rPr lang="en-US" altLang="zh-CN" sz="2800" dirty="0" smtClean="0"/>
              <a:t>64. n. mystery – a.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65. a. necessary – n.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altLang="zh-CN" sz="2800" dirty="0" smtClean="0"/>
              <a:t>66. v. occur – n.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altLang="zh-CN" sz="2800" dirty="0" smtClean="0"/>
              <a:t>67. v. occupy – n. </a:t>
            </a:r>
          </a:p>
          <a:p>
            <a:pPr marL="342900" indent="-342900"/>
            <a:r>
              <a:rPr lang="en-US" altLang="zh-CN" sz="2800" dirty="0" smtClean="0"/>
              <a:t>68. v. offend – n. </a:t>
            </a:r>
          </a:p>
          <a:p>
            <a:pPr marL="342900" indent="-342900"/>
            <a:r>
              <a:rPr lang="en-US" altLang="zh-CN" sz="2800" dirty="0" smtClean="0"/>
              <a:t>69. a. patient – n. </a:t>
            </a:r>
          </a:p>
          <a:p>
            <a:pPr marL="342900" indent="-342900"/>
            <a:r>
              <a:rPr lang="en-US" altLang="zh-CN" sz="2800" dirty="0" smtClean="0"/>
              <a:t>70. a. popular – 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61. n. memory – v. memorize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62. a. modern – v. modern</a:t>
            </a:r>
            <a:r>
              <a:rPr lang="en-US" altLang="zh-CN" sz="2800" dirty="0" smtClean="0">
                <a:solidFill>
                  <a:srgbClr val="FF0000"/>
                </a:solidFill>
              </a:rPr>
              <a:t>ize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63. n. nature – a. natural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64. n. mystery – a. myster</a:t>
            </a:r>
            <a:r>
              <a:rPr lang="en-US" altLang="zh-CN" sz="2800" dirty="0" smtClean="0">
                <a:solidFill>
                  <a:srgbClr val="FF0000"/>
                </a:solidFill>
              </a:rPr>
              <a:t>ious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65. a. necessary – n.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necessity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66. v. occur – n.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occu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rr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ence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67. v. occupy – n. occupation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68. v. offend – n. offence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69. a. patient – n. patience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70. a. popular – n. popularity</a:t>
            </a:r>
          </a:p>
        </p:txBody>
      </p:sp>
    </p:spTree>
    <p:extLst>
      <p:ext uri="{BB962C8B-B14F-4D97-AF65-F5344CB8AC3E}">
        <p14:creationId xmlns:p14="http://schemas.microsoft.com/office/powerpoint/2010/main" val="24678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71. v. propose – n.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72. v. possess – n. </a:t>
            </a:r>
          </a:p>
          <a:p>
            <a:pPr marL="342900" indent="-342900"/>
            <a:r>
              <a:rPr lang="en-US" altLang="zh-CN" sz="2800" dirty="0" smtClean="0"/>
              <a:t>73. v. pronounce – n. </a:t>
            </a:r>
          </a:p>
          <a:p>
            <a:pPr marL="342900" indent="-342900"/>
            <a:r>
              <a:rPr lang="en-US" altLang="zh-CN" sz="2800" dirty="0" smtClean="0"/>
              <a:t>74. a. pure – n. </a:t>
            </a:r>
          </a:p>
          <a:p>
            <a:pPr marL="342900" indent="-342900"/>
            <a:r>
              <a:rPr lang="en-US" altLang="zh-CN" sz="2800" dirty="0" smtClean="0"/>
              <a:t>75. a. poor – n. </a:t>
            </a:r>
          </a:p>
          <a:p>
            <a:pPr marL="342900" indent="-342900"/>
            <a:r>
              <a:rPr lang="en-US" altLang="zh-CN" sz="2800" dirty="0" smtClean="0"/>
              <a:t>76. v. resist – n. </a:t>
            </a:r>
          </a:p>
          <a:p>
            <a:pPr marL="342900" indent="-342900"/>
            <a:r>
              <a:rPr lang="en-US" altLang="zh-CN" sz="2800" dirty="0" smtClean="0"/>
              <a:t>77. v. receive – n. </a:t>
            </a:r>
          </a:p>
          <a:p>
            <a:pPr marL="342900" indent="-342900"/>
            <a:r>
              <a:rPr lang="en-US" altLang="zh-CN" sz="2800" dirty="0" smtClean="0"/>
              <a:t>78. v. rely – a. </a:t>
            </a:r>
          </a:p>
          <a:p>
            <a:pPr marL="342900" indent="-342900"/>
            <a:r>
              <a:rPr lang="en-US" altLang="zh-CN" sz="2800" dirty="0" smtClean="0"/>
              <a:t>79. v. recognize – n. </a:t>
            </a:r>
            <a:endParaRPr lang="en-US" altLang="zh-CN" sz="2800" b="1" u="sng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altLang="zh-CN" sz="2800" dirty="0" smtClean="0"/>
              <a:t>80. n. religion – a.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71. v. propose – n. propos</a:t>
            </a:r>
            <a:r>
              <a:rPr lang="en-US" altLang="zh-CN" sz="2800" dirty="0" smtClean="0">
                <a:solidFill>
                  <a:srgbClr val="FF0000"/>
                </a:solidFill>
              </a:rPr>
              <a:t>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72. v. possess – n. possession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73. v. pronounce – n. pron</a:t>
            </a:r>
            <a:r>
              <a:rPr lang="en-US" altLang="zh-CN" sz="2800" dirty="0" smtClean="0">
                <a:solidFill>
                  <a:srgbClr val="FF0000"/>
                </a:solidFill>
              </a:rPr>
              <a:t>u</a:t>
            </a:r>
            <a:r>
              <a:rPr lang="en-US" altLang="zh-CN" sz="2800" dirty="0" smtClean="0">
                <a:solidFill>
                  <a:prstClr val="black"/>
                </a:solidFill>
              </a:rPr>
              <a:t>nciation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74. a. pure – n. purify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75. a. poor – n. poverty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76. v. resist – n. resist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nce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77. v. receive – n. rec</a:t>
            </a:r>
            <a:r>
              <a:rPr lang="en-US" altLang="zh-CN" sz="2800" dirty="0" smtClean="0">
                <a:solidFill>
                  <a:srgbClr val="FF0000"/>
                </a:solidFill>
              </a:rPr>
              <a:t>ei</a:t>
            </a:r>
            <a:r>
              <a:rPr lang="en-US" altLang="zh-CN" sz="2800" dirty="0" smtClean="0">
                <a:solidFill>
                  <a:prstClr val="black"/>
                </a:solidFill>
              </a:rPr>
              <a:t>pt, rec</a:t>
            </a:r>
            <a:r>
              <a:rPr lang="en-US" altLang="zh-CN" sz="2800" dirty="0" smtClean="0">
                <a:solidFill>
                  <a:srgbClr val="FF0000"/>
                </a:solidFill>
              </a:rPr>
              <a:t>e</a:t>
            </a:r>
            <a:r>
              <a:rPr lang="en-US" altLang="zh-CN" sz="2800" dirty="0" smtClean="0">
                <a:solidFill>
                  <a:prstClr val="black"/>
                </a:solidFill>
              </a:rPr>
              <a:t>ption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78. v. rely – a. reliable, reliant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79. v. recognize – n.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recog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nition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80. n. religion – a. relig</a:t>
            </a:r>
            <a:r>
              <a:rPr lang="en-US" altLang="zh-CN" sz="2800" dirty="0" smtClean="0">
                <a:solidFill>
                  <a:srgbClr val="FF0000"/>
                </a:solidFill>
              </a:rPr>
              <a:t>ious</a:t>
            </a:r>
          </a:p>
          <a:p>
            <a:pPr marL="342900" indent="-342900"/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81. v. refuse – n. </a:t>
            </a:r>
          </a:p>
          <a:p>
            <a:pPr marL="342900" indent="-342900"/>
            <a:r>
              <a:rPr lang="en-US" altLang="zh-CN" sz="2800" dirty="0" smtClean="0"/>
              <a:t>82. v. reserve – n. </a:t>
            </a:r>
          </a:p>
          <a:p>
            <a:pPr marL="342900" indent="-342900"/>
            <a:r>
              <a:rPr lang="en-US" altLang="zh-CN" sz="2800" dirty="0" smtClean="0"/>
              <a:t>83. n. recreation – a.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84. a. rich – v. </a:t>
            </a:r>
          </a:p>
          <a:p>
            <a:pPr marL="342900" indent="-342900"/>
            <a:r>
              <a:rPr lang="en-US" altLang="zh-CN" sz="2800" dirty="0" smtClean="0"/>
              <a:t>85. v. solve – n. </a:t>
            </a:r>
          </a:p>
          <a:p>
            <a:pPr marL="342900" indent="-342900"/>
            <a:r>
              <a:rPr lang="en-US" altLang="zh-CN" sz="2800" dirty="0" smtClean="0"/>
              <a:t>86. a. selfish – n.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87. v. sign – n. </a:t>
            </a:r>
          </a:p>
          <a:p>
            <a:pPr marL="342900" indent="-342900"/>
            <a:r>
              <a:rPr lang="en-US" altLang="zh-CN" sz="2800" dirty="0" smtClean="0"/>
              <a:t>88. a. stable – n. </a:t>
            </a:r>
          </a:p>
          <a:p>
            <a:pPr marL="342900" indent="-342900"/>
            <a:r>
              <a:rPr lang="en-US" altLang="zh-CN" sz="2800" dirty="0" smtClean="0"/>
              <a:t>89. n. science – a. </a:t>
            </a:r>
          </a:p>
          <a:p>
            <a:pPr marL="342900" indent="-342900"/>
            <a:r>
              <a:rPr lang="en-US" altLang="zh-CN" sz="2800" dirty="0" smtClean="0"/>
              <a:t>90. a. social – v.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/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81. v. refuse – n. refusal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82. v. reserve – n. reservation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83. n. recreation – a. recreation</a:t>
            </a:r>
            <a:r>
              <a:rPr lang="en-US" altLang="zh-CN" sz="2800" dirty="0" smtClean="0">
                <a:solidFill>
                  <a:srgbClr val="FF0000"/>
                </a:solidFill>
              </a:rPr>
              <a:t>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84. a. rich – v. </a:t>
            </a:r>
            <a:r>
              <a:rPr lang="en-US" altLang="zh-CN" sz="2800" dirty="0" smtClean="0">
                <a:solidFill>
                  <a:srgbClr val="FF0000"/>
                </a:solidFill>
              </a:rPr>
              <a:t>en</a:t>
            </a:r>
            <a:r>
              <a:rPr lang="en-US" altLang="zh-CN" sz="2800" dirty="0" smtClean="0">
                <a:solidFill>
                  <a:prstClr val="black"/>
                </a:solidFill>
              </a:rPr>
              <a:t>rich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85. v. solve – n. solution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86. a. selfish – n. selfish</a:t>
            </a:r>
            <a:r>
              <a:rPr lang="en-US" altLang="zh-CN" sz="2800" dirty="0" smtClean="0">
                <a:solidFill>
                  <a:srgbClr val="FF0000"/>
                </a:solidFill>
              </a:rPr>
              <a:t>ness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87. v. sign – n. signature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88. a. stable – n. stab</a:t>
            </a:r>
            <a:r>
              <a:rPr lang="en-US" altLang="zh-CN" sz="28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lity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89. n. science – a. scientific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90. a. social – v.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socialize</a:t>
            </a:r>
          </a:p>
          <a:p>
            <a:pPr marL="342900" indent="-342900"/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9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91. a. sharp – v. </a:t>
            </a:r>
          </a:p>
          <a:p>
            <a:pPr marL="342900" indent="-342900"/>
            <a:r>
              <a:rPr lang="en-US" altLang="zh-CN" sz="2800" dirty="0" smtClean="0"/>
              <a:t>92. a. strong – n. </a:t>
            </a:r>
          </a:p>
          <a:p>
            <a:pPr marL="342900" indent="-342900"/>
            <a:r>
              <a:rPr lang="en-US" altLang="zh-CN" sz="2800" dirty="0" smtClean="0"/>
              <a:t>93. n. summary – v. </a:t>
            </a:r>
          </a:p>
          <a:p>
            <a:pPr marL="342900" indent="-342900"/>
            <a:r>
              <a:rPr lang="en-US" altLang="zh-CN" sz="2800" dirty="0" smtClean="0"/>
              <a:t>94. v. taste – a. </a:t>
            </a:r>
          </a:p>
          <a:p>
            <a:pPr marL="342900" indent="-342900"/>
            <a:r>
              <a:rPr lang="en-US" altLang="zh-CN" sz="2800" dirty="0" smtClean="0"/>
              <a:t>95. n. type – a. </a:t>
            </a:r>
          </a:p>
          <a:p>
            <a:pPr marL="342900" indent="-342900"/>
            <a:r>
              <a:rPr lang="en-US" altLang="zh-CN" sz="2800" dirty="0" smtClean="0"/>
              <a:t>96. n. terror – v. </a:t>
            </a:r>
          </a:p>
          <a:p>
            <a:pPr marL="342900" indent="-342900"/>
            <a:r>
              <a:rPr lang="en-US" altLang="zh-CN" sz="2800" dirty="0" smtClean="0"/>
              <a:t>97. a. true – n. </a:t>
            </a:r>
          </a:p>
          <a:p>
            <a:pPr marL="342900" indent="-342900"/>
            <a:r>
              <a:rPr lang="en-US" altLang="zh-CN" sz="2800" dirty="0" smtClean="0"/>
              <a:t>98. a. various – n. </a:t>
            </a:r>
          </a:p>
          <a:p>
            <a:pPr marL="342900" indent="-342900"/>
            <a:r>
              <a:rPr lang="en-US" altLang="zh-CN" sz="2800" dirty="0" smtClean="0"/>
              <a:t>99. n. volcano – a. </a:t>
            </a:r>
          </a:p>
          <a:p>
            <a:pPr marL="342900" indent="-342900"/>
            <a:r>
              <a:rPr lang="en-US" altLang="zh-CN" sz="2800" dirty="0" smtClean="0"/>
              <a:t>100. a. warm – n</a:t>
            </a:r>
            <a:r>
              <a:rPr lang="en-US" altLang="zh-CN" sz="2800" smtClean="0"/>
              <a:t>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6715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appear– n. appearance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adapt—n. adap</a:t>
            </a:r>
            <a:r>
              <a:rPr lang="en-US" altLang="zh-CN" sz="2800" dirty="0" smtClean="0">
                <a:solidFill>
                  <a:srgbClr val="FF0000"/>
                </a:solidFill>
              </a:rPr>
              <a:t>ta</a:t>
            </a:r>
            <a:r>
              <a:rPr lang="en-US" altLang="zh-CN" sz="2800" dirty="0" smtClean="0">
                <a:solidFill>
                  <a:prstClr val="black"/>
                </a:solidFill>
              </a:rPr>
              <a:t>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apply– n. application, </a:t>
            </a:r>
            <a:r>
              <a:rPr lang="en-US" altLang="zh-CN" sz="2800" u="sng" dirty="0" smtClean="0">
                <a:solidFill>
                  <a:prstClr val="black"/>
                </a:solidFill>
              </a:rPr>
              <a:t>applicant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人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admit– n. admi</a:t>
            </a:r>
            <a:r>
              <a:rPr lang="en-US" altLang="zh-CN" sz="2800" dirty="0" smtClean="0">
                <a:solidFill>
                  <a:srgbClr val="FF0000"/>
                </a:solidFill>
              </a:rPr>
              <a:t>ss</a:t>
            </a:r>
            <a:r>
              <a:rPr lang="en-US" altLang="zh-CN" sz="2800" dirty="0" smtClean="0">
                <a:solidFill>
                  <a:prstClr val="black"/>
                </a:solidFill>
              </a:rPr>
              <a:t>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achieve– n. achievement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aware– n. awareness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apologize– n. apology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avoid– a. avoidable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athlete—a. athletic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applaud– n. applau</a:t>
            </a:r>
            <a:r>
              <a:rPr lang="en-US" altLang="zh-CN" sz="2800" dirty="0" smtClean="0">
                <a:solidFill>
                  <a:srgbClr val="FF0000"/>
                </a:solidFill>
              </a:rPr>
              <a:t>se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6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91. a. sharp – v. sharpen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92. a. strong – n. strengthen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93. n. summary – v. summarize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94. v. taste – a. tasty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95. n. type – a. typical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96. n. terror – v. terrify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97. a. true – n. truth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98. a. various – n. variation, variety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99. n. volcano – a. volcanic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100. a. warm – n. warmth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11. v. argue– n. </a:t>
            </a:r>
          </a:p>
          <a:p>
            <a:pPr marL="342900" indent="-342900"/>
            <a:r>
              <a:rPr lang="en-US" altLang="zh-CN" sz="2800" dirty="0" smtClean="0"/>
              <a:t>12. a. anxious– n. </a:t>
            </a:r>
          </a:p>
          <a:p>
            <a:pPr marL="342900" indent="-342900"/>
            <a:r>
              <a:rPr lang="en-US" altLang="zh-CN" sz="2800" dirty="0" smtClean="0"/>
              <a:t>13. v. believe– a. </a:t>
            </a:r>
          </a:p>
          <a:p>
            <a:pPr marL="342900" indent="-342900"/>
            <a:r>
              <a:rPr lang="en-US" altLang="zh-CN" sz="2800" dirty="0" smtClean="0"/>
              <a:t>14. n. benefit– a. </a:t>
            </a:r>
          </a:p>
          <a:p>
            <a:pPr marL="342900" indent="-342900"/>
            <a:r>
              <a:rPr lang="en-US" altLang="zh-CN" sz="2800" dirty="0" smtClean="0"/>
              <a:t>15. n. breath– v. </a:t>
            </a:r>
          </a:p>
          <a:p>
            <a:pPr marL="342900" indent="-342900"/>
            <a:r>
              <a:rPr lang="en-US" altLang="zh-CN" sz="2800" dirty="0" smtClean="0"/>
              <a:t>16. v. consume– n. </a:t>
            </a:r>
          </a:p>
          <a:p>
            <a:pPr marL="342900" indent="-342900"/>
            <a:r>
              <a:rPr lang="en-US" altLang="zh-CN" sz="2800" dirty="0" smtClean="0"/>
              <a:t>17. a. certain– </a:t>
            </a:r>
            <a:r>
              <a:rPr lang="en-US" altLang="zh-CN" sz="2800" dirty="0"/>
              <a:t>n. </a:t>
            </a:r>
          </a:p>
          <a:p>
            <a:pPr marL="342900" indent="-342900"/>
            <a:r>
              <a:rPr lang="en-US" altLang="zh-CN" sz="2800" dirty="0" smtClean="0"/>
              <a:t>18. a. curious– n. </a:t>
            </a:r>
          </a:p>
          <a:p>
            <a:pPr marL="342900" indent="-342900"/>
            <a:r>
              <a:rPr lang="en-US" altLang="zh-CN" sz="2800" dirty="0" smtClean="0"/>
              <a:t>19. v. choose– n. </a:t>
            </a:r>
          </a:p>
          <a:p>
            <a:pPr marL="342900" indent="-342900"/>
            <a:r>
              <a:rPr lang="en-US" altLang="zh-CN" sz="2800" dirty="0" smtClean="0"/>
              <a:t>20. v. complain—n.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11. v. argue– n. arg</a:t>
            </a:r>
            <a:r>
              <a:rPr lang="en-US" altLang="zh-CN" sz="2800" dirty="0" smtClean="0">
                <a:solidFill>
                  <a:srgbClr val="FF0000"/>
                </a:solidFill>
              </a:rPr>
              <a:t>u</a:t>
            </a:r>
            <a:r>
              <a:rPr lang="en-US" altLang="zh-CN" sz="2800" dirty="0" smtClean="0">
                <a:solidFill>
                  <a:prstClr val="black"/>
                </a:solidFill>
              </a:rPr>
              <a:t>ment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12. a. anxious– n. anxiety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13. v. believe– a. believable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14. n. benefit– a. benefi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ial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15. n. breath– v. breathe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16. v. consume– n. consum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prstClr val="black"/>
                </a:solidFill>
              </a:rPr>
              <a:t>tion, </a:t>
            </a:r>
            <a:r>
              <a:rPr lang="en-US" altLang="zh-CN" sz="2800" u="sng" dirty="0" smtClean="0">
                <a:solidFill>
                  <a:prstClr val="black"/>
                </a:solidFill>
              </a:rPr>
              <a:t>consumer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人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17. a. certain–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n. certain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18. a. curious– n. curiosity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19. v. choose– n. choice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20. v. complain—n. complaint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6715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21. v. compete– a.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22. v. destroy– n. </a:t>
            </a:r>
          </a:p>
          <a:p>
            <a:pPr marL="342900" indent="-342900"/>
            <a:r>
              <a:rPr lang="en-US" altLang="zh-CN" sz="2800" dirty="0" smtClean="0"/>
              <a:t>23. v. divide– n. </a:t>
            </a:r>
          </a:p>
          <a:p>
            <a:pPr marL="342900" indent="-342900"/>
            <a:r>
              <a:rPr lang="en-US" altLang="zh-CN" sz="2800" dirty="0" smtClean="0"/>
              <a:t>24. n. </a:t>
            </a:r>
            <a:r>
              <a:rPr lang="en-US" altLang="zh-CN" sz="2800" dirty="0" err="1" smtClean="0"/>
              <a:t>defence</a:t>
            </a:r>
            <a:r>
              <a:rPr lang="en-US" altLang="zh-CN" sz="2800" dirty="0" smtClean="0"/>
              <a:t>– v. </a:t>
            </a:r>
          </a:p>
          <a:p>
            <a:pPr marL="342900" indent="-342900"/>
            <a:r>
              <a:rPr lang="en-US" altLang="zh-CN" sz="2800" dirty="0" smtClean="0"/>
              <a:t>25. n. drama– a. </a:t>
            </a:r>
          </a:p>
          <a:p>
            <a:pPr marL="342900" indent="-342900"/>
            <a:r>
              <a:rPr lang="en-US" altLang="zh-CN" sz="2800" dirty="0" smtClean="0"/>
              <a:t>26. v. describe– n. </a:t>
            </a:r>
          </a:p>
          <a:p>
            <a:pPr marL="342900" indent="-342900"/>
            <a:r>
              <a:rPr lang="en-US" altLang="zh-CN" sz="2800" dirty="0" smtClean="0"/>
              <a:t>27. n. disaster– a. </a:t>
            </a:r>
          </a:p>
          <a:p>
            <a:pPr marL="342900" indent="-342900"/>
            <a:r>
              <a:rPr lang="en-US" altLang="zh-CN" sz="2800" dirty="0" smtClean="0"/>
              <a:t>28. n. delight– a. </a:t>
            </a:r>
          </a:p>
          <a:p>
            <a:pPr marL="342900" indent="-342900"/>
            <a:r>
              <a:rPr lang="en-US" altLang="zh-CN" sz="2800" dirty="0" smtClean="0"/>
              <a:t>29. v. deduce – n. </a:t>
            </a:r>
          </a:p>
          <a:p>
            <a:pPr marL="342900" indent="-342900"/>
            <a:r>
              <a:rPr lang="en-US" altLang="zh-CN" sz="2800" dirty="0" smtClean="0"/>
              <a:t>30. v. expose –</a:t>
            </a:r>
            <a:r>
              <a:rPr lang="en-US" altLang="zh-CN" sz="2800" dirty="0"/>
              <a:t>n.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6715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21. v. compete– a. compet</a:t>
            </a:r>
            <a:r>
              <a:rPr lang="en-US" altLang="zh-CN" sz="2800" dirty="0" smtClean="0">
                <a:solidFill>
                  <a:srgbClr val="FF0000"/>
                </a:solidFill>
              </a:rPr>
              <a:t>itive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22. v. destroy– n. destruction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23. v. divide– n. division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24. n.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defence</a:t>
            </a:r>
            <a:r>
              <a:rPr lang="en-US" altLang="zh-CN" sz="2800" dirty="0" smtClean="0">
                <a:solidFill>
                  <a:prstClr val="black"/>
                </a:solidFill>
              </a:rPr>
              <a:t>– v. defend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25. n. drama– a. dramatic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26. v. describe– n. description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27. n. disaster– a. disas</a:t>
            </a:r>
            <a:r>
              <a:rPr lang="en-US" altLang="zh-CN" sz="2800" dirty="0" smtClean="0">
                <a:solidFill>
                  <a:srgbClr val="FF0000"/>
                </a:solidFill>
              </a:rPr>
              <a:t>tr</a:t>
            </a:r>
            <a:r>
              <a:rPr lang="en-US" altLang="zh-CN" sz="2800" dirty="0" smtClean="0">
                <a:solidFill>
                  <a:prstClr val="black"/>
                </a:solidFill>
              </a:rPr>
              <a:t>ous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28. n. delight– a. delightful, delighted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29. v. deduce – n. deduction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30. v. expose –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n. expos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ure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7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31. v. expect – n. </a:t>
            </a:r>
          </a:p>
          <a:p>
            <a:pPr marL="342900" indent="-342900"/>
            <a:r>
              <a:rPr lang="en-US" altLang="zh-CN" sz="2800" dirty="0" smtClean="0"/>
              <a:t>32. v. envy – a. </a:t>
            </a:r>
          </a:p>
          <a:p>
            <a:pPr marL="342900" indent="-342900"/>
            <a:r>
              <a:rPr lang="en-US" altLang="zh-CN" sz="2800" dirty="0" smtClean="0"/>
              <a:t>33. v. explain – n. </a:t>
            </a:r>
          </a:p>
          <a:p>
            <a:pPr marL="342900" indent="-342900"/>
            <a:r>
              <a:rPr lang="en-US" altLang="zh-CN" sz="2800" dirty="0" smtClean="0"/>
              <a:t>34. n. enthusiasm – a. </a:t>
            </a:r>
          </a:p>
          <a:p>
            <a:pPr marL="342900" indent="-342900"/>
            <a:r>
              <a:rPr lang="en-US" altLang="zh-CN" sz="2800" dirty="0" smtClean="0"/>
              <a:t>35. v. emphasize – n.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36. v. explode – n. </a:t>
            </a:r>
          </a:p>
          <a:p>
            <a:pPr marL="342900" indent="-342900"/>
            <a:r>
              <a:rPr lang="en-US" altLang="zh-CN" sz="2800" dirty="0" smtClean="0"/>
              <a:t>37. v. equip – n. </a:t>
            </a:r>
          </a:p>
          <a:p>
            <a:pPr marL="342900" indent="-342900"/>
            <a:r>
              <a:rPr lang="en-US" altLang="zh-CN" sz="2800" dirty="0" smtClean="0"/>
              <a:t>38. v. extend – n. </a:t>
            </a:r>
          </a:p>
          <a:p>
            <a:pPr marL="342900" indent="-342900"/>
            <a:r>
              <a:rPr lang="en-US" altLang="zh-CN" sz="2800" dirty="0" smtClean="0"/>
              <a:t>39. v. evolve – n. </a:t>
            </a:r>
          </a:p>
          <a:p>
            <a:pPr marL="342900" indent="-342900"/>
            <a:r>
              <a:rPr lang="en-US" altLang="zh-CN" sz="2800" dirty="0" smtClean="0"/>
              <a:t>40. a. equal – n.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31. v. expect – n. expectation, expectancy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32. v. envy – a. envious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33. v. explain – n. expl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nation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34. n. enthusiasm – a. enthusiastic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35. v. emphasize – n. emphas</a:t>
            </a:r>
            <a:r>
              <a:rPr lang="en-US" altLang="zh-CN" sz="2800" dirty="0" smtClean="0">
                <a:solidFill>
                  <a:srgbClr val="FF0000"/>
                </a:solidFill>
              </a:rPr>
              <a:t>is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36. v. explode – n. explosion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37. v. equip – n. equi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prstClr val="black"/>
                </a:solidFill>
              </a:rPr>
              <a:t>ment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38. v. extend – n. extension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39. v. evolve – n. evolution</a:t>
            </a:r>
          </a:p>
          <a:p>
            <a:pPr marL="342900" indent="-342900"/>
            <a:r>
              <a:rPr lang="en-US" altLang="zh-CN" sz="2800" dirty="0" smtClean="0">
                <a:solidFill>
                  <a:prstClr val="black"/>
                </a:solidFill>
              </a:rPr>
              <a:t>40. a. equal – n. equality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3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/>
              <a:t>41. n. face – a. </a:t>
            </a:r>
          </a:p>
          <a:p>
            <a:pPr marL="342900" indent="-342900"/>
            <a:r>
              <a:rPr lang="en-US" altLang="zh-CN" sz="2800" dirty="0" smtClean="0"/>
              <a:t>42. v. fail – n. </a:t>
            </a:r>
          </a:p>
          <a:p>
            <a:pPr marL="342900" indent="-342900"/>
            <a:r>
              <a:rPr lang="en-US" altLang="zh-CN" sz="2800" dirty="0" smtClean="0"/>
              <a:t>43. n. fiction – a. </a:t>
            </a:r>
          </a:p>
          <a:p>
            <a:pPr marL="342900" indent="-342900"/>
            <a:r>
              <a:rPr lang="en-US" altLang="zh-CN" sz="2800" dirty="0" smtClean="0"/>
              <a:t>44. a. familiar – n. </a:t>
            </a:r>
          </a:p>
          <a:p>
            <a:pPr marL="342900" indent="-342900"/>
            <a:r>
              <a:rPr lang="en-US" altLang="zh-CN" sz="2800" dirty="0" smtClean="0"/>
              <a:t>45. v. forget – a. </a:t>
            </a:r>
          </a:p>
          <a:p>
            <a:pPr marL="342900" indent="-342900"/>
            <a:r>
              <a:rPr lang="en-US" altLang="zh-CN" sz="2800" dirty="0" smtClean="0"/>
              <a:t>46. v. fly – n. </a:t>
            </a:r>
          </a:p>
          <a:p>
            <a:pPr marL="342900" indent="-342900"/>
            <a:r>
              <a:rPr lang="en-US" altLang="zh-CN" sz="2800" dirty="0" smtClean="0"/>
              <a:t>47. n. fortune – a. </a:t>
            </a:r>
          </a:p>
          <a:p>
            <a:pPr marL="342900" indent="-342900"/>
            <a:r>
              <a:rPr lang="en-US" altLang="zh-CN" sz="2800" dirty="0" smtClean="0"/>
              <a:t>48. n. globe – a. </a:t>
            </a:r>
          </a:p>
          <a:p>
            <a:pPr marL="342900" indent="-342900"/>
            <a:r>
              <a:rPr lang="en-US" altLang="zh-CN" sz="2800" dirty="0" smtClean="0"/>
              <a:t>49. v. grow – n.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800" dirty="0" smtClean="0"/>
              <a:t>50. v. hate – n.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/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1670</Words>
  <Application>Microsoft Office PowerPoint</Application>
  <PresentationFormat>全屏显示(4:3)</PresentationFormat>
  <Paragraphs>200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9</cp:revision>
  <dcterms:created xsi:type="dcterms:W3CDTF">2012-10-05T08:22:22Z</dcterms:created>
  <dcterms:modified xsi:type="dcterms:W3CDTF">2017-05-09T01:20:43Z</dcterms:modified>
</cp:coreProperties>
</file>