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57" r:id="rId4"/>
    <p:sldId id="258" r:id="rId5"/>
    <p:sldId id="262" r:id="rId6"/>
    <p:sldId id="267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20" autoAdjust="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93B7-906B-49E7-AD94-56B68011045B}" type="datetimeFigureOut">
              <a:rPr lang="zh-CN" altLang="en-US" smtClean="0"/>
              <a:t>2016-11-02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2862F-867E-46DB-AA1D-A72C71B7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2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2862F-867E-46DB-AA1D-A72C71B732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29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2016-11-02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2016-11-02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2016-11-02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38164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weep, wept, wept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apology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religious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ancestor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delightful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forgiveness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energetic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observation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admire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original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permission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reminder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custom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unbeliev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able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appeal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07904" y="260648"/>
            <a:ext cx="56166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16. a drown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ing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child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17. be independent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of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18. have fun with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19. dress up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20. play a trick on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21. set off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22. originate from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23.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turn up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24. take place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25. have belief in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50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00945"/>
            <a:ext cx="39604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b="1" dirty="0" smtClean="0"/>
              <a:t>a. comfortable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curiosity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a. raw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strength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a. slim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 limit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nutrition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 consult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 lie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a. weak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v./n. balance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 lose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a. fit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a. frustrated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39952" y="-315416"/>
            <a:ext cx="626469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/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n./v. comfort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curi</a:t>
            </a:r>
            <a:r>
              <a:rPr lang="en-US" altLang="zh-CN" sz="2400" b="1" u="sng" dirty="0" smtClean="0">
                <a:solidFill>
                  <a:srgbClr val="0070C0"/>
                </a:solidFill>
              </a:rPr>
              <a:t>ou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s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processed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strengthen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slimmed, slimming; a. sli</a:t>
            </a:r>
            <a:r>
              <a:rPr lang="en-US" altLang="zh-CN" sz="2400" b="1" u="sng" dirty="0" smtClean="0">
                <a:solidFill>
                  <a:srgbClr val="0070C0"/>
                </a:solidFill>
              </a:rPr>
              <a:t>mm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er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limit, limitation; limited (to)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nutritious; n. nutrient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consultant (</a:t>
            </a:r>
            <a:r>
              <a:rPr lang="zh-CN" altLang="en-US" sz="2400" b="1" dirty="0">
                <a:solidFill>
                  <a:srgbClr val="0070C0"/>
                </a:solidFill>
              </a:rPr>
              <a:t>顾问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)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；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consultation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lied, lied, lying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weakness; v. weaken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balanced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lost, lost; n. loss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fitness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; a. fi</a:t>
            </a:r>
            <a:r>
              <a:rPr lang="en-US" altLang="zh-CN" sz="2400" b="1" u="sng" dirty="0" smtClean="0">
                <a:solidFill>
                  <a:srgbClr val="0070C0"/>
                </a:solidFill>
              </a:rPr>
              <a:t>tt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er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frustrate; n. frustration</a:t>
            </a:r>
          </a:p>
        </p:txBody>
      </p:sp>
    </p:spTree>
    <p:extLst>
      <p:ext uri="{BB962C8B-B14F-4D97-AF65-F5344CB8AC3E}">
        <p14:creationId xmlns:p14="http://schemas.microsoft.com/office/powerpoint/2010/main" val="342282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903649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get away with, cut down, spy on, in debt, glare at, do harm to, earn one’s living, go on a diet</a:t>
            </a: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200" b="1" dirty="0"/>
              <a:t>Some time ago, two Italians together owned </a:t>
            </a:r>
            <a:r>
              <a:rPr lang="en-US" altLang="zh-CN" sz="2200" b="1" dirty="0" smtClean="0"/>
              <a:t>monkey</a:t>
            </a:r>
            <a:r>
              <a:rPr lang="en-US" altLang="zh-CN" sz="2200" b="1" dirty="0"/>
              <a:t>, by means of which they </a:t>
            </a:r>
            <a:r>
              <a:rPr lang="en-US" altLang="zh-CN" sz="2200" b="1" u="sng" dirty="0" smtClean="0"/>
              <a:t>                            </a:t>
            </a:r>
            <a:r>
              <a:rPr lang="en-US" altLang="zh-CN" sz="2200" b="1" dirty="0" smtClean="0"/>
              <a:t>. 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200" b="1" dirty="0"/>
              <a:t>If you spend more than your income, can you try to </a:t>
            </a:r>
            <a:r>
              <a:rPr lang="en-US" altLang="zh-CN" sz="2200" b="1" u="sng" dirty="0" smtClean="0"/>
              <a:t>                         </a:t>
            </a:r>
            <a:r>
              <a:rPr lang="en-US" altLang="zh-CN" sz="2200" b="1" dirty="0" smtClean="0"/>
              <a:t>? </a:t>
            </a:r>
            <a:endParaRPr lang="en-US" altLang="zh-CN" sz="2200" b="1" dirty="0"/>
          </a:p>
          <a:p>
            <a:pPr marL="457200" indent="-457200">
              <a:buFontTx/>
              <a:buAutoNum type="arabicPeriod"/>
            </a:pPr>
            <a:r>
              <a:rPr lang="en-US" altLang="zh-CN" sz="2200" b="1" dirty="0"/>
              <a:t>I won't have you </a:t>
            </a:r>
            <a:r>
              <a:rPr lang="en-US" altLang="zh-CN" sz="2200" b="1" u="sng" dirty="0" smtClean="0"/>
              <a:t>                             </a:t>
            </a:r>
            <a:r>
              <a:rPr lang="en-US" altLang="zh-CN" sz="2200" b="1" dirty="0" smtClean="0"/>
              <a:t>cheating </a:t>
            </a:r>
            <a:r>
              <a:rPr lang="en-US" altLang="zh-CN" sz="2200" b="1" dirty="0"/>
              <a:t>in the exam.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200" b="1" dirty="0"/>
              <a:t>He had his wife </a:t>
            </a:r>
            <a:r>
              <a:rPr lang="en-US" altLang="zh-CN" sz="2200" b="1" u="sng" dirty="0" smtClean="0"/>
              <a:t>                      </a:t>
            </a:r>
            <a:r>
              <a:rPr lang="en-US" altLang="zh-CN" sz="2200" b="1" dirty="0" smtClean="0"/>
              <a:t>for </a:t>
            </a:r>
            <a:r>
              <a:rPr lang="en-US" altLang="zh-CN" sz="2200" b="1" dirty="0"/>
              <a:t>evidence in a divorce case</a:t>
            </a:r>
            <a:r>
              <a:rPr lang="en-US" altLang="zh-CN" sz="2200" b="1" dirty="0" smtClean="0"/>
              <a:t>.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200" b="1" dirty="0"/>
              <a:t>Many people, especially young women </a:t>
            </a:r>
            <a:r>
              <a:rPr lang="en-US" altLang="zh-CN" sz="2200" b="1" u="sng" dirty="0" smtClean="0"/>
              <a:t>                       </a:t>
            </a:r>
            <a:r>
              <a:rPr lang="en-US" altLang="zh-CN" sz="2200" b="1" dirty="0" smtClean="0"/>
              <a:t>to </a:t>
            </a:r>
            <a:r>
              <a:rPr lang="en-US" altLang="zh-CN" sz="2200" b="1" dirty="0"/>
              <a:t>get slim. </a:t>
            </a:r>
            <a:endParaRPr lang="en-US" altLang="zh-CN" sz="2200" b="1" dirty="0" smtClean="0"/>
          </a:p>
          <a:p>
            <a:pPr marL="457200" indent="-457200">
              <a:buFontTx/>
              <a:buAutoNum type="arabicPeriod"/>
            </a:pPr>
            <a:r>
              <a:rPr lang="en-US" altLang="zh-CN" sz="2200" b="1" dirty="0"/>
              <a:t>Modern farming methods </a:t>
            </a:r>
            <a:r>
              <a:rPr lang="en-US" altLang="zh-CN" sz="2200" b="1" u="sng" dirty="0" smtClean="0"/>
              <a:t>                                </a:t>
            </a:r>
            <a:r>
              <a:rPr lang="en-US" altLang="zh-CN" sz="2200" b="1" dirty="0" smtClean="0"/>
              <a:t>the </a:t>
            </a:r>
            <a:r>
              <a:rPr lang="en-US" altLang="zh-CN" sz="2200" b="1" dirty="0"/>
              <a:t>countryside.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200" b="1" dirty="0"/>
              <a:t>He is so deep </a:t>
            </a:r>
            <a:r>
              <a:rPr lang="en-US" altLang="zh-CN" sz="2200" b="1" u="sng" dirty="0" smtClean="0"/>
              <a:t>                       </a:t>
            </a:r>
            <a:r>
              <a:rPr lang="en-US" altLang="zh-CN" sz="2200" b="1" dirty="0" smtClean="0"/>
              <a:t>and </a:t>
            </a:r>
            <a:r>
              <a:rPr lang="en-US" altLang="zh-CN" sz="2200" b="1" dirty="0"/>
              <a:t>desperate for money that he's apparently willing to say </a:t>
            </a:r>
            <a:r>
              <a:rPr lang="en-US" altLang="zh-CN" sz="2200" b="1" dirty="0" smtClean="0"/>
              <a:t>anything.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200" b="1" dirty="0"/>
              <a:t>Aware that his father </a:t>
            </a:r>
            <a:r>
              <a:rPr lang="en-US" altLang="zh-CN" sz="2200" b="1" u="sng" dirty="0" smtClean="0"/>
              <a:t>                       </a:t>
            </a:r>
            <a:r>
              <a:rPr lang="en-US" altLang="zh-CN" sz="2200" b="1" dirty="0" smtClean="0"/>
              <a:t>him</a:t>
            </a:r>
            <a:r>
              <a:rPr lang="en-US" altLang="zh-CN" sz="2200" b="1" dirty="0"/>
              <a:t>, the little boy stopped barging in.</a:t>
            </a:r>
          </a:p>
          <a:p>
            <a:pPr marL="457200" indent="-457200">
              <a:buFontTx/>
              <a:buAutoNum type="arabicPeriod"/>
            </a:pPr>
            <a:endParaRPr lang="en-US" altLang="zh-CN" sz="2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907704" y="1628800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earned their living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8224" y="1988840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cut down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3768" y="2308810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getting away with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83768" y="2668850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spied on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76056" y="299695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go on a diet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63888" y="331692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have done harm 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95736" y="364502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in debt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59832" y="432503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was glaring at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66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31" y="260648"/>
            <a:ext cx="906967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sentence patterns </a:t>
            </a: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为什么不能在烹调方式上多谢研究呢？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你最好通过多运动的方式来半尺健康。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他一定已经赢回了一局，因为没有比他更有实力的选手了。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AutoNum type="arabicPeriod"/>
            </a:pP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u="sng" dirty="0" smtClean="0"/>
              <a:t>1. Why not </a:t>
            </a:r>
            <a:r>
              <a:rPr lang="en-US" altLang="zh-CN" sz="2400" u="sng" dirty="0" smtClean="0">
                <a:solidFill>
                  <a:srgbClr val="FF0000"/>
                </a:solidFill>
              </a:rPr>
              <a:t>do </a:t>
            </a:r>
            <a:r>
              <a:rPr lang="en-US" altLang="zh-CN" sz="2400" dirty="0" smtClean="0">
                <a:solidFill>
                  <a:srgbClr val="FF0000"/>
                </a:solidFill>
              </a:rPr>
              <a:t>some research</a:t>
            </a:r>
            <a:r>
              <a:rPr lang="en-US" altLang="zh-CN" sz="2400" dirty="0" smtClean="0"/>
              <a:t> on </a:t>
            </a:r>
            <a:r>
              <a:rPr lang="en-US" altLang="zh-CN" sz="2400" dirty="0" smtClean="0">
                <a:solidFill>
                  <a:srgbClr val="FF0000"/>
                </a:solidFill>
              </a:rPr>
              <a:t>ways of cooking</a:t>
            </a:r>
            <a:r>
              <a:rPr lang="en-US" altLang="zh-CN" sz="2400" dirty="0" smtClean="0"/>
              <a:t>?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2.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You had better </a:t>
            </a:r>
            <a:r>
              <a:rPr lang="en-US" altLang="zh-CN" sz="2400" u="sng" dirty="0" smtClean="0">
                <a:solidFill>
                  <a:srgbClr val="FF0000"/>
                </a:solidFill>
              </a:rPr>
              <a:t>keep </a:t>
            </a:r>
            <a:r>
              <a:rPr lang="en-US" altLang="zh-CN" sz="2400" dirty="0" smtClean="0">
                <a:solidFill>
                  <a:srgbClr val="FF0000"/>
                </a:solidFill>
              </a:rPr>
              <a:t>yourself fit </a:t>
            </a:r>
            <a:r>
              <a:rPr lang="en-US" altLang="zh-CN" sz="2400" dirty="0" smtClean="0">
                <a:solidFill>
                  <a:prstClr val="black"/>
                </a:solidFill>
              </a:rPr>
              <a:t>by doing more exercise.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3. He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must have </a:t>
            </a:r>
            <a:r>
              <a:rPr lang="en-US" altLang="zh-CN" sz="2400" u="sng" dirty="0" smtClean="0">
                <a:solidFill>
                  <a:srgbClr val="FF0000"/>
                </a:solidFill>
              </a:rPr>
              <a:t>won </a:t>
            </a:r>
            <a:r>
              <a:rPr lang="en-US" altLang="zh-CN" sz="2400" dirty="0" smtClean="0">
                <a:solidFill>
                  <a:prstClr val="black"/>
                </a:solidFill>
              </a:rPr>
              <a:t>a set </a:t>
            </a:r>
            <a:r>
              <a:rPr lang="en-US" altLang="zh-CN" sz="2400" dirty="0" smtClean="0">
                <a:solidFill>
                  <a:srgbClr val="FF0000"/>
                </a:solidFill>
              </a:rPr>
              <a:t>back</a:t>
            </a:r>
            <a:r>
              <a:rPr lang="en-US" altLang="zh-CN" sz="2400" dirty="0" smtClean="0">
                <a:solidFill>
                  <a:prstClr val="black"/>
                </a:solidFill>
              </a:rPr>
              <a:t> since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no player is more competitive </a:t>
            </a:r>
            <a:r>
              <a:rPr lang="en-US" altLang="zh-CN" sz="2400" dirty="0" smtClean="0">
                <a:solidFill>
                  <a:prstClr val="black"/>
                </a:solidFill>
              </a:rPr>
              <a:t>than him.</a:t>
            </a:r>
          </a:p>
        </p:txBody>
      </p:sp>
    </p:spTree>
    <p:extLst>
      <p:ext uri="{BB962C8B-B14F-4D97-AF65-F5344CB8AC3E}">
        <p14:creationId xmlns:p14="http://schemas.microsoft.com/office/powerpoint/2010/main" val="232525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5922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</a:rPr>
              <a:t>A D C D</a:t>
            </a:r>
          </a:p>
          <a:p>
            <a:endParaRPr lang="en-US" altLang="zh-CN" sz="2800" b="1" dirty="0">
              <a:solidFill>
                <a:prstClr val="black"/>
              </a:solidFill>
            </a:endParaRP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B C A </a:t>
            </a:r>
            <a:r>
              <a:rPr lang="en-US" altLang="zh-CN" sz="2800" b="1" dirty="0" err="1" smtClean="0">
                <a:solidFill>
                  <a:prstClr val="black"/>
                </a:solidFill>
              </a:rPr>
              <a:t>A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D</a:t>
            </a: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C D C A D</a:t>
            </a: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D </a:t>
            </a:r>
            <a:r>
              <a:rPr lang="en-US" altLang="zh-CN" sz="2800" b="1" dirty="0" err="1" smtClean="0">
                <a:solidFill>
                  <a:prstClr val="black"/>
                </a:solidFill>
              </a:rPr>
              <a:t>D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B C </a:t>
            </a:r>
            <a:r>
              <a:rPr lang="en-US" altLang="zh-CN" sz="2800" b="1" dirty="0" err="1" smtClean="0">
                <a:solidFill>
                  <a:prstClr val="black"/>
                </a:solidFill>
              </a:rPr>
              <a:t>C</a:t>
            </a:r>
            <a:endParaRPr lang="en-US" altLang="zh-CN" sz="2800" b="1" dirty="0" smtClean="0">
              <a:solidFill>
                <a:prstClr val="black"/>
              </a:solidFill>
            </a:endParaRP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A </a:t>
            </a:r>
            <a:r>
              <a:rPr lang="en-US" altLang="zh-CN" sz="2800" b="1" dirty="0" err="1" smtClean="0">
                <a:solidFill>
                  <a:prstClr val="black"/>
                </a:solidFill>
              </a:rPr>
              <a:t>A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B C A</a:t>
            </a:r>
            <a:endParaRPr lang="en-US" altLang="zh-CN" sz="2800" b="1" dirty="0" smtClean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3728" y="260648"/>
            <a:ext cx="25922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</a:rPr>
              <a:t>less</a:t>
            </a: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travelling</a:t>
            </a: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loaded</a:t>
            </a: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has included</a:t>
            </a: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that/which</a:t>
            </a: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Unluckily</a:t>
            </a: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co-workers</a:t>
            </a: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a</a:t>
            </a: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relieved</a:t>
            </a: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them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9992" y="260648"/>
            <a:ext cx="45365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</a:rPr>
              <a:t>is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a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memorable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In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the morning</a:t>
            </a: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we bicycl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ed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to</a:t>
            </a: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to work immediate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ly</a:t>
            </a: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digging hole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s</a:t>
            </a: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a board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reminding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people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Before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leaving</a:t>
            </a: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,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we 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all had</a:t>
            </a: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at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(the) 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dusk</a:t>
            </a: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tired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but 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excited</a:t>
            </a:r>
            <a:endParaRPr lang="en-US" altLang="zh-CN" sz="28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45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2899</TotalTime>
  <Words>527</Words>
  <Application>Microsoft Office PowerPoint</Application>
  <PresentationFormat>全屏显示(4:3)</PresentationFormat>
  <Paragraphs>107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121</cp:revision>
  <dcterms:created xsi:type="dcterms:W3CDTF">2016-09-05T02:56:20Z</dcterms:created>
  <dcterms:modified xsi:type="dcterms:W3CDTF">2016-11-02T06:58:58Z</dcterms:modified>
</cp:coreProperties>
</file>