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2016-11-15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4896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 smtClean="0"/>
              <a:t>a. natural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qualified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nutritious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hunger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output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reduction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occupation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confusion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chemical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comment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discovery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nationality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decade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producer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tasty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992" y="260648"/>
            <a:ext cx="5616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16. focus on</a:t>
            </a:r>
          </a:p>
          <a:p>
            <a:r>
              <a:rPr lang="en-US" altLang="zh-CN" sz="2400" b="1" dirty="0" smtClean="0"/>
              <a:t>17. be rich in</a:t>
            </a:r>
          </a:p>
          <a:p>
            <a:r>
              <a:rPr lang="en-US" altLang="zh-CN" sz="2400" b="1" dirty="0" smtClean="0"/>
              <a:t>18. get rid of</a:t>
            </a:r>
          </a:p>
          <a:p>
            <a:r>
              <a:rPr lang="en-US" altLang="zh-CN" sz="2400" b="1" dirty="0" smtClean="0"/>
              <a:t>19. build up</a:t>
            </a:r>
          </a:p>
          <a:p>
            <a:r>
              <a:rPr lang="en-US" altLang="zh-CN" sz="2400" b="1" dirty="0" smtClean="0"/>
              <a:t>20. would rather</a:t>
            </a:r>
          </a:p>
          <a:p>
            <a:r>
              <a:rPr lang="en-US" altLang="zh-CN" sz="2400" b="1" dirty="0" smtClean="0"/>
              <a:t>21. struggle to one’s feet</a:t>
            </a:r>
          </a:p>
          <a:p>
            <a:r>
              <a:rPr lang="en-US" altLang="zh-CN" sz="2400" b="1" dirty="0" smtClean="0"/>
              <a:t>22. lead to</a:t>
            </a:r>
          </a:p>
          <a:p>
            <a:r>
              <a:rPr lang="en-US" altLang="zh-CN" sz="2400" b="1" dirty="0" smtClean="0"/>
              <a:t>23. squeeze at the exit</a:t>
            </a:r>
          </a:p>
          <a:p>
            <a:r>
              <a:rPr lang="en-US" altLang="zh-CN" sz="2400" b="1" dirty="0" smtClean="0"/>
              <a:t>24. be regarded as</a:t>
            </a:r>
          </a:p>
          <a:p>
            <a:r>
              <a:rPr lang="en-US" altLang="zh-CN" sz="2400" b="1" dirty="0" smtClean="0"/>
              <a:t>25. thanks to</a:t>
            </a:r>
          </a:p>
        </p:txBody>
      </p:sp>
    </p:spTree>
    <p:extLst>
      <p:ext uri="{BB962C8B-B14F-4D97-AF65-F5344CB8AC3E}">
        <p14:creationId xmlns:p14="http://schemas.microsoft.com/office/powerpoint/2010/main" val="17599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0945"/>
            <a:ext cx="3960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fun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apparent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relaxing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optimistic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reserved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amusing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enjoy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pleasant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comedy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popular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direct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astonish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fortune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bore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convince (of)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816" y="-315416"/>
            <a:ext cx="626469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fun, funny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appear; n. appearance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relax; n. relaxation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optimism, optimist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乐观主义者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reserve; n. reserve, reservation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amuse; n. amusement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enjoyable; n. enjoyment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please; n. pleasure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comic;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反：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tragedy – tragic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popularity; v. popularize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director, direction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astonishment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fortunate; adv. fortunately;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反：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unfortunate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boredom</a:t>
            </a:r>
          </a:p>
          <a:p>
            <a:endParaRPr lang="en-US" altLang="zh-CN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be convinced of, badly off, pick out, cut off, star in, in a mess, compare with, made fun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of, on a daily basis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200" b="1" dirty="0">
              <a:solidFill>
                <a:prstClr val="black"/>
              </a:solidFill>
            </a:endParaRPr>
          </a:p>
          <a:p>
            <a:r>
              <a:rPr lang="en-US" altLang="zh-CN" sz="2400" dirty="0" smtClean="0"/>
              <a:t>1.After </a:t>
            </a:r>
            <a:r>
              <a:rPr lang="en-US" altLang="zh-CN" sz="2400" u="sng" dirty="0" smtClean="0"/>
              <a:t>                        </a:t>
            </a:r>
            <a:r>
              <a:rPr lang="en-US" altLang="zh-CN" sz="2400" dirty="0" smtClean="0"/>
              <a:t>Chinese </a:t>
            </a:r>
            <a:r>
              <a:rPr lang="en-US" altLang="zh-CN" sz="2400" dirty="0"/>
              <a:t>director Feng </a:t>
            </a:r>
            <a:r>
              <a:rPr lang="en-US" altLang="zh-CN" sz="2400" dirty="0" err="1"/>
              <a:t>Xiaogang's</a:t>
            </a:r>
            <a:r>
              <a:rPr lang="en-US" altLang="zh-CN" sz="2400" dirty="0"/>
              <a:t> big-budget film "The Banquet," she is looking forward to the next film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2.If </a:t>
            </a:r>
            <a:r>
              <a:rPr lang="en-US" altLang="zh-CN" sz="2400" dirty="0"/>
              <a:t>anything were to happen to him, the family would be left </a:t>
            </a:r>
            <a:r>
              <a:rPr lang="en-US" altLang="zh-CN" sz="2400" u="sng" dirty="0" smtClean="0"/>
              <a:t>                  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r>
              <a:rPr lang="en-US" altLang="zh-CN" sz="2400" dirty="0" smtClean="0"/>
              <a:t>3.Both </a:t>
            </a:r>
            <a:r>
              <a:rPr lang="en-US" altLang="zh-CN" sz="2400" dirty="0"/>
              <a:t>of us </a:t>
            </a:r>
            <a:r>
              <a:rPr lang="en-US" altLang="zh-CN" sz="2400" u="sng" dirty="0" smtClean="0"/>
              <a:t>                           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strengths and potential of this union.</a:t>
            </a:r>
          </a:p>
          <a:p>
            <a:r>
              <a:rPr lang="en-US" altLang="zh-CN" sz="2400" dirty="0" smtClean="0"/>
              <a:t>4.They </a:t>
            </a:r>
            <a:r>
              <a:rPr lang="en-US" altLang="zh-CN" sz="2400" dirty="0"/>
              <a:t>were almost completely </a:t>
            </a:r>
            <a:r>
              <a:rPr lang="en-US" altLang="zh-CN" sz="2400" u="sng" dirty="0" smtClean="0"/>
              <a:t>                    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from the outside world.</a:t>
            </a:r>
          </a:p>
          <a:p>
            <a:r>
              <a:rPr lang="en-US" altLang="zh-CN" sz="2400" dirty="0" smtClean="0"/>
              <a:t>5.People </a:t>
            </a:r>
            <a:r>
              <a:rPr lang="en-US" altLang="zh-CN" sz="2400" dirty="0"/>
              <a:t>make us laugh by </a:t>
            </a:r>
            <a:r>
              <a:rPr lang="en-US" altLang="zh-CN" sz="2400" u="sng" dirty="0" smtClean="0"/>
              <a:t>                          </a:t>
            </a:r>
            <a:r>
              <a:rPr lang="en-US" altLang="zh-CN" sz="2400" dirty="0" smtClean="0"/>
              <a:t>somebody's </a:t>
            </a:r>
            <a:r>
              <a:rPr lang="en-US" altLang="zh-CN" sz="2400" dirty="0"/>
              <a:t>way of </a:t>
            </a:r>
            <a:r>
              <a:rPr lang="en-US" altLang="zh-CN" sz="2400" dirty="0" smtClean="0"/>
              <a:t>dressing </a:t>
            </a:r>
            <a:r>
              <a:rPr lang="en-US" altLang="zh-CN" sz="2400" dirty="0"/>
              <a:t>or telling an amusing story. </a:t>
            </a:r>
          </a:p>
          <a:p>
            <a:r>
              <a:rPr lang="en-US" altLang="zh-CN" sz="2400" dirty="0" smtClean="0"/>
              <a:t>6.Please </a:t>
            </a:r>
            <a:r>
              <a:rPr lang="en-US" altLang="zh-CN" sz="2400" dirty="0"/>
              <a:t>put these Lecture Notes in order and don't leave </a:t>
            </a:r>
            <a:r>
              <a:rPr lang="en-US" altLang="zh-CN" sz="2400" dirty="0" smtClean="0"/>
              <a:t>them </a:t>
            </a:r>
            <a:r>
              <a:rPr lang="en-US" altLang="zh-CN" sz="2400" u="sng" dirty="0" smtClean="0"/>
              <a:t>             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7.Women </a:t>
            </a:r>
            <a:r>
              <a:rPr lang="en-US" altLang="zh-CN" sz="2400" dirty="0"/>
              <a:t>are smoking two extra cigarettes a week, </a:t>
            </a:r>
            <a:r>
              <a:rPr lang="en-US" altLang="zh-CN" sz="2400" u="sng" dirty="0" smtClean="0"/>
              <a:t>          </a:t>
            </a:r>
            <a:r>
              <a:rPr lang="en-US" altLang="zh-CN" sz="2400" dirty="0" smtClean="0"/>
              <a:t>four </a:t>
            </a:r>
            <a:r>
              <a:rPr lang="en-US" altLang="zh-CN" sz="2400" dirty="0"/>
              <a:t>years </a:t>
            </a:r>
            <a:r>
              <a:rPr lang="en-US" altLang="zh-CN" sz="2400" dirty="0" smtClean="0"/>
              <a:t>ago.</a:t>
            </a:r>
          </a:p>
          <a:p>
            <a:r>
              <a:rPr lang="en-US" altLang="zh-CN" sz="2400" dirty="0" smtClean="0"/>
              <a:t>8.Without </a:t>
            </a:r>
            <a:r>
              <a:rPr lang="en-US" altLang="zh-CN" sz="2400" u="sng" dirty="0" smtClean="0"/>
              <a:t>                        </a:t>
            </a:r>
            <a:r>
              <a:rPr lang="en-US" altLang="zh-CN" sz="2400" dirty="0" smtClean="0"/>
              <a:t>anyone </a:t>
            </a:r>
            <a:r>
              <a:rPr lang="en-US" altLang="zh-CN" sz="2400" dirty="0"/>
              <a:t>in particular, I thought Mark Wright was </a:t>
            </a:r>
            <a:r>
              <a:rPr lang="en-US" altLang="zh-CN" sz="2400" dirty="0" smtClean="0"/>
              <a:t>tremendous.</a:t>
            </a:r>
          </a:p>
          <a:p>
            <a:r>
              <a:rPr lang="en-US" altLang="zh-CN" sz="2400" dirty="0" smtClean="0"/>
              <a:t>9.After </a:t>
            </a:r>
            <a:r>
              <a:rPr lang="en-US" altLang="zh-CN" sz="2400" dirty="0"/>
              <a:t>19 May, strikes were occurring </a:t>
            </a:r>
            <a:r>
              <a:rPr lang="en-US" altLang="zh-CN" sz="2400" i="1" u="sng" dirty="0" smtClean="0"/>
              <a:t>                            </a:t>
            </a:r>
            <a:r>
              <a:rPr lang="en-US" altLang="zh-CN" sz="2400" i="1" dirty="0" smtClean="0"/>
              <a:t>.</a:t>
            </a:r>
            <a:endParaRPr lang="en-US" altLang="zh-CN" sz="2400" u="sng" dirty="0"/>
          </a:p>
          <a:p>
            <a:endParaRPr lang="en-US" altLang="zh-CN" sz="2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115616" y="128022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starring 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68344" y="202077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badly off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7463" y="242088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are convince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1960" y="278092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cut off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9872" y="314096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making fun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84368" y="364502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a mess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0192" y="400506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compared with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5656" y="458112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picking out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530120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on a </a:t>
            </a:r>
            <a:r>
              <a:rPr lang="en-US" altLang="zh-CN" sz="2000" b="1" smtClean="0">
                <a:solidFill>
                  <a:srgbClr val="FF0000"/>
                </a:solidFill>
              </a:rPr>
              <a:t>daily basis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endParaRPr lang="en-US" altLang="zh-CN" sz="2800" b="1" dirty="0" smtClean="0">
              <a:solidFill>
                <a:prstClr val="black"/>
              </a:solidFill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</a:rPr>
              <a:t>她的话</a:t>
            </a:r>
            <a:r>
              <a:rPr lang="zh-CN" altLang="en-US" sz="2400" b="1" u="sng" dirty="0" smtClean="0">
                <a:solidFill>
                  <a:prstClr val="black"/>
                </a:solidFill>
              </a:rPr>
              <a:t>使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我们产生了信</a:t>
            </a:r>
            <a:r>
              <a:rPr lang="zh-CN" altLang="en-US" sz="2400" b="1" dirty="0">
                <a:solidFill>
                  <a:prstClr val="black"/>
                </a:solidFill>
              </a:rPr>
              <a:t>心</a:t>
            </a:r>
            <a:r>
              <a:rPr lang="zh-CN" altLang="en-US" sz="2400" dirty="0" smtClean="0">
                <a:solidFill>
                  <a:prstClr val="black"/>
                </a:solidFill>
              </a:rPr>
              <a:t>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Her words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inspired</a:t>
            </a:r>
            <a:r>
              <a:rPr lang="en-US" altLang="zh-CN" sz="2400" dirty="0" smtClean="0">
                <a:solidFill>
                  <a:prstClr val="black"/>
                </a:solidFill>
              </a:rPr>
              <a:t> us with confidence.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</a:t>
            </a:r>
            <a:r>
              <a:rPr lang="en-US" altLang="zh-CN" sz="2400" dirty="0" smtClean="0">
                <a:solidFill>
                  <a:prstClr val="black"/>
                </a:solidFill>
              </a:rPr>
              <a:t> us to raise more questions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force</a:t>
            </a:r>
            <a:r>
              <a:rPr lang="en-US" altLang="zh-CN" sz="2400" dirty="0" smtClean="0">
                <a:solidFill>
                  <a:prstClr val="black"/>
                </a:solidFill>
              </a:rPr>
              <a:t> us to do more exercise</a:t>
            </a:r>
          </a:p>
          <a:p>
            <a:r>
              <a:rPr lang="en-US" altLang="zh-CN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convince</a:t>
            </a:r>
            <a:r>
              <a:rPr lang="en-US" altLang="zh-CN" sz="2400" dirty="0" smtClean="0">
                <a:solidFill>
                  <a:prstClr val="black"/>
                </a:solidFill>
              </a:rPr>
              <a:t> us to learn more information</a:t>
            </a:r>
          </a:p>
          <a:p>
            <a:r>
              <a:rPr lang="en-US" altLang="zh-CN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</a:t>
            </a:r>
            <a:r>
              <a:rPr lang="en-US" altLang="zh-CN" sz="2400" dirty="0" smtClean="0">
                <a:solidFill>
                  <a:prstClr val="black"/>
                </a:solidFill>
              </a:rPr>
              <a:t> us to be aware of the issue</a:t>
            </a:r>
          </a:p>
        </p:txBody>
      </p:sp>
    </p:spTree>
    <p:extLst>
      <p:ext uri="{BB962C8B-B14F-4D97-AF65-F5344CB8AC3E}">
        <p14:creationId xmlns:p14="http://schemas.microsoft.com/office/powerpoint/2010/main" val="235432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3938</TotalTime>
  <Words>448</Words>
  <Application>Microsoft Office PowerPoint</Application>
  <PresentationFormat>全屏显示(4:3)</PresentationFormat>
  <Paragraphs>86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181</cp:revision>
  <dcterms:created xsi:type="dcterms:W3CDTF">2016-09-05T02:56:20Z</dcterms:created>
  <dcterms:modified xsi:type="dcterms:W3CDTF">2016-11-15T06:36:52Z</dcterms:modified>
</cp:coreProperties>
</file>