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1" r:id="rId3"/>
    <p:sldId id="268" r:id="rId4"/>
    <p:sldId id="269" r:id="rId5"/>
    <p:sldId id="27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20" autoAdjust="0"/>
  </p:normalViewPr>
  <p:slideViewPr>
    <p:cSldViewPr>
      <p:cViewPr>
        <p:scale>
          <a:sx n="100" d="100"/>
          <a:sy n="100" d="100"/>
        </p:scale>
        <p:origin x="-128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693B7-906B-49E7-AD94-56B68011045B}" type="datetimeFigureOut">
              <a:rPr lang="zh-CN" altLang="en-US" smtClean="0"/>
              <a:t>2016-12-21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2862F-867E-46DB-AA1D-A72C71B7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12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2862F-867E-46DB-AA1D-A72C71B7325A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29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9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16632"/>
            <a:ext cx="331236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800" dirty="0" smtClean="0"/>
              <a:t>n. gallery</a:t>
            </a:r>
          </a:p>
          <a:p>
            <a:pPr marL="457200" indent="-457200">
              <a:buAutoNum type="arabicPeriod"/>
            </a:pPr>
            <a:r>
              <a:rPr lang="en-US" altLang="zh-CN" sz="2800" dirty="0" smtClean="0"/>
              <a:t>a. valuable</a:t>
            </a:r>
          </a:p>
          <a:p>
            <a:pPr marL="457200" indent="-457200">
              <a:buAutoNum type="arabicPeriod"/>
            </a:pPr>
            <a:r>
              <a:rPr lang="en-US" altLang="zh-CN" sz="2800" dirty="0" smtClean="0"/>
              <a:t>a. realistic</a:t>
            </a:r>
          </a:p>
          <a:p>
            <a:pPr marL="457200" indent="-457200">
              <a:buAutoNum type="arabicPeriod"/>
            </a:pPr>
            <a:r>
              <a:rPr lang="en-US" altLang="zh-CN" sz="2800" dirty="0" smtClean="0"/>
              <a:t>n. sculptor</a:t>
            </a:r>
          </a:p>
          <a:p>
            <a:pPr marL="457200" indent="-457200">
              <a:buAutoNum type="arabicPeriod"/>
            </a:pPr>
            <a:r>
              <a:rPr lang="en-US" altLang="zh-CN" sz="2800" dirty="0" smtClean="0"/>
              <a:t>a. permanent</a:t>
            </a:r>
          </a:p>
          <a:p>
            <a:pPr marL="457200" indent="-457200">
              <a:buAutoNum type="arabicPeriod"/>
            </a:pPr>
            <a:r>
              <a:rPr lang="en-US" altLang="zh-CN" sz="2800" dirty="0" smtClean="0"/>
              <a:t>n. representative</a:t>
            </a:r>
          </a:p>
          <a:p>
            <a:pPr marL="457200" indent="-457200">
              <a:buAutoNum type="arabicPeriod"/>
            </a:pPr>
            <a:r>
              <a:rPr lang="en-US" altLang="zh-CN" sz="2800" dirty="0" smtClean="0"/>
              <a:t>n. preference</a:t>
            </a:r>
          </a:p>
          <a:p>
            <a:pPr marL="457200" indent="-457200">
              <a:buAutoNum type="arabicPeriod"/>
            </a:pPr>
            <a:r>
              <a:rPr lang="en-US" altLang="zh-CN" sz="2800" dirty="0" smtClean="0"/>
              <a:t>a. faithful</a:t>
            </a:r>
          </a:p>
          <a:p>
            <a:pPr marL="457200" indent="-457200">
              <a:buAutoNum type="arabicPeriod"/>
            </a:pPr>
            <a:r>
              <a:rPr lang="en-US" altLang="zh-CN" sz="2800" dirty="0" smtClean="0"/>
              <a:t>n. consequence</a:t>
            </a:r>
          </a:p>
          <a:p>
            <a:pPr marL="457200" indent="-457200">
              <a:buAutoNum type="arabicPeriod"/>
            </a:pPr>
            <a:r>
              <a:rPr lang="en-US" altLang="zh-CN" sz="2800" dirty="0" smtClean="0"/>
              <a:t>a. predictable</a:t>
            </a:r>
          </a:p>
          <a:p>
            <a:pPr marL="457200" indent="-457200">
              <a:buAutoNum type="arabicPeriod"/>
            </a:pPr>
            <a:r>
              <a:rPr lang="en-US" altLang="zh-CN" sz="2800" dirty="0" smtClean="0"/>
              <a:t>n. </a:t>
            </a:r>
            <a:r>
              <a:rPr lang="en-US" altLang="zh-CN" sz="2800" dirty="0" smtClean="0"/>
              <a:t>adoption</a:t>
            </a:r>
          </a:p>
          <a:p>
            <a:pPr marL="457200" indent="-457200">
              <a:buAutoNum type="arabicPeriod"/>
            </a:pPr>
            <a:r>
              <a:rPr lang="en-US" altLang="zh-CN" sz="2800" dirty="0" smtClean="0"/>
              <a:t>a. aimless</a:t>
            </a:r>
          </a:p>
          <a:p>
            <a:pPr marL="457200" indent="-457200">
              <a:buAutoNum type="arabicPeriod"/>
            </a:pPr>
            <a:r>
              <a:rPr lang="en-US" altLang="zh-CN" sz="2800" dirty="0" smtClean="0"/>
              <a:t>n. signature</a:t>
            </a:r>
          </a:p>
          <a:p>
            <a:pPr marL="457200" indent="-457200">
              <a:buAutoNum type="arabicPeriod"/>
            </a:pPr>
            <a:r>
              <a:rPr lang="en-US" altLang="zh-CN" sz="2800" dirty="0" smtClean="0"/>
              <a:t>n. exhibit</a:t>
            </a:r>
          </a:p>
          <a:p>
            <a:pPr marL="457200" indent="-457200">
              <a:buAutoNum type="arabicPeriod"/>
            </a:pPr>
            <a:r>
              <a:rPr lang="en-US" altLang="zh-CN" sz="2800" dirty="0" smtClean="0"/>
              <a:t>a. abstract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563888" y="116632"/>
            <a:ext cx="56886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16. prefer to</a:t>
            </a:r>
          </a:p>
          <a:p>
            <a:r>
              <a:rPr lang="en-US" altLang="zh-CN" sz="2800" dirty="0" smtClean="0"/>
              <a:t>17. on the other hand</a:t>
            </a:r>
          </a:p>
          <a:p>
            <a:r>
              <a:rPr lang="en-US" altLang="zh-CN" sz="2800" dirty="0" smtClean="0"/>
              <a:t>18. by coincidence</a:t>
            </a:r>
          </a:p>
          <a:p>
            <a:r>
              <a:rPr lang="en-US" altLang="zh-CN" sz="2800" dirty="0" smtClean="0"/>
              <a:t>19. be popular with</a:t>
            </a:r>
          </a:p>
          <a:p>
            <a:r>
              <a:rPr lang="en-US" altLang="zh-CN" sz="2800" dirty="0" smtClean="0"/>
              <a:t>20. in the long run</a:t>
            </a:r>
          </a:p>
          <a:p>
            <a:r>
              <a:rPr lang="en-US" altLang="zh-CN" sz="2800" dirty="0" smtClean="0"/>
              <a:t>21. come into being</a:t>
            </a:r>
          </a:p>
          <a:p>
            <a:r>
              <a:rPr lang="en-US" altLang="zh-CN" sz="2800" dirty="0" smtClean="0"/>
              <a:t>22. stand for</a:t>
            </a:r>
          </a:p>
          <a:p>
            <a:r>
              <a:rPr lang="en-US" altLang="zh-CN" sz="2800" dirty="0" smtClean="0"/>
              <a:t>23. pass down</a:t>
            </a:r>
          </a:p>
          <a:p>
            <a:r>
              <a:rPr lang="en-US" altLang="zh-CN" sz="2800" dirty="0" smtClean="0"/>
              <a:t>24. </a:t>
            </a:r>
            <a:r>
              <a:rPr lang="en-US" altLang="zh-CN" sz="2800" dirty="0" smtClean="0"/>
              <a:t>in the flesh</a:t>
            </a:r>
          </a:p>
          <a:p>
            <a:r>
              <a:rPr lang="en-US" altLang="zh-CN" sz="2800" dirty="0" smtClean="0"/>
              <a:t>25. have a strong interest in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2714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00945"/>
            <a:ext cx="39604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poetry[U]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literature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fiction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drama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character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v./n. influence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original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flexible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emotion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transform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sorrow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library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piano/violin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7864" y="-315416"/>
            <a:ext cx="626469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poem[C], poet(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诗人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); a. poetic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literary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fictionist (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小说家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); a. fictional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dramatist (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戏剧家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); a. dramatic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n./a. characteristic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influential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origin; a. original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flexibility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emotional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transformer, transformation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sorrowful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librarian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pianist/violinist</a:t>
            </a:r>
            <a:endParaRPr lang="en-US" altLang="zh-CN" sz="24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26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88640"/>
            <a:ext cx="903649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run out (of), consist of, let ou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t, try out, adapt from, be faced with, go through, give up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1.</a:t>
            </a:r>
            <a:r>
              <a:rPr lang="en-US" altLang="zh-CN" sz="2400" dirty="0" smtClean="0"/>
              <a:t>The </a:t>
            </a:r>
            <a:r>
              <a:rPr lang="en-US" altLang="zh-CN" sz="2400" dirty="0"/>
              <a:t>miseries I </a:t>
            </a:r>
            <a:r>
              <a:rPr lang="en-US" altLang="zh-CN" sz="2400" u="sng" dirty="0" smtClean="0"/>
              <a:t>                         </a:t>
            </a:r>
            <a:r>
              <a:rPr lang="en-US" altLang="zh-CN" sz="2400" dirty="0" smtClean="0"/>
              <a:t>made </a:t>
            </a:r>
            <a:r>
              <a:rPr lang="en-US" altLang="zh-CN" sz="2400" dirty="0"/>
              <a:t>me suddenly </a:t>
            </a:r>
            <a:r>
              <a:rPr lang="en-US" altLang="zh-CN" sz="2400" dirty="0" err="1"/>
              <a:t>realise</a:t>
            </a:r>
            <a:r>
              <a:rPr lang="en-US" altLang="zh-CN" sz="2400" dirty="0"/>
              <a:t> with a blinding flash what life was all about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/>
              <a:t>2.What </a:t>
            </a:r>
            <a:r>
              <a:rPr lang="en-US" altLang="zh-CN" sz="2400" dirty="0"/>
              <a:t>kind of information are you </a:t>
            </a:r>
            <a:r>
              <a:rPr lang="en-US" altLang="zh-CN" sz="2400" u="sng" dirty="0" smtClean="0"/>
              <a:t>                </a:t>
            </a:r>
            <a:r>
              <a:rPr lang="en-US" altLang="zh-CN" sz="2400" dirty="0" smtClean="0"/>
              <a:t>to </a:t>
            </a:r>
            <a:r>
              <a:rPr lang="en-US" altLang="zh-CN" sz="2400" dirty="0"/>
              <a:t>the press about this girl</a:t>
            </a:r>
            <a:r>
              <a:rPr lang="en-US" altLang="zh-CN" sz="2400" dirty="0" smtClean="0"/>
              <a:t>?</a:t>
            </a:r>
          </a:p>
          <a:p>
            <a:r>
              <a:rPr lang="en-US" altLang="zh-CN" sz="2400" dirty="0" smtClean="0"/>
              <a:t>3.</a:t>
            </a:r>
            <a:r>
              <a:rPr lang="en-US" altLang="zh-CN" sz="2400" dirty="0" smtClean="0"/>
              <a:t>I </a:t>
            </a:r>
            <a:r>
              <a:rPr lang="en-US" altLang="zh-CN" sz="2400" dirty="0"/>
              <a:t>decided to paint the bathroom ceiling but </a:t>
            </a:r>
            <a:r>
              <a:rPr lang="en-US" altLang="zh-CN" sz="2400" u="sng" dirty="0" smtClean="0"/>
              <a:t>                </a:t>
            </a:r>
            <a:r>
              <a:rPr lang="en-US" altLang="zh-CN" sz="2400" dirty="0" smtClean="0"/>
              <a:t> strength </a:t>
            </a:r>
            <a:r>
              <a:rPr lang="en-US" altLang="zh-CN" sz="2400" dirty="0"/>
              <a:t>halfway through.</a:t>
            </a:r>
          </a:p>
          <a:p>
            <a:r>
              <a:rPr lang="en-US" altLang="zh-CN" sz="2400" dirty="0" smtClean="0"/>
              <a:t>4.</a:t>
            </a:r>
            <a:r>
              <a:rPr lang="en-US" altLang="zh-CN" sz="2400" dirty="0" smtClean="0"/>
              <a:t>I'm </a:t>
            </a:r>
            <a:r>
              <a:rPr lang="en-US" altLang="zh-CN" sz="2400" dirty="0"/>
              <a:t>always pleased </a:t>
            </a:r>
            <a:r>
              <a:rPr lang="en-US" altLang="zh-CN" sz="2400" u="sng" dirty="0" smtClean="0"/>
              <a:t>                     </a:t>
            </a:r>
            <a:r>
              <a:rPr lang="en-US" altLang="zh-CN" sz="2400" dirty="0" smtClean="0"/>
              <a:t>a </a:t>
            </a:r>
            <a:r>
              <a:rPr lang="en-US" altLang="zh-CN" sz="2400" dirty="0"/>
              <a:t>new </a:t>
            </a:r>
            <a:r>
              <a:rPr lang="en-US" altLang="zh-CN" sz="2400" dirty="0" smtClean="0"/>
              <a:t>variety. </a:t>
            </a:r>
          </a:p>
          <a:p>
            <a:r>
              <a:rPr lang="en-US" altLang="zh-CN" sz="2400" dirty="0" smtClean="0"/>
              <a:t>5.Thousands </a:t>
            </a:r>
            <a:r>
              <a:rPr lang="en-US" altLang="zh-CN" sz="2400" dirty="0"/>
              <a:t>of volunteers </a:t>
            </a:r>
            <a:r>
              <a:rPr lang="en-US" altLang="zh-CN" sz="2400" u="sng" dirty="0" smtClean="0"/>
              <a:t>             </a:t>
            </a:r>
            <a:r>
              <a:rPr lang="en-US" altLang="zh-CN" sz="2400" dirty="0" smtClean="0"/>
              <a:t>part </a:t>
            </a:r>
            <a:r>
              <a:rPr lang="en-US" altLang="zh-CN" sz="2400" dirty="0"/>
              <a:t>of their weekend to clean up the California coastline. </a:t>
            </a:r>
          </a:p>
          <a:p>
            <a:r>
              <a:rPr lang="en-US" altLang="zh-CN" sz="2400" dirty="0" smtClean="0"/>
              <a:t>6.Generally </a:t>
            </a:r>
            <a:r>
              <a:rPr lang="en-US" altLang="zh-CN" sz="2400" dirty="0"/>
              <a:t>a compound word, </a:t>
            </a:r>
            <a:r>
              <a:rPr lang="en-US" altLang="zh-CN" sz="2400" u="sng" dirty="0" smtClean="0"/>
              <a:t>                            </a:t>
            </a:r>
            <a:r>
              <a:rPr lang="en-US" altLang="zh-CN" sz="2400" dirty="0" smtClean="0"/>
              <a:t>two </a:t>
            </a:r>
            <a:r>
              <a:rPr lang="en-US" altLang="zh-CN" sz="2400" dirty="0"/>
              <a:t>or more characters, provides the specific meaning.</a:t>
            </a:r>
          </a:p>
          <a:p>
            <a:r>
              <a:rPr lang="en-US" altLang="zh-CN" sz="2400" dirty="0" smtClean="0"/>
              <a:t>7.</a:t>
            </a:r>
            <a:r>
              <a:rPr lang="en-US" altLang="zh-CN" sz="2400" dirty="0" smtClean="0"/>
              <a:t>Most </a:t>
            </a:r>
            <a:r>
              <a:rPr lang="en-US" altLang="zh-CN" sz="2400" dirty="0"/>
              <a:t>often we procrastinate when </a:t>
            </a:r>
            <a:r>
              <a:rPr lang="en-US" altLang="zh-CN" sz="2400" u="sng" dirty="0" smtClean="0"/>
              <a:t>                      </a:t>
            </a:r>
            <a:r>
              <a:rPr lang="en-US" altLang="zh-CN" sz="2400" dirty="0" smtClean="0"/>
              <a:t>something </a:t>
            </a:r>
            <a:r>
              <a:rPr lang="en-US" altLang="zh-CN" sz="2400" dirty="0"/>
              <a:t>we do not want to do.</a:t>
            </a:r>
          </a:p>
          <a:p>
            <a:r>
              <a:rPr lang="en-US" altLang="zh-CN" sz="2400" dirty="0" smtClean="0"/>
              <a:t>8.</a:t>
            </a:r>
            <a:r>
              <a:rPr lang="en-US" altLang="zh-CN" sz="2400" dirty="0" smtClean="0"/>
              <a:t>Several </a:t>
            </a:r>
            <a:r>
              <a:rPr lang="en-US" altLang="zh-CN" sz="2400" dirty="0"/>
              <a:t>of the plays </a:t>
            </a:r>
            <a:r>
              <a:rPr lang="en-US" altLang="zh-CN" sz="2400" u="sng" dirty="0" smtClean="0"/>
              <a:t>                       </a:t>
            </a:r>
            <a:r>
              <a:rPr lang="en-US" altLang="zh-CN" sz="2400" dirty="0" smtClean="0"/>
              <a:t>recent </a:t>
            </a:r>
            <a:r>
              <a:rPr lang="en-US" altLang="zh-CN" sz="2400" dirty="0"/>
              <a:t>novels.</a:t>
            </a:r>
          </a:p>
          <a:p>
            <a:endParaRPr lang="en-US" altLang="zh-CN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2051720" y="958081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went through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27984" y="1460683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letting out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88124" y="209278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ran out of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35796" y="278092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to try out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19872" y="3055740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gave up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67944" y="3892704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consisting of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024" y="458112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faced with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71800" y="515719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were adapted from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72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331" y="260648"/>
            <a:ext cx="906967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sentence patterns </a:t>
            </a:r>
            <a:endParaRPr lang="en-US" altLang="zh-CN" sz="2800" b="1" dirty="0" smtClean="0">
              <a:solidFill>
                <a:prstClr val="black"/>
              </a:solidFill>
            </a:endParaRPr>
          </a:p>
          <a:p>
            <a:endParaRPr lang="en-US" altLang="zh-CN" sz="2800" b="1" dirty="0" smtClean="0">
              <a:solidFill>
                <a:prstClr val="black"/>
              </a:solidFill>
            </a:endParaRPr>
          </a:p>
          <a:p>
            <a:r>
              <a:rPr lang="zh-CN" altLang="en-US" sz="2400" dirty="0" smtClean="0">
                <a:solidFill>
                  <a:prstClr val="black"/>
                </a:solidFill>
              </a:rPr>
              <a:t>留得青山在，不怕没柴烧。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u="sng" dirty="0" smtClean="0">
                <a:solidFill>
                  <a:prstClr val="black"/>
                </a:solidFill>
              </a:rPr>
              <a:t>Where there is life</a:t>
            </a:r>
            <a:r>
              <a:rPr lang="en-US" altLang="zh-CN" sz="2400" dirty="0" smtClean="0">
                <a:solidFill>
                  <a:prstClr val="black"/>
                </a:solidFill>
              </a:rPr>
              <a:t>, there is hope.</a:t>
            </a:r>
            <a:endParaRPr lang="en-US" altLang="zh-CN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32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4947</TotalTime>
  <Words>363</Words>
  <Application>Microsoft Office PowerPoint</Application>
  <PresentationFormat>全屏显示(4:3)</PresentationFormat>
  <Paragraphs>74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243</cp:revision>
  <dcterms:created xsi:type="dcterms:W3CDTF">2016-09-05T02:56:20Z</dcterms:created>
  <dcterms:modified xsi:type="dcterms:W3CDTF">2016-12-21T12:58:28Z</dcterms:modified>
</cp:coreProperties>
</file>