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2" r:id="rId3"/>
    <p:sldId id="271" r:id="rId4"/>
    <p:sldId id="268" r:id="rId5"/>
    <p:sldId id="269" r:id="rId6"/>
    <p:sldId id="27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20" autoAdjust="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693B7-906B-49E7-AD94-56B68011045B}" type="datetimeFigureOut">
              <a:rPr lang="zh-CN" altLang="en-US" smtClean="0"/>
              <a:t>2017-1-08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2862F-867E-46DB-AA1D-A72C71B73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2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2862F-867E-46DB-AA1D-A72C71B7325A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29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260648"/>
            <a:ext cx="33843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v. threaten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a. energ</a:t>
            </a:r>
            <a:r>
              <a:rPr lang="en-US" altLang="zh-CN" sz="2800" dirty="0" smtClean="0">
                <a:solidFill>
                  <a:srgbClr val="FF0000"/>
                </a:solidFill>
              </a:rPr>
              <a:t>e</a:t>
            </a:r>
            <a:r>
              <a:rPr lang="en-US" altLang="zh-CN" sz="2800" dirty="0" smtClean="0">
                <a:solidFill>
                  <a:prstClr val="black"/>
                </a:solidFill>
              </a:rPr>
              <a:t>tic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n. pollutant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n. </a:t>
            </a:r>
            <a:r>
              <a:rPr lang="en-US" altLang="zh-CN" sz="2800" dirty="0" smtClean="0">
                <a:solidFill>
                  <a:srgbClr val="FF0000"/>
                </a:solidFill>
              </a:rPr>
              <a:t>measurement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n. existence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a. ecological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n. statement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v. </a:t>
            </a:r>
            <a:r>
              <a:rPr lang="en-US" altLang="zh-CN" sz="2800" dirty="0" smtClean="0">
                <a:solidFill>
                  <a:srgbClr val="FF0000"/>
                </a:solidFill>
              </a:rPr>
              <a:t>advocate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n. consumption</a:t>
            </a:r>
          </a:p>
          <a:p>
            <a:pPr marL="342900" indent="-342900">
              <a:buFontTx/>
              <a:buAutoNum type="arabicPeriod"/>
            </a:pPr>
            <a:r>
              <a:rPr lang="en-US" altLang="zh-CN" sz="2800" dirty="0" smtClean="0">
                <a:solidFill>
                  <a:prstClr val="black"/>
                </a:solidFill>
              </a:rPr>
              <a:t>adv. </a:t>
            </a:r>
            <a:r>
              <a:rPr lang="en-US" altLang="zh-CN" sz="2800" dirty="0" smtClean="0">
                <a:solidFill>
                  <a:srgbClr val="FF0000"/>
                </a:solidFill>
              </a:rPr>
              <a:t>steadily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3928" y="260648"/>
            <a:ext cx="41764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11. at random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12. on average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13. on the whole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14. take measure</a:t>
            </a:r>
            <a:r>
              <a:rPr lang="en-US" altLang="zh-CN" sz="2800" dirty="0" smtClean="0">
                <a:solidFill>
                  <a:srgbClr val="FF0000"/>
                </a:solidFill>
              </a:rPr>
              <a:t>s</a:t>
            </a:r>
            <a:r>
              <a:rPr lang="en-US" altLang="zh-CN" sz="2800" dirty="0" smtClean="0">
                <a:solidFill>
                  <a:prstClr val="black"/>
                </a:solidFill>
              </a:rPr>
              <a:t> to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15. put up with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16. sb. is </a:t>
            </a:r>
            <a:r>
              <a:rPr lang="en-US" altLang="zh-CN" sz="2800" dirty="0" smtClean="0">
                <a:solidFill>
                  <a:srgbClr val="FF0000"/>
                </a:solidFill>
              </a:rPr>
              <a:t>obliged</a:t>
            </a:r>
            <a:r>
              <a:rPr lang="en-US" altLang="zh-CN" sz="2800" dirty="0" smtClean="0">
                <a:solidFill>
                  <a:prstClr val="black"/>
                </a:solidFill>
              </a:rPr>
              <a:t> to do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17. be reluctant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18. electrical </a:t>
            </a:r>
            <a:r>
              <a:rPr lang="en-US" altLang="zh-CN" sz="2800" dirty="0" smtClean="0">
                <a:solidFill>
                  <a:srgbClr val="FF0000"/>
                </a:solidFill>
              </a:rPr>
              <a:t>appliance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19. private cars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20. it’s high time sb. </a:t>
            </a:r>
            <a:r>
              <a:rPr lang="en-US" altLang="zh-CN" sz="2800" dirty="0" smtClean="0">
                <a:solidFill>
                  <a:srgbClr val="FF0000"/>
                </a:solidFill>
              </a:rPr>
              <a:t>did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sth</a:t>
            </a:r>
            <a:r>
              <a:rPr lang="en-US" altLang="zh-CN" sz="2800" dirty="0" smtClean="0">
                <a:solidFill>
                  <a:srgbClr val="FF0000"/>
                </a:solidFill>
              </a:rPr>
              <a:t>.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90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4624"/>
            <a:ext cx="338437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800" dirty="0" smtClean="0"/>
              <a:t>n. pride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n. passion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a. </a:t>
            </a:r>
            <a:r>
              <a:rPr lang="en-US" altLang="zh-CN" sz="2800" dirty="0" smtClean="0">
                <a:solidFill>
                  <a:srgbClr val="FF0000"/>
                </a:solidFill>
              </a:rPr>
              <a:t>tense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n. annoyance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n. anxiety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a. sorrowful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n. shame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a. optimistic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v. </a:t>
            </a:r>
            <a:r>
              <a:rPr lang="en-US" altLang="zh-CN" sz="2800" dirty="0" smtClean="0">
                <a:solidFill>
                  <a:srgbClr val="FF0000"/>
                </a:solidFill>
              </a:rPr>
              <a:t>embarrass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a. discouraged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n. document</a:t>
            </a:r>
            <a:r>
              <a:rPr lang="en-US" altLang="zh-CN" sz="2800" dirty="0" smtClean="0">
                <a:solidFill>
                  <a:srgbClr val="FF0000"/>
                </a:solidFill>
              </a:rPr>
              <a:t>a</a:t>
            </a:r>
            <a:r>
              <a:rPr lang="en-US" altLang="zh-CN" sz="2800" dirty="0" smtClean="0"/>
              <a:t>ry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v. guarantee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a. foggy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v. panicked</a:t>
            </a:r>
          </a:p>
          <a:p>
            <a:pPr marL="342900" indent="-342900">
              <a:buAutoNum type="arabicPeriod"/>
            </a:pPr>
            <a:r>
              <a:rPr lang="en-US" altLang="zh-CN" sz="2800" dirty="0" smtClean="0"/>
              <a:t>v. appoint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923928" y="260648"/>
            <a:ext cx="41764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16. burn </a:t>
            </a:r>
            <a:r>
              <a:rPr lang="en-US" altLang="zh-CN" sz="2800" dirty="0" smtClean="0">
                <a:solidFill>
                  <a:srgbClr val="FF0000"/>
                </a:solidFill>
              </a:rPr>
              <a:t>to</a:t>
            </a:r>
            <a:r>
              <a:rPr lang="en-US" altLang="zh-CN" sz="2800" dirty="0" smtClean="0"/>
              <a:t> the ground</a:t>
            </a:r>
          </a:p>
          <a:p>
            <a:r>
              <a:rPr lang="en-US" altLang="zh-CN" sz="2800" dirty="0" smtClean="0"/>
              <a:t>17.</a:t>
            </a:r>
            <a:r>
              <a:rPr lang="en-US" altLang="zh-CN" sz="2800" dirty="0" smtClean="0">
                <a:solidFill>
                  <a:srgbClr val="FF0000"/>
                </a:solidFill>
              </a:rPr>
              <a:t> make</a:t>
            </a:r>
            <a:r>
              <a:rPr lang="en-US" altLang="zh-CN" sz="2800" dirty="0" smtClean="0"/>
              <a:t> one’s way to</a:t>
            </a:r>
          </a:p>
          <a:p>
            <a:r>
              <a:rPr lang="en-US" altLang="zh-CN" sz="2800" dirty="0" smtClean="0"/>
              <a:t>18. </a:t>
            </a:r>
            <a:r>
              <a:rPr lang="en-US" altLang="zh-CN" sz="2800" dirty="0" smtClean="0">
                <a:solidFill>
                  <a:srgbClr val="FF0000"/>
                </a:solidFill>
              </a:rPr>
              <a:t>lose </a:t>
            </a:r>
            <a:r>
              <a:rPr lang="en-US" altLang="zh-CN" sz="2800" dirty="0" smtClean="0">
                <a:solidFill>
                  <a:srgbClr val="FF0000"/>
                </a:solidFill>
              </a:rPr>
              <a:t>heart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/>
              <a:t>19. in return</a:t>
            </a:r>
          </a:p>
          <a:p>
            <a:r>
              <a:rPr lang="en-US" altLang="zh-CN" sz="2800" dirty="0" smtClean="0"/>
              <a:t>20. in</a:t>
            </a:r>
            <a:r>
              <a:rPr lang="en-US" altLang="zh-CN" sz="2800" dirty="0" smtClean="0">
                <a:solidFill>
                  <a:srgbClr val="FF0000"/>
                </a:solidFill>
              </a:rPr>
              <a:t> the </a:t>
            </a:r>
            <a:r>
              <a:rPr lang="en-US" altLang="zh-CN" sz="2800" dirty="0" smtClean="0"/>
              <a:t>long term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2773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00945"/>
            <a:ext cx="39604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disabled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persevere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success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respect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a. independent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ambition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congratulate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accept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approve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companion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 profit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abolish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conduct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v. resign</a:t>
            </a:r>
          </a:p>
          <a:p>
            <a:pPr marL="457200" indent="-457200">
              <a:buFontTx/>
              <a:buAutoNum type="arabicPeriod"/>
            </a:pPr>
            <a:r>
              <a:rPr lang="en-US" altLang="zh-CN" sz="2400" b="1" dirty="0" smtClean="0">
                <a:solidFill>
                  <a:prstClr val="black"/>
                </a:solidFill>
              </a:rPr>
              <a:t>n./v. access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816" y="-315416"/>
            <a:ext cx="626469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solidFill>
                <a:prstClr val="black"/>
              </a:solidFill>
            </a:endParaRP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disability, inability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perseverance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v. succeed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respect; a. respectable, respectful, respective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independence (from)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ambitious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congratulations (on)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acceptance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approval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company[U]; v. accompany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profitable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abolition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conduct, conductor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n. resignation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a. accessible</a:t>
            </a:r>
          </a:p>
        </p:txBody>
      </p:sp>
    </p:spTree>
    <p:extLst>
      <p:ext uri="{BB962C8B-B14F-4D97-AF65-F5344CB8AC3E}">
        <p14:creationId xmlns:p14="http://schemas.microsoft.com/office/powerpoint/2010/main" val="26782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90364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in other words, cut out, make fun of, sit around, compete for, rather than, give up</a:t>
            </a:r>
          </a:p>
          <a:p>
            <a:r>
              <a:rPr lang="en-US" altLang="zh-CN" sz="2400" dirty="0" smtClean="0"/>
              <a:t>1.My </a:t>
            </a:r>
            <a:r>
              <a:rPr lang="en-US" altLang="zh-CN" sz="2400" dirty="0"/>
              <a:t>grandfather is as energetic as a young man and hates </a:t>
            </a:r>
            <a:r>
              <a:rPr lang="en-US" altLang="zh-CN" sz="2400" u="sng" dirty="0" smtClean="0"/>
              <a:t>            </a:t>
            </a:r>
            <a:r>
              <a:rPr lang="en-US" altLang="zh-CN" sz="2400" dirty="0" smtClean="0"/>
              <a:t>doing </a:t>
            </a:r>
            <a:r>
              <a:rPr lang="en-US" altLang="zh-CN" sz="2400" dirty="0"/>
              <a:t>nothing all day</a:t>
            </a:r>
            <a:r>
              <a:rPr lang="en-US" altLang="zh-CN" sz="2400" dirty="0" smtClean="0"/>
              <a:t>.</a:t>
            </a:r>
            <a:endParaRPr lang="en-US" altLang="zh-CN" sz="2400" dirty="0"/>
          </a:p>
          <a:p>
            <a:r>
              <a:rPr lang="en-US" altLang="zh-CN" sz="2400" dirty="0" smtClean="0"/>
              <a:t>2.The </a:t>
            </a:r>
            <a:r>
              <a:rPr lang="en-US" altLang="zh-CN" sz="2400" dirty="0"/>
              <a:t>zoo needed better management </a:t>
            </a:r>
            <a:r>
              <a:rPr lang="en-US" altLang="zh-CN" sz="2400" u="sng" dirty="0" smtClean="0"/>
              <a:t>                    </a:t>
            </a:r>
            <a:r>
              <a:rPr lang="en-US" altLang="zh-CN" sz="2400" dirty="0" smtClean="0"/>
              <a:t>more money.</a:t>
            </a:r>
          </a:p>
          <a:p>
            <a:r>
              <a:rPr lang="en-US" altLang="zh-CN" sz="2400" dirty="0" smtClean="0"/>
              <a:t>3.He </a:t>
            </a:r>
            <a:r>
              <a:rPr lang="en-US" altLang="zh-CN" sz="2400" dirty="0"/>
              <a:t>could also </a:t>
            </a:r>
            <a:r>
              <a:rPr lang="en-US" altLang="zh-CN" sz="2400" u="sng" dirty="0" smtClean="0"/>
              <a:t>                     </a:t>
            </a:r>
            <a:r>
              <a:rPr lang="en-US" altLang="zh-CN" sz="2400" dirty="0" smtClean="0"/>
              <a:t>much </a:t>
            </a:r>
            <a:r>
              <a:rPr lang="en-US" altLang="zh-CN" sz="2400" dirty="0"/>
              <a:t>of the repetition and thus saved many pages. </a:t>
            </a:r>
            <a:endParaRPr lang="en-US" altLang="zh-CN" sz="2400" dirty="0" smtClean="0"/>
          </a:p>
          <a:p>
            <a:r>
              <a:rPr lang="en-US" altLang="zh-CN" sz="2400" dirty="0" smtClean="0"/>
              <a:t>4.Don't </a:t>
            </a:r>
            <a:r>
              <a:rPr lang="en-US" altLang="zh-CN" sz="2400" u="sng" dirty="0" smtClean="0"/>
              <a:t>                 </a:t>
            </a:r>
            <a:r>
              <a:rPr lang="en-US" altLang="zh-CN" sz="2400" dirty="0" smtClean="0"/>
              <a:t>on </a:t>
            </a:r>
            <a:r>
              <a:rPr lang="en-US" altLang="zh-CN" sz="2400" dirty="0"/>
              <a:t>you and never say you're hopeless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5.He </a:t>
            </a:r>
            <a:r>
              <a:rPr lang="en-US" altLang="zh-CN" sz="2400" dirty="0"/>
              <a:t>is a </a:t>
            </a:r>
            <a:r>
              <a:rPr lang="en-US" altLang="zh-CN" sz="2400" dirty="0" smtClean="0"/>
              <a:t>quite comical </a:t>
            </a:r>
            <a:r>
              <a:rPr lang="en-US" altLang="zh-CN" sz="2400" dirty="0"/>
              <a:t>figure who fears </a:t>
            </a:r>
            <a:r>
              <a:rPr lang="en-US" altLang="zh-CN" sz="2400" u="sng" dirty="0" smtClean="0"/>
              <a:t>                       </a:t>
            </a:r>
            <a:r>
              <a:rPr lang="en-US" altLang="zh-CN" sz="2400" dirty="0" smtClean="0"/>
              <a:t>. </a:t>
            </a:r>
          </a:p>
          <a:p>
            <a:r>
              <a:rPr lang="en-US" altLang="zh-CN" sz="2400" dirty="0" smtClean="0"/>
              <a:t>6.The </a:t>
            </a:r>
            <a:r>
              <a:rPr lang="en-US" altLang="zh-CN" sz="2400" dirty="0"/>
              <a:t>mobile library services have been </a:t>
            </a:r>
            <a:r>
              <a:rPr lang="en-US" altLang="zh-CN" sz="2400" dirty="0" smtClean="0"/>
              <a:t>reorganized;  </a:t>
            </a:r>
            <a:r>
              <a:rPr lang="en-US" altLang="zh-CN" sz="2400" u="sng" dirty="0" smtClean="0"/>
              <a:t>                            </a:t>
            </a:r>
            <a:r>
              <a:rPr lang="en-US" altLang="zh-CN" sz="2400" dirty="0" smtClean="0"/>
              <a:t>, </a:t>
            </a:r>
            <a:r>
              <a:rPr lang="en-US" altLang="zh-CN" sz="2400" dirty="0"/>
              <a:t>they visit fewer places.</a:t>
            </a:r>
          </a:p>
          <a:p>
            <a:r>
              <a:rPr lang="en-US" altLang="zh-CN" sz="2400" dirty="0" smtClean="0"/>
              <a:t>7.Dubbed </a:t>
            </a:r>
            <a:r>
              <a:rPr lang="en-US" altLang="zh-CN" sz="2400" dirty="0"/>
              <a:t>foreign language films will not be allowed </a:t>
            </a:r>
            <a:r>
              <a:rPr lang="en-US" altLang="zh-CN" sz="2400" u="sng" dirty="0" smtClean="0"/>
              <a:t>                  </a:t>
            </a:r>
            <a:r>
              <a:rPr lang="en-US" altLang="zh-CN" sz="2400" dirty="0" smtClean="0"/>
              <a:t>best film.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36296" y="762917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sitting around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96036" y="1534939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rather than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23728" y="206084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have cut out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6820" y="2779355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give up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10400" y="278092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in return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6056" y="3142883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being made fun of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20272" y="3486774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in other words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16216" y="403700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to compete for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72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331" y="260648"/>
            <a:ext cx="90696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sentence patterns </a:t>
            </a:r>
            <a:endParaRPr lang="en-US" altLang="zh-CN" sz="2800" b="1" dirty="0" smtClean="0">
              <a:solidFill>
                <a:prstClr val="black"/>
              </a:solidFill>
            </a:endParaRPr>
          </a:p>
          <a:p>
            <a:endParaRPr lang="en-US" altLang="zh-CN" sz="2800" b="1" dirty="0" smtClean="0">
              <a:solidFill>
                <a:prstClr val="black"/>
              </a:solidFill>
            </a:endParaRPr>
          </a:p>
          <a:p>
            <a:r>
              <a:rPr lang="zh-CN" altLang="en-US" sz="2400" dirty="0" smtClean="0">
                <a:solidFill>
                  <a:prstClr val="black"/>
                </a:solidFill>
              </a:rPr>
              <a:t>每次看到这些照片，我就想起我们一起度过的时光。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u="sng" dirty="0" smtClean="0">
                <a:solidFill>
                  <a:prstClr val="black"/>
                </a:solidFill>
              </a:rPr>
              <a:t>Every time </a:t>
            </a:r>
            <a:r>
              <a:rPr lang="en-US" altLang="zh-CN" sz="2400" dirty="0" smtClean="0">
                <a:solidFill>
                  <a:prstClr val="black"/>
                </a:solidFill>
              </a:rPr>
              <a:t>I see these photos, I think of the happy days we spent together.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endParaRPr lang="en-US" altLang="zh-CN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20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5120</TotalTime>
  <Words>425</Words>
  <Application>Microsoft Office PowerPoint</Application>
  <PresentationFormat>全屏显示(4:3)</PresentationFormat>
  <Paragraphs>92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266</cp:revision>
  <dcterms:created xsi:type="dcterms:W3CDTF">2016-09-05T02:56:20Z</dcterms:created>
  <dcterms:modified xsi:type="dcterms:W3CDTF">2017-01-08T01:25:05Z</dcterms:modified>
</cp:coreProperties>
</file>