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77" r:id="rId3"/>
    <p:sldId id="274" r:id="rId4"/>
    <p:sldId id="278" r:id="rId5"/>
    <p:sldId id="281" r:id="rId6"/>
    <p:sldId id="279" r:id="rId7"/>
    <p:sldId id="282" r:id="rId8"/>
  </p:sldIdLst>
  <p:sldSz cx="9144000" cy="6858000" type="screen4x3"/>
  <p:notesSz cx="6669088"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83058E54-4F6D-48DB-A65F-D234AC172551}" type="datetimeFigureOut">
              <a:rPr lang="zh-CN" altLang="en-US" smtClean="0"/>
              <a:t>2016-11-11</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AA72A4B4-035B-460D-AF4B-1CC77724DB07}" type="slidenum">
              <a:rPr lang="zh-CN" altLang="en-US" smtClean="0"/>
              <a:t>‹#›</a:t>
            </a:fld>
            <a:endParaRPr lang="zh-CN" altLang="en-US"/>
          </a:p>
        </p:txBody>
      </p:sp>
    </p:spTree>
    <p:extLst>
      <p:ext uri="{BB962C8B-B14F-4D97-AF65-F5344CB8AC3E}">
        <p14:creationId xmlns:p14="http://schemas.microsoft.com/office/powerpoint/2010/main" val="130534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BD4A1CF4-52C2-4B8A-914A-3EB87AFD30D8}" type="datetimeFigureOut">
              <a:rPr lang="zh-CN" altLang="en-US" smtClean="0"/>
              <a:t>2016-11-11</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3931948-38D6-4A6D-ABEE-BE09937F1F25}" type="slidenum">
              <a:rPr lang="zh-CN" altLang="en-US" smtClean="0"/>
              <a:t>‹#›</a:t>
            </a:fld>
            <a:endParaRPr lang="zh-CN" altLang="en-US"/>
          </a:p>
        </p:txBody>
      </p:sp>
    </p:spTree>
    <p:extLst>
      <p:ext uri="{BB962C8B-B14F-4D97-AF65-F5344CB8AC3E}">
        <p14:creationId xmlns:p14="http://schemas.microsoft.com/office/powerpoint/2010/main" val="117195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931948-38D6-4A6D-ABEE-BE09937F1F25}"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34338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05910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964488" cy="5262979"/>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Exploring dark future</a:t>
            </a:r>
          </a:p>
          <a:p>
            <a:endParaRPr lang="en-US" altLang="zh-CN" sz="2400" b="1" u="sng" dirty="0" smtClean="0">
              <a:solidFill>
                <a:srgbClr val="0070C0"/>
              </a:solidFill>
            </a:endParaRPr>
          </a:p>
          <a:p>
            <a:r>
              <a:rPr lang="en-US" altLang="zh-CN" sz="2400" b="1" dirty="0" smtClean="0">
                <a:solidFill>
                  <a:prstClr val="black"/>
                </a:solidFill>
              </a:rPr>
              <a:t>How is the TV series?</a:t>
            </a:r>
          </a:p>
          <a:p>
            <a:pPr marL="342900" indent="-342900">
              <a:buFont typeface="Arial" panose="020B0604020202020204" pitchFamily="34" charset="0"/>
              <a:buChar char="•"/>
            </a:pPr>
            <a:r>
              <a:rPr lang="en-US" altLang="zh-CN" sz="2400" dirty="0" smtClean="0">
                <a:solidFill>
                  <a:prstClr val="black"/>
                </a:solidFill>
              </a:rPr>
              <a:t>And every one of them is equally </a:t>
            </a:r>
            <a:r>
              <a:rPr lang="en-US" altLang="zh-CN" sz="2400" dirty="0" smtClean="0">
                <a:solidFill>
                  <a:srgbClr val="FF0000"/>
                </a:solidFill>
              </a:rPr>
              <a:t>nail-biting</a:t>
            </a:r>
            <a:r>
              <a:rPr lang="en-US" altLang="zh-CN" sz="2400" dirty="0" smtClean="0">
                <a:solidFill>
                  <a:prstClr val="black"/>
                </a:solidFill>
              </a:rPr>
              <a:t> and </a:t>
            </a:r>
            <a:r>
              <a:rPr lang="en-US" altLang="zh-CN" sz="2400" dirty="0" smtClean="0">
                <a:solidFill>
                  <a:srgbClr val="FF0000"/>
                </a:solidFill>
              </a:rPr>
              <a:t>thought-provoking</a:t>
            </a:r>
            <a:r>
              <a:rPr lang="en-US" altLang="zh-CN" sz="2400" dirty="0" smtClean="0">
                <a:solidFill>
                  <a:prstClr val="black"/>
                </a:solidFill>
              </a:rPr>
              <a:t>.</a:t>
            </a:r>
            <a:endParaRPr lang="en-US" altLang="zh-CN" sz="2400" dirty="0" smtClean="0">
              <a:solidFill>
                <a:prstClr val="black"/>
              </a:solidFill>
            </a:endParaRPr>
          </a:p>
          <a:p>
            <a:endParaRPr lang="en-US" altLang="zh-CN" sz="2400" b="1" dirty="0" smtClean="0">
              <a:solidFill>
                <a:prstClr val="black"/>
              </a:solidFill>
            </a:endParaRPr>
          </a:p>
          <a:p>
            <a:r>
              <a:rPr lang="en-US" altLang="zh-CN" sz="2400" b="1" dirty="0" smtClean="0">
                <a:solidFill>
                  <a:prstClr val="black"/>
                </a:solidFill>
              </a:rPr>
              <a:t>What does the episode talk about?</a:t>
            </a:r>
            <a:endParaRPr lang="en-US" altLang="zh-CN" sz="2400" b="1"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…things aren’t just as </a:t>
            </a:r>
            <a:r>
              <a:rPr lang="en-US" altLang="zh-CN" sz="2400" dirty="0" smtClean="0">
                <a:solidFill>
                  <a:srgbClr val="FF0000"/>
                </a:solidFill>
              </a:rPr>
              <a:t>straightforward</a:t>
            </a:r>
            <a:r>
              <a:rPr lang="en-US" altLang="zh-CN" sz="2400" dirty="0" smtClean="0">
                <a:solidFill>
                  <a:prstClr val="black"/>
                </a:solidFill>
              </a:rPr>
              <a:t> as that.</a:t>
            </a:r>
            <a:endParaRPr lang="en-US" altLang="zh-CN" sz="2400" b="1" dirty="0" smtClean="0">
              <a:solidFill>
                <a:prstClr val="black"/>
              </a:solidFill>
            </a:endParaRPr>
          </a:p>
          <a:p>
            <a:endParaRPr lang="en-US" altLang="zh-CN" sz="2400" dirty="0" smtClean="0">
              <a:solidFill>
                <a:prstClr val="black"/>
              </a:solidFill>
            </a:endParaRPr>
          </a:p>
          <a:p>
            <a:r>
              <a:rPr lang="en-US" altLang="zh-CN" sz="2400" b="1" dirty="0">
                <a:solidFill>
                  <a:prstClr val="black"/>
                </a:solidFill>
              </a:rPr>
              <a:t>Why dose Pound refuse the offer of an old woman?</a:t>
            </a:r>
            <a:endParaRPr lang="en-US" altLang="zh-CN" sz="2400" b="1"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…Pound refuses it at first, for exactly the same reason why others have stopped her from using services – the old woman has a score of only 1.4.</a:t>
            </a:r>
            <a:endParaRPr lang="en-US" altLang="zh-CN" sz="2400" dirty="0" smtClean="0">
              <a:solidFill>
                <a:prstClr val="black"/>
              </a:solidFill>
            </a:endParaRPr>
          </a:p>
        </p:txBody>
      </p:sp>
    </p:spTree>
    <p:extLst>
      <p:ext uri="{BB962C8B-B14F-4D97-AF65-F5344CB8AC3E}">
        <p14:creationId xmlns:p14="http://schemas.microsoft.com/office/powerpoint/2010/main" val="14449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6370975"/>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Look at great artist’s work</a:t>
            </a:r>
            <a:endParaRPr lang="en-US" altLang="zh-CN" sz="2400" b="1" u="sng" dirty="0" smtClean="0">
              <a:solidFill>
                <a:srgbClr val="0070C0"/>
              </a:solidFill>
            </a:endParaRPr>
          </a:p>
          <a:p>
            <a:endParaRPr lang="en-US" altLang="zh-CN" sz="2400" b="1" dirty="0" smtClean="0">
              <a:solidFill>
                <a:prstClr val="black"/>
              </a:solidFill>
            </a:endParaRPr>
          </a:p>
          <a:p>
            <a:r>
              <a:rPr lang="en-US" altLang="zh-CN" sz="2400" b="1" dirty="0" smtClean="0">
                <a:solidFill>
                  <a:prstClr val="black"/>
                </a:solidFill>
              </a:rPr>
              <a:t>What are his paintings about?</a:t>
            </a:r>
          </a:p>
          <a:p>
            <a:pPr marL="342900" indent="-342900">
              <a:buFont typeface="Arial" panose="020B0604020202020204" pitchFamily="34" charset="0"/>
              <a:buChar char="•"/>
            </a:pPr>
            <a:r>
              <a:rPr lang="en-US" altLang="zh-CN" sz="2400" dirty="0" smtClean="0">
                <a:solidFill>
                  <a:prstClr val="black"/>
                </a:solidFill>
              </a:rPr>
              <a:t>Best known for his paintings of charming, stylish women painted exactly with </a:t>
            </a:r>
            <a:r>
              <a:rPr lang="en-US" altLang="zh-CN" sz="2400" u="sng" dirty="0" smtClean="0">
                <a:solidFill>
                  <a:prstClr val="black"/>
                </a:solidFill>
              </a:rPr>
              <a:t>eye-catching areas of color</a:t>
            </a:r>
            <a:r>
              <a:rPr lang="en-US" altLang="zh-CN" sz="2400" dirty="0" smtClean="0">
                <a:solidFill>
                  <a:prstClr val="black"/>
                </a:solidFill>
              </a:rPr>
              <a:t>, he has also painted men …</a:t>
            </a:r>
          </a:p>
          <a:p>
            <a:r>
              <a:rPr lang="zh-CN" altLang="en-US" sz="2400" dirty="0" smtClean="0">
                <a:solidFill>
                  <a:prstClr val="black"/>
                </a:solidFill>
              </a:rPr>
              <a:t>他的画以运用</a:t>
            </a:r>
            <a:r>
              <a:rPr lang="zh-CN" altLang="en-US" sz="2400" u="sng" dirty="0" smtClean="0">
                <a:solidFill>
                  <a:prstClr val="black"/>
                </a:solidFill>
                <a:effectLst>
                  <a:outerShdw blurRad="38100" dist="38100" dir="2700000" algn="tl">
                    <a:srgbClr val="000000">
                      <a:alpha val="43137"/>
                    </a:srgbClr>
                  </a:outerShdw>
                </a:effectLst>
              </a:rPr>
              <a:t>大块引人注目的颜色</a:t>
            </a:r>
            <a:r>
              <a:rPr lang="zh-CN" altLang="en-US" sz="2400" dirty="0" smtClean="0">
                <a:solidFill>
                  <a:prstClr val="black"/>
                </a:solidFill>
              </a:rPr>
              <a:t>描绘有魅力，时髦的女性闻名，</a:t>
            </a:r>
            <a:r>
              <a:rPr lang="en-US" altLang="zh-CN" sz="2400" dirty="0" smtClean="0">
                <a:solidFill>
                  <a:prstClr val="black"/>
                </a:solidFill>
              </a:rPr>
              <a:t>…</a:t>
            </a:r>
          </a:p>
          <a:p>
            <a:pPr marL="342900" indent="-342900">
              <a:buFont typeface="Arial" panose="020B0604020202020204" pitchFamily="34" charset="0"/>
              <a:buChar char="•"/>
            </a:pPr>
            <a:endParaRPr lang="en-US" altLang="zh-CN" sz="2400" dirty="0" smtClean="0">
              <a:solidFill>
                <a:prstClr val="black"/>
              </a:solidFill>
            </a:endParaRPr>
          </a:p>
          <a:p>
            <a:r>
              <a:rPr lang="en-US" altLang="zh-CN" sz="2400" b="1" dirty="0" smtClean="0">
                <a:solidFill>
                  <a:prstClr val="black"/>
                </a:solidFill>
              </a:rPr>
              <a:t>What is the influence of his personality on his career?</a:t>
            </a:r>
            <a:endParaRPr lang="en-US" altLang="zh-CN" sz="2400" b="1" dirty="0" smtClean="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That persistence meant that he could deal with the different movements in the art world.</a:t>
            </a:r>
          </a:p>
          <a:p>
            <a:pPr marL="342900" indent="-342900">
              <a:buFont typeface="Arial" panose="020B0604020202020204" pitchFamily="34" charset="0"/>
              <a:buChar char="•"/>
            </a:pPr>
            <a:r>
              <a:rPr lang="en-US" altLang="zh-CN" sz="2400" dirty="0">
                <a:solidFill>
                  <a:prstClr val="black"/>
                </a:solidFill>
              </a:rPr>
              <a:t>Sadly, Katz’s single-mindedness nearly made </a:t>
            </a:r>
            <a:r>
              <a:rPr lang="en-US" altLang="zh-CN" sz="2400" dirty="0">
                <a:solidFill>
                  <a:srgbClr val="FF0000"/>
                </a:solidFill>
              </a:rPr>
              <a:t>him pass up the chance </a:t>
            </a:r>
            <a:r>
              <a:rPr lang="en-US" altLang="zh-CN" sz="2400" dirty="0">
                <a:solidFill>
                  <a:prstClr val="black"/>
                </a:solidFill>
              </a:rPr>
              <a:t>to paint water </a:t>
            </a:r>
            <a:r>
              <a:rPr lang="en-US" altLang="zh-CN" sz="2400" dirty="0" smtClean="0">
                <a:solidFill>
                  <a:prstClr val="black"/>
                </a:solidFill>
              </a:rPr>
              <a:t>lilies.</a:t>
            </a:r>
            <a:endParaRPr lang="en-US" altLang="zh-CN" sz="2400" dirty="0">
              <a:solidFill>
                <a:prstClr val="black"/>
              </a:solidFill>
            </a:endParaRPr>
          </a:p>
          <a:p>
            <a:endParaRPr lang="en-US" altLang="zh-CN" sz="2400" dirty="0" smtClean="0">
              <a:solidFill>
                <a:prstClr val="black"/>
              </a:solidFill>
            </a:endParaRPr>
          </a:p>
          <a:p>
            <a:r>
              <a:rPr lang="en-US" altLang="zh-CN" sz="2400" b="1" dirty="0" smtClean="0">
                <a:solidFill>
                  <a:prstClr val="black"/>
                </a:solidFill>
              </a:rPr>
              <a:t>D A </a:t>
            </a:r>
            <a:r>
              <a:rPr lang="en-US" altLang="zh-CN" sz="2400" b="1" dirty="0" err="1" smtClean="0">
                <a:solidFill>
                  <a:prstClr val="black"/>
                </a:solidFill>
              </a:rPr>
              <a:t>A</a:t>
            </a:r>
            <a:r>
              <a:rPr lang="en-US" altLang="zh-CN" sz="2400" b="1" dirty="0" smtClean="0">
                <a:solidFill>
                  <a:prstClr val="black"/>
                </a:solidFill>
              </a:rPr>
              <a:t> B D</a:t>
            </a:r>
            <a:endParaRPr lang="en-US" altLang="zh-CN" sz="2400" b="1" dirty="0" smtClean="0">
              <a:solidFill>
                <a:prstClr val="black"/>
              </a:solidFill>
            </a:endParaRPr>
          </a:p>
        </p:txBody>
      </p:sp>
    </p:spTree>
    <p:extLst>
      <p:ext uri="{BB962C8B-B14F-4D97-AF65-F5344CB8AC3E}">
        <p14:creationId xmlns:p14="http://schemas.microsoft.com/office/powerpoint/2010/main" val="339710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4893647"/>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r>
              <a:rPr lang="en-US" altLang="zh-CN" sz="2400" b="1" u="sng" dirty="0" smtClean="0">
                <a:solidFill>
                  <a:srgbClr val="0070C0"/>
                </a:solidFill>
              </a:rPr>
              <a:t>How civil war defined US</a:t>
            </a:r>
            <a:endParaRPr lang="en-US" altLang="zh-CN" sz="2400" b="1" u="sng" dirty="0" smtClean="0">
              <a:solidFill>
                <a:srgbClr val="0070C0"/>
              </a:solidFill>
            </a:endParaRPr>
          </a:p>
          <a:p>
            <a:r>
              <a:rPr lang="en-US" altLang="zh-CN" sz="2400" b="1" dirty="0" smtClean="0">
                <a:solidFill>
                  <a:prstClr val="black"/>
                </a:solidFill>
              </a:rPr>
              <a:t>Why the Civil War is important?</a:t>
            </a:r>
          </a:p>
          <a:p>
            <a:pPr marL="342900" indent="-342900">
              <a:buFont typeface="Arial" panose="020B0604020202020204" pitchFamily="34" charset="0"/>
              <a:buChar char="•"/>
            </a:pPr>
            <a:r>
              <a:rPr lang="en-US" altLang="zh-CN" sz="2400" dirty="0" smtClean="0">
                <a:solidFill>
                  <a:prstClr val="black"/>
                </a:solidFill>
              </a:rPr>
              <a:t>In many ways it was the </a:t>
            </a:r>
            <a:r>
              <a:rPr lang="en-US" altLang="zh-CN" sz="2400" dirty="0" smtClean="0">
                <a:solidFill>
                  <a:srgbClr val="FF0000"/>
                </a:solidFill>
              </a:rPr>
              <a:t>defining moment </a:t>
            </a:r>
            <a:r>
              <a:rPr lang="en-US" altLang="zh-CN" sz="2400" dirty="0" smtClean="0">
                <a:solidFill>
                  <a:prstClr val="black"/>
                </a:solidFill>
              </a:rPr>
              <a:t>for the US, showing the great differences between the people of a young nation.</a:t>
            </a:r>
            <a:endParaRPr lang="en-US" altLang="zh-CN" sz="2400" dirty="0" smtClean="0">
              <a:solidFill>
                <a:prstClr val="black"/>
              </a:solidFill>
            </a:endParaRPr>
          </a:p>
          <a:p>
            <a:r>
              <a:rPr lang="zh-CN" altLang="en-US" sz="2400" b="1" dirty="0" smtClean="0">
                <a:solidFill>
                  <a:prstClr val="black"/>
                </a:solidFill>
              </a:rPr>
              <a:t>在许多方面内战对美国来说都是一个关键的时刻，展现出这个年轻民族内部的巨大分歧。</a:t>
            </a:r>
            <a:endParaRPr lang="en-US" altLang="zh-CN" sz="2400" b="1" dirty="0" smtClean="0">
              <a:solidFill>
                <a:prstClr val="black"/>
              </a:solidFill>
            </a:endParaRPr>
          </a:p>
          <a:p>
            <a:endParaRPr lang="en-US" altLang="zh-CN" sz="2400" b="1" dirty="0" smtClean="0">
              <a:solidFill>
                <a:prstClr val="black"/>
              </a:solidFill>
            </a:endParaRPr>
          </a:p>
          <a:p>
            <a:r>
              <a:rPr lang="en-US" altLang="zh-CN" sz="2400" b="1" dirty="0" smtClean="0">
                <a:solidFill>
                  <a:prstClr val="black"/>
                </a:solidFill>
              </a:rPr>
              <a:t>What is the cause of the war?</a:t>
            </a:r>
            <a:endParaRPr lang="en-US" altLang="zh-CN" sz="2400" b="1" dirty="0">
              <a:solidFill>
                <a:prstClr val="black"/>
              </a:solidFill>
            </a:endParaRPr>
          </a:p>
          <a:p>
            <a:pPr marL="342900" indent="-342900">
              <a:buFont typeface="Arial" panose="020B0604020202020204" pitchFamily="34" charset="0"/>
              <a:buChar char="•"/>
            </a:pPr>
            <a:r>
              <a:rPr lang="en-US" altLang="zh-CN" sz="2400" dirty="0" smtClean="0">
                <a:solidFill>
                  <a:prstClr val="black"/>
                </a:solidFill>
              </a:rPr>
              <a:t>The deadliest war in US history occurred over an issue as simple as people having the rights to control their own lives.</a:t>
            </a:r>
            <a:endParaRPr lang="en-US" altLang="zh-CN" sz="2400" dirty="0" smtClean="0">
              <a:solidFill>
                <a:prstClr val="black"/>
              </a:solidFill>
            </a:endParaRPr>
          </a:p>
          <a:p>
            <a:r>
              <a:rPr lang="zh-CN" altLang="en-US" sz="2400" b="1" dirty="0" smtClean="0">
                <a:solidFill>
                  <a:prstClr val="black"/>
                </a:solidFill>
              </a:rPr>
              <a:t>美国历史上这场最惨烈的战争只是为了解决人是否有权决定自己的人生这一问题。</a:t>
            </a:r>
            <a:endParaRPr lang="en-US" altLang="zh-CN" sz="2400" b="1" dirty="0" smtClean="0">
              <a:solidFill>
                <a:prstClr val="black"/>
              </a:solidFill>
            </a:endParaRPr>
          </a:p>
        </p:txBody>
      </p:sp>
    </p:spTree>
    <p:extLst>
      <p:ext uri="{BB962C8B-B14F-4D97-AF65-F5344CB8AC3E}">
        <p14:creationId xmlns:p14="http://schemas.microsoft.com/office/powerpoint/2010/main" val="121233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3416320"/>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r>
              <a:rPr lang="en-US" altLang="zh-CN" sz="2400" b="1" u="sng" dirty="0" smtClean="0">
                <a:solidFill>
                  <a:srgbClr val="0070C0"/>
                </a:solidFill>
              </a:rPr>
              <a:t>How civil war defined US</a:t>
            </a:r>
          </a:p>
          <a:p>
            <a:r>
              <a:rPr lang="en-US" altLang="zh-CN" sz="2400" b="1" dirty="0" smtClean="0">
                <a:solidFill>
                  <a:prstClr val="black"/>
                </a:solidFill>
              </a:rPr>
              <a:t>What</a:t>
            </a:r>
            <a:r>
              <a:rPr lang="zh-CN" altLang="en-US" sz="2400" b="1" dirty="0" smtClean="0">
                <a:solidFill>
                  <a:prstClr val="black"/>
                </a:solidFill>
              </a:rPr>
              <a:t> </a:t>
            </a:r>
            <a:r>
              <a:rPr lang="en-US" altLang="zh-CN" sz="2400" b="1" dirty="0" smtClean="0">
                <a:solidFill>
                  <a:prstClr val="black"/>
                </a:solidFill>
              </a:rPr>
              <a:t>is</a:t>
            </a:r>
            <a:r>
              <a:rPr lang="zh-CN" altLang="en-US" sz="2400" b="1" dirty="0">
                <a:solidFill>
                  <a:prstClr val="black"/>
                </a:solidFill>
              </a:rPr>
              <a:t> </a:t>
            </a:r>
            <a:r>
              <a:rPr lang="en-US" altLang="zh-CN" sz="2400" b="1" dirty="0" smtClean="0">
                <a:solidFill>
                  <a:prstClr val="black"/>
                </a:solidFill>
              </a:rPr>
              <a:t>the real reason for the war?</a:t>
            </a:r>
          </a:p>
          <a:p>
            <a:pPr marL="342900" indent="-342900">
              <a:buFont typeface="Arial" panose="020B0604020202020204" pitchFamily="34" charset="0"/>
              <a:buChar char="•"/>
            </a:pPr>
            <a:r>
              <a:rPr lang="en-US" altLang="zh-CN" sz="2400" dirty="0" smtClean="0">
                <a:solidFill>
                  <a:prstClr val="black"/>
                </a:solidFill>
              </a:rPr>
              <a:t>In fact Southerners before and during the civil war period make themselves different from Northerners…That difference in… has made us </a:t>
            </a:r>
            <a:r>
              <a:rPr lang="en-US" altLang="zh-CN" sz="2400" dirty="0" smtClean="0">
                <a:solidFill>
                  <a:srgbClr val="FF0000"/>
                </a:solidFill>
              </a:rPr>
              <a:t>virtually</a:t>
            </a:r>
            <a:r>
              <a:rPr lang="en-US" altLang="zh-CN" sz="2400" dirty="0" smtClean="0">
                <a:solidFill>
                  <a:prstClr val="black"/>
                </a:solidFill>
              </a:rPr>
              <a:t> two people – </a:t>
            </a:r>
            <a:r>
              <a:rPr lang="en-US" altLang="zh-CN" sz="2400" u="sng" dirty="0" smtClean="0">
                <a:solidFill>
                  <a:prstClr val="black"/>
                </a:solidFill>
              </a:rPr>
              <a:t>as much as any two people can be of the same language and color</a:t>
            </a:r>
            <a:r>
              <a:rPr lang="en-US" altLang="zh-CN" sz="2400" dirty="0" smtClean="0">
                <a:solidFill>
                  <a:prstClr val="black"/>
                </a:solidFill>
              </a:rPr>
              <a:t>.</a:t>
            </a:r>
          </a:p>
          <a:p>
            <a:pPr marL="342900" indent="-342900">
              <a:buFont typeface="Arial" panose="020B0604020202020204" pitchFamily="34" charset="0"/>
              <a:buChar char="•"/>
            </a:pPr>
            <a:endParaRPr lang="en-US" altLang="zh-CN" sz="2400" dirty="0">
              <a:solidFill>
                <a:prstClr val="black"/>
              </a:solidFill>
            </a:endParaRPr>
          </a:p>
          <a:p>
            <a:r>
              <a:rPr lang="en-US" altLang="zh-CN" sz="2400" b="1" dirty="0" smtClean="0">
                <a:solidFill>
                  <a:prstClr val="black"/>
                </a:solidFill>
              </a:rPr>
              <a:t>C D B C</a:t>
            </a:r>
            <a:endParaRPr lang="en-US" altLang="zh-CN" sz="2400" b="1" dirty="0">
              <a:solidFill>
                <a:prstClr val="black"/>
              </a:solidFill>
            </a:endParaRPr>
          </a:p>
        </p:txBody>
      </p:sp>
    </p:spTree>
    <p:extLst>
      <p:ext uri="{BB962C8B-B14F-4D97-AF65-F5344CB8AC3E}">
        <p14:creationId xmlns:p14="http://schemas.microsoft.com/office/powerpoint/2010/main" val="16573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4524315"/>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Pills hold back caner</a:t>
            </a:r>
            <a:endParaRPr lang="en-US" altLang="zh-CN" sz="2400" b="1" u="sng" dirty="0" smtClean="0">
              <a:solidFill>
                <a:srgbClr val="0070C0"/>
              </a:solidFill>
            </a:endParaRPr>
          </a:p>
          <a:p>
            <a:endParaRPr lang="en-US" altLang="zh-CN" sz="2400" b="1" dirty="0" smtClean="0">
              <a:solidFill>
                <a:prstClr val="black"/>
              </a:solidFill>
            </a:endParaRPr>
          </a:p>
          <a:p>
            <a:r>
              <a:rPr lang="en-US" altLang="zh-CN" sz="2400" dirty="0" smtClean="0">
                <a:solidFill>
                  <a:prstClr val="black"/>
                </a:solidFill>
              </a:rPr>
              <a:t>A few study by scientists from four universities in Britain and Japan has shown that </a:t>
            </a:r>
            <a:r>
              <a:rPr lang="en-US" altLang="zh-CN" sz="2400" dirty="0" smtClean="0">
                <a:solidFill>
                  <a:srgbClr val="FF0000"/>
                </a:solidFill>
              </a:rPr>
              <a:t>a </a:t>
            </a:r>
            <a:r>
              <a:rPr lang="en-US" altLang="zh-CN" sz="2400" u="sng" dirty="0" smtClean="0">
                <a:solidFill>
                  <a:srgbClr val="FF0000"/>
                </a:solidFill>
              </a:rPr>
              <a:t>common</a:t>
            </a:r>
            <a:r>
              <a:rPr lang="en-US" altLang="zh-CN" sz="2400" dirty="0" smtClean="0">
                <a:solidFill>
                  <a:srgbClr val="FF0000"/>
                </a:solidFill>
              </a:rPr>
              <a:t> drug </a:t>
            </a:r>
            <a:r>
              <a:rPr lang="en-US" altLang="zh-CN" sz="2400" dirty="0" smtClean="0">
                <a:solidFill>
                  <a:prstClr val="black"/>
                </a:solidFill>
              </a:rPr>
              <a:t>can reduce the possibility of getting various types of cancer.</a:t>
            </a:r>
          </a:p>
          <a:p>
            <a:endParaRPr lang="en-US" altLang="zh-CN" sz="2400" dirty="0" smtClean="0">
              <a:solidFill>
                <a:prstClr val="black"/>
              </a:solidFill>
            </a:endParaRPr>
          </a:p>
          <a:p>
            <a:r>
              <a:rPr lang="en-US" altLang="zh-CN" sz="2400" b="1" dirty="0" smtClean="0">
                <a:solidFill>
                  <a:prstClr val="black"/>
                </a:solidFill>
              </a:rPr>
              <a:t>common: widely used</a:t>
            </a:r>
          </a:p>
          <a:p>
            <a:endParaRPr lang="en-US" altLang="zh-CN" sz="2400" dirty="0" smtClean="0">
              <a:solidFill>
                <a:prstClr val="black"/>
              </a:solidFill>
            </a:endParaRPr>
          </a:p>
          <a:p>
            <a:r>
              <a:rPr lang="en-US" altLang="zh-CN" sz="2400" b="1" dirty="0" smtClean="0">
                <a:solidFill>
                  <a:prstClr val="black"/>
                </a:solidFill>
              </a:rPr>
              <a:t>C B </a:t>
            </a:r>
            <a:r>
              <a:rPr lang="en-US" altLang="zh-CN" sz="2400" b="1" dirty="0" err="1" smtClean="0">
                <a:solidFill>
                  <a:prstClr val="black"/>
                </a:solidFill>
              </a:rPr>
              <a:t>B</a:t>
            </a:r>
            <a:r>
              <a:rPr lang="en-US" altLang="zh-CN" sz="2400" b="1" dirty="0" smtClean="0">
                <a:solidFill>
                  <a:prstClr val="black"/>
                </a:solidFill>
              </a:rPr>
              <a:t> C</a:t>
            </a:r>
            <a:endParaRPr lang="en-US" altLang="zh-CN" sz="2400" b="1" dirty="0" smtClean="0">
              <a:solidFill>
                <a:prstClr val="black"/>
              </a:solidFill>
            </a:endParaRPr>
          </a:p>
          <a:p>
            <a:endParaRPr lang="en-US" altLang="zh-CN" sz="2400" b="1" dirty="0">
              <a:solidFill>
                <a:prstClr val="black"/>
              </a:solidFill>
            </a:endParaRPr>
          </a:p>
        </p:txBody>
      </p:sp>
    </p:spTree>
    <p:extLst>
      <p:ext uri="{BB962C8B-B14F-4D97-AF65-F5344CB8AC3E}">
        <p14:creationId xmlns:p14="http://schemas.microsoft.com/office/powerpoint/2010/main" val="175299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4524315"/>
          </a:xfrm>
          <a:prstGeom prst="rect">
            <a:avLst/>
          </a:prstGeom>
          <a:noFill/>
        </p:spPr>
        <p:txBody>
          <a:bodyPr wrap="square" rtlCol="0">
            <a:spAutoFit/>
          </a:bodyPr>
          <a:lstStyle/>
          <a:p>
            <a:r>
              <a:rPr lang="en-US" altLang="zh-CN" sz="2400" b="1" dirty="0" smtClean="0">
                <a:solidFill>
                  <a:prstClr val="black"/>
                </a:solidFill>
                <a:effectLst>
                  <a:outerShdw blurRad="38100" dist="38100" dir="2700000" algn="tl">
                    <a:srgbClr val="000000">
                      <a:alpha val="43137"/>
                    </a:srgbClr>
                  </a:outerShdw>
                </a:effectLst>
              </a:rPr>
              <a:t>Extensive Reading</a:t>
            </a:r>
          </a:p>
          <a:p>
            <a:endParaRPr lang="en-US" altLang="zh-CN" sz="2400" b="1" dirty="0">
              <a:solidFill>
                <a:prstClr val="black"/>
              </a:solidFill>
              <a:effectLst>
                <a:outerShdw blurRad="38100" dist="38100" dir="2700000" algn="tl">
                  <a:srgbClr val="000000">
                    <a:alpha val="43137"/>
                  </a:srgbClr>
                </a:outerShdw>
              </a:effectLst>
            </a:endParaRPr>
          </a:p>
          <a:p>
            <a:r>
              <a:rPr lang="en-US" altLang="zh-CN" sz="2400" b="1" u="sng" dirty="0" smtClean="0">
                <a:solidFill>
                  <a:srgbClr val="0070C0"/>
                </a:solidFill>
              </a:rPr>
              <a:t>What ice taught us</a:t>
            </a:r>
            <a:endParaRPr lang="en-US" altLang="zh-CN" sz="2400" b="1" u="sng" dirty="0" smtClean="0">
              <a:solidFill>
                <a:srgbClr val="0070C0"/>
              </a:solidFill>
            </a:endParaRPr>
          </a:p>
          <a:p>
            <a:endParaRPr lang="en-US" altLang="zh-CN" sz="2400" b="1" dirty="0" smtClean="0">
              <a:solidFill>
                <a:prstClr val="black"/>
              </a:solidFill>
            </a:endParaRPr>
          </a:p>
          <a:p>
            <a:r>
              <a:rPr lang="en-US" altLang="zh-CN" sz="2400" dirty="0" smtClean="0">
                <a:solidFill>
                  <a:prstClr val="black"/>
                </a:solidFill>
              </a:rPr>
              <a:t>Before that, their idea of entertainment involved driving around the countryside </a:t>
            </a:r>
            <a:r>
              <a:rPr lang="en-US" altLang="zh-CN" sz="2400" u="sng" dirty="0" smtClean="0">
                <a:solidFill>
                  <a:prstClr val="black"/>
                </a:solidFill>
              </a:rPr>
              <a:t>to see how the neighbors’ crops were doing</a:t>
            </a:r>
            <a:r>
              <a:rPr lang="en-US" altLang="zh-CN" sz="2400" dirty="0" smtClean="0">
                <a:solidFill>
                  <a:prstClr val="black"/>
                </a:solidFill>
              </a:rPr>
              <a:t>.</a:t>
            </a:r>
          </a:p>
          <a:p>
            <a:r>
              <a:rPr lang="en-US" altLang="zh-CN" sz="2400" b="1" dirty="0" smtClean="0">
                <a:solidFill>
                  <a:prstClr val="black"/>
                </a:solidFill>
              </a:rPr>
              <a:t>…</a:t>
            </a:r>
            <a:r>
              <a:rPr lang="zh-CN" altLang="en-US" sz="2400" b="1" dirty="0" smtClean="0">
                <a:solidFill>
                  <a:prstClr val="black"/>
                </a:solidFill>
              </a:rPr>
              <a:t>看看邻居的庄稼长得怎么样。</a:t>
            </a:r>
            <a:endParaRPr lang="en-US" altLang="zh-CN" sz="2400" b="1" dirty="0" smtClean="0">
              <a:solidFill>
                <a:prstClr val="black"/>
              </a:solidFill>
            </a:endParaRPr>
          </a:p>
          <a:p>
            <a:endParaRPr lang="en-US" altLang="zh-CN" sz="2400" dirty="0" smtClean="0">
              <a:solidFill>
                <a:prstClr val="black"/>
              </a:solidFill>
            </a:endParaRPr>
          </a:p>
          <a:p>
            <a:r>
              <a:rPr lang="en-US" altLang="zh-CN" sz="2400" b="1" dirty="0" smtClean="0">
                <a:solidFill>
                  <a:prstClr val="black"/>
                </a:solidFill>
              </a:rPr>
              <a:t>B D </a:t>
            </a:r>
            <a:r>
              <a:rPr lang="en-US" altLang="zh-CN" sz="2400" b="1" dirty="0" err="1" smtClean="0">
                <a:solidFill>
                  <a:prstClr val="black"/>
                </a:solidFill>
              </a:rPr>
              <a:t>D</a:t>
            </a:r>
            <a:r>
              <a:rPr lang="en-US" altLang="zh-CN" sz="2400" b="1" dirty="0" smtClean="0">
                <a:solidFill>
                  <a:prstClr val="black"/>
                </a:solidFill>
              </a:rPr>
              <a:t> </a:t>
            </a:r>
            <a:r>
              <a:rPr lang="en-US" altLang="zh-CN" sz="2400" b="1" dirty="0" err="1" smtClean="0">
                <a:solidFill>
                  <a:prstClr val="black"/>
                </a:solidFill>
              </a:rPr>
              <a:t>D</a:t>
            </a:r>
            <a:endParaRPr lang="en-US" altLang="zh-CN" sz="2400" b="1" dirty="0" smtClean="0">
              <a:solidFill>
                <a:prstClr val="black"/>
              </a:solidFill>
            </a:endParaRPr>
          </a:p>
          <a:p>
            <a:endParaRPr lang="en-US" altLang="zh-CN" sz="2400" b="1" dirty="0">
              <a:solidFill>
                <a:prstClr val="black"/>
              </a:solidFill>
            </a:endParaRPr>
          </a:p>
          <a:p>
            <a:r>
              <a:rPr lang="en-US" altLang="zh-CN" sz="2400" b="1" dirty="0" smtClean="0">
                <a:solidFill>
                  <a:prstClr val="black"/>
                </a:solidFill>
              </a:rPr>
              <a:t>E D B G A</a:t>
            </a:r>
            <a:endParaRPr lang="en-US" altLang="zh-CN" sz="2400" b="1" dirty="0" smtClean="0">
              <a:solidFill>
                <a:prstClr val="black"/>
              </a:solidFill>
            </a:endParaRPr>
          </a:p>
          <a:p>
            <a:endParaRPr lang="en-US" altLang="zh-CN" sz="2400" b="1" dirty="0">
              <a:solidFill>
                <a:prstClr val="black"/>
              </a:solidFill>
            </a:endParaRPr>
          </a:p>
        </p:txBody>
      </p:sp>
    </p:spTree>
    <p:extLst>
      <p:ext uri="{BB962C8B-B14F-4D97-AF65-F5344CB8AC3E}">
        <p14:creationId xmlns:p14="http://schemas.microsoft.com/office/powerpoint/2010/main" val="313909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3153</TotalTime>
  <Words>454</Words>
  <Application>Microsoft Office PowerPoint</Application>
  <PresentationFormat>全屏显示(4:3)</PresentationFormat>
  <Paragraphs>65</Paragraphs>
  <Slides>7</Slides>
  <Notes>6</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175</cp:revision>
  <cp:lastPrinted>2016-08-19T23:47:51Z</cp:lastPrinted>
  <dcterms:created xsi:type="dcterms:W3CDTF">2016-02-24T00:05:22Z</dcterms:created>
  <dcterms:modified xsi:type="dcterms:W3CDTF">2016-11-11T03:36:37Z</dcterms:modified>
</cp:coreProperties>
</file>