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84" r:id="rId3"/>
    <p:sldId id="285" r:id="rId4"/>
    <p:sldId id="277" r:id="rId5"/>
    <p:sldId id="274" r:id="rId6"/>
    <p:sldId id="278" r:id="rId7"/>
    <p:sldId id="281" r:id="rId8"/>
  </p:sldIdLst>
  <p:sldSz cx="9144000" cy="6858000" type="screen4x3"/>
  <p:notesSz cx="6669088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58E54-4F6D-48DB-A65F-D234AC172551}" type="datetimeFigureOut">
              <a:rPr lang="zh-CN" altLang="en-US" smtClean="0"/>
              <a:t>2016-12-09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2A4B4-035B-460D-AF4B-1CC77724D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43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A1CF4-52C2-4B8A-914A-3EB87AFD30D8}" type="datetimeFigureOut">
              <a:rPr lang="zh-CN" altLang="en-US" smtClean="0"/>
              <a:t>2016-12-09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31948-38D6-4A6D-ABEE-BE09937F1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95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1948-38D6-4A6D-ABEE-BE09937F1F25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81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1948-38D6-4A6D-ABEE-BE09937F1F25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81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1948-38D6-4A6D-ABEE-BE09937F1F25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81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1948-38D6-4A6D-ABEE-BE09937F1F25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8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91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33123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b="1" dirty="0" smtClean="0"/>
              <a:t>a. cultural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bravery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resource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n./v. conflict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n./v. witness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adv. roughly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adv. possibly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wisdom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union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division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v. clarify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v. unfold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v. enable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n./v.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quarrel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uniform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95936" y="260648"/>
            <a:ext cx="41764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16. consist of</a:t>
            </a:r>
          </a:p>
          <a:p>
            <a:r>
              <a:rPr lang="en-US" altLang="zh-CN" sz="2800" dirty="0" smtClean="0"/>
              <a:t>17. be in possession of</a:t>
            </a:r>
          </a:p>
          <a:p>
            <a:r>
              <a:rPr lang="en-US" altLang="zh-CN" sz="2800" dirty="0" smtClean="0"/>
              <a:t>18. make up</a:t>
            </a:r>
          </a:p>
          <a:p>
            <a:r>
              <a:rPr lang="en-US" altLang="zh-CN" sz="2800" dirty="0" smtClean="0"/>
              <a:t>19. arm…with</a:t>
            </a:r>
          </a:p>
          <a:p>
            <a:r>
              <a:rPr lang="en-US" altLang="zh-CN" sz="2800" dirty="0" smtClean="0"/>
              <a:t>20. take place</a:t>
            </a:r>
          </a:p>
          <a:p>
            <a:r>
              <a:rPr lang="en-US" altLang="zh-CN" sz="2800" dirty="0" smtClean="0"/>
              <a:t>21. </a:t>
            </a:r>
            <a:r>
              <a:rPr lang="en-US" altLang="zh-CN" sz="2800" dirty="0" smtClean="0">
                <a:solidFill>
                  <a:srgbClr val="FF0000"/>
                </a:solidFill>
              </a:rPr>
              <a:t>to</a:t>
            </a:r>
            <a:r>
              <a:rPr lang="en-US" altLang="zh-CN" sz="2800" dirty="0" smtClean="0"/>
              <a:t> one’s credit</a:t>
            </a:r>
          </a:p>
          <a:p>
            <a:r>
              <a:rPr lang="en-US" altLang="zh-CN" sz="2800" dirty="0" smtClean="0"/>
              <a:t>22. </a:t>
            </a:r>
            <a:r>
              <a:rPr lang="en-US" altLang="zh-CN" sz="2800" dirty="0" smtClean="0">
                <a:solidFill>
                  <a:srgbClr val="FF0000"/>
                </a:solidFill>
              </a:rPr>
              <a:t>leave out</a:t>
            </a:r>
          </a:p>
          <a:p>
            <a:r>
              <a:rPr lang="en-US" altLang="zh-CN" sz="2800" dirty="0" smtClean="0"/>
              <a:t>23. take </a:t>
            </a:r>
            <a:r>
              <a:rPr lang="en-US" altLang="zh-CN" sz="2800" dirty="0" smtClean="0">
                <a:solidFill>
                  <a:srgbClr val="FF0000"/>
                </a:solidFill>
              </a:rPr>
              <a:t>the</a:t>
            </a:r>
            <a:r>
              <a:rPr lang="en-US" altLang="zh-CN" sz="2800" dirty="0" smtClean="0"/>
              <a:t> place of</a:t>
            </a:r>
          </a:p>
          <a:p>
            <a:r>
              <a:rPr lang="en-US" altLang="zh-CN" sz="2800" dirty="0" smtClean="0"/>
              <a:t>24. benefit from</a:t>
            </a:r>
          </a:p>
          <a:p>
            <a:r>
              <a:rPr lang="en-US" altLang="zh-CN" sz="2800" dirty="0" smtClean="0"/>
              <a:t>25. there is no need to do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2895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33123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optional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individual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guidance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pollutant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mobility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protective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reception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privacy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appoint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swallow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adjustable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pressure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typist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adv. constantly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slide, slid, sliding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936" y="260648"/>
            <a:ext cx="41764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16. </a:t>
            </a:r>
            <a:r>
              <a:rPr lang="en-US" altLang="zh-CN" sz="2800" dirty="0" smtClean="0">
                <a:solidFill>
                  <a:prstClr val="black"/>
                </a:solidFill>
              </a:rPr>
              <a:t>sweep up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17. be back on one’s feet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18. in no time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19. aim to do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20. feel like doing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21. take up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22. to some extent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2</a:t>
            </a:r>
            <a:r>
              <a:rPr lang="en-US" altLang="zh-CN" sz="2800" dirty="0" smtClean="0">
                <a:solidFill>
                  <a:prstClr val="black"/>
                </a:solidFill>
              </a:rPr>
              <a:t>3. lose sight of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24. be lacking in/the lack of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25. advise sb. against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1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96448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Extensive Reading</a:t>
            </a:r>
          </a:p>
          <a:p>
            <a:r>
              <a:rPr lang="en-US" altLang="zh-CN" sz="2400" b="1" u="sng" dirty="0" smtClean="0">
                <a:solidFill>
                  <a:srgbClr val="0070C0"/>
                </a:solidFill>
              </a:rPr>
              <a:t>What holiday means</a:t>
            </a:r>
            <a:endParaRPr lang="en-US" altLang="zh-CN" sz="2400" b="1" u="sng" dirty="0" smtClean="0">
              <a:solidFill>
                <a:srgbClr val="0070C0"/>
              </a:solidFill>
            </a:endParaRPr>
          </a:p>
          <a:p>
            <a:endParaRPr lang="en-US" altLang="zh-CN" sz="2400" b="1" u="sng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What is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difference between Thanksgiving in the text book and in reality?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…it was a holiday American people celebrated to </a:t>
            </a:r>
            <a:r>
              <a:rPr lang="en-US" altLang="zh-CN" sz="2400" dirty="0" smtClean="0">
                <a:solidFill>
                  <a:srgbClr val="FF0000"/>
                </a:solidFill>
              </a:rPr>
              <a:t>express their gratitude</a:t>
            </a:r>
            <a:r>
              <a:rPr lang="en-US" altLang="zh-CN" sz="2400" dirty="0" smtClean="0">
                <a:solidFill>
                  <a:prstClr val="black"/>
                </a:solidFill>
              </a:rPr>
              <a:t> toward the generous Indians…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The holiday is abou</a:t>
            </a:r>
            <a:r>
              <a:rPr lang="en-US" altLang="zh-CN" sz="2400" dirty="0" smtClean="0">
                <a:solidFill>
                  <a:prstClr val="black"/>
                </a:solidFill>
              </a:rPr>
              <a:t>t giving thanks, but it is more about families and friends. … It is also a holiday famous for shopping </a:t>
            </a:r>
            <a:r>
              <a:rPr lang="en-US" altLang="zh-CN" sz="2400" dirty="0" smtClean="0">
                <a:solidFill>
                  <a:srgbClr val="FF0000"/>
                </a:solidFill>
              </a:rPr>
              <a:t>booms</a:t>
            </a:r>
            <a:r>
              <a:rPr lang="en-US" altLang="zh-CN" sz="2400" dirty="0" smtClean="0">
                <a:solidFill>
                  <a:prstClr val="black"/>
                </a:solidFill>
              </a:rPr>
              <a:t> and sales growth.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Thanksgiving is one of the American holidays that I now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see</a:t>
            </a:r>
            <a:r>
              <a:rPr lang="en-US" altLang="zh-CN" sz="2400" dirty="0" smtClean="0">
                <a:solidFill>
                  <a:prstClr val="black"/>
                </a:solidFill>
              </a:rPr>
              <a:t> differently after actually experiencing it.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…I realized the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gap </a:t>
            </a:r>
            <a:r>
              <a:rPr lang="en-US" altLang="zh-CN" sz="2400" dirty="0" smtClean="0">
                <a:solidFill>
                  <a:prstClr val="black"/>
                </a:solidFill>
              </a:rPr>
              <a:t>between textbooks and real experiences.</a:t>
            </a:r>
            <a:endParaRPr lang="en-US" altLang="zh-CN" sz="2400" dirty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B D </a:t>
            </a:r>
            <a:r>
              <a:rPr lang="en-US" altLang="zh-CN" sz="2400" b="1" dirty="0" err="1" smtClean="0">
                <a:solidFill>
                  <a:prstClr val="black"/>
                </a:solidFill>
              </a:rPr>
              <a:t>D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90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856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Extensive Reading</a:t>
            </a:r>
          </a:p>
          <a:p>
            <a:endParaRPr lang="en-US" altLang="zh-CN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u="sng" dirty="0" smtClean="0">
                <a:solidFill>
                  <a:srgbClr val="0070C0"/>
                </a:solidFill>
              </a:rPr>
              <a:t>Trips sum up US</a:t>
            </a:r>
            <a:endParaRPr lang="en-US" altLang="zh-CN" sz="2400" b="1" u="sng" dirty="0" smtClean="0">
              <a:solidFill>
                <a:srgbClr val="0070C0"/>
              </a:solidFill>
            </a:endParaRP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What does a road trip mean for American students?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And for students, going on a road trip is </a:t>
            </a:r>
            <a:r>
              <a:rPr lang="en-US" altLang="zh-CN" sz="2400" dirty="0" smtClean="0">
                <a:solidFill>
                  <a:srgbClr val="FF0000"/>
                </a:solidFill>
              </a:rPr>
              <a:t>traditional</a:t>
            </a:r>
            <a:r>
              <a:rPr lang="en-US" altLang="zh-CN" sz="2400" dirty="0" smtClean="0">
                <a:solidFill>
                  <a:prstClr val="black"/>
                </a:solidFill>
              </a:rPr>
              <a:t> after graduating from high school or college with their schoolmates.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B C </a:t>
            </a:r>
            <a:r>
              <a:rPr lang="en-US" altLang="zh-CN" sz="2400" b="1" dirty="0" err="1" smtClean="0">
                <a:solidFill>
                  <a:prstClr val="black"/>
                </a:solidFill>
              </a:rPr>
              <a:t>C</a:t>
            </a:r>
            <a:r>
              <a:rPr lang="zh-CN" altLang="en-US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D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10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Extensive Reading</a:t>
            </a:r>
          </a:p>
          <a:p>
            <a:endParaRPr lang="en-US" altLang="zh-CN" sz="2400" b="1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u="sng" dirty="0" smtClean="0">
                <a:solidFill>
                  <a:srgbClr val="0070C0"/>
                </a:solidFill>
              </a:rPr>
              <a:t>Bees change direction</a:t>
            </a:r>
            <a:endParaRPr lang="en-US" altLang="zh-CN" sz="2400" b="1" u="sng" dirty="0" smtClean="0">
              <a:solidFill>
                <a:srgbClr val="0070C0"/>
              </a:solidFill>
            </a:endParaRPr>
          </a:p>
          <a:p>
            <a:endParaRPr lang="en-US" altLang="zh-CN" sz="2400" b="1" u="sng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D C</a:t>
            </a:r>
            <a:r>
              <a:rPr lang="zh-CN" altLang="en-US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A B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33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Extensive Reading</a:t>
            </a:r>
          </a:p>
          <a:p>
            <a:endParaRPr lang="en-US" altLang="zh-CN" sz="2400" b="1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u="sng" dirty="0" smtClean="0">
                <a:solidFill>
                  <a:srgbClr val="0070C0"/>
                </a:solidFill>
              </a:rPr>
              <a:t>Help but don’t </a:t>
            </a:r>
            <a:r>
              <a:rPr lang="en-US" altLang="zh-CN" sz="2400" b="1" u="sng" dirty="0" smtClean="0">
                <a:solidFill>
                  <a:srgbClr val="FF0000"/>
                </a:solidFill>
              </a:rPr>
              <a:t>judge</a:t>
            </a:r>
            <a:endParaRPr lang="en-US" altLang="zh-CN" sz="2400" b="1" u="sng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What is the response of the author to a plea for help?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In a natural reflex, I </a:t>
            </a:r>
            <a:r>
              <a:rPr lang="en-US" altLang="zh-CN" sz="2400" dirty="0" smtClean="0">
                <a:solidFill>
                  <a:srgbClr val="FF0000"/>
                </a:solidFill>
              </a:rPr>
              <a:t>reached into </a:t>
            </a:r>
            <a:r>
              <a:rPr lang="en-US" altLang="zh-CN" sz="2400" dirty="0" smtClean="0">
                <a:solidFill>
                  <a:prstClr val="black"/>
                </a:solidFill>
              </a:rPr>
              <a:t>my pocket, pulled out all of my </a:t>
            </a:r>
            <a:r>
              <a:rPr lang="en-US" altLang="zh-CN" sz="2400" dirty="0" smtClean="0">
                <a:solidFill>
                  <a:srgbClr val="FF0000"/>
                </a:solidFill>
              </a:rPr>
              <a:t>loose change </a:t>
            </a:r>
            <a:r>
              <a:rPr lang="en-US" altLang="zh-CN" sz="2400" dirty="0" smtClean="0">
                <a:solidFill>
                  <a:prstClr val="black"/>
                </a:solidFill>
              </a:rPr>
              <a:t>and placed it in her hand without even looking at 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prstClr val="black"/>
                </a:solidFill>
              </a:rPr>
              <a:t>What is the reflection he got after the incident?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The blind woman cured me of my blindness. She reminded me of my belief in being </a:t>
            </a:r>
            <a:r>
              <a:rPr lang="en-US" altLang="zh-CN" sz="2400" dirty="0" smtClean="0">
                <a:solidFill>
                  <a:srgbClr val="FF0000"/>
                </a:solidFill>
              </a:rPr>
              <a:t>humble</a:t>
            </a:r>
            <a:r>
              <a:rPr lang="en-US" altLang="zh-CN" sz="2400" dirty="0" smtClean="0">
                <a:solidFill>
                  <a:prstClr val="black"/>
                </a:solidFill>
              </a:rPr>
              <a:t>, and to always keep my eyes and heart open.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D A B C</a:t>
            </a:r>
          </a:p>
          <a:p>
            <a:endParaRPr lang="en-US" altLang="zh-CN" sz="2400" b="1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D A C </a:t>
            </a:r>
            <a:r>
              <a:rPr lang="en-US" altLang="zh-CN" sz="2400" b="1" dirty="0" err="1" smtClean="0">
                <a:solidFill>
                  <a:prstClr val="black"/>
                </a:solidFill>
              </a:rPr>
              <a:t>C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36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3345</TotalTime>
  <Words>448</Words>
  <Application>Microsoft Office PowerPoint</Application>
  <PresentationFormat>全屏显示(4:3)</PresentationFormat>
  <Paragraphs>89</Paragraphs>
  <Slides>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196</cp:revision>
  <cp:lastPrinted>2016-11-23T02:00:17Z</cp:lastPrinted>
  <dcterms:created xsi:type="dcterms:W3CDTF">2016-02-24T00:05:22Z</dcterms:created>
  <dcterms:modified xsi:type="dcterms:W3CDTF">2016-12-09T03:43:37Z</dcterms:modified>
</cp:coreProperties>
</file>