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9"/>
  </p:notesMasterIdLst>
  <p:handoutMasterIdLst>
    <p:handoutMasterId r:id="rId10"/>
  </p:handoutMasterIdLst>
  <p:sldIdLst>
    <p:sldId id="510" r:id="rId2"/>
    <p:sldId id="827" r:id="rId3"/>
    <p:sldId id="984" r:id="rId4"/>
    <p:sldId id="985" r:id="rId5"/>
    <p:sldId id="986" r:id="rId6"/>
    <p:sldId id="980" r:id="rId7"/>
    <p:sldId id="978" r:id="rId8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2254" autoAdjust="0"/>
  </p:normalViewPr>
  <p:slideViewPr>
    <p:cSldViewPr>
      <p:cViewPr>
        <p:scale>
          <a:sx n="75" d="100"/>
          <a:sy n="75" d="100"/>
        </p:scale>
        <p:origin x="-1476" y="-77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2016-08-17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2016-08-17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72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155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188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44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4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986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:\张丽\2015\一轮\化学\新建文件夹 (5)\第二章  第1讲-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 descr="F:\曹瑞媛\校对\幻灯片\图片\一轮幻灯片用人教\排查8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"/>
          <a:stretch/>
        </p:blipFill>
        <p:spPr bwMode="auto">
          <a:xfrm>
            <a:off x="-25474" y="-98597"/>
            <a:ext cx="12313368" cy="72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53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95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42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深度思考</a:t>
              </a:r>
              <a:endParaRPr lang="zh-CN" altLang="en-US" sz="3000" kern="1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9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901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67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1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8" r:id="rId13"/>
    <p:sldLayoutId id="2147483827" r:id="rId14"/>
    <p:sldLayoutId id="2147483812" r:id="rId15"/>
    <p:sldLayoutId id="2147483817" r:id="rId16"/>
    <p:sldLayoutId id="2147483815" r:id="rId17"/>
    <p:sldLayoutId id="2147483816" r:id="rId18"/>
    <p:sldLayoutId id="2147483829" r:id="rId19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"/>
          <p:cNvSpPr txBox="1"/>
          <p:nvPr/>
        </p:nvSpPr>
        <p:spPr>
          <a:xfrm>
            <a:off x="3951030" y="2768075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练出高分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"/>
          <p:cNvSpPr txBox="1"/>
          <p:nvPr/>
        </p:nvSpPr>
        <p:spPr>
          <a:xfrm>
            <a:off x="46534" y="96218"/>
            <a:ext cx="320472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+mj-ea"/>
                <a:ea typeface="+mj-ea"/>
              </a:rPr>
              <a:t>贵州一模</a:t>
            </a:r>
            <a:r>
              <a:rPr lang="en-US" altLang="zh-CN" sz="4000" b="1" dirty="0" smtClean="0">
                <a:solidFill>
                  <a:srgbClr val="0000FF"/>
                </a:solidFill>
                <a:latin typeface="+mj-ea"/>
                <a:ea typeface="+mj-ea"/>
              </a:rPr>
              <a:t>P19</a:t>
            </a:r>
            <a:endParaRPr lang="zh-CN" altLang="en-US" sz="4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1886" y="819204"/>
            <a:ext cx="11777976" cy="657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锂锰电池的体积小、性能优良，是常用的一次电池。该电池反应原理如图所示，其中电解质LiCIO</a:t>
            </a:r>
            <a:r>
              <a:rPr kumimoji="0" lang="zh-CN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。溶于混合有机溶剂中，Li</a:t>
            </a:r>
            <a:r>
              <a:rPr kumimoji="0" lang="zh-CN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+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通过电解质迁移入MnO</a:t>
            </a:r>
            <a:r>
              <a:rPr kumimoji="0" lang="zh-CN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晶格中，生成LiMnO</a:t>
            </a:r>
            <a:r>
              <a:rPr kumimoji="0" lang="zh-CN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/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lvl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回答下列问题：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（1）外电路的电流方向是由_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极流向_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极。（填字母）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（2）电池正极反应式为_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_____________________________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（3）是否可用水代替电池中的混合有机溶剂？____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填“是”或“否”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原因是_______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______________________</a:t>
            </a:r>
            <a:r>
              <a:rPr lang="zh-CN" altLang="zh-CN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___。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/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://pic2.mofangge.com/upload/papers/20140824/201408242307368885039.png"/>
          <p:cNvSpPr>
            <a:spLocks noChangeAspect="1" noChangeArrowheads="1"/>
          </p:cNvSpPr>
          <p:nvPr/>
        </p:nvSpPr>
        <p:spPr bwMode="auto">
          <a:xfrm>
            <a:off x="155575" y="-823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32" y="2061642"/>
            <a:ext cx="2925291" cy="2612881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831161" y="1931915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8902" y="180723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金属锂活泼，锂电池中，负极</a:t>
            </a:r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总是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:Li -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== 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99062" y="2786805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92108" y="2792885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827812" y="2188642"/>
            <a:ext cx="866356" cy="1023630"/>
            <a:chOff x="5231110" y="2188642"/>
            <a:chExt cx="866356" cy="1023630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5231110" y="2188642"/>
              <a:ext cx="0" cy="102363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231110" y="2188642"/>
              <a:ext cx="866356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5363969" y="2063383"/>
            <a:ext cx="607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36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4945459" y="464521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60951" y="463251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50991" y="5085978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+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+ 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=== LiMnO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3200" b="1" kern="100" baseline="-25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69063" y="5653331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否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62758" y="6157387"/>
            <a:ext cx="4248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金属锂活泼能与水反应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30910" y="3925139"/>
            <a:ext cx="2484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Li 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 e</a:t>
            </a:r>
            <a:r>
              <a:rPr lang="en-US" altLang="zh-CN" sz="3200" b="1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== Li</a:t>
            </a:r>
            <a:r>
              <a:rPr lang="en-US" altLang="zh-CN" sz="32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62958" y="341063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氧化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反应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10379" y="340496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还原反应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11430" y="3971950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 e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 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 Li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==LiMnO</a:t>
            </a:r>
            <a:r>
              <a:rPr lang="en-US" altLang="zh-CN" sz="28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b="1" kern="100" baseline="-25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83438" y="3633118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135766" y="3611707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9" grpId="0"/>
      <p:bldP spid="20" grpId="0"/>
      <p:bldP spid="21" grpId="0"/>
      <p:bldP spid="22" grpId="0"/>
      <p:bldP spid="24" grpId="0"/>
      <p:bldP spid="25" grpId="0"/>
      <p:bldP spid="16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87157" y="676647"/>
            <a:ext cx="1247258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zh-CN" altLang="en-US" sz="28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某种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聚合物锂离子电池放电时的反应为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Li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1-x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CoO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+ Li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6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== 6C + LiCoO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，其电池如图所示。下列说法不正确的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是：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://pic2.mofangge.com/upload/papers/20140824/201408242307368885039.png"/>
          <p:cNvSpPr>
            <a:spLocks noChangeAspect="1" noChangeArrowheads="1"/>
          </p:cNvSpPr>
          <p:nvPr/>
        </p:nvSpPr>
        <p:spPr bwMode="auto">
          <a:xfrm>
            <a:off x="155575" y="-823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9342" y="2088074"/>
            <a:ext cx="6048672" cy="1938992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    锂电池中，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层状结构的石墨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往往作为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的载体，不参与电极反应，只便于均匀放电和充电。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5230688" y="3073112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4201938" y="2474949"/>
            <a:ext cx="866356" cy="1023630"/>
            <a:chOff x="5231110" y="2188642"/>
            <a:chExt cx="866356" cy="1023630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5231110" y="2188642"/>
              <a:ext cx="0" cy="102363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231110" y="2188642"/>
              <a:ext cx="866356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-4665781" y="2349690"/>
            <a:ext cx="607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36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10550748" y="456258"/>
            <a:ext cx="618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+1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46602" y="47315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52095" y="824561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否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790" y="8749675"/>
            <a:ext cx="4248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金属锂活泼能与水反应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51" y="1478850"/>
            <a:ext cx="3672407" cy="377329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96806" y="1917626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81306" y="1892062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7359" y="4005858"/>
            <a:ext cx="1117643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．放电时，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发生氧化反应 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．充电时，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阳离子交换膜从左向右移动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．充电时，将电池的负极与外接电源的负极相连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．放电时，电池的正极反应为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xLi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LiCoO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1"/>
          <p:cNvSpPr txBox="1"/>
          <p:nvPr/>
        </p:nvSpPr>
        <p:spPr>
          <a:xfrm>
            <a:off x="46534" y="96218"/>
            <a:ext cx="320472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+mj-ea"/>
                <a:ea typeface="+mj-ea"/>
              </a:rPr>
              <a:t>郑州一模</a:t>
            </a:r>
            <a:r>
              <a:rPr lang="en-US" altLang="zh-CN" sz="4000" b="1" dirty="0" smtClean="0">
                <a:solidFill>
                  <a:srgbClr val="0000FF"/>
                </a:solidFill>
                <a:latin typeface="+mj-ea"/>
                <a:ea typeface="+mj-ea"/>
              </a:rPr>
              <a:t>P36</a:t>
            </a:r>
            <a:endParaRPr lang="zh-CN" altLang="en-US" sz="4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36098" y="3231591"/>
            <a:ext cx="122487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→</a:t>
            </a:r>
            <a:endParaRPr lang="zh-CN" altLang="zh-CN" sz="3200" b="1" kern="100" baseline="-25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25458" y="579165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latin typeface="Times New Roman"/>
                <a:ea typeface="华文细黑"/>
                <a:cs typeface="Courier New"/>
              </a:rPr>
              <a:t>放电</a:t>
            </a:r>
            <a:endParaRPr lang="zh-CN" altLang="zh-CN" b="1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58001" y="1087413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latin typeface="Times New Roman"/>
                <a:ea typeface="华文细黑"/>
                <a:cs typeface="Courier New"/>
              </a:rPr>
              <a:t>充电</a:t>
            </a:r>
            <a:endParaRPr lang="zh-CN" altLang="zh-CN" b="1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49715" y="489118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43278" y="477466"/>
            <a:ext cx="322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91750" y="469954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2173" y="4077866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1" name="矩形 30"/>
          <p:cNvSpPr/>
          <p:nvPr/>
        </p:nvSpPr>
        <p:spPr>
          <a:xfrm>
            <a:off x="7977424" y="5540673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2" name="矩形 31"/>
          <p:cNvSpPr/>
          <p:nvPr/>
        </p:nvSpPr>
        <p:spPr>
          <a:xfrm>
            <a:off x="9695606" y="6238106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7" name="矩形 16"/>
          <p:cNvSpPr/>
          <p:nvPr/>
        </p:nvSpPr>
        <p:spPr>
          <a:xfrm>
            <a:off x="7615524" y="4836046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293293" y="5157986"/>
            <a:ext cx="1360021" cy="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839622" y="4749745"/>
            <a:ext cx="2275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en-US" altLang="zh-CN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放电时从左向右，充电时，从右向左移动。</a:t>
            </a:r>
            <a:endParaRPr lang="zh-CN" altLang="zh-CN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30910" y="-3530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金属锂活泼，锂电池中，负极</a:t>
            </a:r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总是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:Li -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== 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07195" y="2506390"/>
            <a:ext cx="23019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脚标含有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的元素，其化合价均为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价，成分为单质。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06774" y="4552305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发生氧化反应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58560" y="5849193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发生还原反应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262415" y="2074342"/>
            <a:ext cx="235575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823398" y="1341562"/>
            <a:ext cx="700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44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44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8905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9" grpId="0"/>
      <p:bldP spid="20" grpId="0"/>
      <p:bldP spid="22" grpId="0"/>
      <p:bldP spid="24" grpId="0"/>
      <p:bldP spid="12" grpId="0"/>
      <p:bldP spid="23" grpId="0"/>
      <p:bldP spid="21" grpId="0" animBg="1"/>
      <p:bldP spid="28" grpId="0"/>
      <p:bldP spid="29" grpId="0"/>
      <p:bldP spid="30" grpId="0"/>
      <p:bldP spid="16" grpId="0"/>
      <p:bldP spid="31" grpId="0"/>
      <p:bldP spid="32" grpId="0"/>
      <p:bldP spid="17" grpId="0"/>
      <p:bldP spid="35" grpId="0"/>
      <p:bldP spid="36" grpId="0"/>
      <p:bldP spid="37" grpId="0"/>
      <p:bldP spid="38" grpId="0"/>
      <p:bldP spid="39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8542" y="676647"/>
            <a:ext cx="1172459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zh-CN" altLang="en-US" sz="28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室温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钠离子电池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具有资源丰富，成本低，能量转换效率高、寿命等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优势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一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种用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碳基材料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Na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）作负极的可充电钠离子电池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的原理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如下：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://pic2.mofangge.com/upload/papers/20140824/201408242307368885039.png"/>
          <p:cNvSpPr>
            <a:spLocks noChangeAspect="1" noChangeArrowheads="1"/>
          </p:cNvSpPr>
          <p:nvPr/>
        </p:nvSpPr>
        <p:spPr bwMode="auto">
          <a:xfrm>
            <a:off x="155575" y="-823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39022" y="2960007"/>
            <a:ext cx="618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+1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606" y="292199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9367" y="4077866"/>
            <a:ext cx="116804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Times New Roman"/>
                <a:ea typeface="宋体"/>
              </a:rPr>
              <a:t>A</a:t>
            </a:r>
            <a:r>
              <a:rPr lang="zh-CN" altLang="zh-CN" sz="2800" b="1" kern="100" dirty="0">
                <a:latin typeface="Times New Roman"/>
                <a:ea typeface="宋体"/>
              </a:rPr>
              <a:t>．充电时，</a:t>
            </a:r>
            <a:r>
              <a:rPr lang="en-US" altLang="zh-CN" sz="2800" b="1" kern="100" dirty="0">
                <a:latin typeface="Times New Roman"/>
                <a:ea typeface="宋体"/>
              </a:rPr>
              <a:t>Na</a:t>
            </a:r>
            <a:r>
              <a:rPr lang="en-US" altLang="zh-CN" sz="3600" b="1" kern="100" baseline="30000" dirty="0">
                <a:latin typeface="Times New Roman"/>
                <a:ea typeface="宋体"/>
              </a:rPr>
              <a:t>+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向</a:t>
            </a:r>
            <a:r>
              <a:rPr lang="zh-CN" altLang="en-US" sz="2800" b="1" kern="100" dirty="0" smtClean="0">
                <a:latin typeface="Times New Roman"/>
                <a:ea typeface="宋体"/>
              </a:rPr>
              <a:t>负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极移</a:t>
            </a:r>
            <a:r>
              <a:rPr lang="zh-CN" altLang="zh-CN" sz="2800" b="1" kern="100" dirty="0">
                <a:latin typeface="Times New Roman"/>
                <a:ea typeface="宋体"/>
              </a:rPr>
              <a:t>动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宋体"/>
              </a:rPr>
              <a:t>B</a:t>
            </a:r>
            <a:r>
              <a:rPr lang="zh-CN" altLang="zh-CN" sz="2800" b="1" kern="100" dirty="0">
                <a:latin typeface="Times New Roman"/>
                <a:ea typeface="宋体"/>
              </a:rPr>
              <a:t>．放电时，负极的电极反应式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为</a:t>
            </a:r>
            <a:r>
              <a:rPr lang="zh-CN" altLang="en-US" sz="2800" b="1" kern="100" dirty="0" smtClean="0">
                <a:latin typeface="Times New Roman"/>
                <a:ea typeface="宋体"/>
              </a:rPr>
              <a:t>：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Na</a:t>
            </a:r>
            <a:r>
              <a:rPr lang="en-US" altLang="zh-CN" sz="3600" b="1" kern="100" baseline="-25000" dirty="0" err="1" smtClean="0">
                <a:latin typeface="Times New Roman"/>
                <a:ea typeface="宋体"/>
              </a:rPr>
              <a:t>x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C</a:t>
            </a:r>
            <a:r>
              <a:rPr lang="en-US" altLang="zh-CN" sz="3600" b="1" kern="100" baseline="-25000" dirty="0" err="1" smtClean="0">
                <a:latin typeface="Times New Roman"/>
                <a:ea typeface="宋体"/>
              </a:rPr>
              <a:t>n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 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-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xe</a:t>
            </a:r>
            <a:r>
              <a:rPr lang="zh-CN" altLang="zh-CN" sz="3600" b="1" kern="100" baseline="30000" dirty="0">
                <a:latin typeface="Times New Roman"/>
                <a:ea typeface="宋体"/>
              </a:rPr>
              <a:t>﹣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=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xNa</a:t>
            </a:r>
            <a:r>
              <a:rPr lang="en-US" altLang="zh-CN" sz="3600" b="1" kern="100" baseline="30000" dirty="0" smtClean="0">
                <a:latin typeface="Times New Roman"/>
                <a:ea typeface="宋体"/>
              </a:rPr>
              <a:t>+ </a:t>
            </a:r>
            <a:r>
              <a:rPr lang="en-US" altLang="zh-CN" sz="2800" b="1" kern="100" dirty="0" smtClean="0">
                <a:latin typeface="宋体"/>
                <a:ea typeface="宋体"/>
              </a:rPr>
              <a:t>+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C</a:t>
            </a:r>
            <a:r>
              <a:rPr lang="en-US" altLang="zh-CN" sz="3600" b="1" kern="100" baseline="-25000" dirty="0" err="1" smtClean="0">
                <a:latin typeface="Times New Roman"/>
                <a:ea typeface="宋体"/>
              </a:rPr>
              <a:t>n</a:t>
            </a:r>
            <a:endParaRPr lang="zh-CN" altLang="zh-CN" sz="2800" b="1" kern="100" dirty="0">
              <a:latin typeface="Times New Roman"/>
              <a:ea typeface="宋体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宋体"/>
              </a:rPr>
              <a:t>C</a:t>
            </a:r>
            <a:r>
              <a:rPr lang="zh-CN" altLang="zh-CN" sz="2800" b="1" kern="100" dirty="0">
                <a:latin typeface="Times New Roman"/>
                <a:ea typeface="宋体"/>
              </a:rPr>
              <a:t>．充电时，阴极质量减小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宋体"/>
              </a:rPr>
              <a:t>D</a:t>
            </a:r>
            <a:r>
              <a:rPr lang="zh-CN" altLang="zh-CN" sz="2800" b="1" kern="100" dirty="0">
                <a:latin typeface="Times New Roman"/>
                <a:ea typeface="宋体"/>
              </a:rPr>
              <a:t>．充电时，阳极的电极反应式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为</a:t>
            </a:r>
            <a:r>
              <a:rPr lang="zh-CN" altLang="en-US" sz="2800" b="1" kern="100" dirty="0" smtClean="0">
                <a:latin typeface="Times New Roman"/>
                <a:ea typeface="宋体"/>
              </a:rPr>
              <a:t>：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NaCoO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2</a:t>
            </a:r>
            <a:r>
              <a:rPr lang="zh-CN" altLang="zh-CN" sz="2800" b="1" kern="100" dirty="0">
                <a:latin typeface="Times New Roman"/>
                <a:ea typeface="宋体"/>
              </a:rPr>
              <a:t>﹣</a:t>
            </a:r>
            <a:r>
              <a:rPr lang="en-US" altLang="zh-CN" sz="2800" b="1" kern="100" dirty="0" err="1">
                <a:latin typeface="Times New Roman"/>
                <a:ea typeface="宋体"/>
              </a:rPr>
              <a:t>xe</a:t>
            </a:r>
            <a:r>
              <a:rPr lang="zh-CN" altLang="zh-CN" sz="3600" b="1" kern="100" baseline="30000" dirty="0">
                <a:latin typeface="Times New Roman"/>
                <a:ea typeface="宋体"/>
              </a:rPr>
              <a:t>﹣</a:t>
            </a:r>
            <a:r>
              <a:rPr lang="en-US" altLang="zh-CN" sz="2800" b="1" kern="100" dirty="0">
                <a:latin typeface="Times New Roman"/>
                <a:ea typeface="宋体"/>
              </a:rPr>
              <a:t>=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Na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1-x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CoO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2 </a:t>
            </a:r>
            <a:r>
              <a:rPr lang="en-US" altLang="zh-CN" sz="2800" b="1" kern="100" dirty="0" smtClean="0">
                <a:latin typeface="宋体"/>
                <a:ea typeface="宋体"/>
              </a:rPr>
              <a:t>+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xNa</a:t>
            </a:r>
            <a:r>
              <a:rPr lang="en-US" altLang="zh-CN" sz="3600" b="1" kern="100" baseline="30000" dirty="0">
                <a:latin typeface="Times New Roman"/>
                <a:ea typeface="宋体"/>
              </a:rPr>
              <a:t>+</a:t>
            </a:r>
            <a:endParaRPr lang="zh-CN" altLang="zh-CN" sz="2800" b="1" kern="100" dirty="0">
              <a:effectLst/>
              <a:latin typeface="Times New Roman"/>
              <a:ea typeface="宋体"/>
            </a:endParaRPr>
          </a:p>
        </p:txBody>
      </p:sp>
      <p:sp>
        <p:nvSpPr>
          <p:cNvPr id="25" name="文本框 1"/>
          <p:cNvSpPr txBox="1"/>
          <p:nvPr/>
        </p:nvSpPr>
        <p:spPr>
          <a:xfrm>
            <a:off x="46534" y="96218"/>
            <a:ext cx="320472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+mj-ea"/>
                <a:ea typeface="+mj-ea"/>
              </a:rPr>
              <a:t>郑州一模</a:t>
            </a:r>
            <a:r>
              <a:rPr lang="en-US" altLang="zh-CN" sz="4000" b="1" dirty="0" smtClean="0">
                <a:solidFill>
                  <a:srgbClr val="0000FF"/>
                </a:solidFill>
                <a:latin typeface="+mj-ea"/>
                <a:ea typeface="+mj-ea"/>
              </a:rPr>
              <a:t>P13</a:t>
            </a:r>
            <a:endParaRPr lang="zh-CN" altLang="en-US" sz="4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08981" y="2907484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38822" y="2917027"/>
            <a:ext cx="322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45459" y="2969280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65886" y="4161487"/>
            <a:ext cx="67899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充电时，为电解池，阳离子向阴极</a:t>
            </a:r>
            <a:r>
              <a:rPr lang="en-US" altLang="zh-CN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移动</a:t>
            </a:r>
            <a:endParaRPr lang="zh-CN" altLang="zh-CN" sz="2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5122" name="图片24" descr="菁优网：http://www.jyeoo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1705" y="1989634"/>
            <a:ext cx="3338037" cy="210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478582" y="2193958"/>
            <a:ext cx="6399555" cy="803788"/>
            <a:chOff x="685578" y="2210272"/>
            <a:chExt cx="6399555" cy="80378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5578" y="2330510"/>
              <a:ext cx="23132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NaCoO</a:t>
              </a:r>
              <a:r>
                <a:rPr kumimoji="0" lang="en-US" altLang="zh-CN" sz="2800" b="1" i="0" u="none" strike="noStrike" cap="none" normalizeH="0" baseline="-3000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+ 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800" b="1" i="0" u="none" strike="noStrike" cap="none" normalizeH="0" baseline="-3000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5123" name="Picture 3" descr="菁优网-jyeo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552" y="2210272"/>
              <a:ext cx="824398" cy="80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90950" y="2330510"/>
              <a:ext cx="32941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</a:t>
              </a:r>
              <a:r>
                <a:rPr kumimoji="0" lang="en-US" altLang="zh-CN" sz="2800" b="1" i="0" u="none" strike="noStrike" cap="none" normalizeH="0" baseline="-3000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1-x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CoO</a:t>
              </a:r>
              <a:r>
                <a:rPr kumimoji="0" lang="en-US" altLang="zh-CN" sz="2800" b="1" i="0" u="none" strike="noStrike" cap="none" normalizeH="0" baseline="-3000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+ 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</a:t>
              </a:r>
              <a:r>
                <a:rPr kumimoji="0" lang="en-US" altLang="zh-CN" sz="2800" b="1" i="0" u="none" strike="noStrike" cap="none" normalizeH="0" baseline="-3000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800" b="1" i="0" u="none" strike="noStrike" cap="none" normalizeH="0" baseline="-3000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0590" y="3255540"/>
            <a:ext cx="6201716" cy="556658"/>
            <a:chOff x="550590" y="3255540"/>
            <a:chExt cx="6201716" cy="556658"/>
          </a:xfrm>
        </p:grpSpPr>
        <p:pic>
          <p:nvPicPr>
            <p:cNvPr id="42" name="Picture 3" descr="菁优网-jyeoo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27" b="40207"/>
            <a:stretch/>
          </p:blipFill>
          <p:spPr bwMode="auto">
            <a:xfrm>
              <a:off x="3621345" y="3398438"/>
              <a:ext cx="863397" cy="26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组合 35"/>
            <p:cNvGrpSpPr/>
            <p:nvPr/>
          </p:nvGrpSpPr>
          <p:grpSpPr>
            <a:xfrm>
              <a:off x="550590" y="3255540"/>
              <a:ext cx="6201716" cy="556658"/>
              <a:chOff x="315791" y="2302252"/>
              <a:chExt cx="6201716" cy="556658"/>
            </a:xfrm>
          </p:grpSpPr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4204223" y="2335690"/>
                <a:ext cx="231328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NaCoO</a:t>
                </a:r>
                <a:r>
                  <a:rPr kumimoji="0" lang="en-US" altLang="zh-CN" sz="2800" b="1" i="0" u="none" strike="noStrike" cap="none" normalizeH="0" baseline="-3000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 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+ </a:t>
                </a:r>
                <a:r>
                  <a:rPr kumimoji="0" lang="en-US" altLang="zh-CN" sz="2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0" lang="en-US" altLang="zh-CN" sz="2800" b="1" i="0" u="none" strike="noStrike" cap="none" normalizeH="0" baseline="-3000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</a:t>
                </a:r>
                <a:endPara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9" name="Rectangle 5"/>
              <p:cNvSpPr>
                <a:spLocks noChangeArrowheads="1"/>
              </p:cNvSpPr>
              <p:nvPr/>
            </p:nvSpPr>
            <p:spPr bwMode="auto">
              <a:xfrm>
                <a:off x="315791" y="2302252"/>
                <a:ext cx="329418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Na</a:t>
                </a:r>
                <a:r>
                  <a:rPr kumimoji="0" lang="en-US" altLang="zh-CN" sz="2800" b="1" i="0" u="none" strike="noStrike" cap="none" normalizeH="0" baseline="-3000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1-x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CoO</a:t>
                </a:r>
                <a:r>
                  <a:rPr kumimoji="0" lang="en-US" altLang="zh-CN" sz="2800" b="1" i="0" u="none" strike="noStrike" cap="none" normalizeH="0" baseline="-3000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 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+ </a:t>
                </a:r>
                <a:r>
                  <a:rPr kumimoji="0" lang="en-US" altLang="zh-CN" sz="2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Na</a:t>
                </a:r>
                <a:r>
                  <a:rPr kumimoji="0" lang="en-US" altLang="zh-CN" sz="2800" b="1" i="0" u="none" strike="noStrike" cap="none" normalizeH="0" baseline="-3000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kumimoji="0" lang="en-US" altLang="zh-CN" sz="2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0" lang="en-US" altLang="zh-CN" sz="2800" b="1" i="0" u="none" strike="noStrike" cap="none" normalizeH="0" baseline="-3000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</a:t>
                </a:r>
                <a:endPara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40" name="矩形 39"/>
          <p:cNvSpPr/>
          <p:nvPr/>
        </p:nvSpPr>
        <p:spPr>
          <a:xfrm>
            <a:off x="3631566" y="3057054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放电</a:t>
            </a:r>
            <a:endParaRPr lang="zh-CN" altLang="zh-CN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31566" y="3565302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充电</a:t>
            </a:r>
            <a:endParaRPr lang="zh-CN" altLang="zh-CN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40086" y="5374010"/>
            <a:ext cx="7475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充电时，阴极将电解液中的</a:t>
            </a:r>
            <a:r>
              <a:rPr lang="en-US" altLang="zh-CN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6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zh-CN" altLang="en-US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还原为</a:t>
            </a:r>
            <a:r>
              <a:rPr lang="en-US" altLang="zh-CN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en-US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，</a:t>
            </a:r>
            <a:r>
              <a:rPr lang="en-US" altLang="zh-CN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en-US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增加</a:t>
            </a:r>
            <a:endParaRPr lang="zh-CN" altLang="zh-CN" sz="2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86894" y="45418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金属钠活泼，钠电池中，负极</a:t>
            </a:r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总是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:Na -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== Na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80671" y="3698662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66614" y="3698662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991750" y="2875218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98695" y="2906574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189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/>
      <p:bldP spid="29" grpId="0"/>
      <p:bldP spid="30" grpId="0"/>
      <p:bldP spid="35" grpId="0"/>
      <p:bldP spid="40" grpId="0"/>
      <p:bldP spid="41" grpId="0"/>
      <p:bldP spid="43" grpId="0"/>
      <p:bldP spid="44" grpId="0"/>
      <p:bldP spid="4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534" y="543079"/>
            <a:ext cx="1170027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pH＝1的三种酸溶液A、B、C各1 mL，分别加水稀释到1000 mL，其pH与溶液体积(V)的关系如图所示，下列说法不正确的是(　　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b="1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A．溶液的物质的量浓度C&gt;B&gt;A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B．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稀释后，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酸性A&gt;B&gt;C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C．若a＝4，则A是强酸，B、C是弱酸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D．若1&lt;a&lt;4，则A、B、C都是弱酸</a:t>
            </a:r>
          </a:p>
        </p:txBody>
      </p:sp>
      <p:sp>
        <p:nvSpPr>
          <p:cNvPr id="3" name="AutoShape 2" descr="http://pic2.1010pic.com/pic6/res/gzhx/web/STSource/2012060118340697653216/SYS201206011835055390565776_ST.files/image001.png"/>
          <p:cNvSpPr>
            <a:spLocks noChangeAspect="1" noChangeArrowheads="1"/>
          </p:cNvSpPr>
          <p:nvPr/>
        </p:nvSpPr>
        <p:spPr bwMode="auto">
          <a:xfrm>
            <a:off x="155575" y="-3492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82" y="2277666"/>
            <a:ext cx="5697896" cy="3539600"/>
          </a:xfrm>
          <a:prstGeom prst="rect">
            <a:avLst/>
          </a:prstGeom>
        </p:spPr>
      </p:pic>
      <p:sp>
        <p:nvSpPr>
          <p:cNvPr id="5" name="文本框 1"/>
          <p:cNvSpPr txBox="1"/>
          <p:nvPr/>
        </p:nvSpPr>
        <p:spPr>
          <a:xfrm>
            <a:off x="46534" y="-26590"/>
            <a:ext cx="34676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电解质溶液精选题</a:t>
            </a:r>
            <a:endParaRPr lang="zh-CN" alt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7454" y="1197546"/>
            <a:ext cx="645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4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215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26" y="16750"/>
            <a:ext cx="5040560" cy="4061116"/>
          </a:xfrm>
          <a:prstGeom prst="rect">
            <a:avLst/>
          </a:prstGeom>
        </p:spPr>
      </p:pic>
      <p:sp>
        <p:nvSpPr>
          <p:cNvPr id="7" name="文本框 1"/>
          <p:cNvSpPr txBox="1"/>
          <p:nvPr/>
        </p:nvSpPr>
        <p:spPr>
          <a:xfrm>
            <a:off x="46534" y="-35301"/>
            <a:ext cx="34676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电解质溶液精选题</a:t>
            </a:r>
            <a:endParaRPr lang="zh-CN" alt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4193" y="333450"/>
            <a:ext cx="11999863" cy="6517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年浙江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浓度为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0.10mol•L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溶液滴定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20.00mL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浓度均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0.10mol•L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酸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滴定曲线如图所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示。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下列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说法正确的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  )</a:t>
            </a:r>
          </a:p>
          <a:p>
            <a:pPr>
              <a:lnSpc>
                <a:spcPct val="125000"/>
              </a:lnSpc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．在相同温度下，同浓度的三种酸溶液的导电能力顺序：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HX </a:t>
            </a: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．根据滴定曲线，可得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(HY)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．将上述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溶液等体积混合后，用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溶液滴定至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恰好完全反应时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c(X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c(Y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c(OH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c(H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混合，达到平衡时：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c(H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)•c(HY)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/c(Y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)+c(Z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)+c(OH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7267" y="2277666"/>
            <a:ext cx="645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4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92999" y="1871018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5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437958" y="2194183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446466" y="3067646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03318" y="2711455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52560" y="4162068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99462" y="4700538"/>
            <a:ext cx="2458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HZ&gt;HY&gt;HX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37440" y="5689600"/>
            <a:ext cx="54830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c(Y</a:t>
            </a:r>
            <a:r>
              <a:rPr lang="en-US" altLang="zh-CN" sz="3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c(OH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c(H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55046" y="5662042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03118" y="4748585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0" name="矩形 29"/>
          <p:cNvSpPr/>
          <p:nvPr/>
        </p:nvSpPr>
        <p:spPr>
          <a:xfrm>
            <a:off x="10487694" y="6250300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478352" y="2587795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01507" y="2243758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?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81378" y="2243758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661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46533" y="1084889"/>
            <a:ext cx="12313369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化学作业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  <a:ea typeface="+mj-ea"/>
              </a:rPr>
              <a:t>(2016-8-17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  <a:ea typeface="+mj-ea"/>
              </a:rPr>
              <a:t>18)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</a:rPr>
              <a:t>完成暑假作业第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</a:rPr>
              <a:t>4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</a:rPr>
              <a:t>套“烟台一模”；</a:t>
            </a:r>
            <a:endParaRPr lang="en-US" altLang="zh-CN" sz="4400" b="1" dirty="0" smtClean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预习步步高“第十讲 钠及其化合物 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46-47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页”；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完成今天周三理综合卷化学部分剩余的题目；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13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7608</TotalTime>
  <Words>736</Words>
  <Application>Microsoft Office PowerPoint</Application>
  <PresentationFormat>自定义</PresentationFormat>
  <Paragraphs>113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6_Office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1411</cp:revision>
  <dcterms:created xsi:type="dcterms:W3CDTF">2014-11-27T01:03:08Z</dcterms:created>
  <dcterms:modified xsi:type="dcterms:W3CDTF">2016-08-16T23:46:31Z</dcterms:modified>
</cp:coreProperties>
</file>