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2"/>
  </p:notesMasterIdLst>
  <p:handoutMasterIdLst>
    <p:handoutMasterId r:id="rId13"/>
  </p:handoutMasterIdLst>
  <p:sldIdLst>
    <p:sldId id="510" r:id="rId2"/>
    <p:sldId id="827" r:id="rId3"/>
    <p:sldId id="984" r:id="rId4"/>
    <p:sldId id="985" r:id="rId5"/>
    <p:sldId id="986" r:id="rId6"/>
    <p:sldId id="987" r:id="rId7"/>
    <p:sldId id="980" r:id="rId8"/>
    <p:sldId id="989" r:id="rId9"/>
    <p:sldId id="988" r:id="rId10"/>
    <p:sldId id="978" r:id="rId11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0000CC"/>
    <a:srgbClr val="0066FF"/>
    <a:srgbClr val="0033CC"/>
    <a:srgbClr val="FFFFFF"/>
    <a:srgbClr val="292929"/>
    <a:srgbClr val="66FFFF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2254" autoAdjust="0"/>
  </p:normalViewPr>
  <p:slideViewPr>
    <p:cSldViewPr>
      <p:cViewPr>
        <p:scale>
          <a:sx n="66" d="100"/>
          <a:sy n="66" d="100"/>
        </p:scale>
        <p:origin x="-1302" y="-978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2016-08-20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2016-08-20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91taoke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解题探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解题探究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723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归纳总结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1555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反思归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1219140" rtl="0" eaLnBrk="1" latinLnBrk="0" hangingPunct="1">
              <a:defRPr/>
            </a:pP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反思归纳</a:t>
            </a:r>
            <a:endParaRPr lang="zh-CN" altLang="en-US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188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反思归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443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gray">
          <a:xfrm>
            <a:off x="0" y="2216059"/>
            <a:ext cx="12190413" cy="222302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lIns="91375" tIns="45688" rIns="91375" bIns="45688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790218" y="2235464"/>
            <a:ext cx="5113300" cy="1410354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7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7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793174" y="3468210"/>
            <a:ext cx="5471896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</a:p>
        </p:txBody>
      </p:sp>
      <p:sp>
        <p:nvSpPr>
          <p:cNvPr id="5" name="标题 1">
            <a:hlinkClick r:id="rId2"/>
          </p:cNvPr>
          <p:cNvSpPr txBox="1">
            <a:spLocks/>
          </p:cNvSpPr>
          <p:nvPr userDrawn="1"/>
        </p:nvSpPr>
        <p:spPr>
          <a:xfrm>
            <a:off x="5896103" y="3429794"/>
            <a:ext cx="3968431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4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6"/>
          <p:cNvSpPr>
            <a:spLocks noChangeArrowheads="1"/>
          </p:cNvSpPr>
          <p:nvPr userDrawn="1"/>
        </p:nvSpPr>
        <p:spPr bwMode="gray">
          <a:xfrm>
            <a:off x="-370369" y="10718"/>
            <a:ext cx="12880358" cy="6160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lIns="121898" tIns="60948" rIns="121898" bIns="60948" anchor="ctr"/>
          <a:lstStyle/>
          <a:p>
            <a:pPr algn="ctr">
              <a:defRPr/>
            </a:pPr>
            <a:endParaRPr lang="zh-CN" altLang="en-US" sz="2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7922553"/>
              </p:ext>
            </p:extLst>
          </p:nvPr>
        </p:nvGraphicFramePr>
        <p:xfrm>
          <a:off x="201223" y="43238"/>
          <a:ext cx="11653880" cy="51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</a:tblGrid>
              <a:tr h="519643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986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:\张丽\2015\一轮\化学\新建文件夹 (5)\第二章  第1讲-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" y="13259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F:\张丽\2015\一轮\化学\新建文件夹 (5)\第二章  第1讲-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6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75" y="-26590"/>
            <a:ext cx="12215887" cy="688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 descr="F:\曹瑞媛\校对\幻灯片\图片\一轮幻灯片用人教\排查8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3"/>
          <a:stretch/>
        </p:blipFill>
        <p:spPr bwMode="auto">
          <a:xfrm>
            <a:off x="-25474" y="-98597"/>
            <a:ext cx="12313368" cy="72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535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59" y="-26590"/>
            <a:ext cx="1891295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6176" y="991413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考试标准</a:t>
              </a:r>
              <a:endParaRPr lang="zh-CN" altLang="en-US" sz="30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7952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考纲要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考纲要求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2429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深度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深度思考</a:t>
              </a:r>
              <a:endParaRPr lang="zh-CN" altLang="en-US" sz="3000" kern="12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97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901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知识梳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知识梳理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679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0" r:id="rId2"/>
    <p:sldLayoutId id="2147483811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8" r:id="rId13"/>
    <p:sldLayoutId id="2147483827" r:id="rId14"/>
    <p:sldLayoutId id="2147483812" r:id="rId15"/>
    <p:sldLayoutId id="2147483817" r:id="rId16"/>
    <p:sldLayoutId id="2147483815" r:id="rId17"/>
    <p:sldLayoutId id="2147483816" r:id="rId18"/>
    <p:sldLayoutId id="2147483829" r:id="rId19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"/>
          <p:cNvSpPr txBox="1"/>
          <p:nvPr/>
        </p:nvSpPr>
        <p:spPr>
          <a:xfrm>
            <a:off x="3951030" y="2768075"/>
            <a:ext cx="428835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j-ea"/>
                <a:ea typeface="+mj-ea"/>
              </a:rPr>
              <a:t>练出高分</a:t>
            </a:r>
            <a:endParaRPr lang="zh-CN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"/>
          <p:cNvSpPr txBox="1"/>
          <p:nvPr/>
        </p:nvSpPr>
        <p:spPr>
          <a:xfrm>
            <a:off x="-25473" y="577058"/>
            <a:ext cx="12313368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4800" b="1" dirty="0" smtClean="0">
                <a:solidFill>
                  <a:schemeClr val="bg1"/>
                </a:solidFill>
                <a:latin typeface="+mj-ea"/>
                <a:ea typeface="+mj-ea"/>
              </a:rPr>
              <a:t>化学作业</a:t>
            </a:r>
            <a:r>
              <a:rPr lang="en-US" altLang="zh-CN" sz="4800" b="1" dirty="0" smtClean="0">
                <a:solidFill>
                  <a:schemeClr val="bg1"/>
                </a:solidFill>
                <a:latin typeface="+mj-ea"/>
                <a:ea typeface="+mj-ea"/>
              </a:rPr>
              <a:t>(2016-8-20)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完成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高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三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化学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”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中山一模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”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综合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练习一；</a:t>
            </a:r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完成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步步高“第十讲钠及其化合物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47-49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页”；</a:t>
            </a:r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3.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回看选修四及元素周期律的笔记复习，下周三理综合卷考试，务必合理安排时间；</a:t>
            </a:r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137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1"/>
          <p:cNvSpPr txBox="1"/>
          <p:nvPr/>
        </p:nvSpPr>
        <p:spPr>
          <a:xfrm>
            <a:off x="46534" y="96218"/>
            <a:ext cx="320472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0000FF"/>
                </a:solidFill>
                <a:latin typeface="+mj-ea"/>
                <a:ea typeface="+mj-ea"/>
              </a:rPr>
              <a:t>贵州一模</a:t>
            </a:r>
            <a:r>
              <a:rPr lang="en-US" altLang="zh-CN" sz="4000" b="1" dirty="0" smtClean="0">
                <a:solidFill>
                  <a:srgbClr val="0000FF"/>
                </a:solidFill>
                <a:latin typeface="+mj-ea"/>
                <a:ea typeface="+mj-ea"/>
              </a:rPr>
              <a:t>P19</a:t>
            </a:r>
            <a:endParaRPr lang="zh-CN" altLang="en-US" sz="40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1886" y="819204"/>
            <a:ext cx="11777976" cy="657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     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锂锰电池的体积小、性能优良，是常用的一次电池。该电池反应原理如图所示，其中电解质LiCIO</a:t>
            </a:r>
            <a:r>
              <a:rPr kumimoji="0" lang="zh-CN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。溶于混合有机溶剂中，Li</a:t>
            </a:r>
            <a:r>
              <a:rPr kumimoji="0" lang="zh-CN" altLang="zh-CN" sz="28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+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通过电解质迁移入MnO</a:t>
            </a:r>
            <a:r>
              <a:rPr kumimoji="0" lang="zh-CN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晶格中，生成LiMnO</a:t>
            </a:r>
            <a:r>
              <a:rPr kumimoji="0" lang="zh-CN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。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/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dirty="0" smtClean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dirty="0" smtClean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lvl="0" defTabSz="9144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回答下列问题：</a:t>
            </a:r>
            <a:b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（1）外电路的电流方向是由_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___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极流向_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__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极。（填字母）</a:t>
            </a:r>
            <a:b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（2）电池正极反应式为_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_____________________________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。</a:t>
            </a:r>
            <a:b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（3）是否可用水代替电池中的混合有机溶剂？____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(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填“是”或“否”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)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 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原因是_______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______________________</a:t>
            </a:r>
            <a:r>
              <a:rPr lang="zh-CN" altLang="zh-CN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__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___。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/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 descr="http://pic2.mofangge.com/upload/papers/20140824/201408242307368885039.png"/>
          <p:cNvSpPr>
            <a:spLocks noChangeAspect="1" noChangeArrowheads="1"/>
          </p:cNvSpPr>
          <p:nvPr/>
        </p:nvSpPr>
        <p:spPr bwMode="auto">
          <a:xfrm>
            <a:off x="155575" y="-8239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832" y="2061642"/>
            <a:ext cx="2925291" cy="2612881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831161" y="1931915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58902" y="180723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金属锂活泼，锂电池中，负极</a:t>
            </a:r>
            <a:r>
              <a:rPr lang="zh-CN" altLang="en-US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总是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:Li - e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== Li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99062" y="2786805"/>
            <a:ext cx="102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92108" y="2792885"/>
            <a:ext cx="102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正极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827812" y="2188642"/>
            <a:ext cx="866356" cy="1023630"/>
            <a:chOff x="5231110" y="2188642"/>
            <a:chExt cx="866356" cy="1023630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5231110" y="2188642"/>
              <a:ext cx="0" cy="102363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231110" y="2188642"/>
              <a:ext cx="866356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5363969" y="2063383"/>
            <a:ext cx="6078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36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</a:t>
            </a:r>
            <a:endParaRPr lang="zh-CN" altLang="en-US" sz="3600" dirty="0"/>
          </a:p>
        </p:txBody>
      </p:sp>
      <p:sp>
        <p:nvSpPr>
          <p:cNvPr id="19" name="矩形 18"/>
          <p:cNvSpPr/>
          <p:nvPr/>
        </p:nvSpPr>
        <p:spPr>
          <a:xfrm>
            <a:off x="4945459" y="4645219"/>
            <a:ext cx="514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60951" y="4632519"/>
            <a:ext cx="514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50991" y="5085978"/>
            <a:ext cx="5328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MnO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+ e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+ Li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=== LiMnO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zh-CN" sz="3200" b="1" kern="100" baseline="-25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669063" y="5653331"/>
            <a:ext cx="514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否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62758" y="6157387"/>
            <a:ext cx="4248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金属锂活泼能与水反应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30910" y="3925139"/>
            <a:ext cx="2484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Li </a:t>
            </a: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- e</a:t>
            </a:r>
            <a:r>
              <a:rPr lang="en-US" altLang="zh-CN" sz="3200" b="1" kern="100" baseline="30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== Li</a:t>
            </a:r>
            <a:r>
              <a:rPr lang="en-US" altLang="zh-CN" sz="3200" b="1" kern="100" baseline="30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</a:t>
            </a:r>
            <a:endParaRPr lang="zh-CN" altLang="zh-CN" sz="32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62958" y="341063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氧化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反应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10379" y="340496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还原反应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111430" y="3971950"/>
            <a:ext cx="4320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MnO</a:t>
            </a:r>
            <a:r>
              <a:rPr lang="en-US" altLang="zh-CN" sz="2800" b="1" kern="100" baseline="-25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 e</a:t>
            </a:r>
            <a:r>
              <a:rPr lang="en-US" altLang="zh-CN" sz="2800" b="1" kern="100" baseline="30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- 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 Li</a:t>
            </a:r>
            <a:r>
              <a:rPr lang="en-US" altLang="zh-CN" sz="2800" b="1" kern="100" baseline="30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==LiMnO</a:t>
            </a:r>
            <a:r>
              <a:rPr lang="en-US" altLang="zh-CN" sz="2800" b="1" kern="100" baseline="-25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b="1" kern="100" baseline="-25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183438" y="3633118"/>
            <a:ext cx="645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+4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135766" y="3611707"/>
            <a:ext cx="645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+3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28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19" grpId="0"/>
      <p:bldP spid="20" grpId="0"/>
      <p:bldP spid="21" grpId="0"/>
      <p:bldP spid="22" grpId="0"/>
      <p:bldP spid="24" grpId="0"/>
      <p:bldP spid="25" grpId="0"/>
      <p:bldP spid="16" grpId="0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87157" y="676647"/>
            <a:ext cx="1247258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ts val="1800"/>
              </a:spcAft>
            </a:pPr>
            <a:r>
              <a:rPr lang="zh-CN" altLang="en-US" sz="28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  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某种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聚合物锂离子电池放电时的反应为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Li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1-x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CoO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+ Li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6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== 6C + LiCoO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，其电池如图所示。下列说法不正确的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是：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 descr="http://pic2.mofangge.com/upload/papers/20140824/201408242307368885039.png"/>
          <p:cNvSpPr>
            <a:spLocks noChangeAspect="1" noChangeArrowheads="1"/>
          </p:cNvSpPr>
          <p:nvPr/>
        </p:nvSpPr>
        <p:spPr bwMode="auto">
          <a:xfrm>
            <a:off x="155575" y="-8239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9342" y="2088074"/>
            <a:ext cx="6048672" cy="1938992"/>
          </a:xfrm>
          <a:prstGeom prst="rect">
            <a:avLst/>
          </a:prstGeom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    锂电池中，</a:t>
            </a: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层状结构的石墨</a:t>
            </a: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往往作为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Li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的载体，不参与电极反应，只便于均匀放电和充电。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5230688" y="3073112"/>
            <a:ext cx="102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-4201938" y="2474949"/>
            <a:ext cx="866356" cy="1023630"/>
            <a:chOff x="5231110" y="2188642"/>
            <a:chExt cx="866356" cy="1023630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5231110" y="2188642"/>
              <a:ext cx="0" cy="102363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231110" y="2188642"/>
              <a:ext cx="866356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-4665781" y="2349690"/>
            <a:ext cx="6078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36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</a:t>
            </a:r>
            <a:endParaRPr lang="zh-CN" altLang="en-US" sz="3600" dirty="0"/>
          </a:p>
        </p:txBody>
      </p:sp>
      <p:sp>
        <p:nvSpPr>
          <p:cNvPr id="19" name="矩形 18"/>
          <p:cNvSpPr/>
          <p:nvPr/>
        </p:nvSpPr>
        <p:spPr>
          <a:xfrm>
            <a:off x="10550748" y="456258"/>
            <a:ext cx="6189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+1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546602" y="473159"/>
            <a:ext cx="514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52095" y="8245619"/>
            <a:ext cx="514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否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790" y="8749675"/>
            <a:ext cx="4248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金属锂活泼能与水反应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47" y="1478850"/>
            <a:ext cx="3672407" cy="377329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334250" y="1955726"/>
            <a:ext cx="102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990608" y="1976934"/>
            <a:ext cx="102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正极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7359" y="4005858"/>
            <a:ext cx="1117643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．放电时，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发生氧化反应 </a:t>
            </a:r>
          </a:p>
          <a:p>
            <a:pPr>
              <a:lnSpc>
                <a:spcPct val="20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．充电时，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阳离子交换膜从左向右移动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．充电时，将电池的负极与外接电源的负极相连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．放电时，电池的正极反应为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l-x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xLi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LiCoO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1"/>
          <p:cNvSpPr txBox="1"/>
          <p:nvPr/>
        </p:nvSpPr>
        <p:spPr>
          <a:xfrm>
            <a:off x="-74" y="-73198"/>
            <a:ext cx="290496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000FF"/>
                </a:solidFill>
                <a:latin typeface="+mj-ea"/>
                <a:ea typeface="+mj-ea"/>
              </a:rPr>
              <a:t>郑州一模</a:t>
            </a:r>
            <a:r>
              <a:rPr lang="en-US" altLang="zh-CN" sz="3600" b="1" dirty="0" smtClean="0">
                <a:solidFill>
                  <a:srgbClr val="0000FF"/>
                </a:solidFill>
                <a:latin typeface="+mj-ea"/>
                <a:ea typeface="+mj-ea"/>
              </a:rPr>
              <a:t>P36</a:t>
            </a:r>
            <a:endParaRPr lang="zh-CN" altLang="en-US" sz="36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30394" y="3231591"/>
            <a:ext cx="1224879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Li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 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→</a:t>
            </a:r>
            <a:endParaRPr lang="zh-CN" altLang="zh-CN" sz="3200" b="1" kern="100" baseline="-25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25458" y="579165"/>
            <a:ext cx="903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 smtClean="0">
                <a:latin typeface="Times New Roman"/>
                <a:ea typeface="华文细黑"/>
                <a:cs typeface="Courier New"/>
              </a:rPr>
              <a:t>放电</a:t>
            </a:r>
            <a:endParaRPr lang="zh-CN" altLang="zh-CN" b="1" kern="100" dirty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24093" y="1087413"/>
            <a:ext cx="903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 smtClean="0">
                <a:latin typeface="Times New Roman"/>
                <a:ea typeface="华文细黑"/>
                <a:cs typeface="Courier New"/>
              </a:rPr>
              <a:t>充电</a:t>
            </a:r>
            <a:endParaRPr lang="zh-CN" altLang="zh-CN" b="1" kern="100" dirty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49715" y="489118"/>
            <a:ext cx="645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+4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59747" y="477466"/>
            <a:ext cx="2969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</a:t>
            </a:r>
            <a:endParaRPr lang="zh-CN" altLang="zh-CN" sz="3200" b="1" i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991750" y="469954"/>
            <a:ext cx="645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+3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2173" y="4077866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1" name="矩形 30"/>
          <p:cNvSpPr/>
          <p:nvPr/>
        </p:nvSpPr>
        <p:spPr>
          <a:xfrm>
            <a:off x="7977424" y="5540673"/>
            <a:ext cx="4940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2" name="矩形 31"/>
          <p:cNvSpPr/>
          <p:nvPr/>
        </p:nvSpPr>
        <p:spPr>
          <a:xfrm>
            <a:off x="9695606" y="6238106"/>
            <a:ext cx="4940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7" name="矩形 16"/>
          <p:cNvSpPr/>
          <p:nvPr/>
        </p:nvSpPr>
        <p:spPr>
          <a:xfrm>
            <a:off x="7615524" y="4836046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8293293" y="5157986"/>
            <a:ext cx="1360021" cy="1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839622" y="4749745"/>
            <a:ext cx="22753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Li</a:t>
            </a:r>
            <a:r>
              <a:rPr lang="en-US" altLang="zh-CN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</a:t>
            </a:r>
            <a:r>
              <a:rPr lang="zh-CN" altLang="en-US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放电时从左向右，充电时，从右向左移动。</a:t>
            </a:r>
            <a:endParaRPr lang="zh-CN" altLang="zh-CN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30910" y="-35301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金属锂活泼，锂电池中，负极</a:t>
            </a:r>
            <a:r>
              <a:rPr lang="zh-CN" altLang="en-US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总是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:Li - e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== Li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85987" y="1680895"/>
            <a:ext cx="230190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脚标含有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的元素，其化合价均为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价，成分为单质。</a:t>
            </a:r>
            <a:r>
              <a:rPr lang="zh-CN" altLang="en-US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脚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标含有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1-x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的，化合价不会改变。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06774" y="4552305"/>
            <a:ext cx="3384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发生氧化反应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58560" y="5849193"/>
            <a:ext cx="3384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正极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发生还原反应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7056711" y="2010842"/>
            <a:ext cx="235575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617694" y="1341562"/>
            <a:ext cx="7008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44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44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</a:t>
            </a:r>
            <a:endParaRPr lang="zh-CN" altLang="en-US" sz="4400" dirty="0"/>
          </a:p>
        </p:txBody>
      </p:sp>
      <p:sp>
        <p:nvSpPr>
          <p:cNvPr id="40" name="矩形 39"/>
          <p:cNvSpPr/>
          <p:nvPr/>
        </p:nvSpPr>
        <p:spPr>
          <a:xfrm>
            <a:off x="8471470" y="1197546"/>
            <a:ext cx="1028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负极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948674" y="1217240"/>
            <a:ext cx="1028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正极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826922" y="1172146"/>
            <a:ext cx="1028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阴极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827096" y="1178382"/>
            <a:ext cx="1028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阳极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222330" y="468755"/>
            <a:ext cx="7365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+1/</a:t>
            </a:r>
            <a:endParaRPr lang="zh-CN" altLang="zh-CN" sz="3200" b="1" i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cxnSp>
        <p:nvCxnSpPr>
          <p:cNvPr id="6" name="曲线连接符 5"/>
          <p:cNvCxnSpPr/>
          <p:nvPr/>
        </p:nvCxnSpPr>
        <p:spPr>
          <a:xfrm rot="10800000">
            <a:off x="5367622" y="676647"/>
            <a:ext cx="1606452" cy="275298"/>
          </a:xfrm>
          <a:prstGeom prst="curvedConnector3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075854" y="392758"/>
            <a:ext cx="44546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i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无法放电的</a:t>
            </a:r>
            <a:r>
              <a:rPr lang="en-US" altLang="zh-CN" sz="3200" b="1" i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Li,</a:t>
            </a:r>
            <a:r>
              <a:rPr lang="zh-CN" altLang="en-US" sz="3200" b="1" i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不再变价</a:t>
            </a:r>
            <a:endParaRPr lang="zh-CN" altLang="zh-CN" sz="3200" b="1" i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8905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9" grpId="0"/>
      <p:bldP spid="20" grpId="0"/>
      <p:bldP spid="22" grpId="0"/>
      <p:bldP spid="24" grpId="0"/>
      <p:bldP spid="12" grpId="0"/>
      <p:bldP spid="23" grpId="0"/>
      <p:bldP spid="21" grpId="0" animBg="1"/>
      <p:bldP spid="28" grpId="0"/>
      <p:bldP spid="29" grpId="0"/>
      <p:bldP spid="30" grpId="0"/>
      <p:bldP spid="16" grpId="0"/>
      <p:bldP spid="31" grpId="0"/>
      <p:bldP spid="32" grpId="0"/>
      <p:bldP spid="17" grpId="0"/>
      <p:bldP spid="35" grpId="0"/>
      <p:bldP spid="36" grpId="0"/>
      <p:bldP spid="37" grpId="0"/>
      <p:bldP spid="38" grpId="0"/>
      <p:bldP spid="39" grpId="0"/>
      <p:bldP spid="43" grpId="0"/>
      <p:bldP spid="40" grpId="0"/>
      <p:bldP spid="41" grpId="0"/>
      <p:bldP spid="44" grpId="0"/>
      <p:bldP spid="45" grpId="0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8542" y="477466"/>
            <a:ext cx="1172459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ts val="1800"/>
              </a:spcAft>
            </a:pPr>
            <a:r>
              <a:rPr lang="zh-CN" altLang="en-US" sz="28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室温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钠离子电池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具有资源丰富，成本低，能量转换效率高、寿命等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优势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。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一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种用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碳基材料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Na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）作负极的可充电钠离子电池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的原理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如下：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 descr="http://pic2.mofangge.com/upload/papers/20140824/201408242307368885039.png"/>
          <p:cNvSpPr>
            <a:spLocks noChangeAspect="1" noChangeArrowheads="1"/>
          </p:cNvSpPr>
          <p:nvPr/>
        </p:nvSpPr>
        <p:spPr bwMode="auto">
          <a:xfrm>
            <a:off x="155575" y="-8239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439022" y="2760826"/>
            <a:ext cx="6189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+1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4606" y="2722818"/>
            <a:ext cx="514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</a:t>
            </a:r>
            <a:endParaRPr lang="zh-CN" altLang="zh-CN" sz="3200" b="1" i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0201" y="3950693"/>
            <a:ext cx="116804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100" dirty="0" smtClean="0">
                <a:latin typeface="Times New Roman"/>
                <a:ea typeface="宋体"/>
              </a:rPr>
              <a:t>A</a:t>
            </a:r>
            <a:r>
              <a:rPr lang="zh-CN" altLang="zh-CN" sz="2800" b="1" kern="100" dirty="0">
                <a:latin typeface="Times New Roman"/>
                <a:ea typeface="宋体"/>
              </a:rPr>
              <a:t>．充电时，</a:t>
            </a:r>
            <a:r>
              <a:rPr lang="en-US" altLang="zh-CN" sz="2800" b="1" kern="100" dirty="0">
                <a:latin typeface="Times New Roman"/>
                <a:ea typeface="宋体"/>
              </a:rPr>
              <a:t>Na</a:t>
            </a:r>
            <a:r>
              <a:rPr lang="en-US" altLang="zh-CN" sz="3600" b="1" kern="100" baseline="30000" dirty="0">
                <a:latin typeface="Times New Roman"/>
                <a:ea typeface="宋体"/>
              </a:rPr>
              <a:t>+</a:t>
            </a:r>
            <a:r>
              <a:rPr lang="zh-CN" altLang="zh-CN" sz="2800" b="1" kern="100" dirty="0" smtClean="0">
                <a:latin typeface="Times New Roman"/>
                <a:ea typeface="宋体"/>
              </a:rPr>
              <a:t>向</a:t>
            </a:r>
            <a:r>
              <a:rPr lang="zh-CN" altLang="en-US" sz="2800" b="1" kern="100" dirty="0" smtClean="0">
                <a:latin typeface="Times New Roman"/>
                <a:ea typeface="宋体"/>
              </a:rPr>
              <a:t>负</a:t>
            </a:r>
            <a:r>
              <a:rPr lang="zh-CN" altLang="zh-CN" sz="2800" b="1" kern="100" dirty="0" smtClean="0">
                <a:latin typeface="Times New Roman"/>
                <a:ea typeface="宋体"/>
              </a:rPr>
              <a:t>极移</a:t>
            </a:r>
            <a:r>
              <a:rPr lang="zh-CN" altLang="zh-CN" sz="2800" b="1" kern="100" dirty="0">
                <a:latin typeface="Times New Roman"/>
                <a:ea typeface="宋体"/>
              </a:rPr>
              <a:t>动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宋体"/>
              </a:rPr>
              <a:t>B</a:t>
            </a:r>
            <a:r>
              <a:rPr lang="zh-CN" altLang="zh-CN" sz="2800" b="1" kern="100" dirty="0">
                <a:latin typeface="Times New Roman"/>
                <a:ea typeface="宋体"/>
              </a:rPr>
              <a:t>．放电时，负极的电极反应式</a:t>
            </a:r>
            <a:r>
              <a:rPr lang="zh-CN" altLang="zh-CN" sz="2800" b="1" kern="100" dirty="0" smtClean="0">
                <a:latin typeface="Times New Roman"/>
                <a:ea typeface="宋体"/>
              </a:rPr>
              <a:t>为</a:t>
            </a:r>
            <a:r>
              <a:rPr lang="zh-CN" altLang="en-US" sz="2800" b="1" kern="100" dirty="0" smtClean="0">
                <a:latin typeface="Times New Roman"/>
                <a:ea typeface="宋体"/>
              </a:rPr>
              <a:t>：</a:t>
            </a:r>
            <a:r>
              <a:rPr lang="en-US" altLang="zh-CN" sz="2800" b="1" kern="100" dirty="0" err="1" smtClean="0">
                <a:latin typeface="Times New Roman"/>
                <a:ea typeface="宋体"/>
              </a:rPr>
              <a:t>Na</a:t>
            </a:r>
            <a:r>
              <a:rPr lang="en-US" altLang="zh-CN" sz="3600" b="1" kern="100" baseline="-25000" dirty="0" err="1" smtClean="0">
                <a:latin typeface="Times New Roman"/>
                <a:ea typeface="宋体"/>
              </a:rPr>
              <a:t>x</a:t>
            </a:r>
            <a:r>
              <a:rPr lang="en-US" altLang="zh-CN" sz="2800" b="1" kern="100" dirty="0" err="1" smtClean="0">
                <a:latin typeface="Times New Roman"/>
                <a:ea typeface="宋体"/>
              </a:rPr>
              <a:t>C</a:t>
            </a:r>
            <a:r>
              <a:rPr lang="en-US" altLang="zh-CN" sz="3600" b="1" kern="100" baseline="-25000" dirty="0" err="1" smtClean="0">
                <a:latin typeface="Times New Roman"/>
                <a:ea typeface="宋体"/>
              </a:rPr>
              <a:t>n</a:t>
            </a:r>
            <a:r>
              <a:rPr lang="en-US" altLang="zh-CN" sz="3600" b="1" kern="100" baseline="-25000" dirty="0" smtClean="0">
                <a:latin typeface="Times New Roman"/>
                <a:ea typeface="宋体"/>
              </a:rPr>
              <a:t> </a:t>
            </a:r>
            <a:r>
              <a:rPr lang="en-US" altLang="zh-CN" sz="2800" b="1" kern="100" dirty="0" smtClean="0">
                <a:latin typeface="Times New Roman"/>
                <a:ea typeface="宋体"/>
              </a:rPr>
              <a:t>- </a:t>
            </a:r>
            <a:r>
              <a:rPr lang="en-US" altLang="zh-CN" sz="2800" b="1" kern="100" dirty="0" err="1" smtClean="0">
                <a:latin typeface="Times New Roman"/>
                <a:ea typeface="宋体"/>
              </a:rPr>
              <a:t>xe</a:t>
            </a:r>
            <a:r>
              <a:rPr lang="zh-CN" altLang="zh-CN" sz="3600" b="1" kern="100" baseline="30000" dirty="0">
                <a:latin typeface="Times New Roman"/>
                <a:ea typeface="宋体"/>
              </a:rPr>
              <a:t>﹣</a:t>
            </a:r>
            <a:r>
              <a:rPr lang="en-US" altLang="zh-CN" sz="2800" b="1" kern="100" dirty="0" smtClean="0">
                <a:latin typeface="Times New Roman"/>
                <a:ea typeface="宋体"/>
              </a:rPr>
              <a:t>= </a:t>
            </a:r>
            <a:r>
              <a:rPr lang="en-US" altLang="zh-CN" sz="2800" b="1" kern="100" dirty="0" err="1" smtClean="0">
                <a:latin typeface="Times New Roman"/>
                <a:ea typeface="宋体"/>
              </a:rPr>
              <a:t>xNa</a:t>
            </a:r>
            <a:r>
              <a:rPr lang="en-US" altLang="zh-CN" sz="3600" b="1" kern="100" baseline="30000" dirty="0" smtClean="0">
                <a:latin typeface="Times New Roman"/>
                <a:ea typeface="宋体"/>
              </a:rPr>
              <a:t>+ </a:t>
            </a:r>
            <a:r>
              <a:rPr lang="en-US" altLang="zh-CN" sz="2800" b="1" kern="100" dirty="0" smtClean="0">
                <a:latin typeface="宋体"/>
                <a:ea typeface="宋体"/>
              </a:rPr>
              <a:t>+ </a:t>
            </a:r>
            <a:r>
              <a:rPr lang="en-US" altLang="zh-CN" sz="2800" b="1" kern="100" dirty="0" err="1" smtClean="0">
                <a:latin typeface="Times New Roman"/>
                <a:ea typeface="宋体"/>
              </a:rPr>
              <a:t>C</a:t>
            </a:r>
            <a:r>
              <a:rPr lang="en-US" altLang="zh-CN" sz="3600" b="1" kern="100" baseline="-25000" dirty="0" err="1" smtClean="0">
                <a:latin typeface="Times New Roman"/>
                <a:ea typeface="宋体"/>
              </a:rPr>
              <a:t>n</a:t>
            </a:r>
            <a:endParaRPr lang="zh-CN" altLang="zh-CN" sz="2800" b="1" kern="100" dirty="0">
              <a:latin typeface="Times New Roman"/>
              <a:ea typeface="宋体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宋体"/>
              </a:rPr>
              <a:t>C</a:t>
            </a:r>
            <a:r>
              <a:rPr lang="zh-CN" altLang="zh-CN" sz="2800" b="1" kern="100" dirty="0">
                <a:latin typeface="Times New Roman"/>
                <a:ea typeface="宋体"/>
              </a:rPr>
              <a:t>．充电时，阴极质量减小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宋体"/>
              </a:rPr>
              <a:t>D</a:t>
            </a:r>
            <a:r>
              <a:rPr lang="zh-CN" altLang="zh-CN" sz="2800" b="1" kern="100" dirty="0">
                <a:latin typeface="Times New Roman"/>
                <a:ea typeface="宋体"/>
              </a:rPr>
              <a:t>．充电时，阳极的电极反应式</a:t>
            </a:r>
            <a:r>
              <a:rPr lang="zh-CN" altLang="zh-CN" sz="2800" b="1" kern="100" dirty="0" smtClean="0">
                <a:latin typeface="Times New Roman"/>
                <a:ea typeface="宋体"/>
              </a:rPr>
              <a:t>为</a:t>
            </a:r>
            <a:r>
              <a:rPr lang="zh-CN" altLang="en-US" sz="2800" b="1" kern="100" dirty="0" smtClean="0">
                <a:latin typeface="Times New Roman"/>
                <a:ea typeface="宋体"/>
              </a:rPr>
              <a:t>：</a:t>
            </a:r>
            <a:r>
              <a:rPr lang="en-US" altLang="zh-CN" sz="2800" b="1" kern="100" dirty="0" smtClean="0">
                <a:latin typeface="Times New Roman"/>
                <a:ea typeface="宋体"/>
              </a:rPr>
              <a:t>NaCoO</a:t>
            </a:r>
            <a:r>
              <a:rPr lang="en-US" altLang="zh-CN" sz="3600" b="1" kern="100" baseline="-25000" dirty="0" smtClean="0">
                <a:latin typeface="Times New Roman"/>
                <a:ea typeface="宋体"/>
              </a:rPr>
              <a:t>2</a:t>
            </a:r>
            <a:r>
              <a:rPr lang="zh-CN" altLang="zh-CN" sz="2800" b="1" kern="100" dirty="0">
                <a:latin typeface="Times New Roman"/>
                <a:ea typeface="宋体"/>
              </a:rPr>
              <a:t>﹣</a:t>
            </a:r>
            <a:r>
              <a:rPr lang="en-US" altLang="zh-CN" sz="2800" b="1" kern="100" dirty="0" err="1">
                <a:latin typeface="Times New Roman"/>
                <a:ea typeface="宋体"/>
              </a:rPr>
              <a:t>xe</a:t>
            </a:r>
            <a:r>
              <a:rPr lang="zh-CN" altLang="zh-CN" sz="3600" b="1" kern="100" baseline="30000" dirty="0">
                <a:latin typeface="Times New Roman"/>
                <a:ea typeface="宋体"/>
              </a:rPr>
              <a:t>﹣</a:t>
            </a:r>
            <a:r>
              <a:rPr lang="en-US" altLang="zh-CN" sz="2800" b="1" kern="100" dirty="0">
                <a:latin typeface="Times New Roman"/>
                <a:ea typeface="宋体"/>
              </a:rPr>
              <a:t>=</a:t>
            </a:r>
            <a:r>
              <a:rPr lang="en-US" altLang="zh-CN" sz="2800" b="1" kern="100" dirty="0" smtClean="0">
                <a:latin typeface="Times New Roman"/>
                <a:ea typeface="宋体"/>
              </a:rPr>
              <a:t>Na</a:t>
            </a:r>
            <a:r>
              <a:rPr lang="en-US" altLang="zh-CN" sz="3600" b="1" kern="100" baseline="-25000" dirty="0" smtClean="0">
                <a:latin typeface="Times New Roman"/>
                <a:ea typeface="宋体"/>
              </a:rPr>
              <a:t>1-x</a:t>
            </a:r>
            <a:r>
              <a:rPr lang="en-US" altLang="zh-CN" sz="2800" b="1" kern="100" dirty="0" smtClean="0">
                <a:latin typeface="Times New Roman"/>
                <a:ea typeface="宋体"/>
              </a:rPr>
              <a:t>CoO</a:t>
            </a:r>
            <a:r>
              <a:rPr lang="en-US" altLang="zh-CN" sz="3600" b="1" kern="100" baseline="-25000" dirty="0" smtClean="0">
                <a:latin typeface="Times New Roman"/>
                <a:ea typeface="宋体"/>
              </a:rPr>
              <a:t>2 </a:t>
            </a:r>
            <a:r>
              <a:rPr lang="en-US" altLang="zh-CN" sz="2800" b="1" kern="100" dirty="0" smtClean="0">
                <a:latin typeface="宋体"/>
                <a:ea typeface="宋体"/>
              </a:rPr>
              <a:t>+ </a:t>
            </a:r>
            <a:r>
              <a:rPr lang="en-US" altLang="zh-CN" sz="2800" b="1" kern="100" dirty="0" err="1" smtClean="0">
                <a:latin typeface="Times New Roman"/>
                <a:ea typeface="宋体"/>
              </a:rPr>
              <a:t>xNa</a:t>
            </a:r>
            <a:r>
              <a:rPr lang="en-US" altLang="zh-CN" sz="3600" b="1" kern="100" baseline="30000" dirty="0">
                <a:latin typeface="Times New Roman"/>
                <a:ea typeface="宋体"/>
              </a:rPr>
              <a:t>+</a:t>
            </a:r>
            <a:endParaRPr lang="zh-CN" altLang="zh-CN" sz="2800" b="1" kern="100" dirty="0">
              <a:effectLst/>
              <a:latin typeface="Times New Roman"/>
              <a:ea typeface="宋体"/>
            </a:endParaRPr>
          </a:p>
        </p:txBody>
      </p:sp>
      <p:sp>
        <p:nvSpPr>
          <p:cNvPr id="25" name="文本框 1"/>
          <p:cNvSpPr txBox="1"/>
          <p:nvPr/>
        </p:nvSpPr>
        <p:spPr>
          <a:xfrm>
            <a:off x="46534" y="-26590"/>
            <a:ext cx="320472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0000FF"/>
                </a:solidFill>
                <a:latin typeface="+mj-ea"/>
                <a:ea typeface="+mj-ea"/>
              </a:rPr>
              <a:t>郑州一模</a:t>
            </a:r>
            <a:r>
              <a:rPr lang="en-US" altLang="zh-CN" sz="4000" b="1" dirty="0" smtClean="0">
                <a:solidFill>
                  <a:srgbClr val="0000FF"/>
                </a:solidFill>
                <a:latin typeface="+mj-ea"/>
                <a:ea typeface="+mj-ea"/>
              </a:rPr>
              <a:t>P13</a:t>
            </a:r>
            <a:endParaRPr lang="zh-CN" altLang="en-US" sz="40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08981" y="2708303"/>
            <a:ext cx="645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+4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38822" y="2717846"/>
            <a:ext cx="322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945459" y="2770099"/>
            <a:ext cx="645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+3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736318" y="4034314"/>
            <a:ext cx="67899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充电时，为电解池，阳离子向阴极</a:t>
            </a:r>
            <a:r>
              <a:rPr lang="en-US" altLang="zh-CN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负极</a:t>
            </a:r>
            <a:r>
              <a:rPr lang="en-US" altLang="zh-CN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en-US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移动</a:t>
            </a:r>
            <a:endParaRPr lang="zh-CN" altLang="zh-CN" sz="26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pic>
        <p:nvPicPr>
          <p:cNvPr id="5122" name="图片24" descr="菁优网：http://www.jyeoo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81705" y="1790453"/>
            <a:ext cx="3338037" cy="210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478582" y="1994777"/>
            <a:ext cx="6399555" cy="803788"/>
            <a:chOff x="685578" y="2210272"/>
            <a:chExt cx="6399555" cy="80378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85578" y="2330510"/>
              <a:ext cx="23132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NaCoO</a:t>
              </a:r>
              <a:r>
                <a:rPr kumimoji="0" lang="en-US" altLang="zh-CN" sz="2800" b="1" i="0" u="none" strike="noStrike" cap="none" normalizeH="0" baseline="-3000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 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+ </a:t>
              </a:r>
              <a:r>
                <a:rPr kumimoji="0" lang="en-US" altLang="zh-CN" sz="2800" b="1" i="0" u="none" strike="noStrike" cap="none" normalizeH="0" baseline="0" dirty="0" err="1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2800" b="1" i="0" u="none" strike="noStrike" cap="none" normalizeH="0" baseline="-30000" dirty="0" err="1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endParaRPr>
            </a:p>
          </p:txBody>
        </p:sp>
        <p:pic>
          <p:nvPicPr>
            <p:cNvPr id="5123" name="Picture 3" descr="菁优网-jyeo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6552" y="2210272"/>
              <a:ext cx="824398" cy="80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790950" y="2330510"/>
              <a:ext cx="329418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Na</a:t>
              </a:r>
              <a:r>
                <a:rPr kumimoji="0" lang="en-US" altLang="zh-CN" sz="2800" b="1" i="0" u="none" strike="noStrike" cap="none" normalizeH="0" baseline="-3000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1-x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CoO</a:t>
              </a:r>
              <a:r>
                <a:rPr kumimoji="0" lang="en-US" altLang="zh-CN" sz="2800" b="1" i="0" u="none" strike="noStrike" cap="none" normalizeH="0" baseline="-3000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 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+ </a:t>
              </a:r>
              <a:r>
                <a:rPr kumimoji="0" lang="en-US" altLang="zh-CN" sz="2800" b="1" i="0" u="none" strike="noStrike" cap="none" normalizeH="0" baseline="0" dirty="0" err="1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Na</a:t>
              </a:r>
              <a:r>
                <a:rPr kumimoji="0" lang="en-US" altLang="zh-CN" sz="2800" b="1" i="0" u="none" strike="noStrike" cap="none" normalizeH="0" baseline="-30000" dirty="0" err="1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kumimoji="0" lang="en-US" altLang="zh-CN" sz="2800" b="1" i="0" u="none" strike="noStrike" cap="none" normalizeH="0" baseline="0" dirty="0" err="1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2800" b="1" i="0" u="none" strike="noStrike" cap="none" normalizeH="0" baseline="-30000" dirty="0" err="1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50590" y="3056359"/>
            <a:ext cx="6201716" cy="556658"/>
            <a:chOff x="550590" y="3255540"/>
            <a:chExt cx="6201716" cy="556658"/>
          </a:xfrm>
        </p:grpSpPr>
        <p:pic>
          <p:nvPicPr>
            <p:cNvPr id="42" name="Picture 3" descr="菁优网-jyeoo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527" b="40207"/>
            <a:stretch/>
          </p:blipFill>
          <p:spPr bwMode="auto">
            <a:xfrm>
              <a:off x="3621345" y="3398438"/>
              <a:ext cx="863397" cy="262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6" name="组合 35"/>
            <p:cNvGrpSpPr/>
            <p:nvPr/>
          </p:nvGrpSpPr>
          <p:grpSpPr>
            <a:xfrm>
              <a:off x="550590" y="3255540"/>
              <a:ext cx="6201716" cy="556658"/>
              <a:chOff x="315791" y="2302252"/>
              <a:chExt cx="6201716" cy="556658"/>
            </a:xfrm>
          </p:grpSpPr>
          <p:sp>
            <p:nvSpPr>
              <p:cNvPr id="37" name="Rectangle 4"/>
              <p:cNvSpPr>
                <a:spLocks noChangeArrowheads="1"/>
              </p:cNvSpPr>
              <p:nvPr/>
            </p:nvSpPr>
            <p:spPr bwMode="auto">
              <a:xfrm>
                <a:off x="4204223" y="2335690"/>
                <a:ext cx="231328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NaCoO</a:t>
                </a:r>
                <a:r>
                  <a:rPr kumimoji="0" lang="en-US" altLang="zh-CN" sz="2800" b="1" i="0" u="none" strike="noStrike" cap="none" normalizeH="0" baseline="-3000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 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+ </a:t>
                </a:r>
                <a:r>
                  <a:rPr kumimoji="0" lang="en-US" altLang="zh-CN" sz="2800" b="1" i="0" u="none" strike="noStrike" cap="none" normalizeH="0" baseline="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</a:t>
                </a:r>
                <a:r>
                  <a:rPr kumimoji="0" lang="en-US" altLang="zh-CN" sz="2800" b="1" i="0" u="none" strike="noStrike" cap="none" normalizeH="0" baseline="-3000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n</a:t>
                </a:r>
                <a:endPara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9" name="Rectangle 5"/>
              <p:cNvSpPr>
                <a:spLocks noChangeArrowheads="1"/>
              </p:cNvSpPr>
              <p:nvPr/>
            </p:nvSpPr>
            <p:spPr bwMode="auto">
              <a:xfrm>
                <a:off x="315791" y="2302252"/>
                <a:ext cx="329418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Na</a:t>
                </a:r>
                <a:r>
                  <a:rPr kumimoji="0" lang="en-US" altLang="zh-CN" sz="2800" b="1" i="0" u="none" strike="noStrike" cap="none" normalizeH="0" baseline="-3000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1-x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CoO</a:t>
                </a:r>
                <a:r>
                  <a:rPr kumimoji="0" lang="en-US" altLang="zh-CN" sz="2800" b="1" i="0" u="none" strike="noStrike" cap="none" normalizeH="0" baseline="-3000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 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+ </a:t>
                </a:r>
                <a:r>
                  <a:rPr kumimoji="0" lang="en-US" altLang="zh-CN" sz="2800" b="1" i="0" u="none" strike="noStrike" cap="none" normalizeH="0" baseline="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Na</a:t>
                </a:r>
                <a:r>
                  <a:rPr kumimoji="0" lang="en-US" altLang="zh-CN" sz="2800" b="1" i="0" u="none" strike="noStrike" cap="none" normalizeH="0" baseline="-3000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  <a:r>
                  <a:rPr kumimoji="0" lang="en-US" altLang="zh-CN" sz="2800" b="1" i="0" u="none" strike="noStrike" cap="none" normalizeH="0" baseline="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</a:t>
                </a:r>
                <a:r>
                  <a:rPr kumimoji="0" lang="en-US" altLang="zh-CN" sz="2800" b="1" i="0" u="none" strike="noStrike" cap="none" normalizeH="0" baseline="-3000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n</a:t>
                </a:r>
                <a:endPara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40" name="矩形 39"/>
          <p:cNvSpPr/>
          <p:nvPr/>
        </p:nvSpPr>
        <p:spPr>
          <a:xfrm>
            <a:off x="3631566" y="2857873"/>
            <a:ext cx="903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放电</a:t>
            </a:r>
            <a:endParaRPr lang="zh-CN" altLang="zh-CN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31566" y="3366121"/>
            <a:ext cx="903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充电</a:t>
            </a:r>
            <a:endParaRPr lang="zh-CN" altLang="zh-CN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83038" y="5330458"/>
            <a:ext cx="7475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充电时，阴极将电解液中的</a:t>
            </a:r>
            <a:r>
              <a:rPr lang="en-US" altLang="zh-CN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600" b="1" kern="100" baseline="30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</a:t>
            </a:r>
            <a:r>
              <a:rPr lang="zh-CN" altLang="en-US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还原为</a:t>
            </a:r>
            <a:r>
              <a:rPr lang="en-US" altLang="zh-CN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zh-CN" altLang="en-US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，</a:t>
            </a:r>
            <a:r>
              <a:rPr lang="en-US" altLang="zh-CN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en-US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增加</a:t>
            </a:r>
            <a:endParaRPr lang="zh-CN" altLang="zh-CN" sz="26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86894" y="45418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金属钠活泼，钠电池中，负极</a:t>
            </a:r>
            <a:r>
              <a:rPr lang="zh-CN" altLang="en-US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总是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:Na - e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== Na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580671" y="3499481"/>
            <a:ext cx="1108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66614" y="3499481"/>
            <a:ext cx="1108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正极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991750" y="2676037"/>
            <a:ext cx="1108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498695" y="2707393"/>
            <a:ext cx="1108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正极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850623" y="3505945"/>
            <a:ext cx="1108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阴极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54479" y="3499481"/>
            <a:ext cx="1108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阳极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53470" y="4166717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45" name="矩形 44"/>
          <p:cNvSpPr/>
          <p:nvPr/>
        </p:nvSpPr>
        <p:spPr>
          <a:xfrm>
            <a:off x="9438046" y="4670773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50" name="矩形 49"/>
          <p:cNvSpPr/>
          <p:nvPr/>
        </p:nvSpPr>
        <p:spPr>
          <a:xfrm>
            <a:off x="10930805" y="5878066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51" name="矩形 50"/>
          <p:cNvSpPr/>
          <p:nvPr/>
        </p:nvSpPr>
        <p:spPr>
          <a:xfrm>
            <a:off x="4027824" y="5403047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798086" y="4526757"/>
            <a:ext cx="2417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负极：失电子，   </a:t>
            </a:r>
            <a:endParaRPr lang="en-US" altLang="zh-CN" b="1" kern="100" dirty="0" smtClean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  <a:p>
            <a:r>
              <a:rPr lang="zh-CN" altLang="en-US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   发生氧化反应</a:t>
            </a:r>
            <a:r>
              <a:rPr lang="en-US" altLang="zh-CN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14886" y="6352505"/>
            <a:ext cx="71461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充电时，阳极：失电子，发生氧化反应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2189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8" grpId="0"/>
      <p:bldP spid="29" grpId="0"/>
      <p:bldP spid="30" grpId="0"/>
      <p:bldP spid="35" grpId="0"/>
      <p:bldP spid="40" grpId="0"/>
      <p:bldP spid="41" grpId="0"/>
      <p:bldP spid="43" grpId="0"/>
      <p:bldP spid="44" grpId="0"/>
      <p:bldP spid="46" grpId="0"/>
      <p:bldP spid="47" grpId="0"/>
      <p:bldP spid="48" grpId="0"/>
      <p:bldP spid="49" grpId="0"/>
      <p:bldP spid="33" grpId="0"/>
      <p:bldP spid="34" grpId="0"/>
      <p:bldP spid="38" grpId="0"/>
      <p:bldP spid="45" grpId="0"/>
      <p:bldP spid="50" grpId="0"/>
      <p:bldP spid="51" grpId="0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534" y="613346"/>
            <a:ext cx="11700271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pH＝1的三种酸溶液A、B、C各1 mL，分别加水稀释到1000 mL，其pH与溶液体积(V)的关系如图所示，下列说法不正确的是(　　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A．溶液的物质的量浓度C&gt;B&gt;A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B．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稀释后，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酸性A&gt;B&gt;C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C．若a＝4，则A是强酸，B、C是弱酸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D．若1&lt;a&lt;4，则A、B、C都是弱酸</a:t>
            </a:r>
          </a:p>
        </p:txBody>
      </p:sp>
      <p:sp>
        <p:nvSpPr>
          <p:cNvPr id="3" name="AutoShape 2" descr="http://pic2.1010pic.com/pic6/res/gzhx/web/STSource/2012060118340697653216/SYS201206011835055390565776_ST.files/image001.png"/>
          <p:cNvSpPr>
            <a:spLocks noChangeAspect="1" noChangeArrowheads="1"/>
          </p:cNvSpPr>
          <p:nvPr/>
        </p:nvSpPr>
        <p:spPr bwMode="auto">
          <a:xfrm>
            <a:off x="155575" y="-3492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38" y="1917626"/>
            <a:ext cx="5697896" cy="3539600"/>
          </a:xfrm>
          <a:prstGeom prst="rect">
            <a:avLst/>
          </a:prstGeom>
        </p:spPr>
      </p:pic>
      <p:sp>
        <p:nvSpPr>
          <p:cNvPr id="5" name="文本框 1"/>
          <p:cNvSpPr txBox="1"/>
          <p:nvPr/>
        </p:nvSpPr>
        <p:spPr>
          <a:xfrm>
            <a:off x="46534" y="11510"/>
            <a:ext cx="346761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FF"/>
                </a:solidFill>
                <a:latin typeface="+mj-ea"/>
                <a:ea typeface="+mj-ea"/>
              </a:rPr>
              <a:t>电解质溶液精选题</a:t>
            </a:r>
            <a:endParaRPr lang="zh-CN" altLang="en-US" sz="32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27454" y="1286446"/>
            <a:ext cx="645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4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91350" y="1989634"/>
            <a:ext cx="48913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酸性强弱：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HA &gt; HB &gt; HC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9724" y="5140563"/>
            <a:ext cx="67635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等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值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等体积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的三种酸，物质的量浓度：</a:t>
            </a:r>
            <a:endParaRPr lang="en-US" altLang="zh-CN" sz="2800" b="1" kern="100" dirty="0" smtClean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                        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中和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时需要消耗的</a:t>
            </a:r>
            <a:r>
              <a:rPr lang="en-US" altLang="zh-CN" sz="2800" b="1" kern="100" dirty="0" err="1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：</a:t>
            </a:r>
            <a:endParaRPr lang="en-US" altLang="zh-CN" sz="2800" b="1" kern="100" dirty="0" smtClean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1866" y="6290950"/>
            <a:ext cx="8328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等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浓度等体积的三种酸，中和时需要消耗的</a:t>
            </a:r>
            <a:r>
              <a:rPr lang="en-US" altLang="zh-CN" sz="2800" b="1" kern="100" dirty="0" err="1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：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23794" y="5140563"/>
            <a:ext cx="39604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c(HA) 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c(HB) 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c(HC)    </a:t>
            </a:r>
          </a:p>
          <a:p>
            <a:pPr>
              <a:lnSpc>
                <a:spcPct val="125000"/>
              </a:lnSpc>
            </a:pP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HA &lt;  HB &lt; HC</a:t>
            </a:r>
          </a:p>
        </p:txBody>
      </p:sp>
      <p:sp>
        <p:nvSpPr>
          <p:cNvPr id="11" name="矩形 10"/>
          <p:cNvSpPr/>
          <p:nvPr/>
        </p:nvSpPr>
        <p:spPr>
          <a:xfrm>
            <a:off x="8386762" y="6322814"/>
            <a:ext cx="2350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HA= HB=HC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28542" y="2588275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3" name="矩形 12"/>
          <p:cNvSpPr/>
          <p:nvPr/>
        </p:nvSpPr>
        <p:spPr>
          <a:xfrm>
            <a:off x="6095206" y="3933850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" name="矩形 13"/>
          <p:cNvSpPr/>
          <p:nvPr/>
        </p:nvSpPr>
        <p:spPr>
          <a:xfrm>
            <a:off x="5591150" y="4604569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</a:rPr>
              <a:t>√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17716" y="3247678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11030" y="3277067"/>
            <a:ext cx="29417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HC &gt; HB &gt; HA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2215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9" descr="全品高考网欢迎您！！！请登录：     http://gk.canpoint.cn                        全品中考网欢迎您！！！请登录：     http://zk.canpoint.cn  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9" b="2667"/>
          <a:stretch>
            <a:fillRect/>
          </a:stretch>
        </p:blipFill>
        <p:spPr bwMode="auto">
          <a:xfrm>
            <a:off x="3659634" y="1456275"/>
            <a:ext cx="931334" cy="59266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049" name="图片 26" descr="全品高考网欢迎您！！！请登录：     http://gk.canpoint.cn                        全品中考网欢迎您！！！请登录：     http://zk.canpoint.cn  "/>
          <p:cNvPicPr>
            <a:picLocks noChangeAspect="1" noChangeArrowheads="1"/>
          </p:cNvPicPr>
          <p:nvPr/>
        </p:nvPicPr>
        <p:blipFill>
          <a:blip r:embed="rId3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 b="3175"/>
          <a:stretch>
            <a:fillRect/>
          </a:stretch>
        </p:blipFill>
        <p:spPr bwMode="auto">
          <a:xfrm>
            <a:off x="5495801" y="1400870"/>
            <a:ext cx="336773" cy="726721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051" name="图片 15" descr="全品高考网欢迎您！！！请登录：     http://gk.canpoint.cn                        全品中考网欢迎您！！！请登录：     http://zk.canpoint.cn  "/>
          <p:cNvPicPr>
            <a:picLocks noChangeAspect="1" noChangeArrowheads="1"/>
          </p:cNvPicPr>
          <p:nvPr/>
        </p:nvPicPr>
        <p:blipFill>
          <a:blip r:embed="rId4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" b="761"/>
          <a:stretch>
            <a:fillRect/>
          </a:stretch>
        </p:blipFill>
        <p:spPr bwMode="auto">
          <a:xfrm>
            <a:off x="6959302" y="2204772"/>
            <a:ext cx="5040560" cy="429930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6488" y="596082"/>
            <a:ext cx="121539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常温下，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浓度均为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0.10mol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•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、体积均为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HX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HY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溶液，分别加水稀释至体积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AG[AG=1g(         )]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随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1g     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变化如图所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示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下列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叙述正确的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   ）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2421682"/>
            <a:ext cx="1243191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a, b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溶液中导电离子数目相等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．水的电离程度：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＜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＜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点所示溶液的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AG=8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．与等浓度的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NaOH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溶液中和时，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点消耗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NaOH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溶液的体积大于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点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9" name="文本框 1"/>
          <p:cNvSpPr txBox="1"/>
          <p:nvPr/>
        </p:nvSpPr>
        <p:spPr>
          <a:xfrm>
            <a:off x="-25474" y="108715"/>
            <a:ext cx="860524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FF"/>
                </a:solidFill>
                <a:latin typeface="+mj-ea"/>
                <a:ea typeface="+mj-ea"/>
              </a:rPr>
              <a:t>电解质溶液精选题（周末作业一</a:t>
            </a:r>
            <a:r>
              <a:rPr lang="en-US" altLang="zh-CN" sz="3200" b="1" dirty="0" smtClean="0">
                <a:solidFill>
                  <a:srgbClr val="0000FF"/>
                </a:solidFill>
                <a:latin typeface="+mj-ea"/>
                <a:ea typeface="+mj-ea"/>
              </a:rPr>
              <a:t>,</a:t>
            </a:r>
            <a:r>
              <a:rPr lang="zh-CN" altLang="en-US" sz="3200" b="1" dirty="0" smtClean="0">
                <a:solidFill>
                  <a:srgbClr val="0000FF"/>
                </a:solidFill>
                <a:latin typeface="+mj-ea"/>
                <a:ea typeface="+mj-ea"/>
              </a:rPr>
              <a:t>选择题</a:t>
            </a:r>
            <a:r>
              <a:rPr lang="en-US" altLang="zh-CN" sz="3200" b="1" dirty="0" smtClean="0">
                <a:solidFill>
                  <a:srgbClr val="0000FF"/>
                </a:solidFill>
                <a:latin typeface="+mj-ea"/>
                <a:ea typeface="+mj-ea"/>
              </a:rPr>
              <a:t>11</a:t>
            </a:r>
            <a:r>
              <a:rPr lang="zh-CN" altLang="en-US" sz="3200" b="1" dirty="0" smtClean="0">
                <a:solidFill>
                  <a:srgbClr val="0000FF"/>
                </a:solidFill>
                <a:latin typeface="+mj-ea"/>
                <a:ea typeface="+mj-ea"/>
              </a:rPr>
              <a:t>题）</a:t>
            </a:r>
            <a:endParaRPr lang="zh-CN" altLang="en-US" sz="32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6698802" y="2866430"/>
            <a:ext cx="36004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616550" y="2543264"/>
            <a:ext cx="1262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pH=1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961434" y="5121112"/>
            <a:ext cx="36004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79182" y="4797946"/>
            <a:ext cx="1262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pH=3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551590" y="2297042"/>
            <a:ext cx="20882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HX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是强酸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HY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是弱酸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55046" y="3829387"/>
            <a:ext cx="1262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pH=3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367014" y="4172574"/>
            <a:ext cx="36004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943078" y="3205059"/>
            <a:ext cx="1262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a=b&lt;c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27413" y="3980458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9" name="矩形 18"/>
          <p:cNvSpPr/>
          <p:nvPr/>
        </p:nvSpPr>
        <p:spPr>
          <a:xfrm>
            <a:off x="4367014" y="3205059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14870" y="5518026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4462" y="5797347"/>
            <a:ext cx="5006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中和时需要的</a:t>
            </a:r>
            <a:r>
              <a:rPr lang="en-US" altLang="zh-CN" sz="3200" b="1" kern="100" dirty="0" err="1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一样多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52952" y="2650406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2558" y="2015034"/>
            <a:ext cx="66070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浓度相同，但体积不同，所以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不同</a:t>
            </a:r>
            <a:endParaRPr lang="zh-CN" altLang="zh-CN" sz="32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27454" y="5878066"/>
            <a:ext cx="2016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稀释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100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倍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9789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626" y="16750"/>
            <a:ext cx="5040560" cy="4061116"/>
          </a:xfrm>
          <a:prstGeom prst="rect">
            <a:avLst/>
          </a:prstGeom>
        </p:spPr>
      </p:pic>
      <p:sp>
        <p:nvSpPr>
          <p:cNvPr id="7" name="文本框 1"/>
          <p:cNvSpPr txBox="1"/>
          <p:nvPr/>
        </p:nvSpPr>
        <p:spPr>
          <a:xfrm>
            <a:off x="46534" y="-86101"/>
            <a:ext cx="346761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FF"/>
                </a:solidFill>
                <a:latin typeface="+mj-ea"/>
                <a:ea typeface="+mj-ea"/>
              </a:rPr>
              <a:t>电解质溶液精选题</a:t>
            </a:r>
            <a:endParaRPr lang="zh-CN" altLang="en-US" sz="32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4193" y="261442"/>
            <a:ext cx="11999863" cy="6517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(2013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年浙江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)25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时，用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浓度为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0.10mol•L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NaOH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溶液滴定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20.00mL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浓度均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0.10mol•L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酸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滴定曲线如图所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示。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下列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说法正确的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        )</a:t>
            </a:r>
          </a:p>
          <a:p>
            <a:pPr>
              <a:lnSpc>
                <a:spcPct val="125000"/>
              </a:lnSpc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．在相同温度下，同浓度的三种酸溶液的导电能力顺序：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＜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＜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HX </a:t>
            </a:r>
          </a:p>
          <a:p>
            <a:pPr>
              <a:lnSpc>
                <a:spcPct val="125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．根据滴定曲线，可得</a:t>
            </a:r>
            <a:r>
              <a:rPr lang="en-US" altLang="zh-C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(HY)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．将上述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HX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溶液等体积混合后，用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NaOH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溶液滴定至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HX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恰好完全反应时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  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c(X</a:t>
            </a:r>
            <a:r>
              <a:rPr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c(Y</a:t>
            </a:r>
            <a:r>
              <a:rPr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c(OH</a:t>
            </a:r>
            <a:r>
              <a:rPr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c(H</a:t>
            </a:r>
            <a:r>
              <a:rPr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．酸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的起始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值为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73251" y="2205658"/>
            <a:ext cx="12217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BD</a:t>
            </a:r>
            <a:endParaRPr lang="zh-CN" altLang="zh-CN" sz="4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92999" y="1862510"/>
            <a:ext cx="429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5</a:t>
            </a:r>
            <a:endParaRPr lang="zh-CN" altLang="zh-CN" sz="36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437958" y="2185675"/>
            <a:ext cx="36004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7446466" y="3084538"/>
            <a:ext cx="36004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103318" y="2728347"/>
            <a:ext cx="429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36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652560" y="4090060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99462" y="4628530"/>
            <a:ext cx="2458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HZ&gt;HY&gt;HX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12772" y="5617592"/>
            <a:ext cx="52670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c(Y</a:t>
            </a:r>
            <a:r>
              <a:rPr lang="en-US" altLang="zh-CN" sz="32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c(X</a:t>
            </a:r>
            <a:r>
              <a:rPr lang="en-US" altLang="zh-CN" sz="3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c(OH</a:t>
            </a:r>
            <a:r>
              <a:rPr lang="en-US" altLang="zh-CN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c(H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55046" y="5590034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03118" y="4676577"/>
            <a:ext cx="4940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478352" y="2604687"/>
            <a:ext cx="36004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101507" y="2260650"/>
            <a:ext cx="429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?</a:t>
            </a:r>
            <a:endParaRPr lang="zh-CN" altLang="zh-CN" sz="36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81378" y="2260650"/>
            <a:ext cx="429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3</a:t>
            </a:r>
            <a:endParaRPr lang="zh-CN" altLang="zh-CN" sz="36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74926" y="6166098"/>
            <a:ext cx="4940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22" name="矩形 21"/>
          <p:cNvSpPr/>
          <p:nvPr/>
        </p:nvSpPr>
        <p:spPr>
          <a:xfrm>
            <a:off x="8686589" y="1374661"/>
            <a:ext cx="6108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p</a:t>
            </a:r>
            <a:endParaRPr lang="zh-CN" altLang="zh-CN" sz="4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534" y="2972346"/>
            <a:ext cx="77918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点各离子浓度大小比较及守恒关系：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574926" y="3586510"/>
            <a:ext cx="5436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c(Y</a:t>
            </a:r>
            <a:r>
              <a:rPr lang="en-US" altLang="zh-CN" sz="2800" b="1" kern="100" baseline="30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c(Na</a:t>
            </a:r>
            <a:r>
              <a:rPr lang="en-US" altLang="zh-CN" sz="2800" b="1" kern="100" baseline="30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)&gt;c(HY)&gt;c(H</a:t>
            </a:r>
            <a:r>
              <a:rPr lang="en-US" altLang="zh-CN" sz="2800" b="1" kern="100" baseline="30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)&gt;c(OH</a:t>
            </a:r>
            <a:r>
              <a:rPr lang="en-US" altLang="zh-CN" sz="2800" b="1" kern="100" baseline="30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4758" y="3601254"/>
            <a:ext cx="3984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点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HY)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:c(</a:t>
            </a:r>
            <a:r>
              <a:rPr lang="en-US" altLang="zh-CN" sz="2800" b="1" kern="100" dirty="0" err="1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NaY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)=1:1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519142" y="6238106"/>
            <a:ext cx="6510791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滴定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HY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和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HX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时，只能用酚酞做指示剂。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008914" y="498674"/>
            <a:ext cx="0" cy="2798782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927292" y="1006922"/>
            <a:ext cx="2200362" cy="504056"/>
          </a:xfrm>
          <a:prstGeom prst="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070504" y="688474"/>
            <a:ext cx="20035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滴定终点：</a:t>
            </a:r>
            <a:endParaRPr lang="en-US" altLang="zh-CN" sz="28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  <a:p>
            <a:pPr algn="ctr"/>
            <a:r>
              <a:rPr lang="en-US" altLang="zh-CN" sz="2800" b="1" kern="100" dirty="0" err="1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NaY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和</a:t>
            </a:r>
            <a:r>
              <a:rPr lang="en-US" altLang="zh-CN" sz="2800" b="1" kern="100" dirty="0" err="1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NaX</a:t>
            </a:r>
            <a:endParaRPr lang="en-US" altLang="zh-CN" sz="28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  <a:p>
            <a:pPr algn="ctr"/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水解呈碱性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661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/>
      <p:bldP spid="25" grpId="0"/>
      <p:bldP spid="26" grpId="0"/>
      <p:bldP spid="27" grpId="0"/>
      <p:bldP spid="28" grpId="0"/>
      <p:bldP spid="29" grpId="0"/>
      <p:bldP spid="32" grpId="0"/>
      <p:bldP spid="33" grpId="0"/>
      <p:bldP spid="20" grpId="0"/>
      <p:bldP spid="22" grpId="0"/>
      <p:bldP spid="30" grpId="0"/>
      <p:bldP spid="34" grpId="0"/>
      <p:bldP spid="35" grpId="0"/>
      <p:bldP spid="36" grpId="0" animBg="1"/>
      <p:bldP spid="8" grpId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542" y="1174131"/>
            <a:ext cx="6898942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分析各点组分：</a:t>
            </a:r>
            <a:endParaRPr lang="en-US" altLang="zh-CN" sz="32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① c(NH</a:t>
            </a:r>
            <a:r>
              <a:rPr lang="en-US" altLang="zh-CN" sz="3200" b="1" baseline="-30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•H</a:t>
            </a:r>
            <a:r>
              <a:rPr lang="en-US" altLang="zh-CN" sz="3200" b="1" baseline="-30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O):c(NH</a:t>
            </a:r>
            <a:r>
              <a:rPr lang="en-US" altLang="zh-CN" sz="3200" b="1" baseline="-25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Cl) =1:1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呈碱性</a:t>
            </a:r>
            <a:endParaRPr lang="en-US" altLang="zh-CN" sz="32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②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c(NH</a:t>
            </a:r>
            <a:r>
              <a:rPr lang="en-US" altLang="zh-CN" sz="3200" b="1" baseline="-30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•H</a:t>
            </a:r>
            <a:r>
              <a:rPr lang="en-US" altLang="zh-CN" sz="3200" b="1" baseline="-30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与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c(NH</a:t>
            </a:r>
            <a:r>
              <a:rPr lang="en-US" altLang="zh-CN" sz="3200" b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     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呈中性</a:t>
            </a:r>
            <a:endParaRPr lang="en-US" altLang="zh-CN" sz="32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③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滴定终点：纯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c(NH</a:t>
            </a:r>
            <a:r>
              <a:rPr lang="en-US" altLang="zh-CN" sz="3200" b="1" baseline="-25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Cl)        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呈酸性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92" y="-98598"/>
            <a:ext cx="1214387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(2014•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广东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模拟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常温下，用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0.1000mol/L 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HCl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溶液滴定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20.00mL 0.1000mol/L NH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•H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溶液滴定曲线如图．下列说法正确的是（　　）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0590" y="3698662"/>
            <a:ext cx="5904656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滴定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时，应该选用</a:t>
            </a:r>
            <a:r>
              <a:rPr lang="zh-CN" altLang="en-US" sz="2800" b="1" u="sng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                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指示剂。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4606" y="1197546"/>
            <a:ext cx="5517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(NH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·H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O)=1×l0</a:t>
            </a:r>
            <a:r>
              <a:rPr lang="en-US" altLang="zh-CN" sz="2800" b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534" y="1701602"/>
            <a:ext cx="63367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1.a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点与①点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对应的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值分别为多少？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017484" y="1341562"/>
            <a:ext cx="5271696" cy="4094624"/>
            <a:chOff x="7017484" y="1341562"/>
            <a:chExt cx="5271696" cy="4094624"/>
          </a:xfrm>
        </p:grpSpPr>
        <p:pic>
          <p:nvPicPr>
            <p:cNvPr id="1025" name="图片24" descr="菁优网：http://www.jyeoo.co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7484" y="1341562"/>
              <a:ext cx="4962636" cy="4034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1830400" y="4851411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63884" y="1701602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5064" y="2332831"/>
            <a:ext cx="101645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三点中，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的电离程度比较：</a:t>
            </a:r>
            <a:r>
              <a:rPr lang="zh-CN" altLang="en-US" sz="2800" b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若③点对应的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pH=5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，则水电离出的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c(OH</a:t>
            </a:r>
            <a:r>
              <a:rPr lang="en-US" altLang="zh-CN" sz="2800" b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zh-CN" altLang="en-US" sz="2800" b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6534" y="4077866"/>
            <a:ext cx="11881320" cy="259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A.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点①中：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﹣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c(NH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c(OH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﹣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c(H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B.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点②中：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c(NH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﹣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c(OH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﹣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c(H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C.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点③中：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﹣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c(H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c(NH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c(OH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﹣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D.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滴定过程中可能出现：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c(NH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•H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c(NH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c(OH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﹣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﹣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c(H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07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7" grpId="0" animBg="1"/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"/>
          <p:cNvSpPr txBox="1"/>
          <p:nvPr/>
        </p:nvSpPr>
        <p:spPr>
          <a:xfrm>
            <a:off x="-25474" y="69227"/>
            <a:ext cx="12215887" cy="62786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4800" b="1" dirty="0" smtClean="0">
                <a:solidFill>
                  <a:schemeClr val="bg1"/>
                </a:solidFill>
                <a:latin typeface="+mj-ea"/>
                <a:ea typeface="+mj-ea"/>
              </a:rPr>
              <a:t>理综卷化学答题技巧</a:t>
            </a:r>
            <a:endParaRPr lang="en-US" altLang="zh-CN" sz="48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限时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50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分钟完成；</a:t>
            </a:r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四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道大题，每道约为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分钟，遇到计算的空先跳过，遇到难度大的大题，先做有机，保证得分；</a:t>
            </a:r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3.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选择题原则上不能超过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15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分钟，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13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两道选择题往往比较难；</a:t>
            </a:r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206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7958</TotalTime>
  <Words>1333</Words>
  <Application>Microsoft Office PowerPoint</Application>
  <PresentationFormat>自定义</PresentationFormat>
  <Paragraphs>187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6_Office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1436</cp:revision>
  <dcterms:created xsi:type="dcterms:W3CDTF">2014-11-27T01:03:08Z</dcterms:created>
  <dcterms:modified xsi:type="dcterms:W3CDTF">2016-08-20T01:42:10Z</dcterms:modified>
</cp:coreProperties>
</file>