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文言虚词“其”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964488" cy="67413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).</a:t>
            </a:r>
            <a:r>
              <a:rPr lang="zh-CN" altLang="en-US" dirty="0"/>
              <a:t>用作代词，又分几种情况： 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、第三人称代词。可代人、代事物，译为</a:t>
            </a:r>
            <a:r>
              <a:rPr lang="en-US" altLang="zh-CN" b="1" dirty="0"/>
              <a:t>"</a:t>
            </a:r>
            <a:r>
              <a:rPr lang="zh-CN" altLang="en-US" b="1" dirty="0"/>
              <a:t>他</a:t>
            </a:r>
            <a:r>
              <a:rPr lang="en-US" altLang="zh-CN" b="1" dirty="0"/>
              <a:t>/</a:t>
            </a:r>
            <a:r>
              <a:rPr lang="zh-CN" altLang="en-US" b="1" dirty="0"/>
              <a:t>它的</a:t>
            </a:r>
            <a:r>
              <a:rPr lang="en-US" altLang="zh-CN" b="1" dirty="0"/>
              <a:t>"</a:t>
            </a:r>
            <a:r>
              <a:rPr lang="zh-CN" altLang="en-US" b="1" dirty="0"/>
              <a:t>（包括复数），或者</a:t>
            </a:r>
            <a:r>
              <a:rPr lang="en-US" altLang="zh-CN" b="1" dirty="0"/>
              <a:t>"</a:t>
            </a:r>
            <a:r>
              <a:rPr lang="zh-CN" altLang="en-US" b="1" dirty="0"/>
              <a:t>他</a:t>
            </a:r>
            <a:r>
              <a:rPr lang="en-US" altLang="zh-CN" b="1" dirty="0"/>
              <a:t>/</a:t>
            </a:r>
            <a:r>
              <a:rPr lang="zh-CN" altLang="en-US" b="1" dirty="0"/>
              <a:t>它</a:t>
            </a:r>
            <a:r>
              <a:rPr lang="en-US" altLang="zh-CN" b="1" dirty="0"/>
              <a:t>"</a:t>
            </a:r>
            <a:r>
              <a:rPr lang="zh-CN" altLang="en-US" b="1" dirty="0"/>
              <a:t>。</a:t>
            </a:r>
          </a:p>
          <a:p>
            <a:r>
              <a:rPr lang="zh-CN" altLang="en-US" dirty="0" smtClean="0"/>
              <a:t>郯</a:t>
            </a:r>
            <a:r>
              <a:rPr lang="zh-CN" altLang="en-US" dirty="0"/>
              <a:t>子之徒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贤不及孔子。</a:t>
            </a:r>
          </a:p>
          <a:p>
            <a:r>
              <a:rPr lang="zh-CN" altLang="en-US" dirty="0"/>
              <a:t>秦王恐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破壁。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闻道也固先乎吾。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、活用为第一人称。可译为</a:t>
            </a:r>
            <a:r>
              <a:rPr lang="en-US" altLang="zh-CN" b="1" dirty="0"/>
              <a:t>"</a:t>
            </a:r>
            <a:r>
              <a:rPr lang="zh-CN" altLang="en-US" b="1" dirty="0"/>
              <a:t>我的</a:t>
            </a:r>
            <a:r>
              <a:rPr lang="en-US" altLang="zh-CN" b="1" dirty="0"/>
              <a:t>"</a:t>
            </a:r>
            <a:r>
              <a:rPr lang="zh-CN" altLang="en-US" b="1" dirty="0"/>
              <a:t>或</a:t>
            </a:r>
            <a:r>
              <a:rPr lang="en-US" altLang="zh-CN" b="1" dirty="0"/>
              <a:t>"</a:t>
            </a:r>
            <a:r>
              <a:rPr lang="zh-CN" altLang="en-US" b="1" dirty="0"/>
              <a:t>我（自己）</a:t>
            </a:r>
            <a:r>
              <a:rPr lang="en-US" altLang="zh-CN" b="1" dirty="0"/>
              <a:t>"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dirty="0" smtClean="0"/>
              <a:t>而</a:t>
            </a:r>
            <a:r>
              <a:rPr lang="zh-CN" altLang="en-US" dirty="0"/>
              <a:t>余亦悔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随之而不得极夫游之乐也。（</a:t>
            </a:r>
            <a:r>
              <a:rPr lang="en-US" altLang="zh-CN" dirty="0"/>
              <a:t>《</a:t>
            </a:r>
            <a:r>
              <a:rPr lang="zh-CN" altLang="en-US" dirty="0"/>
              <a:t>游褒禅山记</a:t>
            </a:r>
            <a:r>
              <a:rPr lang="en-US" altLang="zh-CN" dirty="0"/>
              <a:t>》</a:t>
            </a:r>
            <a:r>
              <a:rPr lang="zh-CN" altLang="en-US" dirty="0"/>
              <a:t>） </a:t>
            </a:r>
          </a:p>
          <a:p>
            <a:r>
              <a:rPr lang="en-US" altLang="zh-CN" b="1" dirty="0"/>
              <a:t>3</a:t>
            </a:r>
            <a:r>
              <a:rPr lang="zh-CN" altLang="en-US" b="1" dirty="0"/>
              <a:t>、指示代词，表远指，可译为</a:t>
            </a:r>
            <a:r>
              <a:rPr lang="en-US" altLang="zh-CN" b="1" dirty="0"/>
              <a:t>"</a:t>
            </a:r>
            <a:r>
              <a:rPr lang="zh-CN" altLang="en-US" b="1" dirty="0"/>
              <a:t>那</a:t>
            </a:r>
            <a:r>
              <a:rPr lang="en-US" altLang="zh-CN" b="1" dirty="0"/>
              <a:t>/</a:t>
            </a:r>
            <a:r>
              <a:rPr lang="zh-CN" altLang="en-US" b="1" dirty="0"/>
              <a:t>那个</a:t>
            </a:r>
            <a:r>
              <a:rPr lang="en-US" altLang="zh-CN" b="1" dirty="0"/>
              <a:t>/</a:t>
            </a:r>
            <a:r>
              <a:rPr lang="zh-CN" altLang="en-US" b="1" dirty="0"/>
              <a:t>那些</a:t>
            </a:r>
            <a:r>
              <a:rPr lang="en-US" altLang="zh-CN" b="1" dirty="0"/>
              <a:t>/</a:t>
            </a:r>
            <a:r>
              <a:rPr lang="zh-CN" altLang="en-US" b="1" dirty="0"/>
              <a:t>那里</a:t>
            </a:r>
            <a:r>
              <a:rPr lang="en-US" altLang="zh-CN" b="1" dirty="0"/>
              <a:t>"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dirty="0" smtClean="0"/>
              <a:t>则</a:t>
            </a:r>
            <a:r>
              <a:rPr lang="zh-CN" altLang="en-US" dirty="0"/>
              <a:t>或咎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欲出者。（</a:t>
            </a:r>
            <a:r>
              <a:rPr lang="en-US" altLang="zh-CN" dirty="0"/>
              <a:t>《</a:t>
            </a:r>
            <a:r>
              <a:rPr lang="zh-CN" altLang="en-US" dirty="0"/>
              <a:t>游褒禅山记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日牛马嘶</a:t>
            </a:r>
            <a:r>
              <a:rPr lang="en-US" altLang="zh-CN" dirty="0"/>
              <a:t>,</a:t>
            </a:r>
            <a:r>
              <a:rPr lang="zh-CN" altLang="en-US" dirty="0"/>
              <a:t>新妇入青庐</a:t>
            </a:r>
          </a:p>
          <a:p>
            <a:r>
              <a:rPr lang="en-US" altLang="zh-CN" b="1" dirty="0"/>
              <a:t>4</a:t>
            </a:r>
            <a:r>
              <a:rPr lang="zh-CN" altLang="en-US" b="1" dirty="0"/>
              <a:t>、指示代词，表近指，可译为：“这样</a:t>
            </a:r>
            <a:r>
              <a:rPr lang="en-US" altLang="zh-CN" b="1" dirty="0"/>
              <a:t>/</a:t>
            </a:r>
            <a:r>
              <a:rPr lang="zh-CN" altLang="en-US" b="1" dirty="0"/>
              <a:t>如此”。 </a:t>
            </a:r>
          </a:p>
          <a:p>
            <a:r>
              <a:rPr lang="zh-CN" altLang="en-US" dirty="0"/>
              <a:t>不乏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人  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、指示代词，表示</a:t>
            </a:r>
            <a:r>
              <a:rPr lang="en-US" altLang="zh-CN" b="1" dirty="0"/>
              <a:t>"</a:t>
            </a:r>
            <a:r>
              <a:rPr lang="zh-CN" altLang="en-US" b="1" dirty="0"/>
              <a:t>其中的</a:t>
            </a:r>
            <a:r>
              <a:rPr lang="en-US" altLang="zh-CN" b="1" dirty="0"/>
              <a:t>"</a:t>
            </a:r>
            <a:r>
              <a:rPr lang="zh-CN" altLang="en-US" b="1" dirty="0"/>
              <a:t>，后面多为数词</a:t>
            </a:r>
            <a:r>
              <a:rPr lang="zh-CN" altLang="en-US" b="1" dirty="0" smtClean="0"/>
              <a:t>。</a:t>
            </a:r>
            <a:endParaRPr lang="en-US" altLang="zh-CN" dirty="0"/>
          </a:p>
          <a:p>
            <a:r>
              <a:rPr lang="zh-CN" altLang="en-US" dirty="0"/>
              <a:t>于乱石间择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一二扣之。（</a:t>
            </a:r>
            <a:r>
              <a:rPr lang="en-US" altLang="zh-CN" dirty="0"/>
              <a:t>《</a:t>
            </a:r>
            <a:r>
              <a:rPr lang="zh-CN" altLang="en-US" dirty="0"/>
              <a:t>石钟山记</a:t>
            </a:r>
            <a:r>
              <a:rPr lang="en-US" altLang="zh-CN" dirty="0"/>
              <a:t>》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蜀之鄙有二僧，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一贫，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一富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00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zh-CN" altLang="zh-CN" dirty="0"/>
              <a:t>二</a:t>
            </a:r>
            <a:r>
              <a:rPr lang="en-US" altLang="zh-CN" dirty="0" smtClean="0"/>
              <a:t>) </a:t>
            </a:r>
            <a:r>
              <a:rPr lang="zh-CN" altLang="zh-CN" dirty="0" smtClean="0"/>
              <a:t>用作</a:t>
            </a:r>
            <a:r>
              <a:rPr lang="zh-CN" altLang="zh-CN" dirty="0"/>
              <a:t>副词</a:t>
            </a:r>
            <a:r>
              <a:rPr lang="en-US" altLang="zh-CN" dirty="0"/>
              <a:t>(</a:t>
            </a:r>
            <a:r>
              <a:rPr lang="zh-CN" altLang="zh-CN" dirty="0"/>
              <a:t>或语气词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zh-CN" altLang="zh-CN" sz="2800" b="1" dirty="0"/>
              <a:t>放在句首或句中，表示测度、反诘、婉商、期望等语气，常和放在句末的语气助词配合，视情况可译为</a:t>
            </a:r>
            <a:r>
              <a:rPr lang="en-US" altLang="zh-CN" sz="2800" b="1" dirty="0"/>
              <a:t>"</a:t>
            </a:r>
            <a:r>
              <a:rPr lang="zh-CN" altLang="zh-CN" sz="2800" b="1" dirty="0"/>
              <a:t>大概</a:t>
            </a:r>
            <a:r>
              <a:rPr lang="en-US" altLang="zh-CN" sz="2800" b="1" dirty="0"/>
              <a:t>""</a:t>
            </a:r>
            <a:r>
              <a:rPr lang="zh-CN" altLang="zh-CN" sz="2800" b="1" dirty="0"/>
              <a:t>难道</a:t>
            </a:r>
            <a:r>
              <a:rPr lang="en-US" altLang="zh-CN" sz="2800" b="1" dirty="0"/>
              <a:t>""</a:t>
            </a:r>
            <a:r>
              <a:rPr lang="zh-CN" altLang="zh-CN" sz="2800" b="1" dirty="0"/>
              <a:t>还是</a:t>
            </a:r>
            <a:r>
              <a:rPr lang="en-US" altLang="zh-CN" sz="2800" b="1" dirty="0"/>
              <a:t>""</a:t>
            </a:r>
            <a:r>
              <a:rPr lang="zh-CN" altLang="zh-CN" sz="2800" b="1" dirty="0"/>
              <a:t>可要</a:t>
            </a:r>
            <a:r>
              <a:rPr lang="en-US" altLang="zh-CN" sz="2800" b="1" dirty="0"/>
              <a:t>"</a:t>
            </a:r>
            <a:r>
              <a:rPr lang="zh-CN" altLang="zh-CN" sz="2800" b="1" dirty="0"/>
              <a:t>等，或省去。例如：</a:t>
            </a:r>
          </a:p>
          <a:p>
            <a:r>
              <a:rPr lang="zh-CN" altLang="zh-CN" sz="2800" dirty="0"/>
              <a:t>圣人之所以为圣，愚人之所以为愚，</a:t>
            </a:r>
            <a:r>
              <a:rPr lang="zh-CN" altLang="zh-CN" sz="2800" dirty="0">
                <a:solidFill>
                  <a:srgbClr val="FF0000"/>
                </a:solidFill>
              </a:rPr>
              <a:t>其</a:t>
            </a:r>
            <a:r>
              <a:rPr lang="zh-CN" altLang="zh-CN" sz="2800" dirty="0"/>
              <a:t>皆出于此乎？（《师说》表测度。）</a:t>
            </a:r>
          </a:p>
          <a:p>
            <a:r>
              <a:rPr lang="zh-CN" altLang="zh-CN" sz="2800" dirty="0"/>
              <a:t>可以无悔矣</a:t>
            </a:r>
            <a:r>
              <a:rPr lang="en-US" altLang="zh-CN" sz="2800" dirty="0"/>
              <a:t>,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FF0000"/>
                </a:solidFill>
              </a:rPr>
              <a:t>其</a:t>
            </a:r>
            <a:r>
              <a:rPr lang="zh-CN" altLang="zh-CN" sz="2800" dirty="0"/>
              <a:t>孰能讥之乎？（《游褒禅山记》表反诘，难道。）</a:t>
            </a:r>
          </a:p>
          <a:p>
            <a:r>
              <a:rPr lang="zh-CN" altLang="zh-CN" sz="2800" dirty="0"/>
              <a:t>汝</a:t>
            </a:r>
            <a:r>
              <a:rPr lang="zh-CN" altLang="zh-CN" sz="2800" dirty="0">
                <a:solidFill>
                  <a:srgbClr val="FF0000"/>
                </a:solidFill>
              </a:rPr>
              <a:t>其</a:t>
            </a:r>
            <a:r>
              <a:rPr lang="zh-CN" altLang="zh-CN" sz="2800" dirty="0"/>
              <a:t>勿悲！（《与妻书》表婉商。）</a:t>
            </a:r>
          </a:p>
          <a:p>
            <a:r>
              <a:rPr lang="zh-CN" altLang="zh-CN" sz="2800" dirty="0"/>
              <a:t>尔</a:t>
            </a:r>
            <a:r>
              <a:rPr lang="zh-CN" altLang="zh-CN" sz="2800" dirty="0">
                <a:solidFill>
                  <a:srgbClr val="FF0000"/>
                </a:solidFill>
              </a:rPr>
              <a:t>其</a:t>
            </a:r>
            <a:r>
              <a:rPr lang="zh-CN" altLang="zh-CN" sz="2800" dirty="0"/>
              <a:t>无忘乃父之志！（《伶官传序》表期望。）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r>
              <a:rPr lang="zh-CN" altLang="zh-CN" sz="2800" dirty="0"/>
              <a:t>王好乐，则国</a:t>
            </a:r>
            <a:r>
              <a:rPr lang="zh-CN" altLang="zh-CN" sz="2800" dirty="0">
                <a:solidFill>
                  <a:srgbClr val="FF0000"/>
                </a:solidFill>
              </a:rPr>
              <a:t>其</a:t>
            </a:r>
            <a:r>
              <a:rPr lang="zh-CN" altLang="zh-CN" sz="2800" dirty="0"/>
              <a:t>庶几乎？</a:t>
            </a:r>
            <a:r>
              <a:rPr lang="en-US" altLang="zh-CN" sz="2800" dirty="0"/>
              <a:t>(</a:t>
            </a:r>
            <a:r>
              <a:rPr lang="zh-CN" altLang="zh-CN" sz="2800" dirty="0"/>
              <a:t>表推测，大概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55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).</a:t>
            </a:r>
            <a:r>
              <a:rPr lang="zh-CN" altLang="en-US" dirty="0"/>
              <a:t>用作连词。</a:t>
            </a:r>
          </a:p>
          <a:p>
            <a:r>
              <a:rPr lang="zh-CN" altLang="en-US" b="1" dirty="0"/>
              <a:t>作连词用时，通常放在句</a:t>
            </a:r>
            <a:r>
              <a:rPr lang="zh-CN" altLang="en-US" b="1" dirty="0" smtClean="0"/>
              <a:t>首</a:t>
            </a:r>
            <a:endParaRPr lang="zh-CN" altLang="en-US" b="1" dirty="0"/>
          </a:p>
          <a:p>
            <a:r>
              <a:rPr lang="zh-CN" altLang="en-US" b="1" dirty="0"/>
              <a:t>表选择，可译为</a:t>
            </a:r>
            <a:r>
              <a:rPr lang="en-US" altLang="zh-CN" b="1" dirty="0"/>
              <a:t>"</a:t>
            </a:r>
            <a:r>
              <a:rPr lang="zh-CN" altLang="en-US" b="1" dirty="0"/>
              <a:t>是</a:t>
            </a:r>
            <a:r>
              <a:rPr lang="en-US" altLang="zh-CN" b="1" dirty="0"/>
              <a:t>…</a:t>
            </a:r>
            <a:r>
              <a:rPr lang="zh-CN" altLang="en-US" b="1" dirty="0"/>
              <a:t>还是</a:t>
            </a:r>
            <a:r>
              <a:rPr lang="en-US" altLang="zh-CN" b="1" dirty="0"/>
              <a:t>"</a:t>
            </a:r>
            <a:r>
              <a:rPr lang="zh-CN" altLang="en-US" b="1" dirty="0"/>
              <a:t>；或表假设，可译为</a:t>
            </a:r>
            <a:r>
              <a:rPr lang="en-US" altLang="zh-CN" b="1" dirty="0"/>
              <a:t>"</a:t>
            </a:r>
            <a:r>
              <a:rPr lang="zh-CN" altLang="en-US" b="1" dirty="0"/>
              <a:t>如果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r>
              <a:rPr lang="zh-CN" altLang="en-US" dirty="0"/>
              <a:t>天之苍苍，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正色邪？</a:t>
            </a:r>
            <a:r>
              <a:rPr lang="zh-CN" altLang="en-US" dirty="0">
                <a:solidFill>
                  <a:srgbClr val="FF0000"/>
                </a:solidFill>
              </a:rPr>
              <a:t>其</a:t>
            </a:r>
            <a:r>
              <a:rPr lang="zh-CN" altLang="en-US" dirty="0"/>
              <a:t>远而无所至极邪？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432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文言虚词“其”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文言虚词“其”</dc:title>
  <dc:creator>user</dc:creator>
  <cp:lastModifiedBy>user</cp:lastModifiedBy>
  <cp:revision>3</cp:revision>
  <dcterms:created xsi:type="dcterms:W3CDTF">2016-08-20T08:10:44Z</dcterms:created>
  <dcterms:modified xsi:type="dcterms:W3CDTF">2016-08-20T08:17:19Z</dcterms:modified>
</cp:coreProperties>
</file>