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2016-08-25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2016-08-25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2016-08-25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2016-08-25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2016-08-25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2016-08-25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2016-08-25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2016-08-25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2016-08-25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2016-08-25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2016-08-25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2016-08-25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文言虚词</a:t>
            </a:r>
            <a:r>
              <a:rPr lang="zh-CN" altLang="en-US" b="1" dirty="0" smtClean="0"/>
              <a:t>“乎”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997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6632"/>
            <a:ext cx="8964488" cy="6741368"/>
          </a:xfrm>
        </p:spPr>
        <p:txBody>
          <a:bodyPr>
            <a:normAutofit/>
          </a:bodyPr>
          <a:lstStyle/>
          <a:p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 smtClean="0"/>
              <a:t>(</a:t>
            </a:r>
            <a:r>
              <a:rPr lang="zh-CN" altLang="en-US" b="1" dirty="0"/>
              <a:t>一</a:t>
            </a:r>
            <a:r>
              <a:rPr lang="en-US" altLang="zh-CN" b="1" dirty="0" smtClean="0"/>
              <a:t>)</a:t>
            </a:r>
            <a:r>
              <a:rPr lang="zh-CN" altLang="zh-CN" b="1" dirty="0" smtClean="0"/>
              <a:t>用作</a:t>
            </a:r>
            <a:r>
              <a:rPr lang="zh-CN" altLang="zh-CN" b="1" dirty="0"/>
              <a:t>介词</a:t>
            </a:r>
            <a:r>
              <a:rPr lang="en-US" altLang="zh-CN" b="1" dirty="0"/>
              <a:t> </a:t>
            </a:r>
            <a:r>
              <a:rPr lang="zh-CN" altLang="zh-CN" b="1" dirty="0"/>
              <a:t>，句中，相当于</a:t>
            </a:r>
            <a:r>
              <a:rPr lang="en-US" altLang="zh-CN" b="1" dirty="0"/>
              <a:t>"</a:t>
            </a:r>
            <a:r>
              <a:rPr lang="zh-CN" altLang="zh-CN" b="1" dirty="0"/>
              <a:t>于</a:t>
            </a:r>
            <a:r>
              <a:rPr lang="en-US" altLang="zh-CN" b="1" dirty="0"/>
              <a:t>"</a:t>
            </a:r>
            <a:r>
              <a:rPr lang="zh-CN" altLang="zh-CN" b="1" dirty="0"/>
              <a:t>。</a:t>
            </a:r>
            <a:r>
              <a:rPr lang="en-US" altLang="zh-CN" b="1" dirty="0"/>
              <a:t>   </a:t>
            </a:r>
            <a:endParaRPr lang="zh-CN" altLang="zh-CN" dirty="0"/>
          </a:p>
          <a:p>
            <a:r>
              <a:rPr lang="en-US" altLang="zh-CN" b="1" dirty="0"/>
              <a:t> </a:t>
            </a:r>
            <a:endParaRPr lang="en-US" altLang="zh-CN" b="1" dirty="0" smtClean="0"/>
          </a:p>
          <a:p>
            <a:r>
              <a:rPr lang="zh-CN" altLang="zh-CN" b="1" dirty="0" smtClean="0"/>
              <a:t>生</a:t>
            </a:r>
            <a:r>
              <a:rPr lang="zh-CN" altLang="zh-CN" b="1" dirty="0">
                <a:solidFill>
                  <a:srgbClr val="FF0000"/>
                </a:solidFill>
              </a:rPr>
              <a:t>乎</a:t>
            </a:r>
            <a:r>
              <a:rPr lang="zh-CN" altLang="zh-CN" b="1" dirty="0"/>
              <a:t>吾前，其闻道也固先</a:t>
            </a:r>
            <a:r>
              <a:rPr lang="zh-CN" altLang="zh-CN" b="1" dirty="0">
                <a:solidFill>
                  <a:srgbClr val="FF0000"/>
                </a:solidFill>
              </a:rPr>
              <a:t>乎</a:t>
            </a:r>
            <a:r>
              <a:rPr lang="zh-CN" altLang="zh-CN" b="1" dirty="0"/>
              <a:t>吾</a:t>
            </a:r>
            <a:r>
              <a:rPr lang="zh-CN" altLang="zh-CN" b="1" dirty="0" smtClean="0"/>
              <a:t>。</a:t>
            </a:r>
            <a:endParaRPr lang="zh-CN" altLang="zh-CN" dirty="0"/>
          </a:p>
          <a:p>
            <a:r>
              <a:rPr lang="zh-CN" altLang="zh-CN" b="1" dirty="0"/>
              <a:t>叫嚣</a:t>
            </a:r>
            <a:r>
              <a:rPr lang="zh-CN" altLang="zh-CN" b="1" dirty="0">
                <a:solidFill>
                  <a:srgbClr val="FF0000"/>
                </a:solidFill>
              </a:rPr>
              <a:t>乎</a:t>
            </a:r>
            <a:r>
              <a:rPr lang="zh-CN" altLang="zh-CN" b="1" dirty="0"/>
              <a:t>东西，隳突</a:t>
            </a:r>
            <a:r>
              <a:rPr lang="zh-CN" altLang="zh-CN" b="1" dirty="0">
                <a:solidFill>
                  <a:srgbClr val="FF0000"/>
                </a:solidFill>
              </a:rPr>
              <a:t>乎</a:t>
            </a:r>
            <a:r>
              <a:rPr lang="zh-CN" altLang="zh-CN" b="1" dirty="0"/>
              <a:t>南北。 </a:t>
            </a:r>
            <a:endParaRPr lang="zh-CN" altLang="zh-CN" dirty="0"/>
          </a:p>
          <a:p>
            <a:r>
              <a:rPr lang="zh-CN" altLang="zh-CN" b="1" dirty="0"/>
              <a:t>君子博学而日参省</a:t>
            </a:r>
            <a:r>
              <a:rPr lang="zh-CN" altLang="zh-CN" b="1" dirty="0">
                <a:solidFill>
                  <a:srgbClr val="FF0000"/>
                </a:solidFill>
              </a:rPr>
              <a:t>乎</a:t>
            </a:r>
            <a:r>
              <a:rPr lang="zh-CN" altLang="zh-CN" b="1" dirty="0"/>
              <a:t>己</a:t>
            </a:r>
            <a:r>
              <a:rPr lang="en-US" altLang="zh-CN" b="1" dirty="0"/>
              <a:t> </a:t>
            </a:r>
            <a:endParaRPr lang="zh-CN" altLang="zh-CN" dirty="0"/>
          </a:p>
          <a:p>
            <a:r>
              <a:rPr lang="zh-CN" altLang="zh-CN" b="1" dirty="0"/>
              <a:t>相与枕藉</a:t>
            </a:r>
            <a:r>
              <a:rPr lang="zh-CN" altLang="zh-CN" b="1" dirty="0">
                <a:solidFill>
                  <a:srgbClr val="FF0000"/>
                </a:solidFill>
              </a:rPr>
              <a:t>乎</a:t>
            </a:r>
            <a:r>
              <a:rPr lang="zh-CN" altLang="zh-CN" b="1" dirty="0"/>
              <a:t>舟中</a:t>
            </a:r>
            <a:r>
              <a:rPr lang="zh-CN" altLang="zh-CN" b="1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00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856984" cy="6624736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(</a:t>
            </a:r>
            <a:r>
              <a:rPr lang="zh-CN" altLang="zh-CN" dirty="0"/>
              <a:t>二</a:t>
            </a:r>
            <a:r>
              <a:rPr lang="en-US" altLang="zh-CN" dirty="0" smtClean="0"/>
              <a:t>) </a:t>
            </a:r>
            <a:r>
              <a:rPr lang="zh-CN" altLang="zh-CN" b="1" dirty="0" smtClean="0"/>
              <a:t>用作</a:t>
            </a:r>
            <a:r>
              <a:rPr lang="zh-CN" altLang="zh-CN" b="1" dirty="0"/>
              <a:t>语气助词。</a:t>
            </a:r>
            <a:r>
              <a:rPr lang="en-US" altLang="zh-CN" b="1" dirty="0"/>
              <a:t> </a:t>
            </a:r>
            <a:br>
              <a:rPr lang="en-US" altLang="zh-CN" b="1" dirty="0"/>
            </a:br>
            <a:r>
              <a:rPr lang="en-US" altLang="zh-CN" b="1" dirty="0">
                <a:solidFill>
                  <a:srgbClr val="7030A0"/>
                </a:solidFill>
              </a:rPr>
              <a:t>1</a:t>
            </a:r>
            <a:r>
              <a:rPr lang="zh-CN" altLang="zh-CN" b="1" dirty="0">
                <a:solidFill>
                  <a:srgbClr val="7030A0"/>
                </a:solidFill>
              </a:rPr>
              <a:t>、句末，表疑问语气。可译为</a:t>
            </a:r>
            <a:r>
              <a:rPr lang="en-US" altLang="zh-CN" b="1" dirty="0">
                <a:solidFill>
                  <a:srgbClr val="7030A0"/>
                </a:solidFill>
              </a:rPr>
              <a:t>"</a:t>
            </a:r>
            <a:r>
              <a:rPr lang="zh-CN" altLang="zh-CN" b="1" dirty="0">
                <a:solidFill>
                  <a:srgbClr val="7030A0"/>
                </a:solidFill>
              </a:rPr>
              <a:t>吗</a:t>
            </a:r>
            <a:r>
              <a:rPr lang="en-US" altLang="zh-CN" b="1" dirty="0">
                <a:solidFill>
                  <a:srgbClr val="7030A0"/>
                </a:solidFill>
              </a:rPr>
              <a:t>""</a:t>
            </a:r>
            <a:r>
              <a:rPr lang="zh-CN" altLang="zh-CN" b="1" dirty="0">
                <a:solidFill>
                  <a:srgbClr val="7030A0"/>
                </a:solidFill>
              </a:rPr>
              <a:t>呢</a:t>
            </a:r>
            <a:r>
              <a:rPr lang="en-US" altLang="zh-CN" b="1" dirty="0">
                <a:solidFill>
                  <a:srgbClr val="7030A0"/>
                </a:solidFill>
              </a:rPr>
              <a:t>"</a:t>
            </a:r>
            <a:r>
              <a:rPr lang="zh-CN" altLang="zh-CN" b="1" dirty="0">
                <a:solidFill>
                  <a:srgbClr val="7030A0"/>
                </a:solidFill>
              </a:rPr>
              <a:t>。</a:t>
            </a:r>
            <a:r>
              <a:rPr lang="en-US" altLang="zh-CN" b="1" dirty="0">
                <a:solidFill>
                  <a:srgbClr val="7030A0"/>
                </a:solidFill>
              </a:rPr>
              <a:t> </a:t>
            </a:r>
            <a:br>
              <a:rPr lang="en-US" altLang="zh-CN" b="1" dirty="0">
                <a:solidFill>
                  <a:srgbClr val="7030A0"/>
                </a:solidFill>
              </a:rPr>
            </a:br>
            <a:r>
              <a:rPr lang="zh-CN" altLang="zh-CN" b="1" dirty="0"/>
              <a:t>几寒</a:t>
            </a:r>
            <a:r>
              <a:rPr lang="zh-CN" altLang="zh-CN" b="1" dirty="0">
                <a:solidFill>
                  <a:srgbClr val="FF0000"/>
                </a:solidFill>
              </a:rPr>
              <a:t>乎</a:t>
            </a:r>
            <a:r>
              <a:rPr lang="zh-CN" altLang="zh-CN" b="1" dirty="0"/>
              <a:t>？欲食</a:t>
            </a:r>
            <a:r>
              <a:rPr lang="zh-CN" altLang="zh-CN" b="1" dirty="0">
                <a:solidFill>
                  <a:srgbClr val="FF0000"/>
                </a:solidFill>
              </a:rPr>
              <a:t>乎</a:t>
            </a:r>
            <a:r>
              <a:rPr lang="zh-CN" altLang="zh-CN" b="1" dirty="0" smtClean="0"/>
              <a:t>？</a:t>
            </a:r>
            <a:r>
              <a:rPr lang="en-US" altLang="zh-CN" b="1" dirty="0"/>
              <a:t>  </a:t>
            </a:r>
            <a:endParaRPr lang="zh-CN" altLang="zh-CN" dirty="0"/>
          </a:p>
          <a:p>
            <a:r>
              <a:rPr lang="zh-CN" altLang="zh-CN" b="1" dirty="0"/>
              <a:t>岂有相公此时出见客</a:t>
            </a:r>
            <a:r>
              <a:rPr lang="zh-CN" altLang="zh-CN" b="1" dirty="0">
                <a:solidFill>
                  <a:srgbClr val="FF0000"/>
                </a:solidFill>
              </a:rPr>
              <a:t>乎</a:t>
            </a:r>
            <a:r>
              <a:rPr lang="zh-CN" altLang="zh-CN" b="1" dirty="0" smtClean="0"/>
              <a:t>？</a:t>
            </a:r>
            <a:endParaRPr lang="en-US" altLang="zh-CN" b="1" dirty="0" smtClean="0"/>
          </a:p>
          <a:p>
            <a:r>
              <a:rPr lang="zh-CN" altLang="zh-CN" b="1" dirty="0" smtClean="0"/>
              <a:t>欲</a:t>
            </a:r>
            <a:r>
              <a:rPr lang="zh-CN" altLang="zh-CN" b="1" u="sng" dirty="0"/>
              <a:t>安</a:t>
            </a:r>
            <a:r>
              <a:rPr lang="zh-CN" altLang="zh-CN" b="1" dirty="0"/>
              <a:t>所归</a:t>
            </a:r>
            <a:r>
              <a:rPr lang="zh-CN" altLang="zh-CN" b="1" dirty="0">
                <a:solidFill>
                  <a:srgbClr val="FF0000"/>
                </a:solidFill>
              </a:rPr>
              <a:t>乎</a:t>
            </a:r>
            <a:r>
              <a:rPr lang="zh-CN" altLang="zh-CN" b="1" dirty="0" smtClean="0"/>
              <a:t>？</a:t>
            </a:r>
            <a:endParaRPr lang="en-US" altLang="zh-CN" b="1" dirty="0" smtClean="0"/>
          </a:p>
          <a:p>
            <a:r>
              <a:rPr lang="zh-CN" altLang="zh-CN" b="1" dirty="0" smtClean="0"/>
              <a:t>天下</a:t>
            </a:r>
            <a:r>
              <a:rPr lang="zh-CN" altLang="zh-CN" b="1" dirty="0"/>
              <a:t>事有难易</a:t>
            </a:r>
            <a:r>
              <a:rPr lang="zh-CN" altLang="zh-CN" b="1" dirty="0">
                <a:solidFill>
                  <a:srgbClr val="FF0000"/>
                </a:solidFill>
              </a:rPr>
              <a:t>乎</a:t>
            </a:r>
            <a:r>
              <a:rPr lang="zh-CN" altLang="zh-CN" b="1" dirty="0"/>
              <a:t> </a:t>
            </a:r>
            <a:r>
              <a:rPr lang="zh-CN" altLang="zh-CN" b="1" dirty="0" smtClean="0"/>
              <a:t>？</a:t>
            </a:r>
            <a:endParaRPr lang="en-US" altLang="zh-CN" b="1" dirty="0" smtClean="0"/>
          </a:p>
          <a:p>
            <a:endParaRPr lang="zh-CN" altLang="zh-CN" dirty="0"/>
          </a:p>
          <a:p>
            <a:r>
              <a:rPr lang="en-US" altLang="zh-CN" b="1" dirty="0">
                <a:solidFill>
                  <a:srgbClr val="7030A0"/>
                </a:solidFill>
              </a:rPr>
              <a:t>2</a:t>
            </a:r>
            <a:r>
              <a:rPr lang="zh-CN" altLang="zh-CN" b="1" dirty="0">
                <a:solidFill>
                  <a:srgbClr val="7030A0"/>
                </a:solidFill>
              </a:rPr>
              <a:t>、句末，表反问语气。</a:t>
            </a:r>
            <a:endParaRPr lang="zh-CN" altLang="zh-CN" dirty="0">
              <a:solidFill>
                <a:srgbClr val="7030A0"/>
              </a:solidFill>
            </a:endParaRPr>
          </a:p>
          <a:p>
            <a:r>
              <a:rPr lang="zh-CN" altLang="zh-CN" b="1" dirty="0"/>
              <a:t>例如：学而时习之，不亦说</a:t>
            </a:r>
            <a:r>
              <a:rPr lang="zh-CN" altLang="zh-CN" b="1" dirty="0">
                <a:solidFill>
                  <a:srgbClr val="FF0000"/>
                </a:solidFill>
              </a:rPr>
              <a:t>乎</a:t>
            </a:r>
            <a:r>
              <a:rPr lang="zh-CN" altLang="zh-CN" b="1" dirty="0"/>
              <a:t>？</a:t>
            </a:r>
            <a:endParaRPr lang="zh-CN" altLang="zh-CN" dirty="0"/>
          </a:p>
          <a:p>
            <a:r>
              <a:rPr lang="zh-CN" altLang="zh-CN" b="1" dirty="0"/>
              <a:t>布衣之交尚不相欺，况大国</a:t>
            </a:r>
            <a:r>
              <a:rPr lang="zh-CN" altLang="zh-CN" b="1" dirty="0">
                <a:solidFill>
                  <a:srgbClr val="FF0000"/>
                </a:solidFill>
              </a:rPr>
              <a:t>乎</a:t>
            </a:r>
            <a:r>
              <a:rPr lang="zh-CN" altLang="zh-CN" b="1" dirty="0" smtClean="0"/>
              <a:t>？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7030A0"/>
                </a:solidFill>
              </a:rPr>
              <a:t>3</a:t>
            </a:r>
            <a:r>
              <a:rPr lang="zh-CN" altLang="zh-CN" b="1" dirty="0">
                <a:solidFill>
                  <a:srgbClr val="7030A0"/>
                </a:solidFill>
              </a:rPr>
              <a:t>、句末，表测度语气，可译为</a:t>
            </a:r>
            <a:r>
              <a:rPr lang="en-US" altLang="zh-CN" b="1" dirty="0">
                <a:solidFill>
                  <a:srgbClr val="7030A0"/>
                </a:solidFill>
              </a:rPr>
              <a:t>"</a:t>
            </a:r>
            <a:r>
              <a:rPr lang="zh-CN" altLang="zh-CN" b="1" dirty="0">
                <a:solidFill>
                  <a:srgbClr val="7030A0"/>
                </a:solidFill>
              </a:rPr>
              <a:t>吧</a:t>
            </a:r>
            <a:r>
              <a:rPr lang="en-US" altLang="zh-CN" b="1" dirty="0">
                <a:solidFill>
                  <a:srgbClr val="7030A0"/>
                </a:solidFill>
              </a:rPr>
              <a:t>"</a:t>
            </a:r>
            <a:r>
              <a:rPr lang="zh-CN" altLang="zh-CN" b="1" dirty="0">
                <a:solidFill>
                  <a:srgbClr val="7030A0"/>
                </a:solidFill>
              </a:rPr>
              <a:t>。</a:t>
            </a:r>
            <a:r>
              <a:rPr lang="en-US" altLang="zh-CN" b="1" dirty="0"/>
              <a:t> </a:t>
            </a:r>
            <a:br>
              <a:rPr lang="en-US" altLang="zh-CN" b="1" dirty="0"/>
            </a:br>
            <a:r>
              <a:rPr lang="zh-CN" altLang="zh-CN" b="1" dirty="0"/>
              <a:t>王之好乐甚，则齐其庶几</a:t>
            </a:r>
            <a:r>
              <a:rPr lang="zh-CN" altLang="zh-CN" b="1" dirty="0">
                <a:solidFill>
                  <a:srgbClr val="FF0000"/>
                </a:solidFill>
              </a:rPr>
              <a:t>乎</a:t>
            </a:r>
            <a:r>
              <a:rPr lang="zh-CN" altLang="zh-CN" b="1" dirty="0" smtClean="0"/>
              <a:t>。</a:t>
            </a:r>
            <a:r>
              <a:rPr lang="en-US" altLang="zh-CN" b="1" dirty="0"/>
              <a:t> </a:t>
            </a:r>
            <a:endParaRPr lang="zh-CN" altLang="zh-CN" dirty="0"/>
          </a:p>
          <a:p>
            <a:r>
              <a:rPr lang="zh-CN" altLang="zh-CN" b="1" dirty="0"/>
              <a:t>圣人之所以为圣，愚人之所以为愚，</a:t>
            </a:r>
            <a:r>
              <a:rPr lang="zh-CN" altLang="zh-CN" b="1" u="sng" dirty="0"/>
              <a:t>其</a:t>
            </a:r>
            <a:r>
              <a:rPr lang="zh-CN" altLang="zh-CN" b="1" dirty="0"/>
              <a:t>皆出于此</a:t>
            </a:r>
            <a:r>
              <a:rPr lang="zh-CN" altLang="zh-CN" b="1" dirty="0">
                <a:solidFill>
                  <a:srgbClr val="FF0000"/>
                </a:solidFill>
              </a:rPr>
              <a:t>乎</a:t>
            </a:r>
            <a:r>
              <a:rPr lang="zh-CN" altLang="zh-CN" b="1" dirty="0"/>
              <a:t>？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455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60648"/>
            <a:ext cx="8435280" cy="586551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4</a:t>
            </a:r>
            <a:r>
              <a:rPr lang="zh-CN" altLang="zh-CN" b="1" dirty="0">
                <a:solidFill>
                  <a:srgbClr val="7030A0"/>
                </a:solidFill>
              </a:rPr>
              <a:t>、句末，用于感叹句，可译为</a:t>
            </a:r>
            <a:r>
              <a:rPr lang="en-US" altLang="zh-CN" b="1" dirty="0">
                <a:solidFill>
                  <a:srgbClr val="7030A0"/>
                </a:solidFill>
              </a:rPr>
              <a:t>"</a:t>
            </a:r>
            <a:r>
              <a:rPr lang="zh-CN" altLang="zh-CN" b="1" dirty="0">
                <a:solidFill>
                  <a:srgbClr val="7030A0"/>
                </a:solidFill>
              </a:rPr>
              <a:t>啊</a:t>
            </a:r>
            <a:r>
              <a:rPr lang="en-US" altLang="zh-CN" b="1" dirty="0">
                <a:solidFill>
                  <a:srgbClr val="7030A0"/>
                </a:solidFill>
              </a:rPr>
              <a:t>""</a:t>
            </a:r>
            <a:r>
              <a:rPr lang="zh-CN" altLang="zh-CN" b="1" dirty="0">
                <a:solidFill>
                  <a:srgbClr val="7030A0"/>
                </a:solidFill>
              </a:rPr>
              <a:t>呀</a:t>
            </a:r>
            <a:r>
              <a:rPr lang="en-US" altLang="zh-CN" b="1" dirty="0">
                <a:solidFill>
                  <a:srgbClr val="7030A0"/>
                </a:solidFill>
              </a:rPr>
              <a:t>"</a:t>
            </a:r>
            <a:r>
              <a:rPr lang="zh-CN" altLang="zh-CN" b="1" dirty="0">
                <a:solidFill>
                  <a:srgbClr val="7030A0"/>
                </a:solidFill>
              </a:rPr>
              <a:t>等。</a:t>
            </a:r>
            <a:r>
              <a:rPr lang="en-US" altLang="zh-CN" b="1" dirty="0"/>
              <a:t> </a:t>
            </a:r>
            <a:br>
              <a:rPr lang="en-US" altLang="zh-CN" b="1" dirty="0"/>
            </a:br>
            <a:r>
              <a:rPr lang="zh-CN" altLang="zh-CN" b="1" dirty="0"/>
              <a:t>呜呼！熟知赋敛之毒有甚是蛇者</a:t>
            </a:r>
            <a:r>
              <a:rPr lang="zh-CN" altLang="zh-CN" sz="3500" b="1" dirty="0">
                <a:solidFill>
                  <a:srgbClr val="FF0000"/>
                </a:solidFill>
              </a:rPr>
              <a:t>乎</a:t>
            </a:r>
            <a:r>
              <a:rPr lang="zh-CN" altLang="zh-CN" b="1" dirty="0" smtClean="0"/>
              <a:t>！</a:t>
            </a:r>
            <a:endParaRPr lang="en-US" altLang="zh-CN" b="1" dirty="0" smtClean="0"/>
          </a:p>
          <a:p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>
                <a:solidFill>
                  <a:srgbClr val="7030A0"/>
                </a:solidFill>
              </a:rPr>
              <a:t>5</a:t>
            </a:r>
            <a:r>
              <a:rPr lang="zh-CN" altLang="zh-CN" b="1" dirty="0">
                <a:solidFill>
                  <a:srgbClr val="7030A0"/>
                </a:solidFill>
              </a:rPr>
              <a:t>、句中，用在句中的停顿处。</a:t>
            </a:r>
            <a:r>
              <a:rPr lang="en-US" altLang="zh-CN" b="1" dirty="0"/>
              <a:t> </a:t>
            </a:r>
            <a:br>
              <a:rPr lang="en-US" altLang="zh-CN" b="1" dirty="0"/>
            </a:br>
            <a:r>
              <a:rPr lang="zh-CN" altLang="zh-CN" b="1" dirty="0"/>
              <a:t>胡为</a:t>
            </a:r>
            <a:r>
              <a:rPr lang="zh-CN" altLang="zh-CN" sz="3500" b="1" dirty="0">
                <a:solidFill>
                  <a:srgbClr val="FF0000"/>
                </a:solidFill>
              </a:rPr>
              <a:t>乎</a:t>
            </a:r>
            <a:r>
              <a:rPr lang="zh-CN" altLang="zh-CN" b="1" dirty="0"/>
              <a:t>遑遑欲何之</a:t>
            </a:r>
            <a:r>
              <a:rPr lang="zh-CN" altLang="zh-CN" b="1" dirty="0" smtClean="0"/>
              <a:t>？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7030A0"/>
                </a:solidFill>
              </a:rPr>
              <a:t>6</a:t>
            </a:r>
            <a:r>
              <a:rPr lang="zh-CN" altLang="zh-CN" b="1" dirty="0">
                <a:solidFill>
                  <a:srgbClr val="7030A0"/>
                </a:solidFill>
              </a:rPr>
              <a:t>、词尾助词，</a:t>
            </a:r>
            <a:r>
              <a:rPr lang="en-US" altLang="zh-CN" b="1" dirty="0">
                <a:solidFill>
                  <a:srgbClr val="7030A0"/>
                </a:solidFill>
              </a:rPr>
              <a:t> </a:t>
            </a:r>
            <a:r>
              <a:rPr lang="zh-CN" altLang="zh-CN" b="1" dirty="0">
                <a:solidFill>
                  <a:srgbClr val="7030A0"/>
                </a:solidFill>
              </a:rPr>
              <a:t>用于形容词词尾，用语句中，同“然“，翻译为“</a:t>
            </a:r>
            <a:r>
              <a:rPr lang="en-US" altLang="zh-CN" b="1" dirty="0">
                <a:solidFill>
                  <a:srgbClr val="7030A0"/>
                </a:solidFill>
              </a:rPr>
              <a:t>...</a:t>
            </a:r>
            <a:r>
              <a:rPr lang="zh-CN" altLang="zh-CN" b="1" dirty="0">
                <a:solidFill>
                  <a:srgbClr val="7030A0"/>
                </a:solidFill>
              </a:rPr>
              <a:t>样子”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zh-CN" altLang="zh-CN" b="1" dirty="0"/>
              <a:t>如：浩浩</a:t>
            </a:r>
            <a:r>
              <a:rPr lang="zh-CN" altLang="zh-CN" sz="3500" b="1" dirty="0">
                <a:solidFill>
                  <a:srgbClr val="FF0000"/>
                </a:solidFill>
              </a:rPr>
              <a:t>乎</a:t>
            </a:r>
            <a:r>
              <a:rPr lang="zh-CN" altLang="zh-CN" b="1" dirty="0"/>
              <a:t>如冯虚御风，而不知其所止；飘飘乎如遗世独立，羽化而登仙</a:t>
            </a:r>
            <a:r>
              <a:rPr lang="zh-CN" altLang="zh-CN" b="1" dirty="0" smtClean="0"/>
              <a:t>。</a:t>
            </a:r>
            <a:endParaRPr lang="en-US" altLang="zh-CN" b="1" dirty="0" smtClean="0"/>
          </a:p>
          <a:p>
            <a:r>
              <a:rPr lang="zh-CN" altLang="zh-CN" b="1" dirty="0" smtClean="0"/>
              <a:t>恢恢</a:t>
            </a:r>
            <a:r>
              <a:rPr lang="zh-CN" altLang="zh-CN" sz="3500" b="1" dirty="0">
                <a:solidFill>
                  <a:srgbClr val="FF0000"/>
                </a:solidFill>
              </a:rPr>
              <a:t>乎</a:t>
            </a:r>
            <a:r>
              <a:rPr lang="zh-CN" altLang="zh-CN" b="1" dirty="0"/>
              <a:t>其于游刃必有余地矣</a:t>
            </a:r>
            <a:r>
              <a:rPr lang="zh-CN" altLang="zh-CN" b="1" dirty="0" smtClean="0"/>
              <a:t>！</a:t>
            </a:r>
            <a:endParaRPr lang="en-US" altLang="zh-CN" b="1" dirty="0" smtClean="0"/>
          </a:p>
          <a:p>
            <a:r>
              <a:rPr lang="zh-CN" altLang="zh-CN" b="1" dirty="0" smtClean="0"/>
              <a:t>巍巍</a:t>
            </a:r>
            <a:r>
              <a:rPr lang="zh-CN" altLang="zh-CN" sz="3500" b="1" dirty="0">
                <a:solidFill>
                  <a:srgbClr val="FF0000"/>
                </a:solidFill>
              </a:rPr>
              <a:t>乎</a:t>
            </a:r>
            <a:r>
              <a:rPr lang="zh-CN" altLang="zh-CN" b="1" dirty="0"/>
              <a:t>可畏。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60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32</Words>
  <Application>Microsoft Office PowerPoint</Application>
  <PresentationFormat>全屏显示(4:3)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文言虚词“乎”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文言虚词“其”</dc:title>
  <dc:creator>user</dc:creator>
  <cp:lastModifiedBy>user</cp:lastModifiedBy>
  <cp:revision>8</cp:revision>
  <dcterms:created xsi:type="dcterms:W3CDTF">2016-08-20T08:10:44Z</dcterms:created>
  <dcterms:modified xsi:type="dcterms:W3CDTF">2016-08-25T02:58:58Z</dcterms:modified>
</cp:coreProperties>
</file>