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1575" r:id="rId2"/>
    <p:sldId id="856" r:id="rId3"/>
    <p:sldId id="1296" r:id="rId4"/>
    <p:sldId id="1360" r:id="rId5"/>
    <p:sldId id="1613" r:id="rId6"/>
    <p:sldId id="1521" r:id="rId7"/>
    <p:sldId id="1556" r:id="rId8"/>
    <p:sldId id="1691" r:id="rId9"/>
    <p:sldId id="1692" r:id="rId10"/>
    <p:sldId id="1693" r:id="rId11"/>
    <p:sldId id="1614" r:id="rId12"/>
    <p:sldId id="1615" r:id="rId13"/>
    <p:sldId id="1616" r:id="rId14"/>
    <p:sldId id="1558" r:id="rId15"/>
    <p:sldId id="1617" r:id="rId16"/>
    <p:sldId id="1557" r:id="rId17"/>
    <p:sldId id="1559" r:id="rId18"/>
    <p:sldId id="1618" r:id="rId19"/>
    <p:sldId id="1619" r:id="rId20"/>
    <p:sldId id="1620" r:id="rId21"/>
    <p:sldId id="1384" r:id="rId22"/>
    <p:sldId id="1388" r:id="rId23"/>
    <p:sldId id="1541" r:id="rId24"/>
    <p:sldId id="1643" r:id="rId25"/>
    <p:sldId id="1644" r:id="rId26"/>
    <p:sldId id="1645" r:id="rId27"/>
    <p:sldId id="1646" r:id="rId28"/>
    <p:sldId id="1694" r:id="rId29"/>
    <p:sldId id="1695" r:id="rId30"/>
    <p:sldId id="1696" r:id="rId31"/>
    <p:sldId id="1697" r:id="rId32"/>
    <p:sldId id="1698" r:id="rId33"/>
    <p:sldId id="1699" r:id="rId34"/>
    <p:sldId id="1700" r:id="rId35"/>
    <p:sldId id="1705" r:id="rId36"/>
    <p:sldId id="1701" r:id="rId37"/>
    <p:sldId id="1702" r:id="rId38"/>
    <p:sldId id="1703" r:id="rId39"/>
    <p:sldId id="1677" r:id="rId40"/>
    <p:sldId id="1708" r:id="rId41"/>
    <p:sldId id="1706" r:id="rId42"/>
    <p:sldId id="1709" r:id="rId43"/>
    <p:sldId id="1519" r:id="rId44"/>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3" autoAdjust="0"/>
    <p:restoredTop sz="96727" autoAdjust="0"/>
  </p:normalViewPr>
  <p:slideViewPr>
    <p:cSldViewPr>
      <p:cViewPr varScale="1">
        <p:scale>
          <a:sx n="81" d="100"/>
          <a:sy n="81" d="100"/>
        </p:scale>
        <p:origin x="-648" y="-7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2017/3/28</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师阁小朋友\9448607_124631816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11493"/>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0" name="标题 2"/>
          <p:cNvSpPr txBox="1">
            <a:spLocks/>
          </p:cNvSpPr>
          <p:nvPr/>
        </p:nvSpPr>
        <p:spPr>
          <a:xfrm>
            <a:off x="3286894" y="3789834"/>
            <a:ext cx="7272807" cy="1306490"/>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考点二　分析环境描写</a:t>
            </a:r>
          </a:p>
          <a:p>
            <a:pPr algn="r">
              <a:lnSpc>
                <a:spcPct val="150000"/>
              </a:lnSpc>
            </a:pPr>
            <a:r>
              <a:rPr lang="en-US" altLang="zh-CN" sz="2800" kern="100" dirty="0">
                <a:latin typeface="Times New Roman"/>
                <a:ea typeface="华文细黑"/>
                <a:cs typeface="Courier New"/>
              </a:rPr>
              <a:t>  ——</a:t>
            </a:r>
            <a:r>
              <a:rPr lang="zh-CN" altLang="zh-CN" sz="2800" kern="100" dirty="0">
                <a:latin typeface="Times New Roman"/>
                <a:ea typeface="华文细黑"/>
                <a:cs typeface="Courier New"/>
              </a:rPr>
              <a:t>聚焦活动舞台，读懂风景意义</a:t>
            </a: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
        <p:nvSpPr>
          <p:cNvPr id="15" name="副标题 3"/>
          <p:cNvSpPr txBox="1">
            <a:spLocks/>
          </p:cNvSpPr>
          <p:nvPr/>
        </p:nvSpPr>
        <p:spPr>
          <a:xfrm>
            <a:off x="-26573" y="3718127"/>
            <a:ext cx="1528275"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120000"/>
              </a:lnSpc>
              <a:buNone/>
            </a:pPr>
            <a:r>
              <a:rPr lang="zh-CN" altLang="en-US" sz="2600" dirty="0" smtClean="0">
                <a:solidFill>
                  <a:schemeClr val="tx1">
                    <a:lumMod val="75000"/>
                    <a:lumOff val="25000"/>
                  </a:schemeClr>
                </a:solidFill>
                <a:latin typeface="+mn-ea"/>
              </a:rPr>
              <a:t>专题三</a:t>
            </a:r>
            <a:endParaRPr lang="en-US" altLang="zh-CN" sz="2600" dirty="0" smtClean="0">
              <a:solidFill>
                <a:schemeClr val="tx1">
                  <a:lumMod val="75000"/>
                  <a:lumOff val="25000"/>
                </a:schemeClr>
              </a:solidFill>
              <a:latin typeface="+mn-ea"/>
            </a:endParaRPr>
          </a:p>
          <a:p>
            <a:pPr marL="0" indent="0" algn="ctr">
              <a:lnSpc>
                <a:spcPct val="120000"/>
              </a:lnSpc>
              <a:buNone/>
            </a:pPr>
            <a:r>
              <a:rPr lang="zh-CN" altLang="en-US" sz="2600" dirty="0">
                <a:solidFill>
                  <a:schemeClr val="tx1">
                    <a:lumMod val="75000"/>
                    <a:lumOff val="25000"/>
                  </a:schemeClr>
                </a:solidFill>
                <a:latin typeface="+mn-ea"/>
              </a:rPr>
              <a:t>考点突破</a:t>
            </a:r>
          </a:p>
        </p:txBody>
      </p:sp>
    </p:spTree>
    <p:extLst>
      <p:ext uri="{BB962C8B-B14F-4D97-AF65-F5344CB8AC3E}">
        <p14:creationId xmlns:p14="http://schemas.microsoft.com/office/powerpoint/2010/main" val="3434487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380629"/>
            <a:ext cx="11223676" cy="594006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重庆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一个地方只要历史长了，就会产生些离奇的故事。</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古城就是这样一个地方。当你花费了比去欧洲还要多的时间，从大城市曲里拐弯地来到这里时，疲惫的身心会猛然因眼前远离现代文明的古奥而震颤：唐宋格局、明清街院，这化石一样的小城里，似乎每一扇刻着秦琼尉迟恭的老木门后面，都有一个传承了五千年的大家族在繁衍生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而每一个迎面过来的人，他穿得越是普通，你越是不敢小瞧他，因为他的身上自然地洋溢着只有在这样的古城里生长的人才有的恬静和自信，哪怕他只是一个绱鞋掌钉的小皮匠。</a:t>
            </a:r>
            <a:endParaRPr lang="zh-CN" altLang="zh-CN" sz="1050" kern="100" dirty="0">
              <a:effectLst/>
              <a:latin typeface="宋体"/>
              <a:cs typeface="Courier New"/>
            </a:endParaRPr>
          </a:p>
        </p:txBody>
      </p:sp>
    </p:spTree>
    <p:extLst>
      <p:ext uri="{BB962C8B-B14F-4D97-AF65-F5344CB8AC3E}">
        <p14:creationId xmlns:p14="http://schemas.microsoft.com/office/powerpoint/2010/main" val="2505688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127235"/>
            <a:ext cx="11223676" cy="6686935"/>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沿袭着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食不过午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老规矩的，似乎只有传统小吃。但古城里曾经严格遵守另一种做生意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时不过午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老规矩的，却还有一个人，那就是东坛井的陈皮匠。</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东坛井是一条老街，街头有一口叫东坛井的千年老井。老井现在是文物，周围砌了台子，被重点保护了。陈皮匠的家就是陈家大院子，在老井东边，大院有两套天井一个后花园，一栋小巧的绣楼，后面一套天井是皮匠的藏书室。陈家大院子的正门在与街面丁对着的巷子里，除了家人进出，平时总关着。隔了街道，皮匠的摊子在老井西面的醋吧街沿上。皮匠从十九岁开始就在那里摆摊，没人说他不能在那里摆摊，他是这条街上最正宗的土著。</a:t>
            </a:r>
            <a:endParaRPr lang="zh-CN" altLang="zh-CN" sz="1050" kern="100" dirty="0">
              <a:effectLst/>
              <a:latin typeface="宋体"/>
              <a:cs typeface="Courier New"/>
            </a:endParaRPr>
          </a:p>
        </p:txBody>
      </p:sp>
    </p:spTree>
    <p:extLst>
      <p:ext uri="{BB962C8B-B14F-4D97-AF65-F5344CB8AC3E}">
        <p14:creationId xmlns:p14="http://schemas.microsoft.com/office/powerpoint/2010/main" val="62174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377147"/>
            <a:ext cx="11223676" cy="4564815"/>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皮匠的手艺好，补的鞋既巴适又牢实。了解他的人都说：可惜哟，一个老高中生，灵巧得能绣花，随便做啥也能成气候嘛，去当皮匠。皮匠才不这样想，他悠闲自在地守在摊子上，不管生意好坏，中午十二点都要准时收摊。他上午挣了多少钱，下午就要买多少钱的书。古城收售旧书和收藏旧书的人，都认得他，晓得他在意哪一类书，只要看到他来了，立马抱一摞出来任他选。钱不够，也没关系，第二天</a:t>
            </a:r>
            <a:r>
              <a:rPr lang="zh-CN" altLang="zh-CN" sz="2800" kern="100" spc="-50" dirty="0">
                <a:latin typeface="Times New Roman"/>
                <a:ea typeface="华文细黑"/>
                <a:cs typeface="Times New Roman"/>
              </a:rPr>
              <a:t>拿来就是了。古城的人都爱老书，或者自己读，或者倒来倒去当古董卖。</a:t>
            </a:r>
            <a:endParaRPr lang="zh-CN" altLang="zh-CN" sz="1050" kern="100" spc="-50" dirty="0">
              <a:effectLst/>
              <a:latin typeface="宋体"/>
              <a:cs typeface="Courier New"/>
            </a:endParaRPr>
          </a:p>
        </p:txBody>
      </p:sp>
    </p:spTree>
    <p:extLst>
      <p:ext uri="{BB962C8B-B14F-4D97-AF65-F5344CB8AC3E}">
        <p14:creationId xmlns:p14="http://schemas.microsoft.com/office/powerpoint/2010/main" val="2904036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444903"/>
            <a:ext cx="11223676" cy="4001071"/>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晚上，皮匠一般都待在他的藏书室里。至于他在里面干些啥，皮匠娘子从不过问。要休息的时候，只是在外面喊：老汉，等你哈。皮匠听了，先咳嗽一声，然后才出来。</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皮匠的生活一直都像这样，很平静。古城其他人的生活也很平静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直到上个月皮匠的女儿回来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indent="711200" algn="r">
              <a:lnSpc>
                <a:spcPct val="150000"/>
              </a:lnSpc>
              <a:spcAft>
                <a:spcPts val="0"/>
              </a:spcAft>
              <a:tabLst>
                <a:tab pos="2070735" algn="l"/>
              </a:tabLs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节选自何晓《东坛井的陈皮匠》</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47569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5418"/>
            <a:ext cx="11478502" cy="1333161"/>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文中第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段的环境描写，突出了古城怎样的特点？这对塑造陈皮匠的形象有何作用？</a:t>
            </a:r>
            <a:endParaRPr lang="zh-CN" altLang="zh-CN" sz="1050" kern="100" dirty="0">
              <a:effectLst/>
              <a:latin typeface="宋体"/>
              <a:cs typeface="Courier New"/>
            </a:endParaRPr>
          </a:p>
        </p:txBody>
      </p:sp>
      <p:sp>
        <p:nvSpPr>
          <p:cNvPr id="3" name="TextBox 2"/>
          <p:cNvSpPr txBox="1"/>
          <p:nvPr/>
        </p:nvSpPr>
        <p:spPr>
          <a:xfrm>
            <a:off x="2986500" y="88297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4" name="TextBox 3"/>
          <p:cNvSpPr txBox="1"/>
          <p:nvPr/>
        </p:nvSpPr>
        <p:spPr>
          <a:xfrm>
            <a:off x="4066620" y="88297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5" name="矩形 4"/>
          <p:cNvSpPr/>
          <p:nvPr/>
        </p:nvSpPr>
        <p:spPr>
          <a:xfrm>
            <a:off x="240368" y="2891830"/>
            <a:ext cx="11615478" cy="3887731"/>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本题考查环境描写的作用。本题包括两个问题，实际上是一个问题，都是在讨论环境描写的作用。分析环境描写的作用，可抓住一些关键字眼进行分析。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远离现代文明的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古奥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唐宋格局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明清街院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五千年的大家族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自然地洋溢着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，这些词句中所表现出来的正是中国五千年的文化传统和丰厚的历史底蕴。写这些自然是为塑造陈皮匠这个人物形象服务，也为陈皮匠的活动提供一个环境依据，为表现文章的主题服务。</a:t>
            </a:r>
            <a:endParaRPr lang="zh-CN" altLang="zh-CN" sz="1050" kern="100" dirty="0">
              <a:effectLst/>
              <a:latin typeface="宋体"/>
              <a:cs typeface="Courier New"/>
            </a:endParaRPr>
          </a:p>
        </p:txBody>
      </p:sp>
      <p:sp>
        <p:nvSpPr>
          <p:cNvPr id="7" name="矩形 6"/>
          <p:cNvSpPr/>
          <p:nvPr/>
        </p:nvSpPr>
        <p:spPr>
          <a:xfrm>
            <a:off x="240368" y="1485578"/>
            <a:ext cx="11615478" cy="1384995"/>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070735" algn="l"/>
              </a:tabLst>
            </a:pPr>
            <a:r>
              <a:rPr lang="en-US" altLang="zh-CN" sz="2800" kern="100" dirty="0">
                <a:solidFill>
                  <a:srgbClr val="C00000"/>
                </a:solidFill>
                <a:latin typeface="Times New Roman"/>
                <a:ea typeface="华文细黑"/>
                <a:cs typeface="Courier New"/>
              </a:rPr>
              <a:t>(1)</a:t>
            </a:r>
            <a:r>
              <a:rPr lang="zh-CN" altLang="zh-CN" sz="2800" kern="100" dirty="0">
                <a:solidFill>
                  <a:srgbClr val="C00000"/>
                </a:solidFill>
                <a:latin typeface="Times New Roman"/>
                <a:ea typeface="华文细黑"/>
                <a:cs typeface="Times New Roman"/>
              </a:rPr>
              <a:t>突出了古城鲜明的中国传统文化色彩和丰厚的历史底蕴。</a:t>
            </a:r>
            <a:endParaRPr lang="zh-CN" altLang="zh-CN" sz="1050" kern="100" dirty="0">
              <a:solidFill>
                <a:srgbClr val="C00000"/>
              </a:solidFill>
              <a:latin typeface="宋体"/>
              <a:cs typeface="Courier New"/>
            </a:endParaRPr>
          </a:p>
          <a:p>
            <a:pPr algn="just">
              <a:lnSpc>
                <a:spcPct val="150000"/>
              </a:lnSpc>
              <a:spcAft>
                <a:spcPts val="0"/>
              </a:spcAft>
              <a:tabLst>
                <a:tab pos="2070735" algn="l"/>
              </a:tabLst>
            </a:pPr>
            <a:r>
              <a:rPr lang="en-US" altLang="zh-CN" sz="2800" kern="100" dirty="0">
                <a:solidFill>
                  <a:srgbClr val="C00000"/>
                </a:solidFill>
                <a:latin typeface="Times New Roman"/>
                <a:ea typeface="华文细黑"/>
                <a:cs typeface="Courier New"/>
              </a:rPr>
              <a:t>(2)</a:t>
            </a:r>
            <a:r>
              <a:rPr lang="zh-CN" altLang="zh-CN" sz="2800" kern="100" dirty="0">
                <a:solidFill>
                  <a:srgbClr val="C00000"/>
                </a:solidFill>
                <a:latin typeface="Times New Roman"/>
                <a:ea typeface="华文细黑"/>
                <a:cs typeface="Times New Roman"/>
              </a:rPr>
              <a:t>为陈皮匠鲜明的性格特征的形成，提供了环境依据。</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56784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4"/>
                  </p:tgtEl>
                </p:cond>
              </p:nextCondLst>
            </p:seq>
            <p:seq concurrent="1" nextAc="seek">
              <p:cTn id="13" restart="whenNotActive" fill="hold" evtFilter="cancelBubble" nodeType="interactiveSeq">
                <p:stCondLst>
                  <p:cond evt="onClick" delay="0">
                    <p:tgtEl>
                      <p:spTgt spid="3"/>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P spid="7" grpId="0" animBg="1"/>
      <p:bldP spid="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65832"/>
            <a:ext cx="11478502" cy="687600"/>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小说</a:t>
            </a:r>
            <a:r>
              <a:rPr lang="en-US" altLang="zh-CN" sz="2800" kern="100" dirty="0">
                <a:latin typeface="宋体"/>
                <a:ea typeface="华文细黑"/>
                <a:cs typeface="Times New Roman"/>
              </a:rPr>
              <a:t>②③④</a:t>
            </a:r>
            <a:r>
              <a:rPr lang="zh-CN" altLang="zh-CN" sz="2800" kern="100" dirty="0">
                <a:latin typeface="Times New Roman"/>
                <a:ea typeface="华文细黑"/>
                <a:cs typeface="Times New Roman"/>
              </a:rPr>
              <a:t>段对古城进行了详细的描写，展示了古城什么样的特点？</a:t>
            </a:r>
            <a:endParaRPr lang="zh-CN" altLang="zh-CN" sz="1050" kern="100" dirty="0">
              <a:effectLst/>
              <a:latin typeface="宋体"/>
              <a:cs typeface="Courier New"/>
            </a:endParaRPr>
          </a:p>
        </p:txBody>
      </p:sp>
      <p:sp>
        <p:nvSpPr>
          <p:cNvPr id="8" name="TextBox 7"/>
          <p:cNvSpPr txBox="1"/>
          <p:nvPr/>
        </p:nvSpPr>
        <p:spPr>
          <a:xfrm>
            <a:off x="445311" y="134156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25624" y="1989634"/>
            <a:ext cx="11162246" cy="2677656"/>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古城历史长，地处偏远，交通不便</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070735" algn="l"/>
              </a:tabLs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古城远离现代文明，建筑古旧充满传统风格；</a:t>
            </a:r>
            <a:endParaRPr lang="en-US" altLang="zh-CN" sz="2800" kern="100" dirty="0">
              <a:latin typeface="Times New Roman"/>
              <a:ea typeface="华文细黑"/>
              <a:cs typeface="Times New Roman"/>
            </a:endParaRPr>
          </a:p>
          <a:p>
            <a:pPr lvl="0" algn="just">
              <a:lnSpc>
                <a:spcPct val="150000"/>
              </a:lnSpc>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古城历史上曾经出过很多的名人、大族；</a:t>
            </a:r>
            <a:endParaRPr lang="en-US" altLang="zh-CN" sz="2800" kern="100" dirty="0">
              <a:latin typeface="Times New Roman"/>
              <a:ea typeface="华文细黑"/>
              <a:cs typeface="Times New Roman"/>
            </a:endParaRPr>
          </a:p>
          <a:p>
            <a:pPr lvl="0" algn="just">
              <a:lnSpc>
                <a:spcPct val="150000"/>
              </a:lnSpc>
              <a:tabLst>
                <a:tab pos="2070735"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古城人的生活恬静、自信</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26961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909514"/>
            <a:ext cx="11478502" cy="5857477"/>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分析概括社会环境特点</a:t>
            </a:r>
            <a:endParaRPr lang="zh-CN" altLang="zh-CN" sz="1050" b="1"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途径：</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找寻人物活动的所有场所，如家庭、街道及工作地点等，看看它们呈现出怎样的特点。</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透过人物活动的场所，弄清人际关系的特点。人际关系是十分重要而十分虚化的社会环境，通过理清人物之间的交往，判断人际关系是友善的还是紧张、冷漠的，等等。</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把握人物的生活、工作状态和心境特点，如是否压抑或者愉悦等。</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从文本中的地域风情、风俗习惯描写中理解环境的特殊特点。</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889199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66568"/>
            <a:ext cx="11478502" cy="594006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概括社会环境最好用形容词或形容词性短语，它有时可以从文本中直接提取，有时需要用自己的语言概括。</a:t>
            </a:r>
            <a:endParaRPr lang="en-US" altLang="zh-CN" sz="1050" kern="100" dirty="0" smtClean="0">
              <a:latin typeface="宋体"/>
              <a:cs typeface="Courier New"/>
            </a:endParaRPr>
          </a:p>
          <a:p>
            <a:pPr algn="just">
              <a:lnSpc>
                <a:spcPct val="150000"/>
              </a:lnSpc>
              <a:spcAft>
                <a:spcPts val="0"/>
              </a:spcAft>
              <a:tabLst>
                <a:tab pos="2070735" algn="l"/>
              </a:tabLst>
            </a:pPr>
            <a:r>
              <a:rPr lang="en-US" altLang="zh-CN" sz="2800" b="1" kern="100" dirty="0" smtClean="0">
                <a:latin typeface="Times New Roman"/>
                <a:ea typeface="华文细黑"/>
                <a:cs typeface="Courier New"/>
              </a:rPr>
              <a:t>2.</a:t>
            </a:r>
            <a:r>
              <a:rPr lang="zh-CN" altLang="zh-CN" sz="2800" b="1" kern="100" dirty="0" smtClean="0">
                <a:latin typeface="Times New Roman"/>
                <a:ea typeface="华文细黑"/>
                <a:cs typeface="Times New Roman"/>
              </a:rPr>
              <a:t>做分析概括社会环境描写作用题需要</a:t>
            </a:r>
            <a:r>
              <a:rPr lang="en-US" altLang="zh-CN" sz="2800" b="1" kern="100" dirty="0" smtClean="0">
                <a:latin typeface="宋体"/>
                <a:ea typeface="华文细黑"/>
                <a:cs typeface="Times New Roman"/>
              </a:rPr>
              <a:t>“</a:t>
            </a:r>
            <a:r>
              <a:rPr lang="zh-CN" altLang="zh-CN" sz="2800" b="1" kern="100" dirty="0" smtClean="0">
                <a:latin typeface="Times New Roman"/>
                <a:ea typeface="华文细黑"/>
                <a:cs typeface="Times New Roman"/>
              </a:rPr>
              <a:t>三步走</a:t>
            </a:r>
            <a:r>
              <a:rPr lang="en-US" altLang="zh-CN" sz="2800" b="1" kern="100" dirty="0" smtClean="0">
                <a:latin typeface="宋体"/>
                <a:ea typeface="华文细黑"/>
                <a:cs typeface="Times New Roman"/>
              </a:rPr>
              <a:t>”</a:t>
            </a:r>
            <a:endParaRPr lang="zh-CN" altLang="zh-CN" sz="1050" b="1" kern="100" dirty="0" smtClean="0">
              <a:latin typeface="宋体"/>
              <a:cs typeface="Courier New"/>
            </a:endParaRPr>
          </a:p>
          <a:p>
            <a:pPr algn="just">
              <a:lnSpc>
                <a:spcPct val="150000"/>
              </a:lnSpc>
              <a:spcAft>
                <a:spcPts val="0"/>
              </a:spcAft>
              <a:tabLst>
                <a:tab pos="2070735" algn="l"/>
              </a:tabLst>
            </a:pPr>
            <a:r>
              <a:rPr lang="zh-CN" altLang="zh-CN" sz="2800" kern="100" dirty="0" smtClean="0">
                <a:latin typeface="Times New Roman"/>
                <a:ea typeface="华文细黑"/>
                <a:cs typeface="Times New Roman"/>
              </a:rPr>
              <a:t>第一步，找出具体体现社会环境的语句。</a:t>
            </a:r>
            <a:endParaRPr lang="zh-CN" altLang="zh-CN" sz="1050" kern="100" dirty="0" smtClean="0">
              <a:latin typeface="宋体"/>
              <a:cs typeface="Courier New"/>
            </a:endParaRPr>
          </a:p>
          <a:p>
            <a:pPr algn="just">
              <a:lnSpc>
                <a:spcPct val="150000"/>
              </a:lnSpc>
              <a:spcAft>
                <a:spcPts val="0"/>
              </a:spcAft>
              <a:tabLst>
                <a:tab pos="2070735" algn="l"/>
              </a:tabLst>
            </a:pPr>
            <a:r>
              <a:rPr lang="zh-CN" altLang="zh-CN" sz="2800" kern="100" dirty="0" smtClean="0">
                <a:latin typeface="Times New Roman"/>
                <a:ea typeface="华文细黑"/>
                <a:cs typeface="Times New Roman"/>
              </a:rPr>
              <a:t>第二步，明确分析社会环境作用的思维角度。</a:t>
            </a:r>
            <a:endParaRPr lang="zh-CN" altLang="zh-CN" sz="1050" kern="100" dirty="0" smtClean="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交代人物活动及其成长的时代背景，揭示各种复杂的社会关系。</a:t>
            </a:r>
            <a:endParaRPr lang="zh-CN" altLang="zh-CN" sz="1050" kern="100" dirty="0" smtClean="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交代人物身份，表现人物性格，或影响或决定人物性格。</a:t>
            </a:r>
            <a:endParaRPr lang="en-US" altLang="zh-CN" sz="1050" kern="100" dirty="0" smtClean="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制造悬念，为情节发展做铺垫，使故事产生波澜</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揭示社会本质特征，揭示主题</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9391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807454"/>
            <a:ext cx="11478502" cy="4001071"/>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第三步，组织语言，规范答案。</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答题模式：</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突出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烘托、描写、交代</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活动提供了背景，与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情节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形成对比；</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烘托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衬托、映衬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了</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思想品质、精神世界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，有助于塑造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的形象。</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提示：在分析概括社会环境描写的作用时，要注意中国小说和外国小说在文化、风俗等方面的差异</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81784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509" y="113069"/>
            <a:ext cx="11636345" cy="6652357"/>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6" name="矩形 5"/>
          <p:cNvSpPr/>
          <p:nvPr/>
        </p:nvSpPr>
        <p:spPr>
          <a:xfrm>
            <a:off x="339000" y="126951"/>
            <a:ext cx="11478502" cy="686830"/>
          </a:xfrm>
          <a:prstGeom prst="rect">
            <a:avLst/>
          </a:prstGeom>
        </p:spPr>
        <p:txBody>
          <a:bodyPr wrap="square" lIns="121898" tIns="60948" rIns="121898" bIns="60948">
            <a:spAutoFit/>
          </a:bodyPr>
          <a:lstStyle/>
          <a:p>
            <a:pPr algn="ctr">
              <a:lnSpc>
                <a:spcPct val="150000"/>
              </a:lnSpc>
              <a:spcAft>
                <a:spcPts val="0"/>
              </a:spcAft>
              <a:tabLst>
                <a:tab pos="2070735" algn="l"/>
              </a:tabLst>
            </a:pPr>
            <a:r>
              <a:rPr lang="zh-CN" altLang="zh-CN" sz="2800" b="1" kern="100" dirty="0">
                <a:latin typeface="Times New Roman"/>
                <a:ea typeface="华文细黑"/>
                <a:cs typeface="Times New Roman"/>
              </a:rPr>
              <a:t>分析社会环境</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三注意</a:t>
            </a:r>
            <a:r>
              <a:rPr lang="en-US" altLang="zh-CN" sz="2800" b="1" kern="100" dirty="0">
                <a:latin typeface="宋体"/>
                <a:ea typeface="华文细黑"/>
                <a:cs typeface="Times New Roman"/>
              </a:rPr>
              <a:t>”</a:t>
            </a:r>
            <a:endParaRPr lang="zh-CN" altLang="zh-CN" sz="1050" b="1" kern="100" dirty="0">
              <a:effectLst/>
              <a:latin typeface="宋体"/>
              <a:cs typeface="Courier New"/>
            </a:endParaRPr>
          </a:p>
        </p:txBody>
      </p:sp>
      <p:sp>
        <p:nvSpPr>
          <p:cNvPr id="3" name="矩形 2"/>
          <p:cNvSpPr/>
          <p:nvPr/>
        </p:nvSpPr>
        <p:spPr>
          <a:xfrm>
            <a:off x="339000" y="894210"/>
            <a:ext cx="11478502" cy="5857477"/>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在分析社会环境时，应认识到其复杂性。社会环境是极其复杂的，它往往是诸多因素的交织。如小说《装在套子里的人》描写的社会环境，反映了那个时代两个方面的矛盾，一方面是专制主义的潮流，另一方面是民主自由的潮流。当时，反动潮流和进步潮流的矛盾激烈地冲突着。</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应透过人物的言行深入挖掘社会环境的内涵和本质。社会环境主要是由小说的主要人物和次要人物以及他们的关系组合而成的。这些人物其实是某种社会力量的代表，也是某种观念的载体。作家在创作时，总是通过具体人物来体现某种社会势力或观念，因此，分析社会环境，应透过这些具体人物的言行，认识其所反映的社会历史内涵及本质。</a:t>
            </a:r>
            <a:endParaRPr lang="zh-CN" altLang="zh-CN" sz="1050" kern="100" dirty="0">
              <a:effectLst/>
              <a:latin typeface="宋体"/>
              <a:cs typeface="Courier New"/>
            </a:endParaRPr>
          </a:p>
        </p:txBody>
      </p:sp>
    </p:spTree>
    <p:extLst>
      <p:ext uri="{BB962C8B-B14F-4D97-AF65-F5344CB8AC3E}">
        <p14:creationId xmlns:p14="http://schemas.microsoft.com/office/powerpoint/2010/main" val="2877115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7231" y="1338781"/>
            <a:ext cx="11386607" cy="2595069"/>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小说塑造的人物形象和构设的故事情节，总是出现于一定的时空位置，这就是小说的环境。它包括社会环境和自然环境。自然环境是社会环境的基础，而社会环境又是自然环境的发展。自然环境对人物的命运有时也有影响，但真正决定人物命运的往往是社会环境。</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09" y="333450"/>
            <a:ext cx="11636345" cy="4708355"/>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6" name="矩形 5"/>
          <p:cNvSpPr/>
          <p:nvPr/>
        </p:nvSpPr>
        <p:spPr>
          <a:xfrm>
            <a:off x="339000" y="519422"/>
            <a:ext cx="11478502" cy="3918484"/>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要注意人物形象与环境描写的辩证关系。社会环境决定了人物命运及其性格，人物又能动地作用于环境。从人物在社会环境中的不同走向，我们可以看出人物的思想性格。</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对社会、历史诸要素认识得越深刻，对小说中所描写的社会环境的认识也就越深刻。阅读分析作品时，应该自觉地将作品描写的社会环境与我们今天的社会环境加以比较，进而认识社会环境描写的本质和意义。</a:t>
            </a:r>
            <a:endParaRPr lang="zh-CN" altLang="zh-CN" sz="1050" kern="100" dirty="0">
              <a:effectLst/>
              <a:latin typeface="宋体"/>
              <a:cs typeface="Courier New"/>
            </a:endParaRPr>
          </a:p>
        </p:txBody>
      </p:sp>
      <p:grpSp>
        <p:nvGrpSpPr>
          <p:cNvPr id="4" name="组合 3"/>
          <p:cNvGrpSpPr/>
          <p:nvPr/>
        </p:nvGrpSpPr>
        <p:grpSpPr>
          <a:xfrm>
            <a:off x="10631862" y="4554340"/>
            <a:ext cx="1368000" cy="512784"/>
            <a:chOff x="5231262" y="2052914"/>
            <a:chExt cx="1368000" cy="512784"/>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262" y="2080112"/>
              <a:ext cx="1368000" cy="485586"/>
            </a:xfrm>
            <a:prstGeom prst="rect">
              <a:avLst/>
            </a:prstGeom>
          </p:spPr>
        </p:pic>
        <p:sp>
          <p:nvSpPr>
            <p:cNvPr id="7" name="TextBox 6"/>
            <p:cNvSpPr txBox="1"/>
            <p:nvPr/>
          </p:nvSpPr>
          <p:spPr>
            <a:xfrm>
              <a:off x="5303194" y="2052914"/>
              <a:ext cx="1224136" cy="461665"/>
            </a:xfrm>
            <a:prstGeom prst="rect">
              <a:avLst/>
            </a:prstGeom>
            <a:noFill/>
          </p:spPr>
          <p:txBody>
            <a:bodyPr wrap="square" rtlCol="0">
              <a:spAutoFit/>
            </a:bodyPr>
            <a:lstStyle/>
            <a:p>
              <a:pPr algn="ctr"/>
              <a:r>
                <a:rPr lang="zh-CN" altLang="en-US" dirty="0" smtClean="0">
                  <a:solidFill>
                    <a:schemeClr val="accent5">
                      <a:lumMod val="20000"/>
                      <a:lumOff val="80000"/>
                    </a:schemeClr>
                  </a:solidFill>
                  <a:latin typeface="+mj-ea"/>
                  <a:ea typeface="+mj-ea"/>
                </a:rPr>
                <a:t>微拓展</a:t>
              </a:r>
              <a:endParaRPr lang="zh-CN" altLang="en-US" dirty="0">
                <a:solidFill>
                  <a:schemeClr val="accent5">
                    <a:lumMod val="20000"/>
                    <a:lumOff val="80000"/>
                  </a:schemeClr>
                </a:solidFill>
                <a:latin typeface="+mj-ea"/>
                <a:ea typeface="+mj-ea"/>
              </a:endParaRPr>
            </a:p>
          </p:txBody>
        </p:sp>
      </p:grpSp>
      <p:pic>
        <p:nvPicPr>
          <p:cNvPr id="8" name="图片 7">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21221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16220" y="3076446"/>
            <a:ext cx="11557972"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Ⅱ  </a:t>
            </a:r>
            <a:r>
              <a:rPr lang="zh-CN" altLang="en-US" sz="4000" b="1" dirty="0">
                <a:solidFill>
                  <a:schemeClr val="bg1"/>
                </a:solidFill>
                <a:latin typeface="Times New Roman" pitchFamily="18" charset="0"/>
                <a:ea typeface="微软雅黑" pitchFamily="34" charset="-122"/>
                <a:cs typeface="Times New Roman" pitchFamily="18" charset="0"/>
              </a:rPr>
              <a:t>准确分析概括自然环境</a:t>
            </a:r>
            <a:r>
              <a:rPr lang="en-US" altLang="zh-CN" sz="4000" b="1" dirty="0">
                <a:solidFill>
                  <a:schemeClr val="bg1"/>
                </a:solidFill>
                <a:latin typeface="Times New Roman" pitchFamily="18" charset="0"/>
                <a:ea typeface="微软雅黑" pitchFamily="34" charset="-122"/>
                <a:cs typeface="Times New Roman" pitchFamily="18" charset="0"/>
              </a:rPr>
              <a:t>(</a:t>
            </a:r>
            <a:r>
              <a:rPr lang="zh-CN" altLang="en-US" sz="4000" b="1" dirty="0">
                <a:solidFill>
                  <a:schemeClr val="bg1"/>
                </a:solidFill>
                <a:latin typeface="Times New Roman" pitchFamily="18" charset="0"/>
                <a:ea typeface="微软雅黑" pitchFamily="34" charset="-122"/>
                <a:cs typeface="Times New Roman" pitchFamily="18" charset="0"/>
              </a:rPr>
              <a:t>景物描写</a:t>
            </a:r>
            <a:r>
              <a:rPr lang="en-US" altLang="zh-CN" sz="4000" b="1" dirty="0">
                <a:solidFill>
                  <a:schemeClr val="bg1"/>
                </a:solidFill>
                <a:latin typeface="Times New Roman" pitchFamily="18" charset="0"/>
                <a:ea typeface="微软雅黑" pitchFamily="34" charset="-122"/>
                <a:cs typeface="Times New Roman" pitchFamily="18" charset="0"/>
              </a:rPr>
              <a:t>)</a:t>
            </a:r>
            <a:r>
              <a:rPr lang="zh-CN" altLang="en-US" sz="4000" b="1" dirty="0">
                <a:solidFill>
                  <a:schemeClr val="bg1"/>
                </a:solidFill>
                <a:latin typeface="Times New Roman" pitchFamily="18" charset="0"/>
                <a:ea typeface="微软雅黑" pitchFamily="34" charset="-122"/>
                <a:cs typeface="Times New Roman" pitchFamily="18" charset="0"/>
              </a:rPr>
              <a:t>的特点和作用</a:t>
            </a: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7700" y="452637"/>
            <a:ext cx="11708354" cy="594006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tabLst>
                <a:tab pos="2070735" algn="l"/>
              </a:tabLst>
            </a:pPr>
            <a:r>
              <a:rPr lang="zh-CN" altLang="zh-CN" sz="2800" b="1" kern="100" dirty="0">
                <a:latin typeface="Times New Roman"/>
                <a:ea typeface="华文细黑"/>
                <a:cs typeface="Times New Roman"/>
              </a:rPr>
              <a:t>两个孤独的人</a:t>
            </a:r>
          </a:p>
          <a:p>
            <a:pPr algn="ctr">
              <a:lnSpc>
                <a:spcPct val="150000"/>
              </a:lnSpc>
              <a:spcAft>
                <a:spcPts val="0"/>
              </a:spcAft>
              <a:tabLst>
                <a:tab pos="2070735" algn="l"/>
              </a:tabLst>
            </a:pPr>
            <a:r>
              <a:rPr lang="en-US" altLang="zh-CN" sz="2800" kern="100" dirty="0">
                <a:latin typeface="Times New Roman"/>
                <a:ea typeface="华文细黑"/>
                <a:cs typeface="Times New Roman"/>
              </a:rPr>
              <a:t>[</a:t>
            </a:r>
            <a:r>
              <a:rPr lang="zh-CN" altLang="zh-CN" sz="2800" kern="100" dirty="0">
                <a:latin typeface="Times New Roman"/>
                <a:ea typeface="华文细黑"/>
                <a:cs typeface="Times New Roman"/>
              </a:rPr>
              <a:t>奥地利</a:t>
            </a:r>
            <a:r>
              <a:rPr lang="en-US" altLang="zh-CN" sz="2800" kern="100" dirty="0">
                <a:latin typeface="Times New Roman"/>
                <a:ea typeface="华文细黑"/>
                <a:cs typeface="Times New Roman"/>
              </a:rPr>
              <a:t>]</a:t>
            </a:r>
            <a:r>
              <a:rPr lang="zh-CN" altLang="zh-CN" sz="2800" kern="100" dirty="0">
                <a:latin typeface="Times New Roman"/>
                <a:ea typeface="华文细黑"/>
                <a:cs typeface="Times New Roman"/>
              </a:rPr>
              <a:t>茨威格</a:t>
            </a: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像一股广阔的深色的激流，熙熙攘攘的工人穿过大门。在这密密匝匝的人群后面相当远的地方有一个工人孤零零地走着。他还不老，很强壮，但是他不能与那些人保持同样的步子，因为他那条瘸腿无法使他快速地行走。远处欢快的声音还在发出回响。他听到了，对这人群发出的嬉闹的声音并不感到痛苦。他的残疾早就使他习惯了孤独，在孤独中他变成了一个沉默寡言的哲学家，以弃世者的冷漠面对生活。</a:t>
            </a:r>
            <a:endParaRPr lang="zh-CN" altLang="zh-CN" sz="1050" kern="100" dirty="0">
              <a:effectLst/>
              <a:latin typeface="宋体"/>
              <a:cs typeface="Courier New"/>
            </a:endParaRPr>
          </a:p>
        </p:txBody>
      </p:sp>
    </p:spTree>
    <p:extLst>
      <p:ext uri="{BB962C8B-B14F-4D97-AF65-F5344CB8AC3E}">
        <p14:creationId xmlns:p14="http://schemas.microsoft.com/office/powerpoint/2010/main" val="77615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380629"/>
            <a:ext cx="11449272" cy="5940063"/>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smtClean="0">
                <a:latin typeface="Times New Roman"/>
                <a:ea typeface="华文细黑"/>
                <a:cs typeface="Times New Roman"/>
              </a:rPr>
              <a:t>他一瘸一拐地慢步向前。从远处昏暗的田野里涌来不久就要成熟的庄稼的暖洋洋的芳香，冷爽的晚雾也无法遏止它的飘散。</a:t>
            </a:r>
            <a:r>
              <a:rPr lang="zh-CN" altLang="zh-CN" sz="2800" u="heavy" kern="100" dirty="0" smtClean="0">
                <a:latin typeface="Times New Roman"/>
                <a:ea typeface="华文细黑"/>
                <a:cs typeface="Times New Roman"/>
              </a:rPr>
              <a:t>远方的笑声消逝了。不时还有一只孤零零的蟋蟀发出唧唧声，除此到处一片寂静，是那种深深悲哀的寂静。</a:t>
            </a:r>
            <a:r>
              <a:rPr lang="zh-CN" altLang="zh-CN" sz="2800" kern="100" dirty="0" smtClean="0">
                <a:latin typeface="Times New Roman"/>
                <a:ea typeface="华文细黑"/>
                <a:cs typeface="Times New Roman"/>
              </a:rPr>
              <a:t>在这样的寂静中沉默的思想开始言语了。</a:t>
            </a:r>
            <a:endParaRPr lang="zh-CN" altLang="zh-CN" sz="1050" kern="100" dirty="0" smtClean="0">
              <a:latin typeface="宋体"/>
              <a:cs typeface="Courier New"/>
            </a:endParaRPr>
          </a:p>
          <a:p>
            <a:pPr indent="711200" algn="just">
              <a:lnSpc>
                <a:spcPct val="150000"/>
              </a:lnSpc>
              <a:spcAft>
                <a:spcPts val="0"/>
              </a:spcAft>
              <a:tabLst>
                <a:tab pos="2070735" algn="l"/>
              </a:tabLst>
            </a:pPr>
            <a:r>
              <a:rPr lang="zh-CN" altLang="zh-CN" sz="2800" kern="100" dirty="0" smtClean="0">
                <a:latin typeface="Times New Roman"/>
                <a:ea typeface="华文细黑"/>
                <a:cs typeface="Times New Roman"/>
              </a:rPr>
              <a:t>突然他谛听起来。他觉得他听到了有人在呜咽。他凝神静听。一切都在沉默，像在无梦的睡眠中。但在随后的瞬间他又听到哭声，更为低沉更充满了痛苦。透过模糊的苍茫的暮色他看到在公路上有一个身影，坐在堆摞起来的铁轨上哭泣。他先是想静悄悄地走过了事。但当他走近时，他认出了这个不停呜咽的少女。</a:t>
            </a:r>
            <a:endParaRPr lang="zh-CN" altLang="zh-CN" sz="1050" kern="100" dirty="0">
              <a:effectLst/>
              <a:latin typeface="宋体"/>
              <a:cs typeface="Courier New"/>
            </a:endParaRPr>
          </a:p>
        </p:txBody>
      </p:sp>
    </p:spTree>
    <p:extLst>
      <p:ext uri="{BB962C8B-B14F-4D97-AF65-F5344CB8AC3E}">
        <p14:creationId xmlns:p14="http://schemas.microsoft.com/office/powerpoint/2010/main" val="969732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450896"/>
            <a:ext cx="11449272" cy="5211146"/>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她是他在同一工厂的一个女工。他是在每个人都称她是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丑八怪尤拉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时认识她的。</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她的丑陋是那样惹人注目，他们给她登记上这个她早在孩提时代就有的名字。她的脸粗糙，不成规矩，皮肤的颜色是一种脏兮兮的黄色，那样污浊不堪，令人厌恶。再加上体型是那样显眼的不协调，孩子般孱弱和消瘦的上身，长着一个宽大和有些弯曲的臀部。唯一漂亮的是她那双安详和熠熠闪光的眼睛，它们把所有的轻蔑和憎恶的目光当作是温柔的顺从再次映射出来。</a:t>
            </a:r>
            <a:endParaRPr lang="zh-CN" altLang="zh-CN" sz="1050" kern="100" dirty="0">
              <a:effectLst/>
              <a:latin typeface="宋体"/>
              <a:cs typeface="Courier New"/>
            </a:endParaRPr>
          </a:p>
        </p:txBody>
      </p:sp>
    </p:spTree>
    <p:extLst>
      <p:ext uri="{BB962C8B-B14F-4D97-AF65-F5344CB8AC3E}">
        <p14:creationId xmlns:p14="http://schemas.microsoft.com/office/powerpoint/2010/main" val="395290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261442"/>
            <a:ext cx="11449272" cy="4565585"/>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不受怜悯地继续生活下去，他本人已经承受了过多的秘密痛苦。他走近她，把手善意地放到她的肩膀上。</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她吃了一惊，像是从梦中醒来。</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放开我！</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她不知道是在同谁说话，只是由她的狂暴的痛苦而嘶叫起来。现在她认出了这个陌生人，变得安静下来。她注意过他，因为他是厂里从没有嘲笑过她的少数人中的一个。她喃喃地推开他。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有删改</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528645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233950"/>
            <a:ext cx="11449272" cy="1333161"/>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文章第二段画横线的景物描写，突出了怎样的特点？对塑造人物和情节发展有何作用？</a:t>
            </a:r>
            <a:endParaRPr lang="zh-CN" altLang="zh-CN" sz="1050" kern="100" dirty="0">
              <a:effectLst/>
              <a:latin typeface="宋体"/>
              <a:cs typeface="Courier New"/>
            </a:endParaRPr>
          </a:p>
        </p:txBody>
      </p:sp>
      <p:sp>
        <p:nvSpPr>
          <p:cNvPr id="8" name="TextBox 7"/>
          <p:cNvSpPr txBox="1"/>
          <p:nvPr/>
        </p:nvSpPr>
        <p:spPr>
          <a:xfrm>
            <a:off x="3389673" y="105353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78582" y="1802185"/>
            <a:ext cx="11162246" cy="1948739"/>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zh-CN" altLang="zh-CN" sz="2800" kern="100" dirty="0" smtClean="0">
                <a:latin typeface="Times New Roman"/>
                <a:ea typeface="华文细黑"/>
                <a:cs typeface="Times New Roman"/>
              </a:rPr>
              <a:t>特点：冷寂、悲哀。</a:t>
            </a:r>
            <a:endParaRPr lang="en-US" altLang="zh-CN" sz="2800" kern="100" dirty="0" smtClean="0">
              <a:latin typeface="Times New Roman"/>
              <a:ea typeface="华文细黑"/>
              <a:cs typeface="Times New Roman"/>
            </a:endParaRPr>
          </a:p>
          <a:p>
            <a:pPr lvl="0" algn="just">
              <a:lnSpc>
                <a:spcPct val="150000"/>
              </a:lnSpc>
              <a:tabLst>
                <a:tab pos="2070735" algn="l"/>
              </a:tabLst>
            </a:pPr>
            <a:r>
              <a:rPr lang="zh-CN" altLang="zh-CN" sz="2800" kern="100" dirty="0" smtClean="0">
                <a:latin typeface="Times New Roman"/>
                <a:ea typeface="华文细黑"/>
                <a:cs typeface="Times New Roman"/>
              </a:rPr>
              <a:t>作用</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烘托了主人公内心孤独寂寞的情感。</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推动了情节的发展，在寂静中才有可能听到尤拉的哭声，才有后面的情节的发展</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86098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405458"/>
            <a:ext cx="11449272" cy="529373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新课标全国</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tabLst>
                <a:tab pos="2070735" algn="l"/>
              </a:tabLst>
            </a:pPr>
            <a:r>
              <a:rPr lang="zh-CN" altLang="zh-CN" sz="2800" b="1" kern="100" dirty="0">
                <a:latin typeface="Times New Roman"/>
                <a:ea typeface="华文细黑"/>
                <a:cs typeface="Times New Roman"/>
              </a:rPr>
              <a:t>峡　谷</a:t>
            </a:r>
          </a:p>
          <a:p>
            <a:pPr algn="ctr">
              <a:lnSpc>
                <a:spcPct val="150000"/>
              </a:lnSpc>
              <a:spcAft>
                <a:spcPts val="0"/>
              </a:spcAft>
              <a:tabLst>
                <a:tab pos="2070735" algn="l"/>
              </a:tabLst>
            </a:pPr>
            <a:r>
              <a:rPr lang="zh-CN" altLang="zh-CN" sz="2800" kern="100" dirty="0">
                <a:latin typeface="Times New Roman"/>
                <a:ea typeface="华文细黑"/>
                <a:cs typeface="Times New Roman"/>
              </a:rPr>
              <a:t>阿　城</a:t>
            </a: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山被直着劈开，于是当中有七八里谷地。大约是那刀有些弯，结果谷地中央高出如许，愈近峡口，便愈低。</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森森冷气漫出峡口，收掉一身黏汗。峡口处，倒一棵大树，连根拔起，似谷里出了什么不测之事，把大树唬得跑，一跤仰翻在那里。峡顶一线蓝天，深得令人不敢久看。一只鹰在空中移来移去。</a:t>
            </a:r>
            <a:endParaRPr lang="zh-CN" altLang="zh-CN" sz="1050" kern="100" dirty="0">
              <a:effectLst/>
              <a:latin typeface="宋体"/>
              <a:cs typeface="Courier New"/>
            </a:endParaRPr>
          </a:p>
        </p:txBody>
      </p:sp>
    </p:spTree>
    <p:extLst>
      <p:ext uri="{BB962C8B-B14F-4D97-AF65-F5344CB8AC3E}">
        <p14:creationId xmlns:p14="http://schemas.microsoft.com/office/powerpoint/2010/main" val="84941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107901"/>
            <a:ext cx="11449272" cy="6586394"/>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峭壁上草木不甚生长，石头生铁般锈着。一块巨石和百十块斗大石头，昏死在峡壁根，一动不动。巨石上伏着两只四脚蛇，眼睛眨也不眨，只偶尔吐一下舌芯子，与石头们赛呆。</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因有人在峡中走，壁上时时落下些许小石，声音左右荡着升上去。那鹰却忽地不见去向。</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顺路上去，有三五人家在高处。临路立一幢石屋，门开着，却像睡觉的人。门口一幅布旗静静垂着。靠近人家，便有稀松的石板垫路</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中午的阳光慢慢挤进峡谷，阴气浮开，地气熏上来，石板有些颤。似乎有了噪音，细听却什么也不响。忍不住干咳一两声，总是自讨没趣。一世界都静着，不要谁来多舌</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40600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450896"/>
            <a:ext cx="11449272" cy="5211146"/>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走近了，方才辨出布旗上有个藏文字，布色已经晒退，字色也相去不远，随旗沉甸甸地垂着。</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忽然峡谷中有一点异响，却不辨来源。往身后寻去，只见来路的峡口有一匹马负一条汉，直腿走来。那马腿移得极密，蹄子踏在土路上，闷闷响成一团，骑手侧着身，并不上下颠。</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愈来愈近，一到上坡，马慢下来。骑手轻轻一夹，马上了石板，蹄铁连珠般脆响。马一耸一耸向上走，骑手就一坐一坐随它。蹄声在峡谷中回转，又响又高。那只鹰又出现了，慢慢移来移去。</a:t>
            </a:r>
            <a:endParaRPr lang="zh-CN" altLang="zh-CN" sz="1050" kern="100" dirty="0">
              <a:effectLst/>
              <a:latin typeface="宋体"/>
              <a:cs typeface="Courier New"/>
            </a:endParaRPr>
          </a:p>
        </p:txBody>
      </p:sp>
    </p:spTree>
    <p:extLst>
      <p:ext uri="{BB962C8B-B14F-4D97-AF65-F5344CB8AC3E}">
        <p14:creationId xmlns:p14="http://schemas.microsoft.com/office/powerpoint/2010/main" val="472473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2422906" y="3333783"/>
            <a:ext cx="79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2316053" y="2810563"/>
            <a:ext cx="5795377"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准确分析概括环境的特点和作用</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2423678" y="4365860"/>
            <a:ext cx="792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2316054" y="3842678"/>
            <a:ext cx="8171640"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a:solidFill>
                  <a:srgbClr val="3114AC"/>
                </a:solidFill>
                <a:latin typeface="Times New Roman" pitchFamily="18" charset="0"/>
                <a:ea typeface="微软雅黑" pitchFamily="34" charset="-122"/>
                <a:cs typeface="Times New Roman" pitchFamily="18" charset="0"/>
              </a:rPr>
              <a:t>准确</a:t>
            </a:r>
            <a:r>
              <a:rPr lang="zh-CN" altLang="en-US" sz="2800" b="1" dirty="0" smtClean="0">
                <a:solidFill>
                  <a:srgbClr val="3114AC"/>
                </a:solidFill>
                <a:latin typeface="Times New Roman" pitchFamily="18" charset="0"/>
                <a:ea typeface="微软雅黑" pitchFamily="34" charset="-122"/>
                <a:cs typeface="Times New Roman" pitchFamily="18" charset="0"/>
              </a:rPr>
              <a:t>分析概括自然环境</a:t>
            </a:r>
            <a:r>
              <a:rPr lang="en-US" altLang="zh-CN" sz="2800" b="1" dirty="0" smtClean="0">
                <a:solidFill>
                  <a:srgbClr val="3114AC"/>
                </a:solidFill>
                <a:latin typeface="Times New Roman" pitchFamily="18" charset="0"/>
                <a:ea typeface="微软雅黑" pitchFamily="34" charset="-122"/>
                <a:cs typeface="Times New Roman" pitchFamily="18" charset="0"/>
              </a:rPr>
              <a:t>(</a:t>
            </a:r>
            <a:r>
              <a:rPr lang="zh-CN" altLang="en-US" sz="2800" b="1" dirty="0" smtClean="0">
                <a:solidFill>
                  <a:srgbClr val="3114AC"/>
                </a:solidFill>
                <a:latin typeface="Times New Roman" pitchFamily="18" charset="0"/>
                <a:ea typeface="微软雅黑" pitchFamily="34" charset="-122"/>
                <a:cs typeface="Times New Roman" pitchFamily="18" charset="0"/>
              </a:rPr>
              <a:t>景物描写</a:t>
            </a:r>
            <a:r>
              <a:rPr lang="en-US" altLang="zh-CN" sz="2800" b="1" dirty="0" smtClean="0">
                <a:solidFill>
                  <a:srgbClr val="3114AC"/>
                </a:solidFill>
                <a:latin typeface="Times New Roman" pitchFamily="18" charset="0"/>
                <a:ea typeface="微软雅黑" pitchFamily="34" charset="-122"/>
                <a:cs typeface="Times New Roman" pitchFamily="18" charset="0"/>
              </a:rPr>
              <a:t>)</a:t>
            </a:r>
            <a:r>
              <a:rPr lang="zh-CN" altLang="en-US" sz="2800" b="1" dirty="0" smtClean="0">
                <a:solidFill>
                  <a:srgbClr val="3114AC"/>
                </a:solidFill>
                <a:latin typeface="Times New Roman" pitchFamily="18" charset="0"/>
                <a:ea typeface="微软雅黑" pitchFamily="34" charset="-122"/>
                <a:cs typeface="Times New Roman" pitchFamily="18" charset="0"/>
              </a:rPr>
              <a:t>的特点和作用</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521163"/>
            <a:ext cx="11449272" cy="4564815"/>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骑手走过眼前，结结实实一脸黑肉，直鼻紧嘴，细眼高颧，眉睫似漆。皮袍裹在身上，胸微敞，露出油灰布衣。手隐在袖中，并不拽缰。藏靴上一层细土，脚尖直翘着。眼睛遇着了，脸一短，肉横着默默一笑，随即复原，似乎咔嚓一响。马直走上去，屁股锦缎一样闪着。</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到了布旗下，骑手俯身移下马，将缰绳缚在门前木桩上。马平了脖子立着，甩一甩尾巴，曲一曲前蹄，倒换一下后腿。骑手望望门，那门不算大，骑手似乎比门宽着许多，可拐着腿，左右一晃，竟进去了。</a:t>
            </a:r>
            <a:endParaRPr lang="zh-CN" altLang="zh-CN" sz="1050" kern="100" dirty="0">
              <a:effectLst/>
              <a:latin typeface="宋体"/>
              <a:cs typeface="Courier New"/>
            </a:endParaRPr>
          </a:p>
        </p:txBody>
      </p:sp>
    </p:spTree>
    <p:extLst>
      <p:ext uri="{BB962C8B-B14F-4D97-AF65-F5344CB8AC3E}">
        <p14:creationId xmlns:p14="http://schemas.microsoft.com/office/powerpoint/2010/main" val="3501805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333450"/>
            <a:ext cx="11449272" cy="5857477"/>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屋里极暗，不辨大小。慢慢就看出两张粗木桌子，三四把长凳，墙里一条木柜。木柜后面一个肥脸汉子，两眼陷进肉里，渗不出光，双肘支在柜上，似在瞌睡。骑手走近柜台，捉出几张纸币，撒在柜上。肥汉也不瞧那钱，转身进了里屋，少顷拿出一大木碗干肉，一副筷，放在骑手面前的木桌上，又回去舀来一碗酒，顺手把钱划在柜里。</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骑手喝一口酒，用袖擦一下嘴。又摸出刀割肉，将肉丢进嘴里，脸上凸起，腮紧紧一缩，又紧紧一缩，就咽了。把帽摘了，放在桌上，一头鬈发沉甸甸慢慢松开。手掌在桌上划一划，就有嚓嚓的声音。手指扇一样地散着，一般长短，并不拢。肥汉又端出一碗汤来，放在桌上冒气。</a:t>
            </a:r>
            <a:endParaRPr lang="zh-CN" altLang="zh-CN" sz="1050" kern="100" dirty="0">
              <a:effectLst/>
              <a:latin typeface="宋体"/>
              <a:cs typeface="Courier New"/>
            </a:endParaRPr>
          </a:p>
        </p:txBody>
      </p:sp>
    </p:spTree>
    <p:extLst>
      <p:ext uri="{BB962C8B-B14F-4D97-AF65-F5344CB8AC3E}">
        <p14:creationId xmlns:p14="http://schemas.microsoft.com/office/powerpoint/2010/main" val="1509658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137617"/>
            <a:ext cx="11449272" cy="6503807"/>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一刻工夫，一碗肉已不见。骑手将嘴啃进酒碗里，一仰头，喉结猛一缩，又缓缓移下来，并不出长气，就喝汤。一时满屋都是喉咙响。</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不多时，骑手立起身，把帽捏在手里，脸上蒸出一团热气，向肥汉微微一咧嘴，晃出门外，肥汉梦一样呆着。</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阳光又移出峡谷，风又窜来窜去。布旗上下扭着动。马鬃飘起来，马打了一串响鼻。</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骑手戴上帽子，正一正，解下缰绳，马就踏起四蹄。骑手翻上去，紧一紧皮袍，用腿一夹，峡谷里响起一片脆响，不多时又闷闷响成一团，越来越小，越来越小。</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耳朵一直支着，不信蹄声竟没有了，许久才辨出风声和布旗的响动。</a:t>
            </a:r>
            <a:endParaRPr lang="zh-CN" altLang="zh-CN" sz="1050" kern="100" dirty="0">
              <a:effectLst/>
              <a:latin typeface="宋体"/>
              <a:cs typeface="Courier New"/>
            </a:endParaRPr>
          </a:p>
        </p:txBody>
      </p:sp>
    </p:spTree>
    <p:extLst>
      <p:ext uri="{BB962C8B-B14F-4D97-AF65-F5344CB8AC3E}">
        <p14:creationId xmlns:p14="http://schemas.microsoft.com/office/powerpoint/2010/main" val="4014705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26590"/>
            <a:ext cx="11449272" cy="1333161"/>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小说中的主要人物是骑手，但几乎一半篇幅是在写峡谷。作者为什么这样处理？请结合全文，谈谈你的看法。</a:t>
            </a:r>
            <a:endParaRPr lang="zh-CN" altLang="zh-CN" sz="1050" kern="100" dirty="0">
              <a:effectLst/>
              <a:latin typeface="宋体"/>
              <a:cs typeface="Courier New"/>
            </a:endParaRPr>
          </a:p>
        </p:txBody>
      </p:sp>
      <p:sp>
        <p:nvSpPr>
          <p:cNvPr id="8" name="TextBox 7"/>
          <p:cNvSpPr txBox="1"/>
          <p:nvPr/>
        </p:nvSpPr>
        <p:spPr>
          <a:xfrm>
            <a:off x="6918065" y="83217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46369" y="1388987"/>
            <a:ext cx="11386607" cy="5180393"/>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从在小说中的地位来看，峡谷是作者有意塑造的一个自然形象，</a:t>
            </a:r>
            <a:r>
              <a:rPr lang="zh-CN" altLang="zh-CN" sz="2800" kern="100" dirty="0">
                <a:latin typeface="Times New Roman"/>
                <a:ea typeface="华文细黑"/>
                <a:cs typeface="Times New Roman"/>
              </a:rPr>
              <a:t>与骑手一样有着重要的审美意义，所以峡谷的描写是小说不可缺少的内容；</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从形象塑造上看，峡谷是骑手的主要活动空间，所以峡谷的描写对塑造骑手形象、表现骑手性格起着关键作用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070735" algn="l"/>
              </a:tabLs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从艺术表现上看，峡谷的描写，使人与物有机融合，峡谷的原始沉静与骑手的孤独沉默相辅相成，互为比照映衬，产生更好的艺术效果</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070735" algn="l"/>
              </a:tabLs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从思想内涵上看，峡谷的描写，蕴含着作者对大自然原始美与生命力的赞叹之情，这不仅丰富了小说的内涵，也使小说的主题更为鲜明</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34206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981522"/>
            <a:ext cx="11449272" cy="5211915"/>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分析概括景物特点</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寓意</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分析概括景物特点，首先要看描写的是哪些景物；其次要看这些景物有什么共同特征，要特别注意能揭示景物特点的形容词。如果没有这些词语，则需要自己选用词语概括。</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至于分析景物的寓意，则要关注它所运用的手法，或隐喻，或象征，并结合小说背景和主旨准确判定其寓意。</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做这类题时要特别注意审题，注意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景物特点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景物描写的特点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的区别，后者要求答的是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景物描写的技巧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手法</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501795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386672"/>
            <a:ext cx="11449272" cy="4564815"/>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分析概括景物描写的作用</a:t>
            </a:r>
            <a:endParaRPr lang="zh-CN" altLang="zh-CN" sz="1050" b="1"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掌握景物描写的基本作用</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交代故事发生的时间、地点和人物活动背景；</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渲染气氛，奠定基调；</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暗示人物身份、地位、思想、性格，或烘托、衬托人物心理；</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象征、暗示社会环境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背景、习俗、思想观念以及人与人之间的关系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暗示、铺垫或展开、推动故事情节发展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场景转换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作为情节线索，勾连故事；</a:t>
            </a: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揭示或深化主旨，增强意蕴，情景交融，营造意境</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56353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370051"/>
            <a:ext cx="11449272" cy="5940063"/>
          </a:xfrm>
          <a:prstGeom prst="rect">
            <a:avLst/>
          </a:prstGeom>
        </p:spPr>
        <p:txBody>
          <a:bodyPr wrap="square" lIns="121898" tIns="60948" rIns="121898" bIns="60948">
            <a:spAutoFit/>
          </a:bodyPr>
          <a:lstStyle/>
          <a:p>
            <a:pPr lvl="0" algn="just">
              <a:lnSpc>
                <a:spcPct val="150000"/>
              </a:lnSpc>
              <a:tabLst>
                <a:tab pos="2070735" algn="l"/>
              </a:tabLst>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根据位置判定其作用</a:t>
            </a:r>
            <a:endParaRPr lang="zh-CN" altLang="zh-CN" sz="1050" kern="100" dirty="0">
              <a:solidFill>
                <a:prstClr val="black"/>
              </a:solidFill>
              <a:latin typeface="宋体"/>
              <a:cs typeface="Courier New"/>
            </a:endParaRPr>
          </a:p>
          <a:p>
            <a:pPr lvl="0" algn="just">
              <a:lnSpc>
                <a:spcPct val="150000"/>
              </a:lnSpc>
              <a:tabLst>
                <a:tab pos="2070735" algn="l"/>
              </a:tabLst>
            </a:pP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如果所给景物文字出现在开头，那么其作用主要是给全篇</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定调</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，或者定下感情基调，或者定下叙述基调，使得叙述更加舒缓自然、顺理成章。另外还有营造特定的意境与渲染特定的气氛，以感染读者或主人公的作用</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如果出现在人物出场前，那么其作用便是导引人物出场；如果置于小说的某个情节中，那么其作用是推动情节发展。</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如果置于人物的描写之中，那么其作用是揭示人物性格。</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如果景物描写作为小说的主背景，那么其作用很可能是作为一种象征</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2910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333450"/>
            <a:ext cx="11449272" cy="4564815"/>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a:latin typeface="Times New Roman"/>
                <a:ea typeface="华文细黑"/>
                <a:cs typeface="Courier New"/>
              </a:rPr>
              <a:t>(3)</a:t>
            </a:r>
            <a:r>
              <a:rPr lang="zh-CN" altLang="zh-CN" sz="2800" kern="100" dirty="0">
                <a:latin typeface="Times New Roman"/>
                <a:ea typeface="华文细黑"/>
                <a:cs typeface="Times New Roman"/>
              </a:rPr>
              <a:t>构建答题模式</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常见的答题模式有：</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指向环境：交代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背景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，营造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氛围，渲染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气氛。</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指向情节：推动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发展，暗示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转换，勾连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情节，为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做铺垫，为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埋下伏笔。</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指向人物：暗示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思想，侧面写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性格，烘托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心理。</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指向主题：表达、寄托、暗示、揭示、深化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主旨。</a:t>
            </a:r>
            <a:endParaRPr lang="zh-CN" altLang="zh-CN" sz="1050" kern="100" dirty="0">
              <a:effectLst/>
              <a:latin typeface="宋体"/>
              <a:cs typeface="Courier New"/>
            </a:endParaRPr>
          </a:p>
        </p:txBody>
      </p:sp>
    </p:spTree>
    <p:extLst>
      <p:ext uri="{BB962C8B-B14F-4D97-AF65-F5344CB8AC3E}">
        <p14:creationId xmlns:p14="http://schemas.microsoft.com/office/powerpoint/2010/main" val="1169632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333450"/>
            <a:ext cx="11449272" cy="4564815"/>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a:latin typeface="Times New Roman"/>
                <a:ea typeface="华文细黑"/>
                <a:cs typeface="Times New Roman"/>
              </a:rPr>
              <a:t>另外，要注意两点：</a:t>
            </a:r>
            <a:endParaRPr lang="zh-CN" altLang="zh-CN" sz="1050" kern="10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小说中的景物描写作用不是单一的，而是综合的，要结合具体内容具体分析。</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环境描写作用题，答题很容易模式化、套路化，因而最易答得笼统、空泛。为此，特别强调答题要与文本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特定内容的分析结合起来，因此，作答时首先要认真阅读景物描写的文字。只有读得好，才能答得好。</a:t>
            </a:r>
            <a:endParaRPr lang="zh-CN" altLang="zh-CN" sz="1050" kern="100" dirty="0">
              <a:effectLst/>
              <a:latin typeface="宋体"/>
              <a:cs typeface="Courier New"/>
            </a:endParaRPr>
          </a:p>
        </p:txBody>
      </p:sp>
    </p:spTree>
    <p:extLst>
      <p:ext uri="{BB962C8B-B14F-4D97-AF65-F5344CB8AC3E}">
        <p14:creationId xmlns:p14="http://schemas.microsoft.com/office/powerpoint/2010/main" val="3756710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7034" y="805257"/>
            <a:ext cx="11636345" cy="5179191"/>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6" name="矩形 5"/>
          <p:cNvSpPr/>
          <p:nvPr/>
        </p:nvSpPr>
        <p:spPr>
          <a:xfrm>
            <a:off x="360471" y="765498"/>
            <a:ext cx="11335913" cy="4963001"/>
          </a:xfrm>
          <a:prstGeom prst="rect">
            <a:avLst/>
          </a:prstGeom>
        </p:spPr>
        <p:txBody>
          <a:bodyPr wrap="square" lIns="121898" tIns="60948" rIns="121898" bIns="60948">
            <a:spAutoFit/>
          </a:bodyPr>
          <a:lstStyle/>
          <a:p>
            <a:pPr algn="ctr">
              <a:lnSpc>
                <a:spcPts val="5500"/>
              </a:lnSpc>
              <a:spcAft>
                <a:spcPts val="0"/>
              </a:spcAft>
              <a:tabLst>
                <a:tab pos="2070735" algn="l"/>
              </a:tabLst>
            </a:pPr>
            <a:r>
              <a:rPr lang="zh-CN" altLang="zh-CN" sz="2800" b="1" kern="100" dirty="0">
                <a:latin typeface="Times New Roman"/>
                <a:ea typeface="华文细黑"/>
                <a:cs typeface="Times New Roman"/>
              </a:rPr>
              <a:t>风景的</a:t>
            </a:r>
            <a:r>
              <a:rPr lang="zh-CN" altLang="zh-CN" sz="2800" b="1" kern="100" dirty="0" smtClean="0">
                <a:latin typeface="Times New Roman"/>
                <a:ea typeface="华文细黑"/>
                <a:cs typeface="Times New Roman"/>
              </a:rPr>
              <a:t>意义</a:t>
            </a:r>
            <a:endParaRPr lang="en-US" altLang="zh-CN" sz="1050" b="1" kern="100" dirty="0" smtClean="0">
              <a:latin typeface="宋体"/>
              <a:cs typeface="Courier New"/>
            </a:endParaRPr>
          </a:p>
          <a:p>
            <a:pPr algn="just">
              <a:lnSpc>
                <a:spcPts val="5500"/>
              </a:lnSpc>
              <a:spcAft>
                <a:spcPts val="0"/>
              </a:spcAft>
              <a:tabLst>
                <a:tab pos="2070735" algn="l"/>
              </a:tabLs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衬托</a:t>
            </a:r>
            <a:endParaRPr lang="zh-CN" altLang="zh-CN" sz="1050" b="1" kern="100" dirty="0">
              <a:latin typeface="宋体"/>
              <a:cs typeface="Courier New"/>
            </a:endParaRPr>
          </a:p>
          <a:p>
            <a:pPr algn="just">
              <a:lnSpc>
                <a:spcPts val="5500"/>
              </a:lnSpc>
              <a:spcAft>
                <a:spcPts val="0"/>
              </a:spcAft>
              <a:tabLst>
                <a:tab pos="2070735" algn="l"/>
              </a:tabLst>
            </a:pPr>
            <a:r>
              <a:rPr lang="zh-CN" altLang="zh-CN" sz="2800" kern="100" dirty="0">
                <a:latin typeface="Times New Roman"/>
                <a:ea typeface="华文细黑"/>
                <a:cs typeface="Times New Roman"/>
              </a:rPr>
              <a:t>作为背景出现的风景，往往对事件起着相应的衬托作用。</a:t>
            </a:r>
            <a:endParaRPr lang="zh-CN" altLang="zh-CN" sz="1050" kern="100" dirty="0">
              <a:latin typeface="宋体"/>
              <a:cs typeface="Courier New"/>
            </a:endParaRPr>
          </a:p>
          <a:p>
            <a:pPr algn="just">
              <a:lnSpc>
                <a:spcPts val="5500"/>
              </a:lnSpc>
              <a:spcAft>
                <a:spcPts val="0"/>
              </a:spcAft>
              <a:tabLst>
                <a:tab pos="2070735" algn="l"/>
              </a:tabLst>
            </a:pPr>
            <a:r>
              <a:rPr lang="zh-CN" altLang="zh-CN" sz="2800" kern="100" dirty="0">
                <a:latin typeface="Times New Roman"/>
                <a:ea typeface="华文细黑"/>
                <a:cs typeface="Times New Roman"/>
              </a:rPr>
              <a:t>在小说中，自然环境与在自然环境中发生的事件往往是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同质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同方向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的，这就是所谓的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正衬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。正衬是衬托的一种。如屠格涅夫的《白净草原》中，孩子们正在草原夜晚的篝火旁讲故事，故事一个比一个恐怖。在讲故事的间歇，有这样一段风景描写</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72785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026624" y="3076446"/>
            <a:ext cx="8137164"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准确分析概括环境的特点和作用</a:t>
            </a: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034" y="166496"/>
            <a:ext cx="11636345" cy="6456712"/>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6" name="矩形 5"/>
          <p:cNvSpPr/>
          <p:nvPr/>
        </p:nvSpPr>
        <p:spPr>
          <a:xfrm>
            <a:off x="262558" y="101980"/>
            <a:ext cx="11449272" cy="6586394"/>
          </a:xfrm>
          <a:prstGeom prst="rect">
            <a:avLst/>
          </a:prstGeom>
        </p:spPr>
        <p:txBody>
          <a:bodyPr wrap="square" lIns="121898" tIns="60948" rIns="121898" bIns="60948">
            <a:spAutoFit/>
          </a:bodyPr>
          <a:lstStyle/>
          <a:p>
            <a:pPr lvl="0" indent="720000" algn="just">
              <a:lnSpc>
                <a:spcPct val="150000"/>
              </a:lnSpc>
              <a:tabLst>
                <a:tab pos="2070735" algn="l"/>
              </a:tabLst>
            </a:pPr>
            <a:r>
              <a:rPr lang="zh-CN" altLang="zh-CN" sz="2800" kern="100" spc="100" dirty="0">
                <a:solidFill>
                  <a:prstClr val="black"/>
                </a:solidFill>
                <a:latin typeface="Times New Roman"/>
                <a:ea typeface="华文细黑"/>
                <a:cs typeface="Times New Roman"/>
              </a:rPr>
              <a:t>突然，远处传来一声冗长的、嘹亮的、像呻吟一般的声音。这是一种</a:t>
            </a:r>
            <a:r>
              <a:rPr lang="zh-CN" altLang="zh-CN" sz="2800" kern="100" dirty="0">
                <a:solidFill>
                  <a:prstClr val="black"/>
                </a:solidFill>
                <a:latin typeface="Times New Roman"/>
                <a:ea typeface="华文细黑"/>
                <a:cs typeface="Times New Roman"/>
              </a:rPr>
              <a:t>不可名状的夜声，这种声音往往发生在万籁俱寂的时候，升起来</a:t>
            </a:r>
            <a:r>
              <a:rPr lang="zh-CN" altLang="zh-CN" sz="2800" kern="100" dirty="0" smtClean="0">
                <a:solidFill>
                  <a:prstClr val="black"/>
                </a:solidFill>
                <a:latin typeface="Times New Roman"/>
                <a:ea typeface="华文细黑"/>
                <a:cs typeface="Times New Roman"/>
              </a:rPr>
              <a:t>，停留在空中，慢慢地散布开去，终于仿佛息了。倾听起来，好像一点儿声音也没有，然而还是响着。似乎有人在天边延续不断地叫喊，而另一个人仿佛在树林里用尖细刺耳的笑声来回答他，接着，一阵微弱的咝咝声在河面上掠过。</a:t>
            </a:r>
            <a:endParaRPr lang="en-US" altLang="zh-CN" sz="1050" kern="100" dirty="0" smtClean="0">
              <a:solidFill>
                <a:prstClr val="black"/>
              </a:solidFill>
              <a:latin typeface="宋体"/>
              <a:cs typeface="Courier New"/>
            </a:endParaRPr>
          </a:p>
          <a:p>
            <a:pPr algn="just">
              <a:lnSpc>
                <a:spcPct val="150000"/>
              </a:lnSpc>
              <a:spcAft>
                <a:spcPts val="0"/>
              </a:spcAft>
              <a:tabLst>
                <a:tab pos="2070735" algn="l"/>
              </a:tabLst>
            </a:pPr>
            <a:r>
              <a:rPr lang="zh-CN" altLang="zh-CN" sz="2800" kern="100" dirty="0" smtClean="0">
                <a:latin typeface="Times New Roman"/>
                <a:ea typeface="华文细黑"/>
                <a:cs typeface="Times New Roman"/>
              </a:rPr>
              <a:t>这</a:t>
            </a:r>
            <a:r>
              <a:rPr lang="zh-CN" altLang="zh-CN" sz="2800" kern="100" dirty="0">
                <a:latin typeface="Times New Roman"/>
                <a:ea typeface="华文细黑"/>
                <a:cs typeface="Times New Roman"/>
              </a:rPr>
              <a:t>夜晚空旷的草原里的恐怖声音无疑营造了恐怖的氛围，使孩子们被故事与环境的恐怖气氛感染。孩子们本就感到不安，而这样的风景又进一步强化了他们的不安，所以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孩子们面面相觑，哆嗦一下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。由此看来，风景是营造氛围和意境的有力手段</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1047614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034" y="805257"/>
            <a:ext cx="11636345" cy="5179191"/>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6" name="矩形 5"/>
          <p:cNvSpPr/>
          <p:nvPr/>
        </p:nvSpPr>
        <p:spPr>
          <a:xfrm>
            <a:off x="334566" y="737776"/>
            <a:ext cx="11449272" cy="5293733"/>
          </a:xfrm>
          <a:prstGeom prst="rect">
            <a:avLst/>
          </a:prstGeom>
        </p:spPr>
        <p:txBody>
          <a:bodyPr wrap="square" lIns="121898" tIns="60948" rIns="121898" bIns="60948">
            <a:spAutoFit/>
          </a:bodyPr>
          <a:lstStyle/>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但有时，自然环境与事件之间却是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反调</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异质</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反方向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呈现的</a:t>
            </a:r>
            <a:r>
              <a:rPr lang="zh-CN" altLang="zh-CN" sz="2800" kern="100" dirty="0" smtClean="0">
                <a:solidFill>
                  <a:prstClr val="black"/>
                </a:solidFill>
                <a:latin typeface="Times New Roman"/>
                <a:ea typeface="华文细黑"/>
                <a:cs typeface="Times New Roman"/>
              </a:rPr>
              <a:t>，这就是所谓的</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反衬</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一个人心情十分苦闷，而他周围的自然却呈现出一番欢乐的景象；一个人的内心在那一刻是焦躁不安的，而他周围的自然却平静如水。反衬的效果是不可思议的，它使那个心情苦闷的人更加心情苦闷，它使那个内心焦躁不安的人内心更加焦躁不安。</a:t>
            </a:r>
            <a:endParaRPr lang="en-US" altLang="zh-CN" sz="1050" kern="100" dirty="0" smtClean="0">
              <a:solidFill>
                <a:prstClr val="black"/>
              </a:solidFill>
              <a:latin typeface="宋体"/>
              <a:cs typeface="Courier New"/>
            </a:endParaRPr>
          </a:p>
          <a:p>
            <a:pPr algn="just">
              <a:lnSpc>
                <a:spcPct val="150000"/>
              </a:lnSpc>
              <a:spcAft>
                <a:spcPts val="0"/>
              </a:spcAft>
              <a:tabLst>
                <a:tab pos="2070735" algn="l"/>
              </a:tabLst>
            </a:pPr>
            <a:r>
              <a:rPr lang="zh-CN" altLang="zh-CN" sz="2800" kern="100" dirty="0" smtClean="0">
                <a:latin typeface="Times New Roman"/>
                <a:ea typeface="华文细黑"/>
                <a:cs typeface="Times New Roman"/>
              </a:rPr>
              <a:t>有时</a:t>
            </a:r>
            <a:r>
              <a:rPr lang="zh-CN" altLang="zh-CN" sz="2800" kern="100" dirty="0">
                <a:latin typeface="Times New Roman"/>
                <a:ea typeface="华文细黑"/>
                <a:cs typeface="Times New Roman"/>
              </a:rPr>
              <a:t>，自然环境不仅仅是背景，还作为一个与人匹敌的对手存在。自然越是严酷，给人们出的难题越多，就越显得人们战胜自然的英勇。自然环境和人物一样，也是小说中一个不可或缺的重要角色</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4219119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77034" y="788806"/>
            <a:ext cx="11636345" cy="4661738"/>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6" name="矩形 5"/>
          <p:cNvSpPr/>
          <p:nvPr/>
        </p:nvSpPr>
        <p:spPr>
          <a:xfrm>
            <a:off x="363516" y="831175"/>
            <a:ext cx="11449272" cy="4001071"/>
          </a:xfrm>
          <a:prstGeom prst="rect">
            <a:avLst/>
          </a:prstGeom>
        </p:spPr>
        <p:txBody>
          <a:bodyPr wrap="square" lIns="121898" tIns="60948" rIns="121898" bIns="60948">
            <a:spAutoFit/>
          </a:bodyPr>
          <a:lstStyle/>
          <a:p>
            <a:pPr lvl="0" algn="just">
              <a:lnSpc>
                <a:spcPct val="150000"/>
              </a:lnSpc>
              <a:tabLst>
                <a:tab pos="2070735" algn="l"/>
              </a:tabLst>
            </a:pPr>
            <a:r>
              <a:rPr lang="en-US" altLang="zh-CN" sz="2800" b="1" kern="100" dirty="0">
                <a:solidFill>
                  <a:prstClr val="black"/>
                </a:solidFill>
                <a:latin typeface="Times New Roman"/>
                <a:ea typeface="华文细黑"/>
                <a:cs typeface="Courier New"/>
              </a:rPr>
              <a:t>2.</a:t>
            </a:r>
            <a:r>
              <a:rPr lang="zh-CN" altLang="zh-CN" sz="2800" b="1" kern="100" dirty="0">
                <a:solidFill>
                  <a:prstClr val="black"/>
                </a:solidFill>
                <a:latin typeface="Times New Roman"/>
                <a:ea typeface="华文细黑"/>
                <a:cs typeface="Times New Roman"/>
              </a:rPr>
              <a:t>作为幕间音乐</a:t>
            </a:r>
            <a:endParaRPr lang="zh-CN" altLang="zh-CN" sz="1050" b="1" kern="100" dirty="0">
              <a:solidFill>
                <a:prstClr val="black"/>
              </a:solidFill>
              <a:latin typeface="宋体"/>
              <a:cs typeface="Courier New"/>
            </a:endParaRPr>
          </a:p>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风景也可作为幕间音乐，起过渡和调整节奏、舒缓情绪的作用。海明</a:t>
            </a:r>
            <a:r>
              <a:rPr lang="zh-CN" altLang="zh-CN" sz="2800" kern="100" dirty="0" smtClean="0">
                <a:solidFill>
                  <a:prstClr val="black"/>
                </a:solidFill>
                <a:latin typeface="Times New Roman"/>
                <a:ea typeface="华文细黑"/>
                <a:cs typeface="Times New Roman"/>
              </a:rPr>
              <a:t>威的小说以笔法简练著称，但他常在小说里穿插一些与情节主干不甚相干的风景描写。《乞力马扎罗的雪》《白象似的群山》如果去掉那些风景的过渡，就只剩下男女主人公的对话，自然会单调得多。</a:t>
            </a:r>
            <a:endParaRPr lang="en-US" altLang="zh-CN" sz="1050" kern="100" dirty="0" smtClean="0">
              <a:solidFill>
                <a:prstClr val="black"/>
              </a:solidFill>
              <a:latin typeface="宋体"/>
              <a:cs typeface="Courier New"/>
            </a:endParaRPr>
          </a:p>
          <a:p>
            <a:pPr algn="just">
              <a:lnSpc>
                <a:spcPct val="150000"/>
              </a:lnSpc>
              <a:spcAft>
                <a:spcPts val="0"/>
              </a:spcAft>
              <a:tabLst>
                <a:tab pos="2070735" algn="l"/>
              </a:tabLst>
            </a:pPr>
            <a:r>
              <a:rPr lang="zh-CN" altLang="zh-CN" sz="2800" kern="100" dirty="0" smtClean="0">
                <a:latin typeface="Times New Roman"/>
                <a:ea typeface="华文细黑"/>
                <a:cs typeface="Times New Roman"/>
              </a:rPr>
              <a:t>除此之外</a:t>
            </a:r>
            <a:r>
              <a:rPr lang="zh-CN" altLang="zh-CN" sz="2800" kern="100" dirty="0">
                <a:latin typeface="Times New Roman"/>
                <a:ea typeface="华文细黑"/>
                <a:cs typeface="Times New Roman"/>
              </a:rPr>
              <a:t>，风景还有营造氛围、孕育美感和给人以精神启示等作用</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4" name="组合 3"/>
          <p:cNvGrpSpPr/>
          <p:nvPr/>
        </p:nvGrpSpPr>
        <p:grpSpPr>
          <a:xfrm>
            <a:off x="10617604" y="4961515"/>
            <a:ext cx="1368000" cy="512784"/>
            <a:chOff x="5231262" y="2052914"/>
            <a:chExt cx="1368000" cy="512784"/>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262" y="2080112"/>
              <a:ext cx="1368000" cy="485586"/>
            </a:xfrm>
            <a:prstGeom prst="rect">
              <a:avLst/>
            </a:prstGeom>
          </p:spPr>
        </p:pic>
        <p:sp>
          <p:nvSpPr>
            <p:cNvPr id="7" name="TextBox 6"/>
            <p:cNvSpPr txBox="1"/>
            <p:nvPr/>
          </p:nvSpPr>
          <p:spPr>
            <a:xfrm>
              <a:off x="5303194" y="2052914"/>
              <a:ext cx="1224136" cy="461665"/>
            </a:xfrm>
            <a:prstGeom prst="rect">
              <a:avLst/>
            </a:prstGeom>
            <a:noFill/>
          </p:spPr>
          <p:txBody>
            <a:bodyPr wrap="square" rtlCol="0">
              <a:spAutoFit/>
            </a:bodyPr>
            <a:lstStyle/>
            <a:p>
              <a:r>
                <a:rPr lang="zh-CN" altLang="en-US" dirty="0" smtClean="0">
                  <a:solidFill>
                    <a:schemeClr val="accent5">
                      <a:lumMod val="20000"/>
                      <a:lumOff val="80000"/>
                    </a:schemeClr>
                  </a:solidFill>
                  <a:latin typeface="+mj-ea"/>
                  <a:ea typeface="+mj-ea"/>
                </a:rPr>
                <a:t>微拓展</a:t>
              </a:r>
              <a:endParaRPr lang="zh-CN" altLang="en-US" dirty="0">
                <a:solidFill>
                  <a:schemeClr val="accent5">
                    <a:lumMod val="20000"/>
                    <a:lumOff val="80000"/>
                  </a:schemeClr>
                </a:solidFill>
                <a:latin typeface="+mj-ea"/>
                <a:ea typeface="+mj-ea"/>
              </a:endParaRPr>
            </a:p>
          </p:txBody>
        </p:sp>
      </p:grpSp>
      <p:pic>
        <p:nvPicPr>
          <p:cNvPr id="8" name="图片 7">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200237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C:\Users\Administrator\Desktop\师阁小朋友\9448607_124631816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11493"/>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6" name="组合 15"/>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528947"/>
            <a:ext cx="11449272" cy="3918484"/>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所谓社会环境，是指人物活动、事件发生、情节展开的社会背景、历史条件、地方的风土人情、时代风貌、社会关系、政治、经济等，主要是交代人物的生存环境、社会关系等。它包括的范围很广，小至房间住所、一街一巷，大至城区地区。它涉及的内容很多，可以是室内的布局、陈设，住宅内外装饰布置，以及当地风土人情等。小说阅读考查的角度主要有特点和作用两个方面。</a:t>
            </a:r>
            <a:endParaRPr lang="zh-CN" altLang="zh-CN" sz="1050" kern="100" dirty="0">
              <a:effectLst/>
              <a:latin typeface="宋体"/>
              <a:cs typeface="Courier New"/>
            </a:endParaRPr>
          </a:p>
        </p:txBody>
      </p:sp>
    </p:spTree>
    <p:extLst>
      <p:ext uri="{BB962C8B-B14F-4D97-AF65-F5344CB8AC3E}">
        <p14:creationId xmlns:p14="http://schemas.microsoft.com/office/powerpoint/2010/main" val="1049184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98376"/>
            <a:ext cx="11449272" cy="6758749"/>
          </a:xfrm>
          <a:prstGeom prst="rect">
            <a:avLst/>
          </a:prstGeom>
        </p:spPr>
        <p:txBody>
          <a:bodyPr wrap="square" lIns="121898" tIns="60948" rIns="121898" bIns="60948">
            <a:spAutoFit/>
          </a:bodyPr>
          <a:lstStyle/>
          <a:p>
            <a:pPr algn="just">
              <a:lnSpc>
                <a:spcPct val="140000"/>
              </a:lnSpc>
              <a:spcAft>
                <a:spcPts val="0"/>
              </a:spcAft>
              <a:tabLst>
                <a:tab pos="2070735" algn="l"/>
              </a:tabLs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indent="720000" algn="just">
              <a:lnSpc>
                <a:spcPct val="140000"/>
              </a:lnSpc>
              <a:spcAft>
                <a:spcPts val="0"/>
              </a:spcAft>
              <a:tabLst>
                <a:tab pos="2070735" algn="l"/>
              </a:tabLst>
            </a:pPr>
            <a:r>
              <a:rPr lang="zh-CN" altLang="zh-CN" sz="2800" kern="100" dirty="0">
                <a:latin typeface="Times New Roman"/>
                <a:ea typeface="华文细黑"/>
                <a:cs typeface="Times New Roman"/>
              </a:rPr>
              <a:t>小镇多吊脚楼，旧称干阑。此屋沿溪而建，时传为避毒豸虫蛇而筑，人居其上，可眺山水岚雾，倒也有十分情趣。且房屋鳞次栉比，多为木柱板壁，街道为麻石路面，凹凸不平，就有了几分古香古色。镇口岩头上的老藤粗枝，盘虬错节。小镇位于深山之中，极少人来往的。村野田埂之中，常见老牛慢慢地吃草咀嚼岁月，仿佛日子也凝固了；只有小路上日子覆盖着日子，脚印覆盖着脚印。连风，也很难穿透时间凝固的墙壁，为这方圆百里唯一不通公路的小镇，送来些山外新鲜的气息</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20000" algn="just">
              <a:lnSpc>
                <a:spcPct val="140000"/>
              </a:lnSpc>
              <a:spcAft>
                <a:spcPts val="0"/>
              </a:spcAft>
              <a:tabLst>
                <a:tab pos="2070735" algn="l"/>
              </a:tabLs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中间情节梗概：镇上有一屠夫，做杀猪生意极其诚信，小日子过得十分滋润。有一天，镇上来了一位名医，接连几天看他杀猪，并言愿意购买他杀猪用的祖传案桌，双方约好七日后取。</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459143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189434"/>
            <a:ext cx="11223676" cy="5857477"/>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七日后，老者至，见屠夫亦置新案桌，并言：你既为病家故，我何可让你破费，并置这新案桌送与你吧。老者大惊，急问旧案。屠夫曰：我已劈矣。且见一巨大蜈蚣，伏于案内。老者遂长叹一声，仰天曰：民风淳朴如此，我何言！</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于是，老者告知屠夫：此蜈蚣伏案内，日日以猪血为食，到今日，已逾百年，取出剖开，腹内有一珠，名曰定风珠，可治百种之疾。我存有私心，怕说出来被你敲竹杠，故此未言明，谁知竟毁于一旦矣！我要这新案桌，又有何用呢？以我这等褊狭之心，如何治世救人，真让人汗颜！老夫碌碌一生，看来仍是心不达、艺不精矣！</a:t>
            </a:r>
            <a:endParaRPr lang="zh-CN" altLang="zh-CN" sz="1050" kern="100" dirty="0">
              <a:effectLst/>
              <a:latin typeface="宋体"/>
              <a:cs typeface="Courier New"/>
            </a:endParaRPr>
          </a:p>
        </p:txBody>
      </p:sp>
    </p:spTree>
    <p:extLst>
      <p:ext uri="{BB962C8B-B14F-4D97-AF65-F5344CB8AC3E}">
        <p14:creationId xmlns:p14="http://schemas.microsoft.com/office/powerpoint/2010/main" val="149092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243628"/>
            <a:ext cx="11223676" cy="5293733"/>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言罢，大笑而归。</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倒是屠夫，常听人言及，他到手的富贵，竟被丢了。屠夫听罢，也无懊悔，只笑曰：该来则来，该去则去，天意也。</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屠夫依然每日杀猪卖肉，乐此不疲。倒是老者，闻听此言后，仰天叹曰：求不可求之求，吾何止心不达、艺不精，而且是枉读药理诗书，不如一屠夫矣！</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遂摘牌罢医，不再悬壶</a:t>
            </a:r>
            <a:r>
              <a:rPr lang="zh-CN" altLang="zh-CN" sz="2800" kern="100" dirty="0" smtClean="0">
                <a:latin typeface="Times New Roman"/>
                <a:ea typeface="华文细黑"/>
                <a:cs typeface="Times New Roman"/>
              </a:rPr>
              <a:t>矣。</a:t>
            </a:r>
            <a:endParaRPr lang="en-US" altLang="zh-CN" sz="2800" kern="100" dirty="0" smtClean="0">
              <a:latin typeface="Times New Roman"/>
              <a:ea typeface="华文细黑"/>
              <a:cs typeface="Times New Roman"/>
            </a:endParaRPr>
          </a:p>
          <a:p>
            <a:pPr indent="711200" algn="r">
              <a:lnSpc>
                <a:spcPct val="150000"/>
              </a:lnSpc>
              <a:spcAft>
                <a:spcPts val="0"/>
              </a:spcAft>
              <a:tabLst>
                <a:tab pos="2070735" algn="l"/>
              </a:tabLst>
            </a:pP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节选自魏继新《定风珠》</a:t>
            </a:r>
            <a:r>
              <a:rPr lang="en-US" altLang="zh-CN" sz="2800" kern="100" dirty="0" smtClean="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70528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7049" y="636682"/>
            <a:ext cx="11223676" cy="687600"/>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小说开头描写了小镇的哪些特点？在文中有什么作用？</a:t>
            </a:r>
            <a:endParaRPr lang="zh-CN" altLang="zh-CN" sz="1050" kern="100" dirty="0">
              <a:effectLst/>
              <a:latin typeface="宋体"/>
              <a:cs typeface="Courier New"/>
            </a:endParaRPr>
          </a:p>
        </p:txBody>
      </p:sp>
      <p:sp>
        <p:nvSpPr>
          <p:cNvPr id="8" name="TextBox 7"/>
          <p:cNvSpPr txBox="1"/>
          <p:nvPr/>
        </p:nvSpPr>
        <p:spPr>
          <a:xfrm>
            <a:off x="9407574" y="86261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88107" y="1591494"/>
            <a:ext cx="11162246" cy="1948739"/>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zh-CN" altLang="zh-CN" sz="2800" kern="100" dirty="0" smtClean="0">
                <a:latin typeface="Times New Roman"/>
                <a:ea typeface="华文细黑"/>
                <a:cs typeface="Times New Roman"/>
              </a:rPr>
              <a:t>特点：建筑古香古色，富有情趣；不通公路，少人来往，环境闭塞。</a:t>
            </a:r>
            <a:r>
              <a:rPr lang="zh-CN" altLang="zh-CN" sz="2800" kern="100" dirty="0">
                <a:latin typeface="Times New Roman"/>
                <a:ea typeface="华文细黑"/>
                <a:cs typeface="Times New Roman"/>
              </a:rPr>
              <a:t>作用：写环境封闭，是为了表现小镇乃世外桃源，为下文刻画人物、凸显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民风淳朴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的主题提供背景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95262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theme/theme1.xml><?xml version="1.0" encoding="utf-8"?>
<a:theme xmlns:a="http://schemas.openxmlformats.org/drawingml/2006/main" name="7_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6115</TotalTime>
  <Words>5165</Words>
  <Application>Microsoft Office PowerPoint</Application>
  <PresentationFormat>自定义</PresentationFormat>
  <Paragraphs>147</Paragraphs>
  <Slides>43</Slides>
  <Notes>0</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4103</cp:revision>
  <dcterms:created xsi:type="dcterms:W3CDTF">2014-11-27T01:03:00Z</dcterms:created>
  <dcterms:modified xsi:type="dcterms:W3CDTF">2017-03-28T08:05:15Z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