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1884" r:id="rId2"/>
    <p:sldId id="856" r:id="rId3"/>
    <p:sldId id="1296" r:id="rId4"/>
    <p:sldId id="1360" r:id="rId5"/>
    <p:sldId id="1613" r:id="rId6"/>
    <p:sldId id="1521" r:id="rId7"/>
    <p:sldId id="1556" r:id="rId8"/>
    <p:sldId id="1788" r:id="rId9"/>
    <p:sldId id="1789" r:id="rId10"/>
    <p:sldId id="1790" r:id="rId11"/>
    <p:sldId id="1791" r:id="rId12"/>
    <p:sldId id="1885" r:id="rId13"/>
    <p:sldId id="1886" r:id="rId14"/>
    <p:sldId id="1792" r:id="rId15"/>
    <p:sldId id="1887" r:id="rId16"/>
    <p:sldId id="1888" r:id="rId17"/>
    <p:sldId id="1889" r:id="rId18"/>
    <p:sldId id="1890" r:id="rId19"/>
    <p:sldId id="1891" r:id="rId20"/>
    <p:sldId id="1892" r:id="rId21"/>
    <p:sldId id="1893" r:id="rId22"/>
    <p:sldId id="1894" r:id="rId23"/>
    <p:sldId id="1895" r:id="rId24"/>
    <p:sldId id="1896" r:id="rId25"/>
    <p:sldId id="1903" r:id="rId26"/>
    <p:sldId id="1897" r:id="rId27"/>
    <p:sldId id="1898" r:id="rId28"/>
    <p:sldId id="1904" r:id="rId29"/>
    <p:sldId id="1899" r:id="rId30"/>
    <p:sldId id="1900" r:id="rId31"/>
    <p:sldId id="1901" r:id="rId32"/>
    <p:sldId id="1905" r:id="rId33"/>
    <p:sldId id="1906" r:id="rId34"/>
    <p:sldId id="1907" r:id="rId35"/>
    <p:sldId id="1908" r:id="rId36"/>
    <p:sldId id="1909" r:id="rId37"/>
    <p:sldId id="1910" r:id="rId38"/>
    <p:sldId id="1911" r:id="rId39"/>
    <p:sldId id="1925" r:id="rId40"/>
    <p:sldId id="1912" r:id="rId41"/>
    <p:sldId id="1913" r:id="rId42"/>
    <p:sldId id="1914" r:id="rId43"/>
    <p:sldId id="1915" r:id="rId44"/>
    <p:sldId id="1916" r:id="rId45"/>
    <p:sldId id="1917" r:id="rId46"/>
    <p:sldId id="1918" r:id="rId47"/>
    <p:sldId id="1919" r:id="rId48"/>
    <p:sldId id="1920" r:id="rId49"/>
    <p:sldId id="1921" r:id="rId50"/>
    <p:sldId id="1922" r:id="rId51"/>
    <p:sldId id="1924" r:id="rId52"/>
    <p:sldId id="1902" r:id="rId53"/>
    <p:sldId id="1384" r:id="rId54"/>
    <p:sldId id="1771" r:id="rId55"/>
    <p:sldId id="1772" r:id="rId56"/>
    <p:sldId id="1773" r:id="rId57"/>
    <p:sldId id="1854" r:id="rId58"/>
    <p:sldId id="1855" r:id="rId59"/>
    <p:sldId id="1856" r:id="rId60"/>
    <p:sldId id="1857" r:id="rId61"/>
    <p:sldId id="1858" r:id="rId62"/>
    <p:sldId id="1859" r:id="rId63"/>
    <p:sldId id="1926" r:id="rId64"/>
    <p:sldId id="1860" r:id="rId65"/>
    <p:sldId id="1861" r:id="rId66"/>
    <p:sldId id="1862" r:id="rId67"/>
    <p:sldId id="1863" r:id="rId68"/>
    <p:sldId id="1927" r:id="rId69"/>
    <p:sldId id="1519" r:id="rId70"/>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6727" autoAdjust="0"/>
  </p:normalViewPr>
  <p:slideViewPr>
    <p:cSldViewPr>
      <p:cViewPr>
        <p:scale>
          <a:sx n="75" d="100"/>
          <a:sy n="75" d="100"/>
        </p:scale>
        <p:origin x="-869" y="-20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图\18536835_14183760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534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286894" y="3827113"/>
            <a:ext cx="8237715"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考点五　探究主题、标题、人物、情节</a:t>
            </a:r>
          </a:p>
          <a:p>
            <a:pPr algn="l"/>
            <a:r>
              <a:rPr lang="en-US" altLang="zh-CN" sz="3600" dirty="0" smtClean="0"/>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Courier New"/>
              </a:rPr>
              <a:t>深入思考，多方挖掘</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
        <p:nvSpPr>
          <p:cNvPr id="15"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4279780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728349"/>
            <a:ext cx="11223676" cy="5293733"/>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dirty="0">
                <a:solidFill>
                  <a:prstClr val="black"/>
                </a:solidFill>
                <a:latin typeface="宋体"/>
                <a:ea typeface="华文细黑"/>
                <a:cs typeface="Times New Roman"/>
              </a:rPr>
              <a:t>这老头子同社会上某种人差不多，扮戏给别人看，连唱带做，并</a:t>
            </a:r>
            <a:r>
              <a:rPr lang="zh-CN" altLang="zh-CN" sz="2800" kern="100" spc="70" dirty="0">
                <a:solidFill>
                  <a:prstClr val="black"/>
                </a:solidFill>
                <a:latin typeface="宋体"/>
                <a:ea typeface="华文细黑"/>
                <a:cs typeface="Times New Roman"/>
              </a:rPr>
              <a:t>不因做得特别好，就只因为在做，故多数人皆用稀奇怜悯眼光瞧着</a:t>
            </a:r>
            <a:r>
              <a:rPr lang="zh-CN" altLang="zh-CN" sz="2800" kern="100" spc="70" dirty="0" smtClean="0">
                <a:solidFill>
                  <a:prstClr val="black"/>
                </a:solidFill>
                <a:latin typeface="宋体"/>
                <a:ea typeface="华文细黑"/>
                <a:cs typeface="Times New Roman"/>
              </a:rPr>
              <a:t>。</a:t>
            </a:r>
            <a:r>
              <a:rPr lang="zh-CN" altLang="zh-CN" sz="2800" kern="100" dirty="0" smtClean="0">
                <a:solidFill>
                  <a:prstClr val="black"/>
                </a:solidFill>
                <a:latin typeface="宋体"/>
                <a:ea typeface="华文细黑"/>
                <a:cs typeface="Times New Roman"/>
              </a:rPr>
              <a:t>应出钱时，有钱的照例也不吝惜钱，但只要有了件新鲜事情，大家便会忘了这里，各自跑开了。</a:t>
            </a:r>
            <a:endParaRPr lang="en-US" altLang="zh-CN" sz="2800" kern="100" dirty="0" smtClean="0">
              <a:solidFill>
                <a:prstClr val="black"/>
              </a:solidFill>
              <a:latin typeface="宋体"/>
              <a:ea typeface="华文细黑"/>
              <a:cs typeface="Times New Roman"/>
            </a:endParaRPr>
          </a:p>
          <a:p>
            <a:pPr indent="720000" algn="just">
              <a:lnSpc>
                <a:spcPct val="150000"/>
              </a:lnSpc>
              <a:tabLst>
                <a:tab pos="2070735" algn="l"/>
              </a:tabLst>
            </a:pPr>
            <a:r>
              <a:rPr lang="zh-CN" altLang="zh-CN" sz="2800" kern="100" dirty="0" smtClean="0">
                <a:latin typeface="宋体"/>
                <a:ea typeface="华文细黑"/>
                <a:cs typeface="Times New Roman"/>
              </a:rPr>
              <a:t>卖</a:t>
            </a:r>
            <a:r>
              <a:rPr lang="zh-CN" altLang="zh-CN" sz="2800" kern="100" dirty="0">
                <a:latin typeface="宋体"/>
                <a:ea typeface="华文细黑"/>
                <a:cs typeface="Times New Roman"/>
              </a:rPr>
              <a:t>莲子小摊，有人中了暑，晕了过去，大家不知发生了什么事，见有人跑向那方去，也跟着跑去。只一会儿，玩傀儡的场坪观众就走去了大半，少数人也似乎才察觉了头上的烈日，渐渐散去了。场中只剩了七个人</a:t>
            </a:r>
            <a:r>
              <a:rPr lang="zh-CN" altLang="zh-CN" sz="2800" kern="100" dirty="0" smtClean="0">
                <a:latin typeface="宋体"/>
                <a:ea typeface="华文细黑"/>
                <a:cs typeface="Times New Roman"/>
              </a:rPr>
              <a:t>。</a:t>
            </a:r>
            <a:endParaRPr lang="zh-CN" altLang="zh-CN" sz="2800" kern="100" dirty="0">
              <a:latin typeface="宋体"/>
              <a:ea typeface="华文细黑"/>
              <a:cs typeface="Times New Roman"/>
            </a:endParaRPr>
          </a:p>
        </p:txBody>
      </p:sp>
    </p:spTree>
    <p:extLst>
      <p:ext uri="{BB962C8B-B14F-4D97-AF65-F5344CB8AC3E}">
        <p14:creationId xmlns:p14="http://schemas.microsoft.com/office/powerpoint/2010/main" val="3642570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364" y="440317"/>
            <a:ext cx="11449272" cy="5293733"/>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dirty="0" smtClean="0">
                <a:solidFill>
                  <a:prstClr val="black"/>
                </a:solidFill>
                <a:latin typeface="宋体"/>
                <a:ea typeface="华文细黑"/>
                <a:cs typeface="Times New Roman"/>
              </a:rPr>
              <a:t>老头子微笑着，一句话不说，两只手互相捏了一会，又蹲下去把傀儡举起，罩在自己的头上，两手套进假腿里去，开始剧烈地摇着肩背，玩着之前的那一套。古怪动作招来了四个人，但不久又去了五个人。等另一个地方真的殴打发生后，人便全跑去了。</a:t>
            </a:r>
          </a:p>
          <a:p>
            <a:pPr indent="720000" algn="just">
              <a:lnSpc>
                <a:spcPct val="150000"/>
              </a:lnSpc>
              <a:tabLst>
                <a:tab pos="2070735" algn="l"/>
              </a:tabLst>
            </a:pPr>
            <a:r>
              <a:rPr lang="zh-CN" altLang="zh-CN" sz="2800" kern="100" dirty="0" smtClean="0">
                <a:latin typeface="宋体"/>
                <a:ea typeface="华文细黑"/>
                <a:cs typeface="Times New Roman"/>
              </a:rPr>
              <a:t>老头子依然玩着，依然常常故意把假脚举起，作为其中一个全身均被举起的姿势，又把肩背极力倾斜向左向右，便仿佛傀儡相扑极烈。依然在一种规矩中倒下，毫不苟且地倒下。王九又把赵四战胜了。</a:t>
            </a:r>
          </a:p>
          <a:p>
            <a:pPr indent="720000" algn="just">
              <a:lnSpc>
                <a:spcPct val="150000"/>
              </a:lnSpc>
              <a:tabLst>
                <a:tab pos="2070735" algn="l"/>
              </a:tabLst>
            </a:pPr>
            <a:r>
              <a:rPr lang="zh-CN" altLang="zh-CN" sz="2800" kern="100" dirty="0" smtClean="0">
                <a:latin typeface="宋体"/>
                <a:ea typeface="华文细黑"/>
                <a:cs typeface="Times New Roman"/>
              </a:rPr>
              <a:t>他从那堆破旧衣里爬出时，已空无一人。</a:t>
            </a:r>
          </a:p>
        </p:txBody>
      </p:sp>
    </p:spTree>
    <p:extLst>
      <p:ext uri="{BB962C8B-B14F-4D97-AF65-F5344CB8AC3E}">
        <p14:creationId xmlns:p14="http://schemas.microsoft.com/office/powerpoint/2010/main" val="166196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4406" y="55578"/>
            <a:ext cx="11449272" cy="5293733"/>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dirty="0">
                <a:solidFill>
                  <a:prstClr val="black"/>
                </a:solidFill>
                <a:latin typeface="宋体"/>
                <a:ea typeface="华文细黑"/>
                <a:cs typeface="Times New Roman"/>
              </a:rPr>
              <a:t>于是他同傀儡一个样子坐在地下，数着铜子，一面向白脸傀儡王九笑着，说着前后相同既在博取观者大笑，又在自作嘲笑的笑话。他把话说得那么亲昵，那么柔和。他不让人知道他死去了的儿子就是王九，儿子的死，乃由于同赵四相拼，也不说明。他决不提这些事。他只让人眼见傀儡王九与傀儡赵四相殴相扑时的场面，虽场面上王九常</a:t>
            </a:r>
            <a:r>
              <a:rPr lang="zh-CN" altLang="zh-CN" sz="2800" kern="100" spc="-50" dirty="0">
                <a:solidFill>
                  <a:prstClr val="black"/>
                </a:solidFill>
                <a:latin typeface="宋体"/>
                <a:ea typeface="华文细黑"/>
                <a:cs typeface="Times New Roman"/>
              </a:rPr>
              <a:t>常不大顺手，上风皆由赵四占去，但每次最后的胜利，总仍然归那王九。</a:t>
            </a:r>
          </a:p>
          <a:p>
            <a:pPr indent="720000" algn="just">
              <a:lnSpc>
                <a:spcPct val="150000"/>
              </a:lnSpc>
              <a:spcAft>
                <a:spcPts val="0"/>
              </a:spcAft>
              <a:tabLst>
                <a:tab pos="2070735" algn="l"/>
              </a:tabLst>
            </a:pPr>
            <a:r>
              <a:rPr lang="zh-CN" altLang="zh-CN" sz="2800" kern="100" dirty="0" smtClean="0">
                <a:latin typeface="宋体"/>
                <a:ea typeface="华文细黑"/>
                <a:cs typeface="Times New Roman"/>
              </a:rPr>
              <a:t>王九死了十年，老头子城里城外表演王九打倒赵四也有了十年，真的赵四，五年前早就害黄疸病死掉了。</a:t>
            </a:r>
            <a:r>
              <a:rPr lang="en-US" altLang="zh-CN" sz="2800" kern="100" dirty="0" smtClean="0">
                <a:latin typeface="宋体"/>
                <a:ea typeface="华文细黑"/>
                <a:cs typeface="Times New Roman"/>
              </a:rPr>
              <a:t>(</a:t>
            </a:r>
            <a:r>
              <a:rPr lang="zh-CN" altLang="zh-CN" sz="2800" kern="100" dirty="0" smtClean="0">
                <a:latin typeface="宋体"/>
                <a:ea typeface="华文细黑"/>
                <a:cs typeface="Times New Roman"/>
              </a:rPr>
              <a:t>有删改</a:t>
            </a:r>
            <a:r>
              <a:rPr lang="en-US" altLang="zh-CN" sz="2800" kern="100" dirty="0" smtClean="0">
                <a:latin typeface="宋体"/>
                <a:ea typeface="华文细黑"/>
                <a:cs typeface="Times New Roman"/>
              </a:rPr>
              <a:t>)</a:t>
            </a:r>
            <a:endParaRPr lang="en-US" altLang="zh-CN" sz="2800" kern="100" dirty="0">
              <a:latin typeface="宋体"/>
              <a:ea typeface="华文细黑"/>
              <a:cs typeface="Times New Roman"/>
            </a:endParaRPr>
          </a:p>
        </p:txBody>
      </p:sp>
      <p:sp>
        <p:nvSpPr>
          <p:cNvPr id="3" name="矩形 2"/>
          <p:cNvSpPr/>
          <p:nvPr/>
        </p:nvSpPr>
        <p:spPr>
          <a:xfrm>
            <a:off x="324406" y="5264985"/>
            <a:ext cx="11449272" cy="1415748"/>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小说题目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是解读作品主题的关键，请结合全文谈一谈你对小说主题的理解。</a:t>
            </a:r>
            <a:endParaRPr lang="zh-CN" altLang="zh-CN" sz="1050" kern="100" dirty="0">
              <a:solidFill>
                <a:prstClr val="black"/>
              </a:solidFill>
              <a:latin typeface="宋体"/>
              <a:cs typeface="Courier New"/>
            </a:endParaRPr>
          </a:p>
        </p:txBody>
      </p:sp>
      <p:sp>
        <p:nvSpPr>
          <p:cNvPr id="5" name="TextBox 4">
            <a:hlinkClick r:id="rId2" action="ppaction://hlinksldjump"/>
          </p:cNvPr>
          <p:cNvSpPr txBox="1"/>
          <p:nvPr/>
        </p:nvSpPr>
        <p:spPr>
          <a:xfrm>
            <a:off x="2638822" y="61161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50172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18935" y="117426"/>
            <a:ext cx="11273868" cy="6656181"/>
          </a:xfrm>
          <a:prstGeom prst="rect">
            <a:avLst/>
          </a:prstGeom>
          <a:solidFill>
            <a:schemeClr val="accent1">
              <a:lumMod val="20000"/>
              <a:lumOff val="80000"/>
            </a:schemeClr>
          </a:solidFill>
        </p:spPr>
        <p:txBody>
          <a:bodyPr wrap="square">
            <a:spAutoFit/>
          </a:bodyPr>
          <a:lstStyle/>
          <a:p>
            <a:pPr algn="just">
              <a:lnSpc>
                <a:spcPct val="14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生的寂寞与孤独。表演傀儡打架的老头子，人们只见到他的可笑可怜，却没有人了解他的内心世界。没有人知道他喋喋不休与之说话的是他的儿子，没有人知道他的儿子已经死去，更没有人知道打死他儿子的就是那个赵四。他把一切埋在心里，让一切随着自己的年龄慢慢老去，这是一种深入骨子里的寂寞。</a:t>
            </a:r>
            <a:endParaRPr lang="zh-CN" altLang="zh-CN" sz="1050" kern="100" dirty="0">
              <a:latin typeface="宋体"/>
              <a:cs typeface="Courier New"/>
            </a:endParaRPr>
          </a:p>
          <a:p>
            <a:pPr algn="just">
              <a:lnSpc>
                <a:spcPct val="14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生的顽强。白发的生者只能借傀儡戏中王九的一次次胜利来纪念死去的儿子，那衰老身躯的吃力表演，便是寂寞凄凉之中慈父深沉的爱，这种爱支撑着他顽强地活下去。</a:t>
            </a:r>
            <a:endParaRPr lang="zh-CN" altLang="zh-CN" sz="1050" kern="100" dirty="0">
              <a:latin typeface="宋体"/>
              <a:cs typeface="Courier New"/>
            </a:endParaRPr>
          </a:p>
          <a:p>
            <a:pPr algn="just">
              <a:lnSpc>
                <a:spcPct val="14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生的无常。赵四并不是什么十恶不赦的坏人，他也受着命运的拨弄，而且，他也像王九一样已经死去了。作者写的并不是王九和赵四之间的恩怨，而是在命运拨弄之下躲藏的生的无常。</a:t>
            </a:r>
            <a:endParaRPr lang="zh-CN" altLang="zh-CN" sz="1050" kern="100" dirty="0">
              <a:effectLst/>
              <a:latin typeface="宋体"/>
              <a:cs typeface="Courier New"/>
            </a:endParaRPr>
          </a:p>
        </p:txBody>
      </p:sp>
    </p:spTree>
    <p:extLst>
      <p:ext uri="{BB962C8B-B14F-4D97-AF65-F5344CB8AC3E}">
        <p14:creationId xmlns:p14="http://schemas.microsoft.com/office/powerpoint/2010/main" val="4204905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024449"/>
            <a:ext cx="11223676" cy="456558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小说的主题是小说的灵魂，是作者在描写、叙述人物性格、命运时显示出的对生活的理解和认识，是作者写作目的之所在，也是作品的价值意义之所在。小说的主题是隐晦、复杂、丰富的。这就为探究留下了足够的空间。</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探究小说主题，往往要结合情节、环境、人物甚至写作背景进行，但一般都是从人物角度，尤其是主要人物角度探究。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具体方法可参见本章专题一</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05121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549474"/>
            <a:ext cx="11223676" cy="2625823"/>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因为小说主题的多义性和选择性，所以，有时探究主题就重点探究其多义性、选择性，如对这篇小说，有人认为反映了这样一个主题，有人认为反映了那样一个主题，要求说出你的看法，这时探究方法除了</a:t>
            </a:r>
            <a:r>
              <a:rPr lang="zh-CN" altLang="zh-CN" sz="2800" kern="100" spc="-50" dirty="0">
                <a:solidFill>
                  <a:prstClr val="black"/>
                </a:solidFill>
                <a:latin typeface="Times New Roman"/>
                <a:ea typeface="华文细黑"/>
                <a:cs typeface="Times New Roman"/>
              </a:rPr>
              <a:t>要结合人物外，还可以从题材、社会环境和描写人物的方法等角度展开。</a:t>
            </a:r>
            <a:endParaRPr lang="zh-CN" altLang="zh-CN" sz="1050" kern="100" spc="-50" dirty="0">
              <a:solidFill>
                <a:prstClr val="black"/>
              </a:solidFill>
              <a:latin typeface="宋体"/>
              <a:cs typeface="Courier New"/>
            </a:endParaRPr>
          </a:p>
        </p:txBody>
      </p:sp>
    </p:spTree>
    <p:extLst>
      <p:ext uri="{BB962C8B-B14F-4D97-AF65-F5344CB8AC3E}">
        <p14:creationId xmlns:p14="http://schemas.microsoft.com/office/powerpoint/2010/main" val="3526169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4406" y="278303"/>
            <a:ext cx="11449272" cy="6155507"/>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zh-CN" altLang="zh-CN" sz="2800" b="1" kern="100" dirty="0">
                <a:solidFill>
                  <a:srgbClr val="0000FF"/>
                </a:solidFill>
                <a:latin typeface="+mj-ea"/>
                <a:ea typeface="+mj-ea"/>
                <a:cs typeface="Times New Roman"/>
              </a:rPr>
              <a:t>二、探究标题</a:t>
            </a:r>
            <a:endParaRPr lang="zh-CN" altLang="zh-CN" sz="1050" b="1" kern="100" dirty="0">
              <a:solidFill>
                <a:srgbClr val="0000FF"/>
              </a:solidFill>
              <a:latin typeface="+mj-ea"/>
              <a:ea typeface="+mj-ea"/>
              <a:cs typeface="Courier New"/>
            </a:endParaRPr>
          </a:p>
          <a:p>
            <a:pPr algn="just">
              <a:lnSpc>
                <a:spcPct val="14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祖母的季节</a:t>
            </a:r>
            <a:endParaRPr lang="zh-CN" altLang="zh-CN" sz="1050" b="1" kern="100" dirty="0">
              <a:latin typeface="宋体"/>
              <a:cs typeface="Courier New"/>
            </a:endParaRPr>
          </a:p>
          <a:p>
            <a:pPr algn="ctr">
              <a:lnSpc>
                <a:spcPct val="140000"/>
              </a:lnSpc>
              <a:spcAft>
                <a:spcPts val="0"/>
              </a:spcAft>
              <a:tabLst>
                <a:tab pos="2070735" algn="l"/>
              </a:tabLst>
            </a:pPr>
            <a:r>
              <a:rPr lang="zh-CN" altLang="zh-CN" sz="2800" kern="100" dirty="0">
                <a:latin typeface="Times New Roman"/>
                <a:ea typeface="华文细黑"/>
                <a:cs typeface="Times New Roman"/>
              </a:rPr>
              <a:t>苏　童</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祖母天天坐在门槛上听雨，神态宁静而安详。那是去年秋天的事情。去年秋天是我祖母的弥留之际。我们家的人都记住了那些下雨的日子。</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春天的时候我祖母还坐在后门空地上包粽子呢。有一只洗澡的大木盆装满了清水，浸泡着刚从湖边苇地里劈下的青粽叶，我家屋前屋后都是那股凉凉的清香味。我走过去把手伸进木盆，挨祖母骂了，她不让人把码齐的青粽叶搞乱了</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28234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79576"/>
            <a:ext cx="11223676"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祖母去五里外的白羊湖边采青粽叶。我跟着她。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这水里有小青蛇。小青蛇游过的水里，长苇子都是甜的。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祖母采着青粽叶，时不时俯视身下的湖水，湖水波动着，把她穿蓝袄的影子搅碎了。突然手里抓的苇叶掉落了。祖母颤抖着，告诉我她刚才看见了祖父的脸。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老家伙来拉我走了。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祖母对着湖水自言自语。</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家里人猜祖母是看见了游过水下的小青蛇。我祖父属蛇，村上人</a:t>
            </a:r>
            <a:r>
              <a:rPr lang="zh-CN" altLang="zh-CN" sz="2800" kern="100" spc="-80" dirty="0">
                <a:latin typeface="Times New Roman"/>
                <a:ea typeface="华文细黑"/>
                <a:cs typeface="Times New Roman"/>
              </a:rPr>
              <a:t>都喊他小蛇儿。他十七岁娶了我祖母，我祖母就成了</a:t>
            </a:r>
            <a:r>
              <a:rPr lang="en-US" altLang="zh-CN" sz="2800" kern="100" spc="-80" dirty="0">
                <a:latin typeface="宋体"/>
                <a:ea typeface="华文细黑"/>
                <a:cs typeface="Times New Roman"/>
              </a:rPr>
              <a:t>“</a:t>
            </a:r>
            <a:r>
              <a:rPr lang="zh-CN" altLang="zh-CN" sz="2800" kern="100" spc="-80" dirty="0">
                <a:latin typeface="Times New Roman"/>
                <a:ea typeface="华文细黑"/>
                <a:cs typeface="Times New Roman"/>
              </a:rPr>
              <a:t>小蛇儿家里的</a:t>
            </a:r>
            <a:r>
              <a:rPr lang="en-US" altLang="zh-CN" sz="2800" kern="100" spc="-80" dirty="0">
                <a:latin typeface="宋体"/>
                <a:ea typeface="华文细黑"/>
                <a:cs typeface="Times New Roman"/>
              </a:rPr>
              <a:t>”</a:t>
            </a:r>
            <a:r>
              <a:rPr lang="zh-CN" altLang="zh-CN" sz="2800" kern="100" spc="-80" dirty="0">
                <a:latin typeface="Times New Roman"/>
                <a:ea typeface="华文细黑"/>
                <a:cs typeface="Times New Roman"/>
              </a:rPr>
              <a:t>。</a:t>
            </a:r>
            <a:endParaRPr lang="zh-CN" altLang="zh-CN" sz="1050" kern="100" spc="-8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去年端午节前后，祖母坐在后门空地上不停地包粽子，几乎堆成了一座粽子山。</a:t>
            </a:r>
            <a:endParaRPr lang="zh-CN" altLang="zh-CN" sz="1050" kern="100" dirty="0">
              <a:effectLst/>
              <a:latin typeface="宋体"/>
              <a:cs typeface="Courier New"/>
            </a:endParaRPr>
          </a:p>
        </p:txBody>
      </p:sp>
    </p:spTree>
    <p:extLst>
      <p:ext uri="{BB962C8B-B14F-4D97-AF65-F5344CB8AC3E}">
        <p14:creationId xmlns:p14="http://schemas.microsoft.com/office/powerpoint/2010/main" val="3180772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02852"/>
            <a:ext cx="11223676" cy="6686935"/>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小蛇儿从前最能吃粽子，一顿能吃八个。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有一天村西的老寿爷踱过我家门前，看见了门楣上一捆捆的粽叶，这样对我父母亲说。</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我祖父也死于秋天。死于异乡异地一个叫石码头的地方。据说他是在新婚的五天后出走的，走了就没再回来。祖母守着他留下的老屋过日子，闭口不谈祖父的事。许多年了村里人还是喊我祖母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小蛇儿家里的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一年老寿爷跟着贩米船来到湖北一个码头上，遇见了我祖父。他正在码头的石阶上为一个瞎女人操琴卖唱。他跟着老寿爷上了贩米船。他帮着村里人把船上的米袋卸完，拉着老寿爷进了一家小酒店。就是那次我祖父酒后还吃了八个粽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你回去吧，你儿子会满村跑了。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老寿爷说。祖父摇着头说：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出来了就不回去了。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后来祖父把他的二胡交给贩米船上的人带回家。</a:t>
            </a:r>
            <a:endParaRPr lang="zh-CN" altLang="zh-CN" sz="1050" kern="100" dirty="0">
              <a:effectLst/>
              <a:latin typeface="宋体"/>
              <a:cs typeface="Courier New"/>
            </a:endParaRPr>
          </a:p>
        </p:txBody>
      </p:sp>
    </p:spTree>
    <p:extLst>
      <p:ext uri="{BB962C8B-B14F-4D97-AF65-F5344CB8AC3E}">
        <p14:creationId xmlns:p14="http://schemas.microsoft.com/office/powerpoint/2010/main" val="3735171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89434"/>
            <a:ext cx="11223676"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从我记事起，那把二胡一直高高挂在一家人的头顶上。有一年过年前，我母亲想找块布把那把二胡擦一擦，但是猛听见下面祖母惊恐的喊声：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凤英子，你不要动它。</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我把它擦擦干净。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母亲回过头来说。</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不要擦。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祖母固执地说。她盯着我母亲的手，眼神里有一种难言的痛苦。</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去年秋天不是好季节，那没完没了的雨就下得不寻常。祖母仿佛意识到了什么，她向每一个走过家门的村里人微笑，目光里也飘满了连绵的雨丝。</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活不过这个冬天了。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我听见父亲对母亲说。</a:t>
            </a:r>
            <a:endParaRPr lang="zh-CN" altLang="zh-CN" sz="1050" kern="100" dirty="0">
              <a:effectLst/>
              <a:latin typeface="宋体"/>
              <a:cs typeface="Courier New"/>
            </a:endParaRPr>
          </a:p>
        </p:txBody>
      </p:sp>
    </p:spTree>
    <p:extLst>
      <p:ext uri="{BB962C8B-B14F-4D97-AF65-F5344CB8AC3E}">
        <p14:creationId xmlns:p14="http://schemas.microsoft.com/office/powerpoint/2010/main" val="3766005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8549" y="1913103"/>
            <a:ext cx="11162246"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小说文本的探究，角度往往都是常见的，或是句子，或是标题，或是情节安排，或是环境描写的寓意或作用，但要求深入全文思考，即依据文本，联系背景作深度和广度的开掘。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17426"/>
            <a:ext cx="11223676" cy="6686935"/>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a:latin typeface="Times New Roman"/>
                <a:ea typeface="华文细黑"/>
                <a:cs typeface="Times New Roman"/>
              </a:rPr>
              <a:t>就是那个下雨的午后，祖母第一次让我去把房梁上的二胡取下来。我在梯子上向那把二胡靠近时，心止不住狂跳起来。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刚才你看见他的脸了吗？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祖母问我。她的脸上浮起了少女才有的红晕，神情仍然是悠然而神秘的。我摇头。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你这个傻孩子，我死了二胡就是你的了。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祖母说，她闭着眼睛回忆着什么，脸上的红晕越来越深，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那老鬼天天跑到我梦里拉琴，拉得好听呢。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有一个瞬间我感到紫檀木二胡在怀里躁动，听到了一阵陌生的琴声从蛇皮琴筒里涌出来，越过我和祖母的头顶，在茫茫的雨雾里穿行。我抓住了马尾琴弓。琴弓挺轻的，但是似乎有股力要把我的手弹回来。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你这个傻孩子，你怎么不拉呢。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祖母焦灼起来，她猛地睁开眼睛，带着痛苦的神色凝视那把二胡。</a:t>
            </a:r>
            <a:endParaRPr lang="zh-CN" altLang="zh-CN" sz="1050" kern="100" dirty="0">
              <a:effectLst/>
              <a:latin typeface="宋体"/>
              <a:cs typeface="Courier New"/>
            </a:endParaRPr>
          </a:p>
        </p:txBody>
      </p:sp>
    </p:spTree>
    <p:extLst>
      <p:ext uri="{BB962C8B-B14F-4D97-AF65-F5344CB8AC3E}">
        <p14:creationId xmlns:p14="http://schemas.microsoft.com/office/powerpoint/2010/main" val="53448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40317"/>
            <a:ext cx="11223676" cy="529373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秋天下最后一场大雨的时候，我母亲从箱子里找出了祖母的老衣。母亲把红色的老衣挂在她房里，光线黯淡的房间便充满了强烈的红光。后来我母亲打开了祖母常年锁着的一只黑漆木盒，木盒里空空的，我母亲眼里闪过一丝慌乱，急忙走到后门去。</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母亲对父亲说。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什么没有了？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那块金锁。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母亲说。</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我父亲沉默了一阵子，来到祖母身边，轻轻地把她从昏睡中唤醒。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娘，你的金锁呢？</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4602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512325"/>
            <a:ext cx="11223676" cy="5293733"/>
          </a:xfrm>
          <a:prstGeom prst="rect">
            <a:avLst/>
          </a:prstGeom>
        </p:spPr>
        <p:txBody>
          <a:bodyPr wrap="square" lIns="121898" tIns="60948" rIns="121898" bIns="60948">
            <a:spAutoFit/>
          </a:bodyPr>
          <a:lstStyle/>
          <a:p>
            <a:pPr lvl="0" indent="7200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没了，早没了。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祖母那会儿依然清醒，她定定地看着父亲的脸。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娘，我们不要，让您老带走的。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母亲说。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我不带走，死了还带金锁干什么？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祖母说完真切地微笑了一下，那是她一辈子最后一次微笑。祖母闭上眼睛了，不再说话，微笑也渐渐消退</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清明去扫墓的时候，母亲带着锡箔和纸钱，我拿着一株迎春，父亲却在臂弯里挟着祖父留下的那把二胡。祭坟以后，我看见父亲把那把紫檀木二胡放在坟头上，坟上的火光猛地黯淡了一下，随之又蹿出一群枫叶般的火苗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1013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05458"/>
            <a:ext cx="11223676" cy="4565585"/>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我祖父的紫檀木二胡被点燃了。在一片寂静中，我们听见那把二胡在火苗的吞噬下发出一阵沉闷的轰鸣，似乎有什么活物在琴筒里狠狠地撞击着。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是你爹的声音吗？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母亲的声音打着颤。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不，是娘的声音。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父亲庄严地回答。</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当蛇皮琴筒发出清脆的开裂声时，我先看见了从琴筒里滚出来的金光闪闪的东西。那东西渡过火堆，渡过父母亲的身边，落在我的脚下。那是我祖母的金锁。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10074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05458"/>
            <a:ext cx="11223676"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祖母的季节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为题，如何理解标题的含义和作用？请结合文本，谈谈自己的看法。</a:t>
            </a:r>
            <a:endParaRPr lang="zh-CN" altLang="zh-CN" sz="1050" kern="100" dirty="0">
              <a:effectLst/>
              <a:latin typeface="宋体"/>
              <a:cs typeface="Courier New"/>
            </a:endParaRPr>
          </a:p>
        </p:txBody>
      </p:sp>
      <p:sp>
        <p:nvSpPr>
          <p:cNvPr id="3" name="TextBox 2"/>
          <p:cNvSpPr txBox="1"/>
          <p:nvPr/>
        </p:nvSpPr>
        <p:spPr>
          <a:xfrm>
            <a:off x="9436149" y="12399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TextBox 3">
            <a:hlinkClick r:id="rId2" action="ppaction://hlinksldjump"/>
          </p:cNvPr>
          <p:cNvSpPr txBox="1"/>
          <p:nvPr/>
        </p:nvSpPr>
        <p:spPr>
          <a:xfrm>
            <a:off x="10556565" y="123993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 解析</a:t>
            </a:r>
          </a:p>
        </p:txBody>
      </p:sp>
      <p:sp>
        <p:nvSpPr>
          <p:cNvPr id="8" name="矩形 7"/>
          <p:cNvSpPr/>
          <p:nvPr/>
        </p:nvSpPr>
        <p:spPr>
          <a:xfrm>
            <a:off x="240368" y="1845618"/>
            <a:ext cx="11563765" cy="4534062"/>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含义：一是文中写到的祖母生活中的春季和秋季，主要指的是离开人世的秋季；二是祖母的一生。</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作用：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组织情节。小说中的主要故事按照季节展开，祖母生活中的春季和秋季是明线，祖母一生的遭遇是暗线。</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象征人物命运。祖母在春季等待，春天象征希望；祖母在秋季离开人世，秋季象征生命枯萎。</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暗示小说主题。祖母的季节不是很好的季节，暗含作者对祖母的同情和对祖母的怀念。</a:t>
            </a:r>
            <a:endParaRPr lang="zh-CN" altLang="zh-CN" sz="1050" kern="100" dirty="0">
              <a:effectLst/>
              <a:latin typeface="宋体"/>
              <a:cs typeface="Courier New"/>
            </a:endParaRPr>
          </a:p>
        </p:txBody>
      </p:sp>
    </p:spTree>
    <p:extLst>
      <p:ext uri="{BB962C8B-B14F-4D97-AF65-F5344CB8AC3E}">
        <p14:creationId xmlns:p14="http://schemas.microsoft.com/office/powerpoint/2010/main" val="2961822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240368" y="467941"/>
            <a:ext cx="11563765"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祖母的季节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从标题来看，表达的是对祖母一生的概括。祖母的春天是那么短暂，而秋天又是那么凄苦。小说的标题一般会揭示主旨，成为小说情节发展的线索。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祖母的季节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这个标题，除了象征祖母的悲苦命运外，还是小说情节发展的线索，并且暗示了小说的主旨，对祖母悲苦的一生寄寓了深刻的同情。</a:t>
            </a:r>
            <a:endParaRPr lang="zh-CN" altLang="zh-CN" sz="1050" kern="100" dirty="0">
              <a:effectLst/>
              <a:latin typeface="宋体"/>
              <a:cs typeface="Courier New"/>
            </a:endParaRPr>
          </a:p>
        </p:txBody>
      </p:sp>
    </p:spTree>
    <p:extLst>
      <p:ext uri="{BB962C8B-B14F-4D97-AF65-F5344CB8AC3E}">
        <p14:creationId xmlns:p14="http://schemas.microsoft.com/office/powerpoint/2010/main" val="251483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755973"/>
            <a:ext cx="11223676" cy="6083692"/>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zh-CN" altLang="zh-CN" sz="2800" kern="100" dirty="0">
                <a:latin typeface="Times New Roman"/>
                <a:ea typeface="华文细黑"/>
                <a:cs typeface="Times New Roman"/>
              </a:rPr>
              <a:t>标题对于一篇小说，尤其是小小说，往往是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照亮读者眼睛的灯笼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，往往会起到摄人心魄的作用。因此，标题是高考小说命题的热点之一。高考对标题探究的角度有三个：一是标题含义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意蕴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，二是标题作用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妙处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，三是分析是否可以更换标题。</a:t>
            </a:r>
            <a:endParaRPr lang="zh-CN" altLang="zh-CN" sz="1050" kern="100" dirty="0">
              <a:latin typeface="宋体"/>
              <a:cs typeface="Courier New"/>
            </a:endParaRPr>
          </a:p>
          <a:p>
            <a:pPr algn="just">
              <a:lnSpc>
                <a:spcPct val="14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探究标题含义</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意蕴</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40000"/>
              </a:lnSpc>
              <a:spcAft>
                <a:spcPts val="0"/>
              </a:spcAft>
              <a:tabLst>
                <a:tab pos="2070735" algn="l"/>
              </a:tabLst>
            </a:pPr>
            <a:r>
              <a:rPr lang="zh-CN" altLang="zh-CN" sz="2800" kern="100" dirty="0">
                <a:latin typeface="Times New Roman"/>
                <a:ea typeface="华文细黑"/>
                <a:cs typeface="Times New Roman"/>
              </a:rPr>
              <a:t>标题含义有表层义、深层义和主旨义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情感义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三个层面。表层义是指标题本义；深层义主要指在文中的指代义、比喻义或象征义；主旨义是指标题传达出的作者的写作意图和思想感情</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tabLst>
                <a:tab pos="2070735" algn="l"/>
              </a:tabLst>
            </a:pPr>
            <a:r>
              <a:rPr lang="zh-CN" altLang="zh-CN" sz="2800" kern="100" dirty="0">
                <a:latin typeface="Times New Roman"/>
                <a:ea typeface="华文细黑"/>
                <a:cs typeface="Times New Roman"/>
              </a:rPr>
              <a:t>理解标题含义，尤其是其深层义和主旨义，一定要对文本仔细琢磨，善于抓住文中的点题词句，联系主旨来思考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68561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236613"/>
            <a:ext cx="11223676"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探究标题作用</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妙处</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可以从以下几方面考虑：</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点明时间、地点，创设故事背景，渲染环境氛围。</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概括故事情节。</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形成结构线索，贯穿全文。</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铺开情节，呼应细节；对比讽刺，强化效果。</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强化突出人物形象。</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暗示、揭示小说主旨，寄托情感，深化主题。</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制造悬念、引起读者兴趣等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8782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79909"/>
            <a:ext cx="11223676"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当然，标题的作用还是与标题自身有关：</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如果以时间、地点、环境为题，则标题可能具有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点明时间、地点，创设故事背景，渲染环境氛围，隐含比喻象征意义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的作用</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如果以物件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为题，则标题可能具有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作为结构线索贯穿全文、概括故事情节、寄托作者情感、揭示文章主题、隐含比喻象征意义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如果以形象特征为题，则标题可能具有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铺开情节，呼应细节；对比讽刺，强化效果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如果以问题为题，则标题可能具有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设置悬念，激发阅读兴趣，引人思考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8716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33450"/>
            <a:ext cx="11223676" cy="52111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探究标题是否可以更换</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可以从以下几方面比较：</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能否体现主题；</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能否表达情感；</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是不是线索；</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是不是简洁、醒目、形象、生动、富有诗意；</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是不是富有情感或悬念，引人入胜；</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是不是体现作者的构思；</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是不是突出人物形象的某种个性化特征等等。</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无论是哪种探究，只要抓住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两方面，既要考虑标题自身的内容、艺术特点，又要考虑标题与文本的联系，如情节、人物、主旨、环境等，一般是不会出现失误的。</a:t>
            </a:r>
            <a:endParaRPr lang="zh-CN" altLang="zh-CN" sz="1050" kern="100" dirty="0">
              <a:effectLst/>
              <a:latin typeface="宋体"/>
              <a:cs typeface="Courier New"/>
            </a:endParaRPr>
          </a:p>
        </p:txBody>
      </p:sp>
    </p:spTree>
    <p:extLst>
      <p:ext uri="{BB962C8B-B14F-4D97-AF65-F5344CB8AC3E}">
        <p14:creationId xmlns:p14="http://schemas.microsoft.com/office/powerpoint/2010/main" val="1263473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881579" y="3333783"/>
            <a:ext cx="88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1774726" y="2810563"/>
            <a:ext cx="7523569"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抓住小说主要探究点，体悟探究角度和方法</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1882351" y="4365860"/>
            <a:ext cx="88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1774726" y="3842678"/>
            <a:ext cx="9035736"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抓住</a:t>
            </a:r>
            <a:r>
              <a:rPr lang="zh-CN" altLang="en-US" sz="2800" b="1" dirty="0" smtClean="0">
                <a:solidFill>
                  <a:srgbClr val="3114AC"/>
                </a:solidFill>
                <a:latin typeface="Times New Roman" pitchFamily="18" charset="0"/>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多角度</a:t>
            </a:r>
            <a:r>
              <a:rPr lang="zh-CN" altLang="en-US" sz="2800" b="1" dirty="0" smtClean="0">
                <a:solidFill>
                  <a:srgbClr val="3114AC"/>
                </a:solidFill>
                <a:latin typeface="Times New Roman" pitchFamily="18" charset="0"/>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深层次</a:t>
            </a:r>
            <a:r>
              <a:rPr lang="zh-CN" altLang="en-US" sz="2800" b="1" dirty="0" smtClean="0">
                <a:solidFill>
                  <a:srgbClr val="3114AC"/>
                </a:solidFill>
                <a:latin typeface="Times New Roman" pitchFamily="18" charset="0"/>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，掌握探究题的核心要领</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17426"/>
            <a:ext cx="11563765" cy="6543305"/>
          </a:xfrm>
          <a:prstGeom prst="rect">
            <a:avLst/>
          </a:prstGeom>
        </p:spPr>
        <p:txBody>
          <a:bodyPr wrap="square" lIns="121898" tIns="60948" rIns="121898" bIns="60948">
            <a:spAutoFit/>
          </a:bodyPr>
          <a:lstStyle/>
          <a:p>
            <a:pPr algn="just">
              <a:lnSpc>
                <a:spcPct val="140000"/>
              </a:lnSpc>
              <a:tabLst>
                <a:tab pos="2070735" algn="l"/>
              </a:tabLst>
            </a:pPr>
            <a:r>
              <a:rPr lang="zh-CN" altLang="zh-CN" sz="2800" b="1" kern="100" dirty="0">
                <a:solidFill>
                  <a:srgbClr val="0000FF"/>
                </a:solidFill>
                <a:latin typeface="+mj-ea"/>
                <a:ea typeface="+mj-ea"/>
                <a:cs typeface="Times New Roman"/>
              </a:rPr>
              <a:t>三、探究人物</a:t>
            </a:r>
          </a:p>
          <a:p>
            <a:pPr algn="just">
              <a:lnSpc>
                <a:spcPct val="150000"/>
              </a:lnSpc>
              <a:spcAft>
                <a:spcPts val="0"/>
              </a:spcAft>
              <a:tabLst>
                <a:tab pos="2070735" algn="l"/>
              </a:tabLst>
            </a:pPr>
            <a:r>
              <a:rPr lang="zh-CN" altLang="zh-CN" sz="2800" b="1" kern="100" dirty="0" smtClean="0">
                <a:latin typeface="Times New Roman"/>
                <a:ea typeface="华文细黑"/>
                <a:cs typeface="Times New Roman"/>
              </a:rPr>
              <a:t>阅读</a:t>
            </a:r>
            <a:r>
              <a:rPr lang="zh-CN" altLang="zh-CN" sz="2800" b="1" kern="100" dirty="0">
                <a:latin typeface="Times New Roman"/>
                <a:ea typeface="华文细黑"/>
                <a:cs typeface="Times New Roman"/>
              </a:rPr>
              <a:t>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主　刀</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kern="100" dirty="0">
                <a:latin typeface="Times New Roman"/>
                <a:ea typeface="华文细黑"/>
                <a:cs typeface="Times New Roman"/>
              </a:rPr>
              <a:t>奚同发</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因为刘晓波的孩子明天要手术，黄大夫主刀，这次约见，刘妻颇费周折。黄大夫虽身居省会，却名闻全国，外省患者来就医，仅挂他的号，便成为一种增值品</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在晓波夫妇对面一落座，黄大夫便声明，自己只喝茶，其他什么他们看着点，反正他不会动一下。稍顷，黄大夫毫无寒暄直入主题，</a:t>
            </a:r>
            <a:r>
              <a:rPr lang="zh-CN" altLang="zh-CN" sz="2800" kern="100" spc="70" dirty="0">
                <a:latin typeface="Times New Roman"/>
                <a:ea typeface="华文细黑"/>
                <a:cs typeface="Times New Roman"/>
              </a:rPr>
              <a:t>简明扼要讲解了这种病的来龙去脉及手术方略，还一再表示，手术</a:t>
            </a:r>
            <a:r>
              <a:rPr lang="zh-CN" altLang="zh-CN" sz="2800" kern="100" spc="70" dirty="0" smtClean="0">
                <a:latin typeface="Times New Roman"/>
                <a:ea typeface="华文细黑"/>
                <a:cs typeface="Times New Roman"/>
              </a:rPr>
              <a:t>风</a:t>
            </a:r>
            <a:r>
              <a:rPr lang="zh-CN" altLang="zh-CN" sz="2800" kern="100" dirty="0">
                <a:solidFill>
                  <a:prstClr val="black"/>
                </a:solidFill>
                <a:latin typeface="Times New Roman"/>
                <a:ea typeface="华文细黑"/>
                <a:cs typeface="Times New Roman"/>
              </a:rPr>
              <a:t>险有</a:t>
            </a:r>
            <a:r>
              <a:rPr lang="zh-CN" altLang="zh-CN" sz="2800" kern="100" dirty="0" smtClean="0">
                <a:solidFill>
                  <a:prstClr val="black"/>
                </a:solidFill>
                <a:latin typeface="Times New Roman"/>
                <a:ea typeface="华文细黑"/>
                <a:cs typeface="Times New Roman"/>
              </a:rPr>
              <a:t>，</a:t>
            </a:r>
            <a:endParaRPr lang="zh-CN" altLang="zh-CN" sz="1050" kern="100" spc="70" dirty="0">
              <a:latin typeface="宋体"/>
              <a:cs typeface="Courier New"/>
            </a:endParaRPr>
          </a:p>
        </p:txBody>
      </p:sp>
    </p:spTree>
    <p:extLst>
      <p:ext uri="{BB962C8B-B14F-4D97-AF65-F5344CB8AC3E}">
        <p14:creationId xmlns:p14="http://schemas.microsoft.com/office/powerpoint/2010/main" val="86993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8110" y="83760"/>
            <a:ext cx="11563765"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smtClean="0">
                <a:solidFill>
                  <a:prstClr val="black"/>
                </a:solidFill>
                <a:latin typeface="Times New Roman"/>
                <a:ea typeface="华文细黑"/>
                <a:cs typeface="Times New Roman"/>
              </a:rPr>
              <a:t>但</a:t>
            </a:r>
            <a:r>
              <a:rPr lang="zh-CN" altLang="zh-CN" sz="2800" kern="100" dirty="0">
                <a:solidFill>
                  <a:prstClr val="black"/>
                </a:solidFill>
                <a:latin typeface="Times New Roman"/>
                <a:ea typeface="华文细黑"/>
                <a:cs typeface="Times New Roman"/>
              </a:rPr>
              <a:t>与城市交通事故相比还算低的。晓波夫妇静静地听着，时不时点头，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声连连。今年</a:t>
            </a: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岁的儿子，前些天突发疾病，若不手术，一旦神经系统受到影响将终生不治。不到半小时，黄大夫便要结束谈话：</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就这样吧，我还要接孙子。你们也准备一下，明天早起孩子不能吃饭，不能喝水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晓波顺口道：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瞧您老，工作这么忙，还要带孙子，真辛苦！儿子没在本地工作，还是也忙啊？</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黄大夫没吱声，对视刘晓波的目光躲闪了一下。起身的黄大夫随意地问：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刘先生在哪儿工作？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省检察院！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晓波道。</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黄大夫一愣，似有所思索，接着问：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刘先生刚才说是怎么称呼来着？</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210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1350" y="584333"/>
            <a:ext cx="11563765" cy="529373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见面时，晓波已自报姓名，大概像见许多患者家长一样，黄大夫根本没在意。黄大夫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了一声，突然问：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黄一勋案是你主审？</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点头的同时，晓波吃惊地盯着对方，这种机密他怎能知晓？黄大夫的目光在刘晓波脸上足足停了半分钟，说句失陪了扭身便走。晓波纹丝没动，妻子追至门口终未留住对方，回来对他一通埋怨。晓波想起来了，双规的副市长黄一勋案审结前，黄医生夫妇曾托人希望能与他见一面，他根本没给对方机会。最终黄一勋被判死刑。那是黄大夫的独生子，老两口现在带的应该是黄一勋的孩子</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46584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77466"/>
            <a:ext cx="11223676"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这次跟黄大夫见面，是他对妻子多年来的唯一一次妥协。之前，儿子在他办案期间曾两度遭到绑架，对孩子的事他也有些习惯，不可能与对方做交换。他甚至习惯性认为，只有自己办着案，孩子才是安全的，从而为公安的成功解救赢得时间。此次因为手术是否给医生送礼，当妻子第一次冲他发脾气时，他惊呆了，也把妻子自己惊呆了。婚后多年，她从没因为什么跟他红过脸，不管是办案十天半月甚至半年不归，即使不封闭，他也常常早出晚归，把家当成旅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眼瞅妻子涕泪长流满脸憔悴，他最终的让步是与她一起请黄大夫吃顿便饭。</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没想到，黄大夫只答应在茶馆一见</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40436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33450"/>
            <a:ext cx="11223676"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结账时，夫妇俩才知道，黄大夫果真常来此，都是病人家属约请，但他给茶馆定了个规矩，</a:t>
            </a:r>
            <a:r>
              <a:rPr lang="en-US" altLang="zh-CN" sz="2800" kern="100" dirty="0">
                <a:latin typeface="Times New Roman"/>
                <a:ea typeface="华文细黑"/>
                <a:cs typeface="Courier New"/>
              </a:rPr>
              <a:t>AA</a:t>
            </a:r>
            <a:r>
              <a:rPr lang="zh-CN" altLang="zh-CN" sz="2800" kern="100" dirty="0">
                <a:latin typeface="Times New Roman"/>
                <a:ea typeface="华文细黑"/>
                <a:cs typeface="Times New Roman"/>
              </a:rPr>
              <a:t>制，绝不让别人替他付账。他每月底来结一次，每次清茶一杯。至于别人的花销，他不管。</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⑩</a:t>
            </a:r>
            <a:r>
              <a:rPr lang="zh-CN" altLang="zh-CN" sz="2800" kern="100" dirty="0">
                <a:latin typeface="Times New Roman"/>
                <a:ea typeface="华文细黑"/>
                <a:cs typeface="Times New Roman"/>
              </a:rPr>
              <a:t>黄一勋案肯定不能告诉妻子，既是纪律，也不想给她增加心理负担。心怀忐忑的妻子回到家，坚持当晚要再去黄大夫家表示一下，之前，便有护士给她暗示，她也打听了，主治大夫两千，其他人几百不等。并说，黄大夫喝杯茶自己付钱，或许是给别人看的。望着妻子，他甚觉陌生，决然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就是做给别人看，这样能做几十年也不容易，也值得我们尊重！</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8486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26951"/>
            <a:ext cx="11223676" cy="6686935"/>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a:latin typeface="宋体"/>
                <a:ea typeface="MS Mincho"/>
                <a:cs typeface="MS Mincho"/>
              </a:rPr>
              <a:t>⑪</a:t>
            </a:r>
            <a:r>
              <a:rPr lang="zh-CN" altLang="zh-CN" sz="2800" kern="100" dirty="0">
                <a:latin typeface="Times New Roman"/>
                <a:ea typeface="华文细黑"/>
                <a:cs typeface="Times New Roman"/>
              </a:rPr>
              <a:t>约见黄大夫那天是刘晓波与双规的杨斐然对峙的第五天。回到山庄，同事说：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刘检，你这一刀真厉害，果如你所言，你上午没来，他早猴急了要找你。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接下来几天夜以继日，终至结案，刘晓波向专案组做了汇报，然后领回自己的手机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儿子手术非常成功</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宋体"/>
                <a:ea typeface="MS Mincho"/>
                <a:cs typeface="MS Mincho"/>
              </a:rPr>
              <a:t>⑫</a:t>
            </a:r>
            <a:r>
              <a:rPr lang="zh-CN" altLang="zh-CN" sz="2800" kern="100" dirty="0">
                <a:latin typeface="Times New Roman"/>
                <a:ea typeface="华文细黑"/>
                <a:cs typeface="Times New Roman"/>
              </a:rPr>
              <a:t>半月过后，在邓家茶馆如约而至的黄大夫，像上次来时那样平静，轻品温茶，仍是毫无寒暄直奔主题：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不用谢我，谢习惯吧！说实话，手术前，我做了准备，不能让你的儿子活着被推出手术室。我要让你也体会一下失子之痛，可是当我站在手术台前，接过手术刀、钳子、剪刀，是习惯让我忘记了躺在面前的人是谁。我习惯地寻找病灶，习惯地把它除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直到习惯地摘下手套洗手时，才想起来那是你刘晓波的孩子</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24080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728481"/>
            <a:ext cx="11335913" cy="2708410"/>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宋体"/>
                <a:ea typeface="MS Mincho"/>
                <a:cs typeface="MS Mincho"/>
              </a:rPr>
              <a:t>⑬</a:t>
            </a:r>
            <a:r>
              <a:rPr lang="zh-CN" altLang="zh-CN" sz="2800" kern="100" dirty="0">
                <a:latin typeface="Times New Roman"/>
                <a:ea typeface="华文细黑"/>
                <a:cs typeface="Times New Roman"/>
              </a:rPr>
              <a:t>凝视着黄大夫有些湿润的双眼，刘晓波起立深鞠一躬，道：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跟您老一样，我们彼此的职业都因习惯而心无旁骛。谢谢您，黄大夫！</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宋体"/>
                <a:ea typeface="MS Mincho"/>
                <a:cs typeface="MS Mincho"/>
              </a:rPr>
              <a:t>⑭</a:t>
            </a:r>
            <a:r>
              <a:rPr lang="zh-CN" altLang="zh-CN" sz="2800" kern="100" dirty="0">
                <a:latin typeface="Times New Roman"/>
                <a:ea typeface="华文细黑"/>
                <a:cs typeface="Times New Roman"/>
              </a:rPr>
              <a:t>十多分钟后，刘晓波起身，把十元钱压在杯子下离去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20000"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选自《芒种》，有删节</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488154" y="3536793"/>
            <a:ext cx="11223676"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黄大夫到底是不是一个收红包的医生？请表明自己的观点，并结合小说内容说出你的理由。</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4367014" y="439452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3" action="ppaction://hlinksldjump"/>
          </p:cNvPr>
          <p:cNvSpPr txBox="1"/>
          <p:nvPr/>
        </p:nvSpPr>
        <p:spPr>
          <a:xfrm>
            <a:off x="5447134" y="439452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91702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411383"/>
            <a:ext cx="11615478" cy="5826723"/>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spc="-100" dirty="0">
                <a:solidFill>
                  <a:prstClr val="black"/>
                </a:solidFill>
                <a:latin typeface="Times New Roman"/>
                <a:ea typeface="华文细黑"/>
                <a:cs typeface="Times New Roman"/>
              </a:rPr>
              <a:t>观点一：他是个收红包的医生。理由有以下四点：</a:t>
            </a:r>
            <a:r>
              <a:rPr lang="en-US" altLang="zh-CN" sz="2800" kern="100" spc="-100" dirty="0">
                <a:solidFill>
                  <a:prstClr val="black"/>
                </a:solidFill>
                <a:latin typeface="宋体"/>
                <a:ea typeface="华文细黑"/>
                <a:cs typeface="Times New Roman"/>
              </a:rPr>
              <a:t>①</a:t>
            </a:r>
            <a:r>
              <a:rPr lang="zh-CN" altLang="zh-CN" sz="2800" kern="100" spc="-100" dirty="0">
                <a:solidFill>
                  <a:prstClr val="black"/>
                </a:solidFill>
                <a:latin typeface="Times New Roman"/>
                <a:ea typeface="华文细黑"/>
                <a:cs typeface="Times New Roman"/>
              </a:rPr>
              <a:t>当刘晓波的妻子去托他，</a:t>
            </a:r>
            <a:r>
              <a:rPr lang="zh-CN" altLang="zh-CN" sz="2800" kern="100" dirty="0">
                <a:solidFill>
                  <a:prstClr val="black"/>
                </a:solidFill>
                <a:latin typeface="Times New Roman"/>
                <a:ea typeface="华文细黑"/>
                <a:cs typeface="Times New Roman"/>
              </a:rPr>
              <a:t>护士就向她暗示要不要给主刀大夫送红包，主治大夫两千，其他人几百不等。虽然文中没有明确说是给黄大夫的，但黄大夫是主刀大夫，如果他从不收红包，护士又怎么会在恰是他黄大夫主刀做手术的时候向她暗示送红包呢？</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刘晓波的妻子也听人家说，黄大夫接受病人家属约见时喝茶自己付钱，或许是做给别人看的。这完全有可能，喝茶自己付钱在明处，收红包在暗处，在明处表明大公无私、光明磊落，却在暗处徇私舞弊，这是一些以权谋私、以职谋利的人通常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障眼法</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在黄大夫的儿子黄副市长将被判死刑时，黄大夫私下里去托刘晓波，希望通融一下，减轻</a:t>
            </a:r>
            <a:r>
              <a:rPr lang="zh-CN" altLang="zh-CN" sz="2800" kern="100" dirty="0" smtClean="0">
                <a:solidFill>
                  <a:prstClr val="black"/>
                </a:solidFill>
                <a:latin typeface="Times New Roman"/>
                <a:ea typeface="华文细黑"/>
                <a:cs typeface="Times New Roman"/>
              </a:rPr>
              <a:t>判</a:t>
            </a:r>
            <a:r>
              <a:rPr lang="zh-CN" altLang="zh-CN" sz="2800" kern="100" dirty="0">
                <a:solidFill>
                  <a:prstClr val="black"/>
                </a:solidFill>
                <a:latin typeface="Times New Roman"/>
                <a:ea typeface="华文细黑"/>
                <a:cs typeface="Times New Roman"/>
              </a:rPr>
              <a:t>刑。</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8545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40368" y="472812"/>
            <a:ext cx="11615478" cy="5909310"/>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smtClean="0">
                <a:solidFill>
                  <a:prstClr val="black"/>
                </a:solidFill>
                <a:latin typeface="Times New Roman"/>
                <a:ea typeface="华文细黑"/>
                <a:cs typeface="Times New Roman"/>
              </a:rPr>
              <a:t>这种</a:t>
            </a:r>
            <a:r>
              <a:rPr lang="zh-CN" altLang="zh-CN" sz="2800" kern="100" dirty="0">
                <a:solidFill>
                  <a:prstClr val="black"/>
                </a:solidFill>
                <a:latin typeface="Times New Roman"/>
                <a:ea typeface="华文细黑"/>
                <a:cs typeface="Times New Roman"/>
              </a:rPr>
              <a:t>走后门的做法，与收红包收贿赂的做法，如出一辙，充分说明黄大夫深谙此道，甚或惯于此道。</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黄副市长成为罪人，跟他成长的家庭环境有不可分割的关系。如果是因为贪污受贿犯罪，那就更有可能是受其父以职谋利的家庭环境的影响</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观点二：他是个不收红包的医生。理由有以下四点：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黄大夫面对仇人的儿子，却放弃了本来可以报复的机会，坚持做完手术，并且做得很成功，说明他有着良好的职业道德和职业操守，这样的人不可能收别人的红包。</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黄大夫接受患者家属的约请，从来都是在茶馆里喝茶，且一贯</a:t>
            </a:r>
            <a:r>
              <a:rPr lang="en-US" altLang="zh-CN" sz="2800" kern="100" dirty="0">
                <a:latin typeface="Times New Roman"/>
                <a:ea typeface="华文细黑"/>
                <a:cs typeface="Courier New"/>
              </a:rPr>
              <a:t>AA</a:t>
            </a:r>
            <a:r>
              <a:rPr lang="zh-CN" altLang="zh-CN" sz="2800" kern="100" dirty="0">
                <a:latin typeface="Times New Roman"/>
                <a:ea typeface="华文细黑"/>
                <a:cs typeface="Times New Roman"/>
              </a:rPr>
              <a:t>制，自己付喝茶的钱，这说明他从不贪小便宜，也做得光明磊落。</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刘晓波</a:t>
            </a:r>
            <a:r>
              <a:rPr lang="zh-CN" altLang="zh-CN" sz="2800" kern="100" dirty="0" smtClean="0">
                <a:latin typeface="Times New Roman"/>
                <a:ea typeface="华文细黑"/>
                <a:cs typeface="Times New Roman"/>
              </a:rPr>
              <a:t>对</a:t>
            </a:r>
            <a:endParaRPr lang="zh-CN" altLang="zh-CN" sz="1050" kern="100" spc="-80" dirty="0">
              <a:latin typeface="宋体"/>
              <a:cs typeface="Courier New"/>
            </a:endParaRPr>
          </a:p>
        </p:txBody>
      </p:sp>
    </p:spTree>
    <p:extLst>
      <p:ext uri="{BB962C8B-B14F-4D97-AF65-F5344CB8AC3E}">
        <p14:creationId xmlns:p14="http://schemas.microsoft.com/office/powerpoint/2010/main" val="2212659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10596631" y="397624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4" name="矩形 3"/>
          <p:cNvSpPr/>
          <p:nvPr/>
        </p:nvSpPr>
        <p:spPr>
          <a:xfrm>
            <a:off x="522243" y="1306994"/>
            <a:ext cx="11051729" cy="2677656"/>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黄大夫非常尊重，尊重他</a:t>
            </a:r>
            <a:r>
              <a:rPr lang="en-US" altLang="zh-CN" sz="2800" kern="100" dirty="0">
                <a:solidFill>
                  <a:prstClr val="black"/>
                </a:solidFill>
                <a:latin typeface="Times New Roman"/>
                <a:ea typeface="华文细黑"/>
                <a:cs typeface="Courier New"/>
              </a:rPr>
              <a:t>AA</a:t>
            </a:r>
            <a:r>
              <a:rPr lang="zh-CN" altLang="zh-CN" sz="2800" kern="100" dirty="0">
                <a:solidFill>
                  <a:prstClr val="black"/>
                </a:solidFill>
                <a:latin typeface="Times New Roman"/>
                <a:ea typeface="华文细黑"/>
                <a:cs typeface="Times New Roman"/>
              </a:rPr>
              <a:t>制喝茶的习惯，而不给他送红包。这从一个侧面证明黄大夫为人正派，赢得了人们的尊敬。</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如果黄大夫在背后偷偷</a:t>
            </a:r>
            <a:r>
              <a:rPr lang="zh-CN" altLang="zh-CN" sz="2800" kern="100" spc="-80" dirty="0">
                <a:solidFill>
                  <a:prstClr val="black"/>
                </a:solidFill>
                <a:latin typeface="Times New Roman"/>
                <a:ea typeface="华文细黑"/>
                <a:cs typeface="Times New Roman"/>
              </a:rPr>
              <a:t>地收红包，那么几十年来，数量庞大的病人、家属又怎能为他做好保密工作</a:t>
            </a:r>
            <a:r>
              <a:rPr lang="zh-CN" altLang="zh-CN" sz="2800" kern="100" spc="-80" dirty="0" smtClean="0">
                <a:solidFill>
                  <a:prstClr val="black"/>
                </a:solidFill>
                <a:latin typeface="Times New Roman"/>
                <a:ea typeface="华文细黑"/>
                <a:cs typeface="Times New Roman"/>
              </a:rPr>
              <a:t>？</a:t>
            </a:r>
            <a:endParaRPr lang="zh-CN" altLang="zh-CN" sz="1050" kern="100" spc="-80" dirty="0">
              <a:solidFill>
                <a:prstClr val="black"/>
              </a:solidFill>
              <a:latin typeface="宋体"/>
              <a:cs typeface="Courier New"/>
            </a:endParaRPr>
          </a:p>
        </p:txBody>
      </p:sp>
    </p:spTree>
    <p:extLst>
      <p:ext uri="{BB962C8B-B14F-4D97-AF65-F5344CB8AC3E}">
        <p14:creationId xmlns:p14="http://schemas.microsoft.com/office/powerpoint/2010/main" val="608127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4222" y="3076446"/>
            <a:ext cx="10701969"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抓住小说主要探究点，体悟探究角度和方法</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544951"/>
            <a:ext cx="1161547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本题考查对人物性格的个性化解读，命题选择的角度在小说中本就存在争议，小说中的黄大夫在情节的描写中具备两面性，阐述理由时要有目的地选择能够支撑自己观点的情节和相关的人物形象的描写内容。</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878505" y="250321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55175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953211"/>
            <a:ext cx="11223676"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人物是小说阅读的中心，自然也是探究的重点。探究人物，一是探究人物的性格特征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如人性弱点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、个性品质、命运成因；二是探究人物形象的真实性、典型性；三是探究人物性格、命运给人的启示，或者创作人物的意图。总之，无论哪类探究，都要注意以下角度：</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情节角度。情节就是人物性格的成长史，探究人物与情节密不可分。</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人物特质角度。如人物的性格因素在命运中的作用、人物性格的复杂性、人性善恶等。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8953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621482"/>
            <a:ext cx="11223676"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主题角度。主题主要是从人物中体现出来的，因此要看人物对主题所起的作用。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环境角度。即人物所处的现实环境，看人物与环境的关系。</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真实角度。即人物塑造是否符合生活真实和艺术真实。</a:t>
            </a:r>
            <a:endParaRPr lang="zh-CN" altLang="zh-CN" sz="1050" kern="100" dirty="0">
              <a:effectLst/>
              <a:latin typeface="宋体"/>
              <a:cs typeface="Courier New"/>
            </a:endParaRPr>
          </a:p>
        </p:txBody>
      </p:sp>
    </p:spTree>
    <p:extLst>
      <p:ext uri="{BB962C8B-B14F-4D97-AF65-F5344CB8AC3E}">
        <p14:creationId xmlns:p14="http://schemas.microsoft.com/office/powerpoint/2010/main" val="124066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23925"/>
            <a:ext cx="11223676"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mj-ea"/>
                <a:ea typeface="+mj-ea"/>
                <a:cs typeface="Times New Roman"/>
              </a:rPr>
              <a:t>四、探究情节</a:t>
            </a:r>
            <a:endParaRPr lang="zh-CN" altLang="zh-CN" sz="1050" b="1" kern="100" dirty="0">
              <a:solidFill>
                <a:srgbClr val="0000FF"/>
              </a:solidFill>
              <a:latin typeface="+mj-ea"/>
              <a:ea typeface="+mj-ea"/>
              <a:cs typeface="Courier New"/>
            </a:endParaRP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村长唐三草</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kern="100" dirty="0">
                <a:latin typeface="Times New Roman"/>
                <a:ea typeface="华文细黑"/>
                <a:cs typeface="Times New Roman"/>
              </a:rPr>
              <a:t>欧阳黔森</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唐三草叫唐万财的时候，不但没有什么财，反而穷得叮当响。本来有人想叫他叮当响的，却没有叫开。可人家人穷志不穷，每年到青黄不接时，乡里发救济粮，他也不好意思去领，相当有志气的嘛！这样的人，说什么也不能侮辱了人家。这样，叮当响才没有取代了唐万财。他继续叫唐万财。</a:t>
            </a:r>
            <a:endParaRPr lang="zh-CN" altLang="zh-CN" sz="1050" kern="100" dirty="0">
              <a:effectLst/>
              <a:latin typeface="宋体"/>
              <a:cs typeface="Courier New"/>
            </a:endParaRPr>
          </a:p>
        </p:txBody>
      </p:sp>
    </p:spTree>
    <p:extLst>
      <p:ext uri="{BB962C8B-B14F-4D97-AF65-F5344CB8AC3E}">
        <p14:creationId xmlns:p14="http://schemas.microsoft.com/office/powerpoint/2010/main" val="1040179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50" y="-57070"/>
            <a:ext cx="11679403" cy="6918536"/>
          </a:xfrm>
          <a:prstGeom prst="rect">
            <a:avLst/>
          </a:prstGeom>
        </p:spPr>
        <p:txBody>
          <a:bodyPr wrap="square" lIns="121898" tIns="60948" rIns="121898" bIns="60948">
            <a:spAutoFit/>
          </a:bodyPr>
          <a:lstStyle/>
          <a:p>
            <a:pPr indent="720000" algn="just">
              <a:lnSpc>
                <a:spcPct val="145000"/>
              </a:lnSpc>
              <a:spcAft>
                <a:spcPts val="0"/>
              </a:spcAft>
              <a:tabLst>
                <a:tab pos="2070735" algn="l"/>
              </a:tabLst>
            </a:pPr>
            <a:r>
              <a:rPr lang="zh-CN" altLang="zh-CN" sz="2800" kern="100" dirty="0">
                <a:latin typeface="Times New Roman"/>
                <a:ea typeface="华文细黑"/>
                <a:cs typeface="Times New Roman"/>
              </a:rPr>
              <a:t>唐万财当民办教师的时候，家里已不再穷得叮当响，至少解决了温饱问题。也许是叫唐万财的缘故，与他相识相伴的人，总会为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万财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这个良好的愿望所提醒。这一时时提醒就不得不让人时时沮丧。首先，当然是他老婆再也受不了只是一个良好愿望的折磨，离家出山打工去了。开头还有几封信来，后来几年没了音信，再后来就干脆离了婚。</a:t>
            </a:r>
            <a:endParaRPr lang="zh-CN" altLang="zh-CN" sz="1050" kern="100" dirty="0">
              <a:latin typeface="宋体"/>
              <a:cs typeface="Courier New"/>
            </a:endParaRPr>
          </a:p>
          <a:p>
            <a:pPr indent="720000" algn="just">
              <a:lnSpc>
                <a:spcPct val="145000"/>
              </a:lnSpc>
              <a:spcAft>
                <a:spcPts val="0"/>
              </a:spcAft>
              <a:tabLst>
                <a:tab pos="2070735" algn="l"/>
              </a:tabLst>
            </a:pPr>
            <a:r>
              <a:rPr lang="zh-CN" altLang="zh-CN" sz="2800" kern="100" dirty="0">
                <a:latin typeface="Times New Roman"/>
                <a:ea typeface="华文细黑"/>
                <a:cs typeface="Times New Roman"/>
              </a:rPr>
              <a:t>离了婚的那一年，唐万财由于书教得好，转正成了一名公办教师，工资也高出了许多，当然离那个良好的愿望还比较远</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indent="720000" algn="just">
              <a:lnSpc>
                <a:spcPct val="145000"/>
              </a:lnSpc>
              <a:tabLst>
                <a:tab pos="2070735" algn="l"/>
              </a:tabLst>
            </a:pPr>
            <a:r>
              <a:rPr lang="zh-CN" altLang="zh-CN" sz="2800" kern="100" dirty="0" smtClean="0">
                <a:latin typeface="Times New Roman"/>
                <a:ea typeface="华文细黑"/>
                <a:cs typeface="Times New Roman"/>
              </a:rPr>
              <a:t>一年后来了一批女教师，这批女教师中单身的也不少，这时唐万</a:t>
            </a:r>
            <a:r>
              <a:rPr lang="zh-CN" altLang="zh-CN" sz="2800" kern="100" spc="-50" dirty="0" smtClean="0">
                <a:latin typeface="Times New Roman"/>
                <a:ea typeface="华文细黑"/>
                <a:cs typeface="Times New Roman"/>
              </a:rPr>
              <a:t>财在学校资历也不算浅了，还当了班主任，再加上他为人的口碑也不错，</a:t>
            </a:r>
            <a:r>
              <a:rPr lang="zh-CN" altLang="zh-CN" sz="2800" kern="100" dirty="0">
                <a:solidFill>
                  <a:prstClr val="black"/>
                </a:solidFill>
                <a:latin typeface="Times New Roman"/>
                <a:ea typeface="华文细黑"/>
                <a:cs typeface="Times New Roman"/>
              </a:rPr>
              <a:t>大家就说，万财你看，你一个人也不容易，现在正是好时机，就再找一个吧！唐万财说，不行</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6457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0230" y="145608"/>
            <a:ext cx="11679403" cy="6586394"/>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大家</a:t>
            </a:r>
            <a:r>
              <a:rPr lang="zh-CN" altLang="zh-CN" sz="2800" kern="100" dirty="0">
                <a:latin typeface="Times New Roman"/>
                <a:ea typeface="华文细黑"/>
                <a:cs typeface="Times New Roman"/>
              </a:rPr>
              <a:t>说，为什么？</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唐万财说，兔子不吃窝边草。</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又过了一年，他的前妻回来了。不见她带着一男半女回来，带的只有一点钱，可能也不多，也就是在娘家的老屋地基旁搭起了一间房，也算是有了一个窝。大家见俩人都单身，就有人劝唐万财说，破镜重圆也是好事。</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唐万财说，好马不吃回头草。</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大家的良好愿望也只好作罢</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再过了一年，唐万财的那些女同事们基本都不再单身了，大家就笑他说，你看，叫你早下手你不干，这回好了，看你找谁去？唐万财说，天涯何处无芳草</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002895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312" y="117426"/>
            <a:ext cx="11563765" cy="6586394"/>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一天</a:t>
            </a:r>
            <a:r>
              <a:rPr lang="zh-CN" altLang="zh-CN" sz="2800" kern="100" dirty="0">
                <a:latin typeface="Times New Roman"/>
                <a:ea typeface="华文细黑"/>
                <a:cs typeface="Times New Roman"/>
              </a:rPr>
              <a:t>，大家闲来无事，谈起了这几年的唐万财，这一谈不要紧，要紧的是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唐三草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这个名字从此诞生了，并永久地取代了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唐万财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桃花村地处山脉腹地，石头多，耕地少，人却不少，这就是桃花村为什么难摘贫困村帽子最要命的地方。这也是为什么唐万财的父母要给儿子取那么一个有着良好愿望的名字</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桃花村摘掉贫困村帽子的时候，唐三草已担任村长五年了。</a:t>
            </a:r>
            <a:endParaRPr lang="zh-CN" altLang="zh-CN" sz="105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乡领导和村支书正为桃花村村长的事发愁的时候，唐三草走进来说，这村长我来当</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乡领导一下子有点蒙，说你去当？</a:t>
            </a:r>
            <a:endParaRPr lang="zh-CN" altLang="zh-CN" sz="105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支书一下子笑开了花，说你来当</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327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138634"/>
            <a:ext cx="11223676"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唐三草</a:t>
            </a:r>
            <a:r>
              <a:rPr lang="zh-CN" altLang="zh-CN" sz="2800" kern="100" dirty="0">
                <a:latin typeface="Times New Roman"/>
                <a:ea typeface="华文细黑"/>
                <a:cs typeface="Times New Roman"/>
              </a:rPr>
              <a:t>说，我来解决你们的问题，我来当村长。我家祖祖辈辈都是桃花村的人，我太熟悉了。</a:t>
            </a:r>
            <a:endParaRPr lang="zh-CN" altLang="zh-CN" sz="280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乡领导和村支书异口同声地说，真的吗？</a:t>
            </a:r>
            <a:endParaRPr lang="zh-CN" altLang="zh-CN" sz="280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唐三草说，不是蒸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的，莫非是煮的</a:t>
            </a:r>
            <a:r>
              <a:rPr lang="zh-CN" altLang="zh-CN" sz="2800" kern="100" dirty="0" smtClean="0">
                <a:latin typeface="Times New Roman"/>
                <a:ea typeface="华文细黑"/>
                <a:cs typeface="Times New Roman"/>
              </a:rPr>
              <a:t>？</a:t>
            </a:r>
            <a:endParaRPr lang="en-US" altLang="zh-CN" sz="280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支书说，你有一千多工资吧！</a:t>
            </a:r>
            <a:endParaRPr lang="zh-CN" altLang="zh-CN" sz="280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唐三草说，是。</a:t>
            </a:r>
            <a:endParaRPr lang="zh-CN" altLang="zh-CN" sz="280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支书说，你知道村长的补贴吧！</a:t>
            </a:r>
            <a:endParaRPr lang="zh-CN" altLang="zh-CN" sz="280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唐三草说，知道，一百二十元。</a:t>
            </a:r>
            <a:endParaRPr lang="zh-CN" altLang="zh-CN" sz="280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乡领导拍了拍支书的肩说，下一步，就是你做好广大村民的工作，必须让唐万财同志顺利当选</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93145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331" y="657502"/>
            <a:ext cx="11679403" cy="5121378"/>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smtClean="0">
                <a:latin typeface="Times New Roman"/>
                <a:ea typeface="华文细黑"/>
                <a:cs typeface="Times New Roman"/>
              </a:rPr>
              <a:t>支书</a:t>
            </a:r>
            <a:r>
              <a:rPr lang="zh-CN" altLang="zh-CN" sz="2800" kern="100" dirty="0">
                <a:latin typeface="Times New Roman"/>
                <a:ea typeface="华文细黑"/>
                <a:cs typeface="Times New Roman"/>
              </a:rPr>
              <a:t>说，不用做工作就能当选。他一回去，那一帮人不欢呼雀跃才怪。</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乡领导正苦于桃花村没人愿意当村长，好不容易来了个自告奋勇的，千万不能黄了。听支书的话味道不好，有些急了，他以批评的口吻说，你这话什么意思</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没等支书接话，唐三草接了，他说的我知道，因为有人当了，他们不用选了，高兴。</a:t>
            </a:r>
            <a:endParaRPr lang="en-US" altLang="zh-CN" sz="1050" kern="100" dirty="0">
              <a:solidFill>
                <a:prstClr val="black"/>
              </a:solidFill>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唐三草回村务农的消息，一下子在竹菁乡境内炸了窝似的，一时弄得村里沸沸扬扬</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6822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6443" y="512325"/>
            <a:ext cx="11679403" cy="529373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唐三草</a:t>
            </a:r>
            <a:r>
              <a:rPr lang="zh-CN" altLang="zh-CN" sz="2800" kern="100" dirty="0">
                <a:latin typeface="Times New Roman"/>
                <a:ea typeface="华文细黑"/>
                <a:cs typeface="Times New Roman"/>
              </a:rPr>
              <a:t>就是带着这样多的负面影响顺利地在桃花村选举中成功当选，而且是全票当选。不能不说是印证了支书的那句话，真是欢呼雀跃呀！</a:t>
            </a:r>
            <a:endParaRPr lang="zh-CN" altLang="zh-CN" sz="1050" kern="100" dirty="0">
              <a:latin typeface="宋体"/>
              <a:cs typeface="Courier New"/>
            </a:endParaRPr>
          </a:p>
          <a:p>
            <a:pPr lvl="0" algn="just">
              <a:lnSpc>
                <a:spcPct val="150000"/>
              </a:lnSpc>
              <a:tabLst>
                <a:tab pos="2070735" algn="l"/>
              </a:tabLst>
            </a:pPr>
            <a:r>
              <a:rPr lang="zh-CN" altLang="zh-CN" sz="2800" kern="100" dirty="0" smtClean="0">
                <a:latin typeface="Times New Roman"/>
                <a:ea typeface="华文细黑"/>
                <a:cs typeface="Times New Roman"/>
              </a:rPr>
              <a:t>投票的那天，乡里很重视，党委、政府、人大的领导同志都来了，由此创造了三个前所未有：一是这是竹菁乡村这一级换届前所未有的</a:t>
            </a:r>
            <a:r>
              <a:rPr lang="zh-CN" altLang="zh-CN" sz="2800" kern="100" spc="60" dirty="0" smtClean="0">
                <a:latin typeface="Times New Roman"/>
                <a:ea typeface="华文细黑"/>
                <a:cs typeface="Times New Roman"/>
              </a:rPr>
              <a:t>阵容；二是全村在家的年满十八岁的群众都参加了投票，发出三百八</a:t>
            </a:r>
            <a:r>
              <a:rPr lang="zh-CN" altLang="zh-CN" sz="2800" kern="100" dirty="0" smtClean="0">
                <a:solidFill>
                  <a:prstClr val="black"/>
                </a:solidFill>
                <a:latin typeface="Times New Roman"/>
                <a:ea typeface="华文细黑"/>
                <a:cs typeface="Times New Roman"/>
              </a:rPr>
              <a:t>十一张选票，</a:t>
            </a:r>
            <a:r>
              <a:rPr lang="zh-CN" altLang="zh-CN" sz="2800" kern="100" dirty="0">
                <a:solidFill>
                  <a:prstClr val="black"/>
                </a:solidFill>
                <a:latin typeface="Times New Roman"/>
                <a:ea typeface="华文细黑"/>
                <a:cs typeface="Times New Roman"/>
              </a:rPr>
              <a:t>收回三百八十一张选票，赞成票三百八十一张，弃权票零，反对票零，这一结果也是桃花村前所未有的；再一个前所未有就是候选人唐三草自己投了自己一票</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53650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13139"/>
            <a:ext cx="11449272" cy="5896975"/>
          </a:xfrm>
          <a:prstGeom prst="rect">
            <a:avLst/>
          </a:prstGeom>
        </p:spPr>
        <p:txBody>
          <a:bodyPr wrap="square" lIns="121898" tIns="60948" rIns="121898" bIns="60948">
            <a:spAutoFit/>
          </a:bodyPr>
          <a:lstStyle/>
          <a:p>
            <a:pPr algn="just">
              <a:lnSpc>
                <a:spcPct val="140000"/>
              </a:lnSpc>
              <a:spcBef>
                <a:spcPts val="1300"/>
              </a:spcBef>
              <a:tabLst>
                <a:tab pos="2070735" algn="l"/>
              </a:tabLst>
            </a:pPr>
            <a:r>
              <a:rPr lang="zh-CN" altLang="zh-CN" sz="2800" b="1" kern="100" dirty="0">
                <a:solidFill>
                  <a:srgbClr val="0000FF"/>
                </a:solidFill>
                <a:latin typeface="+mj-ea"/>
                <a:ea typeface="+mj-ea"/>
                <a:cs typeface="Times New Roman"/>
              </a:rPr>
              <a:t>一、探究主题</a:t>
            </a: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smtClean="0">
                <a:latin typeface="Times New Roman"/>
                <a:ea typeface="华文细黑"/>
                <a:cs typeface="Times New Roman"/>
              </a:rPr>
              <a:t>生</a:t>
            </a:r>
            <a:endParaRPr lang="zh-CN" altLang="zh-CN" sz="1050" b="1" kern="100" dirty="0" smtClean="0">
              <a:latin typeface="宋体"/>
              <a:cs typeface="Courier New"/>
            </a:endParaRPr>
          </a:p>
          <a:p>
            <a:pPr algn="ctr">
              <a:lnSpc>
                <a:spcPct val="150000"/>
              </a:lnSpc>
              <a:spcAft>
                <a:spcPts val="0"/>
              </a:spcAft>
              <a:tabLst>
                <a:tab pos="2070735" algn="l"/>
              </a:tabLst>
            </a:pPr>
            <a:r>
              <a:rPr lang="zh-CN" altLang="zh-CN" sz="2800" kern="100" dirty="0" smtClean="0">
                <a:latin typeface="Times New Roman"/>
                <a:ea typeface="华文细黑"/>
                <a:cs typeface="Times New Roman"/>
              </a:rPr>
              <a:t>沈从文</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场坪上，白日照着，一圈闲人，为小小热闹粘在那里。</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一个年过六十的老人扛了一对大傀儡走来，到了场坪，四下望人，似乎很明白这不是玩傀儡的地方，但无可奈何地停了下来</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老头子把傀儡坐在场中烈日下，轻轻咳着，调理着嗓子。他除了那对脸儿一黑一白简陋呆板的傀儡以外，什么都没有！看的人也没有。</a:t>
            </a:r>
            <a:endParaRPr lang="zh-CN" altLang="zh-CN" sz="1050" kern="100" dirty="0" smtClean="0">
              <a:latin typeface="宋体"/>
              <a:cs typeface="Courier New"/>
            </a:endParaRPr>
          </a:p>
        </p:txBody>
      </p:sp>
    </p:spTree>
    <p:extLst>
      <p:ext uri="{BB962C8B-B14F-4D97-AF65-F5344CB8AC3E}">
        <p14:creationId xmlns:p14="http://schemas.microsoft.com/office/powerpoint/2010/main" val="104918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5036" y="431899"/>
            <a:ext cx="11449272"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那</a:t>
            </a:r>
            <a:r>
              <a:rPr lang="zh-CN" altLang="zh-CN" sz="2800" kern="100" dirty="0">
                <a:latin typeface="Times New Roman"/>
                <a:ea typeface="华文细黑"/>
                <a:cs typeface="Times New Roman"/>
              </a:rPr>
              <a:t>几个欢呼雀跃的人，欢呼雀跃地对唐三草说，三草，你自己投了自己一票？唐三草说，当然，我自己都不信自己，还指望别人信呀！</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那几个欢呼雀跃的人嘻嘻哈哈地说，你相信你自己，我们更相信你。说完欢呼雀跃地走了。</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几个月后，桃花村有百分之六十的出山打工青壮年回山创业了</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在村庄晨雾的弥漫中有孩子们琅琅的读书声，在田间耕作的黄昏后有一对对的夫妻愉悦地回家，在月亮升起来的时候，在小院子里，有爷爷奶奶、爸爸妈妈和孩子，一家人围在小桌上温馨地吃饭</a:t>
            </a:r>
            <a:r>
              <a:rPr lang="en-US" altLang="zh-CN" sz="2800" kern="100" dirty="0">
                <a:solidFill>
                  <a:prstClr val="black"/>
                </a:solidFill>
                <a:latin typeface="宋体"/>
                <a:ea typeface="华文细黑"/>
                <a:cs typeface="Times New Roman"/>
              </a:rPr>
              <a:t>……</a:t>
            </a:r>
          </a:p>
          <a:p>
            <a:pPr lvl="0" indent="720000" algn="r">
              <a:lnSpc>
                <a:spcPct val="150000"/>
              </a:lnSpc>
              <a:tabLst>
                <a:tab pos="2070735" algn="l"/>
              </a:tabLst>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选自《山花》，有删改</a:t>
            </a:r>
            <a:r>
              <a:rPr lang="en-US" altLang="zh-CN" sz="2800" kern="100" dirty="0" smtClean="0">
                <a:solidFill>
                  <a:prstClr val="black"/>
                </a:solidFill>
                <a:latin typeface="Times New Roman"/>
                <a:ea typeface="华文细黑"/>
                <a:cs typeface="Courier New"/>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665266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216937"/>
            <a:ext cx="11223676" cy="124666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小说前半部分侧重写唐三草的个人生活，后半部分侧重写唐三草与社会的关系。作者这样安排有什么用意？请结合全文，谈谈你的看法。</a:t>
            </a:r>
            <a:endParaRPr lang="zh-CN" altLang="zh-CN" sz="2600" kern="100" dirty="0">
              <a:effectLst/>
              <a:latin typeface="宋体"/>
              <a:cs typeface="Courier New"/>
            </a:endParaRPr>
          </a:p>
        </p:txBody>
      </p:sp>
      <p:sp>
        <p:nvSpPr>
          <p:cNvPr id="3" name="TextBox 2"/>
          <p:cNvSpPr txBox="1"/>
          <p:nvPr/>
        </p:nvSpPr>
        <p:spPr>
          <a:xfrm>
            <a:off x="9923205" y="9672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558549" y="1637234"/>
            <a:ext cx="11162246" cy="4816896"/>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在故事情节上，小说的前半部分侧重写唐三草的个人生活；后半部分侧重写唐三草与社会的关系，增强了小说的广度和深度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在人物形象的塑造上，小说的前半部分，唐三草生活不如意；小说的后半部分，唐三草意气风发，前后形成对比，有助于表现人物性格的丰富性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在艺术手法上，小说的前半部分，写唐三草贫穷以及想摆脱贫穷的愿望；小说的后半部分，写唐三草愿望实现，前后照应，使小说结构更严谨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在主题思想上，从写唐三草为小家奔波，到写唐三草为大家办事，表达了对为民办事的人的歌颂，深化了作品的主题。</a:t>
            </a:r>
            <a:endParaRPr lang="zh-CN" altLang="zh-CN" sz="2600" kern="100" dirty="0">
              <a:effectLst/>
              <a:latin typeface="宋体"/>
              <a:cs typeface="Courier New"/>
            </a:endParaRPr>
          </a:p>
        </p:txBody>
      </p:sp>
    </p:spTree>
    <p:extLst>
      <p:ext uri="{BB962C8B-B14F-4D97-AF65-F5344CB8AC3E}">
        <p14:creationId xmlns:p14="http://schemas.microsoft.com/office/powerpoint/2010/main" val="422319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880939"/>
            <a:ext cx="11223676"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探究情节，主要是探究情节安排的合理性，尤其是结尾情节安排的合理性；探究情节安排的意图，其中，结尾情节的合理性、艺术效果和整体情节安排的意图，是探究的热点。探究情节，可以从以下几方面考虑：</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情节角度。看情节自身前后的合理性、关联性，是否形成情节的伏笔、铺垫，形成突转，推向高潮等。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人物角度。看情节对塑造人物的作用。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主题角度。看情节是否有利于表现主题，对表现主题有什么作用。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艺术手法。看情节前后是否形成抑扬、对比、衬托等表达作用。</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78875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489" y="3076446"/>
            <a:ext cx="12125435" cy="677108"/>
          </a:xfrm>
          <a:prstGeom prst="rect">
            <a:avLst/>
          </a:prstGeom>
        </p:spPr>
        <p:txBody>
          <a:bodyPr wrap="none">
            <a:spAutoFit/>
          </a:bodyPr>
          <a:lstStyle/>
          <a:p>
            <a:pPr algn="ctr"/>
            <a:r>
              <a:rPr lang="en-US" altLang="zh-CN" sz="3700" b="1" dirty="0">
                <a:solidFill>
                  <a:schemeClr val="bg1"/>
                </a:solidFill>
                <a:latin typeface="Times New Roman" pitchFamily="18" charset="0"/>
                <a:ea typeface="微软雅黑" pitchFamily="34" charset="-122"/>
                <a:cs typeface="Times New Roman" pitchFamily="18" charset="0"/>
              </a:rPr>
              <a:t>Ⅱ  </a:t>
            </a:r>
            <a:r>
              <a:rPr lang="zh-CN" altLang="en-US" sz="3700" b="1" dirty="0">
                <a:solidFill>
                  <a:schemeClr val="bg1"/>
                </a:solidFill>
                <a:latin typeface="Times New Roman" pitchFamily="18" charset="0"/>
                <a:ea typeface="微软雅黑" pitchFamily="34" charset="-122"/>
                <a:cs typeface="Times New Roman" pitchFamily="18" charset="0"/>
              </a:rPr>
              <a:t>抓住</a:t>
            </a:r>
            <a:r>
              <a:rPr lang="zh-CN" altLang="en-US" sz="3700" b="1" dirty="0">
                <a:solidFill>
                  <a:schemeClr val="bg1"/>
                </a:solidFill>
                <a:latin typeface="Times New Roman" pitchFamily="18" charset="0"/>
                <a:ea typeface="宋体" pitchFamily="2" charset="-122"/>
                <a:cs typeface="Times New Roman" pitchFamily="18" charset="0"/>
              </a:rPr>
              <a:t>“</a:t>
            </a:r>
            <a:r>
              <a:rPr lang="zh-CN" altLang="en-US" sz="3700" b="1" dirty="0">
                <a:solidFill>
                  <a:schemeClr val="bg1"/>
                </a:solidFill>
                <a:latin typeface="Times New Roman" pitchFamily="18" charset="0"/>
                <a:ea typeface="微软雅黑" pitchFamily="34" charset="-122"/>
                <a:cs typeface="Times New Roman" pitchFamily="18" charset="0"/>
              </a:rPr>
              <a:t>多角度</a:t>
            </a:r>
            <a:r>
              <a:rPr lang="zh-CN" altLang="en-US" sz="3700" b="1" dirty="0">
                <a:solidFill>
                  <a:schemeClr val="bg1"/>
                </a:solidFill>
                <a:latin typeface="Times New Roman" pitchFamily="18" charset="0"/>
                <a:ea typeface="宋体" pitchFamily="2" charset="-122"/>
                <a:cs typeface="Times New Roman" pitchFamily="18" charset="0"/>
              </a:rPr>
              <a:t>”“</a:t>
            </a:r>
            <a:r>
              <a:rPr lang="zh-CN" altLang="en-US" sz="3700" b="1" dirty="0">
                <a:solidFill>
                  <a:schemeClr val="bg1"/>
                </a:solidFill>
                <a:latin typeface="Times New Roman" pitchFamily="18" charset="0"/>
                <a:ea typeface="微软雅黑" pitchFamily="34" charset="-122"/>
                <a:cs typeface="Times New Roman" pitchFamily="18" charset="0"/>
              </a:rPr>
              <a:t>深层次</a:t>
            </a:r>
            <a:r>
              <a:rPr lang="zh-CN" altLang="en-US" sz="3700" b="1" dirty="0">
                <a:solidFill>
                  <a:schemeClr val="bg1"/>
                </a:solidFill>
                <a:latin typeface="Times New Roman" pitchFamily="18" charset="0"/>
                <a:ea typeface="宋体" pitchFamily="2" charset="-122"/>
                <a:cs typeface="Times New Roman" pitchFamily="18" charset="0"/>
              </a:rPr>
              <a:t>”</a:t>
            </a:r>
            <a:r>
              <a:rPr lang="zh-CN" altLang="en-US" sz="3700" b="1" dirty="0">
                <a:solidFill>
                  <a:schemeClr val="bg1"/>
                </a:solidFill>
                <a:latin typeface="Times New Roman" pitchFamily="18" charset="0"/>
                <a:ea typeface="微软雅黑" pitchFamily="34" charset="-122"/>
                <a:cs typeface="Times New Roman" pitchFamily="18" charset="0"/>
              </a:rPr>
              <a:t>，掌握探究题的核心要领</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236019"/>
            <a:ext cx="11478502"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a:latin typeface="Times New Roman"/>
                <a:ea typeface="华文细黑"/>
                <a:cs typeface="Times New Roman"/>
              </a:rPr>
              <a:t>探究题做多了，就会发现它并不神秘，但有奥秘。这奥秘就在于：探究题无非就是思得广一点，想得深一点，也就是说探究要多角度、深层次地展开。因此，如果能做到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深层次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，就掌握了探究题的核心要领。</a:t>
            </a:r>
            <a:endParaRPr lang="zh-CN" altLang="zh-CN" sz="1050" kern="100" dirty="0">
              <a:effectLst/>
              <a:latin typeface="宋体"/>
              <a:cs typeface="Courier New"/>
            </a:endParaRPr>
          </a:p>
        </p:txBody>
      </p:sp>
    </p:spTree>
    <p:extLst>
      <p:ext uri="{BB962C8B-B14F-4D97-AF65-F5344CB8AC3E}">
        <p14:creationId xmlns:p14="http://schemas.microsoft.com/office/powerpoint/2010/main" val="113652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5418"/>
            <a:ext cx="11478502" cy="6686935"/>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zh-CN" altLang="zh-CN" sz="2800" b="1" kern="100" dirty="0" smtClean="0">
                <a:latin typeface="Times New Roman"/>
                <a:ea typeface="华文细黑"/>
                <a:cs typeface="Times New Roman"/>
              </a:rPr>
              <a:t>阅读下面的文字，完成文后题目。</a:t>
            </a:r>
            <a:endParaRPr lang="zh-CN" altLang="zh-CN" sz="1050" b="1" kern="100" dirty="0" smtClean="0">
              <a:latin typeface="宋体"/>
              <a:cs typeface="Courier New"/>
            </a:endParaRPr>
          </a:p>
          <a:p>
            <a:pPr algn="ctr">
              <a:lnSpc>
                <a:spcPct val="140000"/>
              </a:lnSpc>
              <a:spcAft>
                <a:spcPts val="0"/>
              </a:spcAft>
              <a:tabLst>
                <a:tab pos="2070735" algn="l"/>
              </a:tabLst>
            </a:pPr>
            <a:r>
              <a:rPr lang="zh-CN" altLang="zh-CN" sz="2800" b="1" kern="100" dirty="0" smtClean="0">
                <a:latin typeface="Times New Roman"/>
                <a:ea typeface="华文细黑"/>
                <a:cs typeface="Times New Roman"/>
              </a:rPr>
              <a:t>大学生</a:t>
            </a:r>
            <a:r>
              <a:rPr lang="zh-CN" altLang="zh-CN" sz="2800" b="1" kern="100" dirty="0">
                <a:latin typeface="Times New Roman"/>
                <a:ea typeface="华文细黑"/>
                <a:cs typeface="Times New Roman"/>
              </a:rPr>
              <a:t>村官</a:t>
            </a:r>
            <a:endParaRPr lang="zh-CN" altLang="zh-CN" sz="1050" b="1" kern="100" dirty="0">
              <a:latin typeface="宋体"/>
              <a:cs typeface="Courier New"/>
            </a:endParaRPr>
          </a:p>
          <a:p>
            <a:pPr algn="ctr">
              <a:lnSpc>
                <a:spcPct val="140000"/>
              </a:lnSpc>
              <a:spcAft>
                <a:spcPts val="0"/>
              </a:spcAft>
              <a:tabLst>
                <a:tab pos="2070735" algn="l"/>
              </a:tabLst>
            </a:pPr>
            <a:r>
              <a:rPr lang="zh-CN" altLang="zh-CN" sz="2800" kern="100" dirty="0">
                <a:latin typeface="Times New Roman"/>
                <a:ea typeface="华文细黑"/>
                <a:cs typeface="Times New Roman"/>
              </a:rPr>
              <a:t>谢大立</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大学生村官小胡还没有到村里，就被老村长直接由镇里领到了栗里村看醉石。那是块高七八尺，宽丈余的石头。讲解员说，陶渊明好酒，喝醉了就睡在石头上。石头下面有溪流，讲解员说叫醒酒泉，陶渊明一觉醒来，喝一碗溪里的泉水，酒也就醒了。</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看完了醉石，又看庐山的大林寺。正巧是农历四月初九，当初白居易来此探友的时日。这季节，山下的桃花早凋谢了，这里的却含苞欲放。白居易因此写下了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人间四月芳菲尽，山寺桃花始盛开。长恨春归无觅处，不知转入此中来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。大林寺桃花，也借这诗句名满天下。</a:t>
            </a:r>
            <a:endParaRPr lang="zh-CN" altLang="zh-CN" sz="1050" kern="100" dirty="0">
              <a:effectLst/>
              <a:latin typeface="宋体"/>
              <a:cs typeface="Courier New"/>
            </a:endParaRPr>
          </a:p>
        </p:txBody>
      </p:sp>
    </p:spTree>
    <p:extLst>
      <p:ext uri="{BB962C8B-B14F-4D97-AF65-F5344CB8AC3E}">
        <p14:creationId xmlns:p14="http://schemas.microsoft.com/office/powerpoint/2010/main" val="1324579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旅游，是小胡梦寐以求的事。小胡出生在一个小山村，父母都是地里刨食的。暑假、寒假同学们都结伴旅游，他则打工挣学费。同学们旅行回来，带回来和一些名胜古迹的合影，他就从那些图片里领略那里的风采，做梦去那些地方。</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如此的经历，让小胡收获了梦寐以求，还收获了一种叫踏实的东西。当好村官于小胡的仕途十分重要。能不能当好村官，小胡的心里是没底的。但老村长给了他底。老村长是个非常和蔼可亲的长者，一个星期下来，他们相处得如爷俩。上阵父子兵，就凭这古训，他这村官就当好一半了。</a:t>
            </a:r>
            <a:endParaRPr lang="zh-CN" altLang="zh-CN" sz="1050" kern="100" dirty="0">
              <a:effectLst/>
              <a:latin typeface="宋体"/>
              <a:cs typeface="Courier New"/>
            </a:endParaRPr>
          </a:p>
        </p:txBody>
      </p:sp>
    </p:spTree>
    <p:extLst>
      <p:ext uri="{BB962C8B-B14F-4D97-AF65-F5344CB8AC3E}">
        <p14:creationId xmlns:p14="http://schemas.microsoft.com/office/powerpoint/2010/main" val="858406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80629"/>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乡亲们的热情，使他的心里更有底了。村委会与老村长的屋子毗邻，他们安排他住里面。被子虽是他带来的，但他们给他洗了还晒了，他睡在上面，如同睡在阳光的香味里。醒来，桌子上变魔术般多了一碟鱼、一碟肉、一碟豆腐、一碟炒鸡蛋，还有许多瓶咸菜。村长夫人告诉他，都是村民们主动送来的，见他睡得香，就没有叫醒他。</a:t>
            </a:r>
            <a:endParaRPr lang="zh-CN"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激情使小胡吃罢饭就找老村长要工作。老村长领着他村前、村后转，山下、山上转。转到太阳快落山时，他们跟着一条河流往下走。河流旁，是一条可以走车的土路，路上没有车，走着他们两个人。哗哗的流水声，在他们的脚下时断时续地响。</a:t>
            </a:r>
            <a:endParaRPr lang="zh-CN" altLang="zh-CN" sz="1050" kern="100" dirty="0">
              <a:effectLst/>
              <a:latin typeface="宋体"/>
              <a:cs typeface="Courier New"/>
            </a:endParaRPr>
          </a:p>
        </p:txBody>
      </p:sp>
    </p:spTree>
    <p:extLst>
      <p:ext uri="{BB962C8B-B14F-4D97-AF65-F5344CB8AC3E}">
        <p14:creationId xmlns:p14="http://schemas.microsoft.com/office/powerpoint/2010/main" val="126321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825" y="298043"/>
            <a:ext cx="11364853"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水声突然吼叫起来，是流水在他们的脚下变成了瀑布。阳光在瀑布里丝丝缕缕，小胡情不自禁地叫起来：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壮观，太壮观了！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对岸那两个字也壮观。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小胡放眼对岸，石壁上写着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两个字。小胡说：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牛吼，这水的吼叫声还真有点像牛吼。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像吧？要不，古人会在咱这儿留下墨宝</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走着说着，河突然没了。让河没了的是一座山。山硬生生地把河挡住了，水却并没有形成堰塞湖。小胡又是情不自禁：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奇特，水都到哪里去了？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老村长顺手拿起根木棍，一头顶住石壁，让小胡把耳朵顶住</a:t>
            </a:r>
            <a:r>
              <a:rPr lang="zh-CN" altLang="zh-CN" sz="2800" kern="100" spc="100" dirty="0">
                <a:latin typeface="Times New Roman"/>
                <a:ea typeface="华文细黑"/>
                <a:cs typeface="Times New Roman"/>
              </a:rPr>
              <a:t>木棍的另一头听。哗啦哗啦的响声随即传进小胡的耳里。老村长问</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4013433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07568"/>
            <a:ext cx="11478502" cy="5940063"/>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像不像人的肚子里有了空气的响声？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小胡说：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形象！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老村长指指石壁的上空说：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形象可是石壁上的字说的。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小胡朝上望去，看到石壁上雕刻着</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响肠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两个大字</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老村长说：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到了现在，你应该明白了我领你去庐山的目的了吧？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小胡一怔，说：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到庐山的目的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你是真不明白，还是装糊涂？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小胡说：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请老村长明示。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老村长一副胸有成竹的架势说：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把我们这些宝贵的资源利用起来，开发旅游。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小胡说：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开发旅游？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老村长斩钉截铁地说：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对，开发旅游！我就不信我们的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响肠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比不过栗里的一块石头、大林寺的几朵桃花！</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51731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21860"/>
            <a:ext cx="11449272" cy="6586394"/>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他发红的小眼睛四方瞟着，场坪位置既不适宜，天又那么热，若无什么花样做出来，绝不能把闲人引过来。老头子便望着坐在坪里傀儡中白脸的一个，亲昵地低声打着招呼，也似乎正用这种话安慰他自己</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九，不要着急，慢慢的会有人来的，咱们呆一会儿，就玩个什么给爷们看看，玩得好，还愁爷们不赏三枚五枚？玩得好，爷们回去还会说：王九赵四摔跤多扎实，六月天大日头下扭着蹩着搂着，还不出汗！可不是，天那么热，你也不累，好汉子！</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来了个学生，站着，没动。</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老头子瞥了眼，微笑着，全身作成年轻人灵便姿势，膀子向上向下摇着，一面自言自语地说话，亲昵得如同家人父子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21163"/>
            <a:ext cx="11478502" cy="4564815"/>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小胡不想顶撞老村长，又不想违心，想了想委婉地说：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人们看醉石看的是陶渊明，上大林寺，冲的是白居易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老村长打断他的话说：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谁又能肯定那块石头上真的睡过陶渊明，还有那个大林寺桃花，肯定也不是白居易时的桃花。由于编得好，人们不是照样去？我们的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响肠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只要编得好，肯定会比醉石、大林寺桃花吸引人。牛魔王、牛郎都姓牛，孙猴子钻进铁扇公主肚子里使法时，铁扇公主就听到肠子里一阵阵哗啦哗啦地响</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03558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370051"/>
            <a:ext cx="11478502"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小胡语塞、发怔。老村长的语重心长又像魔咒一样地念响了：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只要编出了名堂，就有人来咱这儿旅游，游人来了要吃、要住、要玩，旅店、饭店、美容店就跟着搞起来了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到那时，我们俩就对上对下都有个好的交代了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老村长最后拍拍小胡的肩头说：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你是大学生，有文化；上头派来的村官，有靠山。我们这次到庐山去参观的钱，都是村民们凑的份子呀</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说完，老村长如完成了一项重大的任务，自顾自地走了，</a:t>
            </a:r>
            <a:r>
              <a:rPr lang="zh-CN" altLang="zh-CN" sz="2800" u="heavy" kern="100" dirty="0">
                <a:latin typeface="Times New Roman"/>
                <a:ea typeface="华文细黑"/>
                <a:cs typeface="Times New Roman"/>
              </a:rPr>
              <a:t>留下小胡一个人站在夕阳里，进退不得</a:t>
            </a:r>
            <a:r>
              <a:rPr lang="zh-CN" altLang="zh-CN" sz="2800" u="heavy" kern="100" dirty="0" smtClean="0">
                <a:latin typeface="Times New Roman"/>
                <a:ea typeface="华文细黑"/>
                <a:cs typeface="Times New Roman"/>
              </a:rPr>
              <a:t>。</a:t>
            </a:r>
            <a:endParaRPr lang="en-US" altLang="zh-CN" sz="2800" u="heavy" kern="100" dirty="0" smtClean="0">
              <a:latin typeface="Times New Roman"/>
              <a:ea typeface="华文细黑"/>
              <a:cs typeface="Times New Roman"/>
            </a:endParaRPr>
          </a:p>
          <a:p>
            <a:pPr indent="720000"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选自《小说月刊》</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期</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7757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小说为什么以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留下小胡一个人站在夕阳里，进退不得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结尾？请结合全文，谈谈你的看法。</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4006974" y="137105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83386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10168" y="125092"/>
            <a:ext cx="11386607" cy="6617389"/>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小说主旨多元化。既可理解为经济发展不是只有旅游业这一条路，不可因为名人效应对开发旅游资源、振兴地方经济具有重大作用，就胡诌景点文化，欺骗游客；又可以理解为大学生村官有责任发展当地经济，但更要坚持自己的理想信念，两者要兼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丰富人物形象。小胡的进退不得，正体现了一个大学生的内涵素养，以及他作为一名村官具备的责任感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情节上，与上文形成对比。小胡的茫然无措与前文小胡的热情高涨形成对比，使小说产生跌宕的艺术效果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设置悬念，给读者留下思考的空间。小胡热爱旅游，爱的是真正具有文化内涵的旅游胜地，他不愿胡诌名人发展经济，然而作为一名村官，发展当地经济是他的责任，他该如何选择呢？引人深思。</a:t>
            </a:r>
            <a:endParaRPr lang="zh-CN" altLang="zh-CN" sz="2600" kern="100" dirty="0">
              <a:effectLst/>
              <a:latin typeface="宋体"/>
              <a:cs typeface="Courier New"/>
            </a:endParaRPr>
          </a:p>
        </p:txBody>
      </p:sp>
    </p:spTree>
    <p:extLst>
      <p:ext uri="{BB962C8B-B14F-4D97-AF65-F5344CB8AC3E}">
        <p14:creationId xmlns:p14="http://schemas.microsoft.com/office/powerpoint/2010/main" val="158447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903735"/>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smtClean="0">
                <a:latin typeface="Times New Roman"/>
                <a:ea typeface="华文细黑"/>
                <a:cs typeface="Courier New"/>
              </a:rPr>
              <a:t>1.</a:t>
            </a:r>
            <a:r>
              <a:rPr lang="zh-CN" altLang="zh-CN" sz="2800" b="1" kern="100" dirty="0" smtClean="0">
                <a:latin typeface="Times New Roman"/>
                <a:ea typeface="华文细黑"/>
                <a:cs typeface="Times New Roman"/>
              </a:rPr>
              <a:t>如何</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多角度</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深层次</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地展开探究</a:t>
            </a:r>
            <a:endParaRPr lang="zh-CN" altLang="zh-CN" sz="1050" b="1"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多角度</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大角度：情节、人物、环境、主题及艺术表现。无论探究点指向哪个方向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如情节、人物等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，都可以在这几个角度、层面内展开。所谓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角</a:t>
            </a:r>
            <a:r>
              <a:rPr lang="zh-CN" altLang="zh-CN" sz="2800" kern="100" spc="-50" dirty="0">
                <a:latin typeface="Times New Roman"/>
                <a:ea typeface="华文细黑"/>
                <a:cs typeface="Times New Roman"/>
              </a:rPr>
              <a:t>度</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层面</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不外乎情节自身、人物形象、主题表现</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情感表现</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这些内容。</a:t>
            </a:r>
            <a:endParaRPr lang="zh-CN" altLang="zh-CN" sz="1050" kern="100" spc="-5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大角度中的小角度</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在上面提到的五个大角度中，任何一个角度又可展现为一个个更小的角度。如情节可分为开端、发展、高潮、结局四个阶段，高潮是主要的，结局是关键。人物中又有主要人物、次要人物、重要人物、线索人物等。</a:t>
            </a:r>
            <a:endParaRPr lang="zh-CN" altLang="zh-CN" sz="1050" kern="100" dirty="0">
              <a:effectLst/>
              <a:latin typeface="宋体"/>
              <a:cs typeface="Courier New"/>
            </a:endParaRPr>
          </a:p>
        </p:txBody>
      </p:sp>
      <p:sp>
        <p:nvSpPr>
          <p:cNvPr id="4" name="矩形 3"/>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242036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36476"/>
            <a:ext cx="11478502" cy="650380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深层次</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这个深层次，就小说而言，主要有两个层次：</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人文精神。包括三个元素：一是人性，即对人的尊重，强调人的尊严，实际上就是广义的人道主义精神；二是理性，即对真理的追求，对真理的思考，是广义的科学精神；三是超越性，即对生命意义的追求。通俗地讲，就是以人为中心，关心人，爱护人，用普遍的一句话说就叫人类关怀、生命关怀，这应是人文精神的核心问题。</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审美取向。是指作品中表现出来的对真善美的追求，对假恶丑的摒弃；对正义光明的歌颂赞美，对黑暗邪恶的鞭挞批驳；对弱小者的悲悯，对恃强者的憎恶等艺术美感的取向，等等。</a:t>
            </a:r>
            <a:endParaRPr lang="zh-CN" altLang="zh-CN" sz="1050" kern="100" dirty="0">
              <a:effectLst/>
              <a:latin typeface="宋体"/>
              <a:cs typeface="Courier New"/>
            </a:endParaRPr>
          </a:p>
        </p:txBody>
      </p:sp>
    </p:spTree>
    <p:extLst>
      <p:ext uri="{BB962C8B-B14F-4D97-AF65-F5344CB8AC3E}">
        <p14:creationId xmlns:p14="http://schemas.microsoft.com/office/powerpoint/2010/main" val="205552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2086" y="867142"/>
            <a:ext cx="11252330" cy="3552358"/>
          </a:xfrm>
          <a:prstGeom prst="rect">
            <a:avLst/>
          </a:prstGeom>
        </p:spPr>
        <p:txBody>
          <a:bodyPr wrap="square" lIns="121898" tIns="60948" rIns="121898" bIns="60948">
            <a:spAutoFit/>
          </a:bodyPr>
          <a:lstStyle/>
          <a:p>
            <a:pPr algn="just">
              <a:lnSpc>
                <a:spcPts val="5500"/>
              </a:lnSpc>
              <a:spcAft>
                <a:spcPts val="0"/>
              </a:spcAft>
              <a:tabLst>
                <a:tab pos="2070735" algn="l"/>
              </a:tabLst>
            </a:pPr>
            <a:r>
              <a:rPr lang="en-US" altLang="zh-CN" sz="2800" b="1" kern="100" dirty="0" smtClean="0">
                <a:latin typeface="Times New Roman"/>
                <a:ea typeface="华文细黑"/>
                <a:cs typeface="Courier New"/>
              </a:rPr>
              <a:t>2.</a:t>
            </a:r>
            <a:r>
              <a:rPr lang="zh-CN" altLang="zh-CN" sz="2800" b="1" kern="100" dirty="0" smtClean="0">
                <a:latin typeface="Times New Roman"/>
                <a:ea typeface="华文细黑"/>
                <a:cs typeface="Times New Roman"/>
              </a:rPr>
              <a:t>依</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多点</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和</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深点</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组织答案</a:t>
            </a:r>
            <a:endParaRPr lang="zh-CN" altLang="zh-CN" sz="1050" b="1" kern="100" dirty="0" smtClean="0">
              <a:latin typeface="宋体"/>
              <a:cs typeface="Courier New"/>
            </a:endParaRPr>
          </a:p>
          <a:p>
            <a:pPr algn="just">
              <a:lnSpc>
                <a:spcPts val="5500"/>
              </a:lnSpc>
              <a:spcAft>
                <a:spcPts val="0"/>
              </a:spcAft>
              <a:tabLst>
                <a:tab pos="2070735" algn="l"/>
              </a:tabLst>
            </a:pPr>
            <a:r>
              <a:rPr lang="zh-CN" altLang="zh-CN" sz="2800" kern="100" dirty="0" smtClean="0">
                <a:latin typeface="Times New Roman"/>
                <a:ea typeface="华文细黑"/>
                <a:cs typeface="Times New Roman"/>
              </a:rPr>
              <a:t>所谓</a:t>
            </a:r>
            <a:r>
              <a:rPr lang="zh-CN" altLang="zh-CN" sz="2800" kern="100" dirty="0">
                <a:latin typeface="Times New Roman"/>
                <a:ea typeface="华文细黑"/>
                <a:cs typeface="Times New Roman"/>
              </a:rPr>
              <a:t>探究题，无非是思考得广、深而已，只是有的省市探究题要求深点探究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往深处思考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，有的要求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多层次、多角度思考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。像最近两年的课标卷的探究题都属于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。要求不一样，答案组织就不同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11187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400949"/>
            <a:ext cx="11478502" cy="5857477"/>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(1)</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多点探究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的答案组织要求：答案至少有三个点，这三个点就是三个角度和层面，各角度、层面间不能交叉，角度不要太大或太小，每个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角度、层面</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都由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依据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对文本的分析</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＋结论</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结论＋依据</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组成。其组织形式为：</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smtClean="0">
                <a:solidFill>
                  <a:prstClr val="black"/>
                </a:solidFill>
                <a:latin typeface="宋体"/>
                <a:ea typeface="华文细黑"/>
                <a:cs typeface="Times New Roman"/>
              </a:rPr>
              <a:t>①</a:t>
            </a:r>
            <a:r>
              <a:rPr lang="zh-CN" altLang="zh-CN" sz="2800" kern="100" dirty="0" smtClean="0">
                <a:solidFill>
                  <a:prstClr val="black"/>
                </a:solidFill>
                <a:latin typeface="Times New Roman"/>
                <a:ea typeface="华文细黑"/>
                <a:cs typeface="Times New Roman"/>
              </a:rPr>
              <a:t>要点一：结论＋依据</a:t>
            </a:r>
            <a:endParaRPr lang="zh-CN" altLang="zh-CN" sz="1050" kern="100" dirty="0" smtClean="0">
              <a:solidFill>
                <a:prstClr val="black"/>
              </a:solidFill>
              <a:latin typeface="宋体"/>
              <a:cs typeface="Courier New"/>
            </a:endParaRPr>
          </a:p>
          <a:p>
            <a:pPr lvl="0" algn="just">
              <a:lnSpc>
                <a:spcPct val="150000"/>
              </a:lnSpc>
              <a:tabLst>
                <a:tab pos="2070735" algn="l"/>
              </a:tabLst>
            </a:pPr>
            <a:r>
              <a:rPr lang="en-US" altLang="zh-CN" sz="2800" kern="100" dirty="0" smtClean="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要点二：结论＋依据</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要点三：结论＋依据</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一般而言，考生只能探出两个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，第三个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需要借助较厚实的文学素养和对文本的深悟才能探出</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444070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8154" y="370051"/>
            <a:ext cx="11709220" cy="5940063"/>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(2)</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深点探究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的答案组织要求：深点探究是指可以就任何一个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深入探究；答案一般由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观点＋理由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组成，重点在阐述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理由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理由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可以在文本内多角度展开，也可以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内引外联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，联系个人或现实进一步展开；</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理由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部分要有理有据、充分且层次分明。其组织形式为：</a:t>
            </a:r>
            <a:endParaRPr lang="zh-CN" altLang="zh-CN" sz="1050" kern="100" dirty="0">
              <a:solidFill>
                <a:prstClr val="black"/>
              </a:solidFill>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亮出观点＋阐述理由：</a:t>
            </a:r>
            <a:endParaRPr lang="zh-CN" altLang="zh-CN" sz="1050" kern="100" dirty="0" smtClean="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文本</a:t>
            </a:r>
            <a:r>
              <a:rPr lang="zh-CN" altLang="zh-CN" sz="2800" kern="100" dirty="0">
                <a:latin typeface="Times New Roman"/>
                <a:ea typeface="华文细黑"/>
                <a:cs typeface="Times New Roman"/>
              </a:rPr>
              <a:t>内理由</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＋文本外理由</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联系个人或现实</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文本内理由</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＋文本外理由</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联系个人或现实</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这里的理由可以视文本特点和题干要求而定。如果只要求就文本内深入探究，则理由至少有两个。这样看来，与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异曲同工</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736888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图\18536835_14183760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534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94339"/>
            <a:ext cx="11223676"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王九，你瞧，先生可来了。好，咱们动手，先生不会走的。你小心，别让赵四小子扔倒。先生帮咱们绷个场面，看你摔赵四这小子，先生准不走。</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把傀儡扶起，整理傀儡身上的破旧长衫，又从衣下取出两只假腿来，把它缚在自己裤带上，再把傀儡举起，弯着腰，钻进傀儡所穿的衣服里面去，用衣服罩好了自己，且把两只手套进假腿里，改正了两只假腿的位置，开始在灰土坪里扮演两人殴打的样子。他移动着傀儡的姿势，跳着，蹿着，有时又用真脚去捞那双用手套着的假脚，装作掼跤盘脚的动作。他既不能看清楚头上的傀儡，又不能看清楚场面上的观众，表演得却极有生气。</a:t>
            </a:r>
            <a:endParaRPr lang="zh-CN" altLang="zh-CN" sz="1050" kern="100" dirty="0">
              <a:effectLst/>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22759"/>
            <a:ext cx="11223676" cy="6503807"/>
          </a:xfrm>
          <a:prstGeom prst="rect">
            <a:avLst/>
          </a:prstGeom>
        </p:spPr>
        <p:txBody>
          <a:bodyPr wrap="square" lIns="121898" tIns="60948" rIns="121898" bIns="60948">
            <a:spAutoFit/>
          </a:bodyPr>
          <a:lstStyle/>
          <a:p>
            <a:pPr indent="720000" algn="just">
              <a:lnSpc>
                <a:spcPct val="150000"/>
              </a:lnSpc>
              <a:tabLst>
                <a:tab pos="2070735" algn="l"/>
              </a:tabLst>
            </a:pPr>
            <a:r>
              <a:rPr lang="zh-CN" altLang="zh-CN" sz="2800" kern="100" dirty="0">
                <a:latin typeface="宋体"/>
                <a:ea typeface="华文细黑"/>
                <a:cs typeface="Times New Roman"/>
              </a:rPr>
              <a:t>大学生笑了，有人注意到了这边，第二个人跑来了。不久，第三个以至于第十三个皆跑来了。闲人聚集得越来越多。</a:t>
            </a:r>
          </a:p>
          <a:p>
            <a:pPr indent="720000" algn="just">
              <a:lnSpc>
                <a:spcPct val="150000"/>
              </a:lnSpc>
              <a:tabLst>
                <a:tab pos="2070735" algn="l"/>
              </a:tabLst>
            </a:pPr>
            <a:r>
              <a:rPr lang="zh-CN" altLang="zh-CN" sz="2800" kern="100" dirty="0">
                <a:latin typeface="宋体"/>
                <a:ea typeface="华文细黑"/>
                <a:cs typeface="Times New Roman"/>
              </a:rPr>
              <a:t>众人嘻嘻地笑着，从衣角里，老头子依稀看出一圈观众的腿脚，他便替王九用真脚绊倒了赵四的假脚，傀儡与藏在衣下玩傀儡的，一齐颓然倒在灰土里，场面上响起了哄然的笑声，玩意儿也就结束了。</a:t>
            </a:r>
          </a:p>
          <a:p>
            <a:pPr indent="720000" algn="just">
              <a:lnSpc>
                <a:spcPct val="150000"/>
              </a:lnSpc>
              <a:tabLst>
                <a:tab pos="2070735" algn="l"/>
              </a:tabLst>
            </a:pPr>
            <a:r>
              <a:rPr lang="zh-CN" altLang="zh-CN" sz="2800" kern="100" dirty="0">
                <a:latin typeface="宋体"/>
                <a:ea typeface="华文细黑"/>
                <a:cs typeface="Times New Roman"/>
              </a:rPr>
              <a:t>老头子慢慢地从一堆破旧衣服里爬出来，露出一个白发苍苍满是热汗的头颅，发红的小脸上写着疲倦的微笑，又将傀儡扶起，自言自语：</a:t>
            </a:r>
            <a:r>
              <a:rPr lang="en-US" altLang="zh-CN" sz="2800" kern="100" dirty="0">
                <a:latin typeface="宋体"/>
                <a:ea typeface="华文细黑"/>
                <a:cs typeface="Times New Roman"/>
              </a:rPr>
              <a:t>“</a:t>
            </a:r>
            <a:r>
              <a:rPr lang="zh-CN" altLang="zh-CN" sz="2800" kern="100" dirty="0">
                <a:latin typeface="宋体"/>
                <a:ea typeface="华文细黑"/>
                <a:cs typeface="Times New Roman"/>
              </a:rPr>
              <a:t>王九，好小子。你玩得好，把赵四这小子扔倒了，大爷会大把子铜子儿撒来，回头咱们就有窝窝头啃了。你累了吗？热了吗？来，再来一趟，咱们赶明儿还上国术会打擂台，挣个大面子！</a:t>
            </a:r>
            <a:r>
              <a:rPr lang="en-US" altLang="zh-CN" sz="2800" kern="100" dirty="0">
                <a:latin typeface="宋体"/>
                <a:ea typeface="华文细黑"/>
                <a:cs typeface="Times New Roman"/>
              </a:rPr>
              <a:t>”</a:t>
            </a:r>
            <a:endParaRPr lang="zh-CN" altLang="zh-CN" sz="2800" kern="100" dirty="0">
              <a:latin typeface="宋体"/>
              <a:ea typeface="华文细黑"/>
              <a:cs typeface="Times New Roman"/>
            </a:endParaRPr>
          </a:p>
        </p:txBody>
      </p:sp>
    </p:spTree>
    <p:extLst>
      <p:ext uri="{BB962C8B-B14F-4D97-AF65-F5344CB8AC3E}">
        <p14:creationId xmlns:p14="http://schemas.microsoft.com/office/powerpoint/2010/main" val="4167422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728349"/>
            <a:ext cx="11223676" cy="5293733"/>
          </a:xfrm>
          <a:prstGeom prst="rect">
            <a:avLst/>
          </a:prstGeom>
        </p:spPr>
        <p:txBody>
          <a:bodyPr wrap="square" lIns="121898" tIns="60948" rIns="121898" bIns="60948">
            <a:spAutoFit/>
          </a:bodyPr>
          <a:lstStyle/>
          <a:p>
            <a:pPr indent="720000" algn="just">
              <a:lnSpc>
                <a:spcPct val="150000"/>
              </a:lnSpc>
              <a:tabLst>
                <a:tab pos="2070735" algn="l"/>
              </a:tabLst>
            </a:pPr>
            <a:r>
              <a:rPr lang="zh-CN" altLang="zh-CN" sz="2800" kern="100" dirty="0">
                <a:latin typeface="宋体"/>
                <a:ea typeface="华文细黑"/>
                <a:cs typeface="Times New Roman"/>
              </a:rPr>
              <a:t>众人又哄然大笑。</a:t>
            </a:r>
          </a:p>
          <a:p>
            <a:pPr indent="720000" algn="just">
              <a:lnSpc>
                <a:spcPct val="150000"/>
              </a:lnSpc>
              <a:tabLst>
                <a:tab pos="2070735" algn="l"/>
              </a:tabLst>
            </a:pPr>
            <a:r>
              <a:rPr lang="zh-CN" altLang="zh-CN" sz="2800" kern="100" dirty="0">
                <a:latin typeface="宋体"/>
                <a:ea typeface="华文细黑"/>
                <a:cs typeface="Times New Roman"/>
              </a:rPr>
              <a:t>过一阵，围的人已不少，他便四面作揖说：</a:t>
            </a:r>
            <a:r>
              <a:rPr lang="en-US" altLang="zh-CN" sz="2800" kern="100" dirty="0">
                <a:latin typeface="宋体"/>
                <a:ea typeface="华文细黑"/>
                <a:cs typeface="Times New Roman"/>
              </a:rPr>
              <a:t>“</a:t>
            </a:r>
            <a:r>
              <a:rPr lang="zh-CN" altLang="zh-CN" sz="2800" kern="100" dirty="0">
                <a:latin typeface="宋体"/>
                <a:ea typeface="华文细黑"/>
                <a:cs typeface="Times New Roman"/>
              </a:rPr>
              <a:t>大爷们，大热天委屈了各位。爷们身边带了铜子儿的，帮忙随手撒几个，荷包空了的，帮忙呆一会儿，撑个场面。</a:t>
            </a:r>
            <a:r>
              <a:rPr lang="en-US" altLang="zh-CN" sz="2800" kern="100" dirty="0">
                <a:latin typeface="宋体"/>
                <a:ea typeface="华文细黑"/>
                <a:cs typeface="Times New Roman"/>
              </a:rPr>
              <a:t>”</a:t>
            </a:r>
            <a:endParaRPr lang="zh-CN" altLang="zh-CN" sz="2800" kern="100" dirty="0">
              <a:latin typeface="宋体"/>
              <a:ea typeface="华文细黑"/>
              <a:cs typeface="Times New Roman"/>
            </a:endParaRPr>
          </a:p>
          <a:p>
            <a:pPr indent="720000" algn="just">
              <a:lnSpc>
                <a:spcPct val="150000"/>
              </a:lnSpc>
              <a:tabLst>
                <a:tab pos="2070735" algn="l"/>
              </a:tabLst>
            </a:pPr>
            <a:r>
              <a:rPr lang="zh-CN" altLang="zh-CN" sz="2800" kern="100" dirty="0">
                <a:latin typeface="宋体"/>
                <a:ea typeface="华文细黑"/>
                <a:cs typeface="Times New Roman"/>
              </a:rPr>
              <a:t>有人丢一枚两枚的，与其他袖手的，皆各站定原来位置不动，一个青年军官，却掷了一把铜子，皱着眉走开了。老头子为拾取这一把散乱满地的铜子，沿着场子走去，系在腰带上那两只假脚，很可笑地左右摆动着</a:t>
            </a:r>
            <a:r>
              <a:rPr lang="zh-CN" altLang="zh-CN" sz="2800" kern="100" dirty="0" smtClean="0">
                <a:latin typeface="宋体"/>
                <a:ea typeface="华文细黑"/>
                <a:cs typeface="Times New Roman"/>
              </a:rPr>
              <a:t>。</a:t>
            </a:r>
            <a:endParaRPr lang="zh-CN" altLang="zh-CN" sz="2800" kern="100" dirty="0">
              <a:latin typeface="宋体"/>
              <a:ea typeface="华文细黑"/>
              <a:cs typeface="Times New Roman"/>
            </a:endParaRPr>
          </a:p>
        </p:txBody>
      </p:sp>
    </p:spTree>
    <p:extLst>
      <p:ext uri="{BB962C8B-B14F-4D97-AF65-F5344CB8AC3E}">
        <p14:creationId xmlns:p14="http://schemas.microsoft.com/office/powerpoint/2010/main" val="2331694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6312</TotalTime>
  <Words>9162</Words>
  <Application>Microsoft Office PowerPoint</Application>
  <PresentationFormat>自定义</PresentationFormat>
  <Paragraphs>233</Paragraphs>
  <Slides>69</Slides>
  <Notes>0</Notes>
  <HiddenSlides>7</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4600</cp:revision>
  <dcterms:created xsi:type="dcterms:W3CDTF">2014-11-27T01:03:00Z</dcterms:created>
  <dcterms:modified xsi:type="dcterms:W3CDTF">2017-03-28T08:05:45Z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